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322" r:id="rId5"/>
    <p:sldId id="321" r:id="rId6"/>
    <p:sldId id="320" r:id="rId7"/>
    <p:sldId id="318" r:id="rId8"/>
    <p:sldId id="319" r:id="rId9"/>
    <p:sldId id="317" r:id="rId10"/>
    <p:sldId id="316" r:id="rId11"/>
    <p:sldId id="323" r:id="rId12"/>
    <p:sldId id="315" r:id="rId13"/>
    <p:sldId id="314" r:id="rId14"/>
    <p:sldId id="313" r:id="rId15"/>
    <p:sldId id="312" r:id="rId16"/>
    <p:sldId id="311" r:id="rId17"/>
    <p:sldId id="325" r:id="rId18"/>
    <p:sldId id="324" r:id="rId19"/>
    <p:sldId id="326" r:id="rId20"/>
    <p:sldId id="327" r:id="rId21"/>
    <p:sldId id="328" r:id="rId22"/>
    <p:sldId id="329" r:id="rId23"/>
    <p:sldId id="330" r:id="rId24"/>
    <p:sldId id="332" r:id="rId25"/>
    <p:sldId id="333" r:id="rId26"/>
    <p:sldId id="334" r:id="rId27"/>
    <p:sldId id="335" r:id="rId28"/>
    <p:sldId id="331" r:id="rId29"/>
    <p:sldId id="310" r:id="rId30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B8BF"/>
    <a:srgbClr val="5869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E3FDE45-AF77-4B5C-9715-49D594BDF05E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388" autoAdjust="0"/>
  </p:normalViewPr>
  <p:slideViewPr>
    <p:cSldViewPr snapToGrid="0">
      <p:cViewPr varScale="1">
        <p:scale>
          <a:sx n="105" d="100"/>
          <a:sy n="105" d="100"/>
        </p:scale>
        <p:origin x="834" y="720"/>
      </p:cViewPr>
      <p:guideLst/>
    </p:cSldViewPr>
  </p:slideViewPr>
  <p:outlineViewPr>
    <p:cViewPr>
      <p:scale>
        <a:sx n="33" d="100"/>
        <a:sy n="33" d="100"/>
      </p:scale>
      <p:origin x="0" y="-777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3480" y="5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A50702-3C68-4B14-B819-72B57D27F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F4880-E690-44D0-8356-A9E7BDBAB0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4BE6205E-B305-4B90-9534-3C5E99A0275E}" type="datetimeFigureOut">
              <a:rPr lang="en-US" smtClean="0"/>
              <a:t>1/12/2026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4ACF6-39FD-4B08-A7D5-5BFDC37B46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C9FD2-2C57-4DE7-8EA4-86DEE80B98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00AC623C-86E0-4A85-83FB-F4A716956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55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233722F1-E430-42A1-A473-1759336AECCE}" type="datetimeFigureOut">
              <a:rPr lang="en-US" smtClean="0"/>
              <a:t>1/12/2026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C37D7554-D10C-4E29-B8E6-BB7111FA61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3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097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B5E70F-EF03-B535-2505-BC971E3BC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794424E-93DD-A404-D05E-EF6030A76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6858000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B03A3B6B-5129-A46A-A20C-5D7BC706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4E401A1-8CEE-5E1B-343B-D737433AE6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7615" y="690511"/>
            <a:ext cx="5185821" cy="5253089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84555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468814" y="2057400"/>
            <a:ext cx="3091027" cy="3867538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/>
            </a:lvl1pPr>
            <a:lvl2pPr marL="8001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12573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7145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21717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able Placeholder 13">
            <a:extLst>
              <a:ext uri="{FF2B5EF4-FFF2-40B4-BE49-F238E27FC236}">
                <a16:creationId xmlns:a16="http://schemas.microsoft.com/office/drawing/2014/main" id="{EA708189-1532-1BDD-104F-4D8556146CEE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5097463" y="2051976"/>
            <a:ext cx="6180137" cy="386753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E0EC71B-95A1-C740-6B1F-F8DF02E2D1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299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 2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0AB10A-3CAB-D4C0-3CB1-401461802BD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468814" y="2066731"/>
            <a:ext cx="6452876" cy="3867538"/>
          </a:xfrm>
        </p:spPr>
        <p:txBody>
          <a:bodyPr lIns="0"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/>
            </a:lvl1pPr>
            <a:lvl2pPr>
              <a:lnSpc>
                <a:spcPct val="100000"/>
              </a:lnSpc>
              <a:spcAft>
                <a:spcPts val="600"/>
              </a:spcAft>
              <a:defRPr sz="2000"/>
            </a:lvl2pPr>
            <a:lvl3pPr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defRPr sz="2000"/>
            </a:lvl3pPr>
            <a:lvl4pPr>
              <a:lnSpc>
                <a:spcPct val="100000"/>
              </a:lnSpc>
              <a:spcAft>
                <a:spcPts val="1200"/>
              </a:spcAft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7DBA8ADB-B20F-8404-46AB-AF67E25C7C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169196" y="2066731"/>
            <a:ext cx="3108391" cy="3867538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2000"/>
            </a:lvl1pPr>
            <a:lvl2pPr marL="8001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2000"/>
            </a:lvl3pPr>
            <a:lvl4pPr marL="1714500" indent="-342900">
              <a:buFont typeface="Arial" panose="020B0604020202020204" pitchFamily="34" charset="0"/>
              <a:buChar char="•"/>
              <a:defRPr sz="2000"/>
            </a:lvl4pPr>
            <a:lvl5pPr marL="2171700" indent="-342900"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814D5F7-E70A-5F97-5C8F-95B9E1B6D49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814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CB43608F-0A38-CF4A-4B3B-F1212E786FDE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487488" y="2057400"/>
            <a:ext cx="9790112" cy="38862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5DA3688-07D1-82D9-6818-C95E9A69C2F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357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"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B5E70F-EF03-B535-2505-BC971E3BC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794424E-93DD-A404-D05E-EF6030A76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6858000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B03A3B6B-5129-A46A-A20C-5D7BC706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4E401A1-8CEE-5E1B-343B-D737433AE6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7614" y="690511"/>
            <a:ext cx="4964671" cy="5253089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D608249-3D60-D3B2-68C5-778D0EA18F2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82286" y="690465"/>
            <a:ext cx="4784372" cy="5253089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bg1"/>
                </a:solidFill>
              </a:defRPr>
            </a:lvl1pPr>
            <a:lvl2pPr marL="7429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12001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6573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1145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3748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55583" y="737115"/>
            <a:ext cx="4640418" cy="5407091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AEA3C42D-C3E7-4F13-63E2-96D7A3B2111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388461" y="737115"/>
            <a:ext cx="4449712" cy="5407091"/>
          </a:xfrm>
        </p:spPr>
        <p:txBody>
          <a:bodyPr lIns="0" tIns="0" rIns="0" bIns="0" anchor="ctr"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11430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20574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5FE61D9-DA99-9DA5-5DD2-C4118066C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E64603E-965E-E3BF-203B-F4D994282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E9F5D75-1D8F-F695-81F8-4A6D0C67821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245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B6B956C-A124-5A7C-EBD4-CBB618B9B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3827" y="1278294"/>
            <a:ext cx="5000318" cy="4904141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B92702B-E14C-886C-445A-349265F375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2169" y="-1"/>
            <a:ext cx="4635426" cy="68579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C76C37-CBD2-36CF-1413-53DD1CB4A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0D1AAD-E663-5B8E-CE72-64C1DBF19C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250190-89C1-EAA3-6C2A-15A60C675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68580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9029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B6B956C-A124-5A7C-EBD4-CBB618B9B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3827" y="3508311"/>
            <a:ext cx="9923770" cy="1438762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B92702B-E14C-886C-445A-349265F375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5600" y="0"/>
            <a:ext cx="10361995" cy="34290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C76C37-CBD2-36CF-1413-53DD1CB4A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0D1AAD-E663-5B8E-CE72-64C1DBF19C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250190-89C1-EAA3-6C2A-15A60C675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68580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D179113D-0374-3934-841E-56AD5AFCF9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53828" y="5228488"/>
            <a:ext cx="9923770" cy="136825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0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227224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5" y="503852"/>
            <a:ext cx="9150675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AEA3C42D-C3E7-4F13-63E2-96D7A3B2111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450153" y="2108722"/>
            <a:ext cx="8552264" cy="4119463"/>
          </a:xfrm>
        </p:spPr>
        <p:txBody>
          <a:bodyPr lIns="0" tIns="0" rIns="0" bIns="0"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11430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20574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5FE61D9-DA99-9DA5-5DD2-C4118066C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E64603E-965E-E3BF-203B-F4D994282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ABAFC1-3E76-DCE6-3A6D-E0020C5BE8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596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07175C5-CB2F-2BAC-3704-54DCD1BF04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031" y="1068169"/>
            <a:ext cx="10115939" cy="2681549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01905E-33E7-852F-94E3-8E100B3D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400" y="914400"/>
            <a:ext cx="10363200" cy="50292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7799F7-CBB1-9649-7D06-F7EEFD4F0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AFC5CA-DB29-4B8C-C004-72E4EC761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3CB2D2A-7172-87CE-D493-DAF52D62E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8031" y="4027047"/>
            <a:ext cx="10115939" cy="176278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069536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 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AEA3C42D-C3E7-4F13-63E2-96D7A3B2111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468814" y="2057401"/>
            <a:ext cx="4627186" cy="41194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/>
            </a:lvl1pPr>
            <a:lvl2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6858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1430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16002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668185" y="2057401"/>
            <a:ext cx="4609399" cy="41194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/>
            </a:lvl1pPr>
            <a:lvl2pPr marL="228600" indent="-2286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6858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1430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16002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D40DF0B-6602-19D4-3110-4659C28780D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720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 3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C355854D-70C0-E6E1-2A0C-284D00A21AE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468815" y="2057401"/>
            <a:ext cx="3068678" cy="4119463"/>
          </a:xfrm>
        </p:spPr>
        <p:txBody>
          <a:bodyPr lIns="0">
            <a:normAutofit/>
          </a:bodyPr>
          <a:lstStyle>
            <a:lvl1pPr marL="320040"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 sz="2000"/>
            </a:lvl1pPr>
            <a:lvl2pPr marL="457200" indent="-32004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lphaLcPeriod"/>
              <a:defRPr sz="2000"/>
            </a:lvl2pPr>
            <a:lvl3pPr marL="914400" indent="-320040">
              <a:spcBef>
                <a:spcPts val="1000"/>
              </a:spcBef>
              <a:spcAft>
                <a:spcPts val="1200"/>
              </a:spcAft>
              <a:buFont typeface="+mj-lt"/>
              <a:buAutoNum type="arabicParenR"/>
              <a:defRPr sz="2000"/>
            </a:lvl3pPr>
            <a:lvl4pPr marL="1371600" indent="-320040">
              <a:spcBef>
                <a:spcPts val="1000"/>
              </a:spcBef>
              <a:spcAft>
                <a:spcPts val="1200"/>
              </a:spcAft>
              <a:buFont typeface="+mj-lt"/>
              <a:buAutoNum type="alphaLcParenR"/>
              <a:defRPr sz="2000"/>
            </a:lvl4pPr>
            <a:lvl5pPr marL="1828800" indent="-320040">
              <a:spcBef>
                <a:spcPts val="1000"/>
              </a:spcBef>
              <a:spcAft>
                <a:spcPts val="1200"/>
              </a:spcAft>
              <a:buFont typeface="+mj-lt"/>
              <a:buAutoNum type="romanLcPeriod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191727" y="2057401"/>
            <a:ext cx="6085857" cy="41194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/>
            </a:lvl1pPr>
            <a:lvl2pPr marL="228600" indent="-2286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6858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1430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16002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7B331F9-6D4A-5020-969F-E961AF374E1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237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and Content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57912CB-B8F8-1E65-094F-AD3220E6C7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03363" y="2061969"/>
            <a:ext cx="4592637" cy="480536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787262" y="2052736"/>
            <a:ext cx="4490320" cy="4800598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/>
            </a:lvl1pPr>
            <a:lvl2pPr marL="800100" indent="-3429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1257300" indent="-3429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714500" indent="-3429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2171700" indent="-3429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809D86D-3DDE-CA24-4CAA-DF6944B9BC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6107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82F216-62F1-7E0B-63FD-51C27CDAA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1F31D-B959-2AD8-9208-FF08B574D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2C8C7-5C6C-400B-AEC0-4D8178161B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105D6-7B52-4B7D-9473-BCD571A93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EAA0A-7090-4FA3-AD1C-CD4570404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2136" y="5943601"/>
            <a:ext cx="968983" cy="651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spc="15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43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3" r:id="rId2"/>
    <p:sldLayoutId id="2147483692" r:id="rId3"/>
    <p:sldLayoutId id="2147483691" r:id="rId4"/>
    <p:sldLayoutId id="2147483690" r:id="rId5"/>
    <p:sldLayoutId id="2147483689" r:id="rId6"/>
    <p:sldLayoutId id="2147483688" r:id="rId7"/>
    <p:sldLayoutId id="2147483687" r:id="rId8"/>
    <p:sldLayoutId id="2147483686" r:id="rId9"/>
    <p:sldLayoutId id="2147483685" r:id="rId10"/>
    <p:sldLayoutId id="2147483684" r:id="rId11"/>
    <p:sldLayoutId id="2147483682" r:id="rId12"/>
    <p:sldLayoutId id="214748368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54C9E-20FB-B999-9303-C71D1334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615" y="690511"/>
            <a:ext cx="5185821" cy="5253089"/>
          </a:xfrm>
        </p:spPr>
        <p:txBody>
          <a:bodyPr/>
          <a:lstStyle/>
          <a:p>
            <a:r>
              <a:rPr lang="en-US" dirty="0"/>
              <a:t>Reducing Workplace Injuries</a:t>
            </a:r>
          </a:p>
        </p:txBody>
      </p:sp>
    </p:spTree>
    <p:extLst>
      <p:ext uri="{BB962C8B-B14F-4D97-AF65-F5344CB8AC3E}">
        <p14:creationId xmlns:p14="http://schemas.microsoft.com/office/powerpoint/2010/main" val="3378822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52EF1C1-5933-D909-38D2-D22F630A8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/>
          <a:lstStyle/>
          <a:p>
            <a:r>
              <a:rPr lang="en-US" dirty="0"/>
              <a:t>Elevated Risk Work Areas</a:t>
            </a:r>
            <a:endParaRPr lang="en-ZA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D94129-1999-7159-E6E3-7D6C478655B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3004F-891E-E0B4-FC2D-A5949EC33A3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468814" y="2057402"/>
            <a:ext cx="9382688" cy="3886199"/>
          </a:xfrm>
        </p:spPr>
        <p:txBody>
          <a:bodyPr/>
          <a:lstStyle/>
          <a:p>
            <a:pPr algn="l">
              <a:buNone/>
            </a:pPr>
            <a:r>
              <a:rPr lang="en-US" sz="2000" b="1" i="0" dirty="0">
                <a:solidFill>
                  <a:srgbClr val="242424"/>
                </a:solidFill>
                <a:effectLst/>
                <a:latin typeface="+mj-lt"/>
              </a:rPr>
              <a:t>Characteristics may include:</a:t>
            </a:r>
            <a:endParaRPr lang="en-US" sz="2000" b="0" i="0" dirty="0">
              <a:solidFill>
                <a:srgbClr val="242424"/>
              </a:solidFill>
              <a:effectLst/>
              <a:latin typeface="+mj-lt"/>
            </a:endParaRPr>
          </a:p>
          <a:p>
            <a:pPr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Frequent physical transfers</a:t>
            </a:r>
          </a:p>
          <a:p>
            <a:pPr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History of injuries or near misses</a:t>
            </a:r>
          </a:p>
          <a:p>
            <a:pPr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High behavioral intensity</a:t>
            </a:r>
          </a:p>
          <a:p>
            <a:pPr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Equipment use (lifts, wheelchairs, etc.)</a:t>
            </a:r>
          </a:p>
          <a:p>
            <a:pPr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Staffing shortages or turnover</a:t>
            </a:r>
          </a:p>
          <a:p>
            <a:pPr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242424"/>
              </a:solidFill>
              <a:latin typeface="Aptos" panose="020B0004020202020204" pitchFamily="34" charset="0"/>
            </a:endParaRPr>
          </a:p>
          <a:p>
            <a:pPr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b="0" i="0" dirty="0">
              <a:solidFill>
                <a:srgbClr val="242424"/>
              </a:solidFill>
              <a:effectLst/>
              <a:latin typeface="Aptos" panose="020B0004020202020204" pitchFamily="34" charset="0"/>
            </a:endParaRPr>
          </a:p>
          <a:p>
            <a:pPr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242424"/>
              </a:solidFill>
              <a:latin typeface="+mj-lt"/>
            </a:endParaRP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b="1" i="0" dirty="0">
                <a:solidFill>
                  <a:srgbClr val="242424"/>
                </a:solidFill>
                <a:effectLst/>
                <a:latin typeface="+mj-lt"/>
              </a:rPr>
              <a:t>Talking point:</a:t>
            </a:r>
            <a:br>
              <a:rPr lang="en-US" b="0" i="0" dirty="0">
                <a:solidFill>
                  <a:srgbClr val="242424"/>
                </a:solidFill>
                <a:effectLst/>
                <a:latin typeface="+mj-lt"/>
              </a:rPr>
            </a:br>
            <a:r>
              <a:rPr lang="en-US" b="0" i="0" dirty="0">
                <a:solidFill>
                  <a:srgbClr val="242424"/>
                </a:solidFill>
                <a:effectLst/>
                <a:latin typeface="+mj-lt"/>
              </a:rPr>
              <a:t>“Elevated risk doesn’t mean ‘bad’—it means ‘needs more support.’”</a:t>
            </a:r>
            <a:endParaRPr lang="en-US" sz="2000" b="0" i="0" dirty="0">
              <a:solidFill>
                <a:srgbClr val="242424"/>
              </a:solidFill>
              <a:effectLst/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50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5AA6ED-97F0-825D-71BB-D4D461E78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/>
          <a:lstStyle/>
          <a:p>
            <a:r>
              <a:rPr lang="en-US" dirty="0"/>
              <a:t>Moderate Risk Work Areas</a:t>
            </a:r>
            <a:endParaRPr lang="en-ZA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59FD0C-3CC0-6307-C5F3-CCBE0B14A19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468814" y="2057400"/>
            <a:ext cx="9808773" cy="3867538"/>
          </a:xfrm>
        </p:spPr>
        <p:txBody>
          <a:bodyPr/>
          <a:lstStyle/>
          <a:p>
            <a:pPr algn="l">
              <a:buNone/>
            </a:pPr>
            <a:r>
              <a:rPr lang="en-US" sz="2000" b="1" i="0" dirty="0">
                <a:solidFill>
                  <a:srgbClr val="242424"/>
                </a:solidFill>
                <a:effectLst/>
                <a:latin typeface="+mj-lt"/>
              </a:rPr>
              <a:t>Characteristics may include:</a:t>
            </a:r>
            <a:endParaRPr lang="en-US" sz="2000" b="0" i="0" dirty="0">
              <a:solidFill>
                <a:srgbClr val="242424"/>
              </a:solidFill>
              <a:effectLst/>
              <a:latin typeface="+mj-lt"/>
            </a:endParaRPr>
          </a:p>
          <a:p>
            <a:pPr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Occasional physical demands</a:t>
            </a:r>
          </a:p>
          <a:p>
            <a:pPr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Infrequent injuries</a:t>
            </a:r>
          </a:p>
          <a:p>
            <a:pPr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Tasks that vary day to day</a:t>
            </a:r>
          </a:p>
          <a:p>
            <a:pPr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Some new or rotating staff</a:t>
            </a:r>
          </a:p>
          <a:p>
            <a:pPr algn="l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242424"/>
              </a:solidFill>
              <a:latin typeface="Aptos" panose="020B0004020202020204" pitchFamily="34" charset="0"/>
            </a:endParaRPr>
          </a:p>
          <a:p>
            <a:pPr algn="l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b="0" i="0" dirty="0">
              <a:solidFill>
                <a:srgbClr val="242424"/>
              </a:solidFill>
              <a:effectLst/>
              <a:latin typeface="Aptos" panose="020B0004020202020204" pitchFamily="34" charset="0"/>
            </a:endParaRPr>
          </a:p>
          <a:p>
            <a:pPr algn="l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242424"/>
              </a:solidFill>
              <a:latin typeface="Aptos" panose="020B0004020202020204" pitchFamily="34" charset="0"/>
            </a:endParaRPr>
          </a:p>
          <a:p>
            <a:pPr algn="l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b="0" i="0" dirty="0">
              <a:solidFill>
                <a:srgbClr val="242424"/>
              </a:solidFill>
              <a:effectLst/>
              <a:latin typeface="Aptos" panose="020B0004020202020204" pitchFamily="34" charset="0"/>
            </a:endParaRPr>
          </a:p>
          <a:p>
            <a:pPr algn="l">
              <a:spcAft>
                <a:spcPts val="0"/>
              </a:spcAft>
            </a:pPr>
            <a:r>
              <a:rPr lang="en-US" b="1" i="0" dirty="0">
                <a:solidFill>
                  <a:srgbClr val="242424"/>
                </a:solidFill>
                <a:effectLst/>
                <a:latin typeface="+mj-lt"/>
              </a:rPr>
              <a:t>Talking point:</a:t>
            </a:r>
            <a:br>
              <a:rPr lang="en-US" b="0" i="0" dirty="0">
                <a:solidFill>
                  <a:srgbClr val="242424"/>
                </a:solidFill>
                <a:effectLst/>
                <a:latin typeface="+mj-lt"/>
              </a:rPr>
            </a:br>
            <a:r>
              <a:rPr lang="en-US" b="0" i="0" dirty="0">
                <a:solidFill>
                  <a:srgbClr val="242424"/>
                </a:solidFill>
                <a:effectLst/>
                <a:latin typeface="+mj-lt"/>
              </a:rPr>
              <a:t>“These areas benefit most from observation and refresher training.”</a:t>
            </a:r>
            <a:endParaRPr lang="en-US" sz="2000" b="0" i="0" dirty="0">
              <a:solidFill>
                <a:srgbClr val="242424"/>
              </a:solidFill>
              <a:effectLst/>
              <a:latin typeface="+mj-lt"/>
            </a:endParaRP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592F51-55CE-19DC-B632-AD19560BA9D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546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FFCC8-C04D-0071-3B14-4AF828E00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/>
          <a:lstStyle/>
          <a:p>
            <a:r>
              <a:rPr lang="en-US" dirty="0"/>
              <a:t>Low Risk Work Areas</a:t>
            </a:r>
            <a:endParaRPr lang="en-ZA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0E1748-5A63-CCAD-65B2-FB5DB78846F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468814" y="2066731"/>
            <a:ext cx="9808772" cy="3867538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2000" b="1" i="0" dirty="0">
                <a:solidFill>
                  <a:srgbClr val="242424"/>
                </a:solidFill>
                <a:effectLst/>
                <a:latin typeface="+mj-lt"/>
              </a:rPr>
              <a:t>Characteristics may include:</a:t>
            </a:r>
            <a:endParaRPr lang="en-US" sz="2000" b="0" i="0" dirty="0">
              <a:solidFill>
                <a:srgbClr val="242424"/>
              </a:solidFill>
              <a:effectLst/>
              <a:latin typeface="+mj-lt"/>
            </a:endParaRPr>
          </a:p>
          <a:p>
            <a:pPr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Minimal physical demands</a:t>
            </a:r>
          </a:p>
          <a:p>
            <a:pPr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Stable routines</a:t>
            </a:r>
          </a:p>
          <a:p>
            <a:pPr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Strong staff consistency</a:t>
            </a:r>
          </a:p>
          <a:p>
            <a:pPr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Few or no prior injuries</a:t>
            </a:r>
          </a:p>
          <a:p>
            <a:pPr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242424"/>
              </a:solidFill>
              <a:latin typeface="Aptos" panose="020B0004020202020204" pitchFamily="34" charset="0"/>
            </a:endParaRPr>
          </a:p>
          <a:p>
            <a:pPr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b="0" i="0" dirty="0">
              <a:solidFill>
                <a:srgbClr val="242424"/>
              </a:solidFill>
              <a:effectLst/>
              <a:latin typeface="Aptos" panose="020B0004020202020204" pitchFamily="34" charset="0"/>
            </a:endParaRPr>
          </a:p>
          <a:p>
            <a:pPr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242424"/>
              </a:solidFill>
              <a:latin typeface="Aptos" panose="020B0004020202020204" pitchFamily="34" charset="0"/>
            </a:endParaRPr>
          </a:p>
          <a:p>
            <a:pPr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b="0" i="0" dirty="0">
              <a:solidFill>
                <a:srgbClr val="242424"/>
              </a:solidFill>
              <a:effectLst/>
              <a:latin typeface="Aptos" panose="020B0004020202020204" pitchFamily="34" charset="0"/>
            </a:endParaRPr>
          </a:p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dirty="0">
                <a:solidFill>
                  <a:srgbClr val="242424"/>
                </a:solidFill>
                <a:effectLst/>
                <a:latin typeface="+mj-lt"/>
              </a:rPr>
              <a:t>Talking point:</a:t>
            </a:r>
            <a:br>
              <a:rPr lang="en-US" b="0" i="0" dirty="0">
                <a:solidFill>
                  <a:srgbClr val="242424"/>
                </a:solidFill>
                <a:effectLst/>
                <a:latin typeface="+mj-lt"/>
              </a:rPr>
            </a:br>
            <a:r>
              <a:rPr lang="en-US" b="0" i="0" dirty="0">
                <a:solidFill>
                  <a:srgbClr val="242424"/>
                </a:solidFill>
                <a:effectLst/>
                <a:latin typeface="+mj-lt"/>
              </a:rPr>
              <a:t>“Low risk still requires attention—complacency creates risk.”</a:t>
            </a:r>
            <a:endParaRPr lang="en-US" sz="2000" b="0" i="0" dirty="0">
              <a:solidFill>
                <a:srgbClr val="242424"/>
              </a:solidFill>
              <a:effectLst/>
              <a:latin typeface="+mj-lt"/>
            </a:endParaRP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D6A759-37B6-1E14-BD05-D652BEECEA3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135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7BF639-9897-7AC5-9AE9-B87BE1DE7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/>
          <a:lstStyle/>
          <a:p>
            <a:r>
              <a:rPr lang="en-US" dirty="0"/>
              <a:t>Why This Matters</a:t>
            </a:r>
            <a:endParaRPr lang="en-ZA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44EDC2-BFBF-920F-CB70-9AF73246605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339D79-8A05-D734-3831-2C1DDED19767}"/>
              </a:ext>
            </a:extLst>
          </p:cNvPr>
          <p:cNvSpPr txBox="1"/>
          <p:nvPr/>
        </p:nvSpPr>
        <p:spPr>
          <a:xfrm>
            <a:off x="1468814" y="2743200"/>
            <a:ext cx="97372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1800" b="1" i="0" dirty="0">
                <a:solidFill>
                  <a:srgbClr val="242424"/>
                </a:solidFill>
                <a:effectLst/>
                <a:latin typeface="+mj-lt"/>
              </a:rPr>
              <a:t>Benefits of Work Area Risk Identification:</a:t>
            </a:r>
            <a:endParaRPr lang="en-US" sz="1800" b="0" i="0" dirty="0">
              <a:solidFill>
                <a:srgbClr val="242424"/>
              </a:solidFill>
              <a:effectLst/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42424"/>
                </a:solidFill>
                <a:effectLst/>
                <a:latin typeface="+mj-lt"/>
              </a:rPr>
              <a:t>Training where it’s needed most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42424"/>
                </a:solidFill>
                <a:effectLst/>
                <a:latin typeface="+mj-lt"/>
              </a:rPr>
              <a:t>Better use of time and resources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42424"/>
                </a:solidFill>
                <a:effectLst/>
                <a:latin typeface="+mj-lt"/>
              </a:rPr>
              <a:t>Fewer injuries and claims</a:t>
            </a:r>
          </a:p>
        </p:txBody>
      </p:sp>
    </p:spTree>
    <p:extLst>
      <p:ext uri="{BB962C8B-B14F-4D97-AF65-F5344CB8AC3E}">
        <p14:creationId xmlns:p14="http://schemas.microsoft.com/office/powerpoint/2010/main" val="1669023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A8A55-C509-15AF-FD0F-64867E564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New Hire Risk Levels</a:t>
            </a:r>
          </a:p>
        </p:txBody>
      </p:sp>
    </p:spTree>
    <p:extLst>
      <p:ext uri="{BB962C8B-B14F-4D97-AF65-F5344CB8AC3E}">
        <p14:creationId xmlns:p14="http://schemas.microsoft.com/office/powerpoint/2010/main" val="2272953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1B0A5E-EAB8-51BA-AA3F-D4F26E672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CE2CA6-D333-7743-5C28-7E0EB90D4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/>
          <a:lstStyle/>
          <a:p>
            <a:r>
              <a:rPr lang="en-US" dirty="0"/>
              <a:t>New Hires Are the Highest Risk Group</a:t>
            </a:r>
            <a:endParaRPr lang="en-ZA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3F7EB-55A2-3D89-EEAC-4F5B0540207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542E72-884E-3A5B-2E3D-8780F6F26F20}"/>
              </a:ext>
            </a:extLst>
          </p:cNvPr>
          <p:cNvSpPr txBox="1"/>
          <p:nvPr/>
        </p:nvSpPr>
        <p:spPr>
          <a:xfrm>
            <a:off x="2046138" y="1846317"/>
            <a:ext cx="9737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2000" b="1" i="0" dirty="0">
                <a:solidFill>
                  <a:srgbClr val="242424"/>
                </a:solidFill>
                <a:effectLst/>
                <a:latin typeface="+mj-lt"/>
              </a:rPr>
              <a:t>Key message:</a:t>
            </a:r>
            <a:b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</a:b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Length of service matters.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10A15D-9691-CEAD-ADAF-C525CFCDC0E1}"/>
              </a:ext>
            </a:extLst>
          </p:cNvPr>
          <p:cNvSpPr txBox="1"/>
          <p:nvPr/>
        </p:nvSpPr>
        <p:spPr>
          <a:xfrm>
            <a:off x="1468814" y="3176969"/>
            <a:ext cx="97372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endParaRPr lang="en-US" sz="1800" b="0" i="0" dirty="0">
              <a:solidFill>
                <a:srgbClr val="242424"/>
              </a:solidFill>
              <a:effectLst/>
              <a:latin typeface="Aptos" panose="020B00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42424"/>
                </a:solidFill>
                <a:effectLst/>
                <a:latin typeface="+mj-lt"/>
              </a:rPr>
              <a:t>New hires are more likely to be injured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42424"/>
                </a:solidFill>
                <a:effectLst/>
                <a:latin typeface="+mj-lt"/>
              </a:rPr>
              <a:t>Learning curves + confidence gaps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42424"/>
                </a:solidFill>
                <a:effectLst/>
                <a:latin typeface="+mj-lt"/>
              </a:rPr>
              <a:t>Unfamiliar routines and individuals</a:t>
            </a:r>
          </a:p>
        </p:txBody>
      </p:sp>
    </p:spTree>
    <p:extLst>
      <p:ext uri="{BB962C8B-B14F-4D97-AF65-F5344CB8AC3E}">
        <p14:creationId xmlns:p14="http://schemas.microsoft.com/office/powerpoint/2010/main" val="4078887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E07555-2032-C937-39F6-69121A2BC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E77511-65E8-6B95-C98E-44A5BA708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/>
          <a:lstStyle/>
          <a:p>
            <a:r>
              <a:rPr lang="en-US" dirty="0"/>
              <a:t>Classifying New Hire Risk</a:t>
            </a:r>
            <a:endParaRPr lang="en-ZA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17708E-C273-BB05-636A-B9477805450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F456AE-EE27-43A7-7A5A-D4B60B71DEEF}"/>
              </a:ext>
            </a:extLst>
          </p:cNvPr>
          <p:cNvSpPr txBox="1"/>
          <p:nvPr/>
        </p:nvSpPr>
        <p:spPr>
          <a:xfrm>
            <a:off x="1381119" y="1772817"/>
            <a:ext cx="97372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2000" b="1" i="0" dirty="0">
                <a:solidFill>
                  <a:srgbClr val="242424"/>
                </a:solidFill>
                <a:effectLst/>
                <a:latin typeface="+mj-lt"/>
              </a:rPr>
              <a:t>Risk Levels:</a:t>
            </a:r>
            <a:endParaRPr lang="en-US" sz="2000" b="0" i="0" dirty="0">
              <a:solidFill>
                <a:srgbClr val="242424"/>
              </a:solidFill>
              <a:effectLst/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Elevated Risk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Moderate Risk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Low Risk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DBF1FC-4C0F-BDDA-C82E-C75E5643C5D7}"/>
              </a:ext>
            </a:extLst>
          </p:cNvPr>
          <p:cNvSpPr txBox="1"/>
          <p:nvPr/>
        </p:nvSpPr>
        <p:spPr>
          <a:xfrm>
            <a:off x="1381119" y="4991969"/>
            <a:ext cx="9737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2000" b="1" i="0" dirty="0">
                <a:solidFill>
                  <a:srgbClr val="242424"/>
                </a:solidFill>
                <a:effectLst/>
                <a:latin typeface="+mj-lt"/>
              </a:rPr>
              <a:t>Clarify:</a:t>
            </a:r>
            <a:b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</a:b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This is </a:t>
            </a:r>
            <a:r>
              <a:rPr lang="en-US" sz="2000" b="0" i="1" dirty="0">
                <a:solidFill>
                  <a:srgbClr val="242424"/>
                </a:solidFill>
                <a:effectLst/>
                <a:latin typeface="+mj-lt"/>
              </a:rPr>
              <a:t>not</a:t>
            </a: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 a disciplinary label — it’s a support tool.</a:t>
            </a:r>
          </a:p>
        </p:txBody>
      </p:sp>
    </p:spTree>
    <p:extLst>
      <p:ext uri="{BB962C8B-B14F-4D97-AF65-F5344CB8AC3E}">
        <p14:creationId xmlns:p14="http://schemas.microsoft.com/office/powerpoint/2010/main" val="12744315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AF3CAB-626D-6A69-6531-73866C9D9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6C1C03-B22C-F621-5EB0-40EE5768F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/>
          <a:lstStyle/>
          <a:p>
            <a:r>
              <a:rPr lang="en-US" dirty="0"/>
              <a:t>Elevated Risk New Hires</a:t>
            </a:r>
            <a:endParaRPr lang="en-ZA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5BA10F-17A2-EDC5-2E91-370E1AACDA0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F7C8B9-09BA-68F7-3056-BA3F115BEC73}"/>
              </a:ext>
            </a:extLst>
          </p:cNvPr>
          <p:cNvSpPr txBox="1"/>
          <p:nvPr/>
        </p:nvSpPr>
        <p:spPr>
          <a:xfrm>
            <a:off x="1381119" y="1772817"/>
            <a:ext cx="97372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2000" b="1" i="0" dirty="0">
                <a:solidFill>
                  <a:srgbClr val="242424"/>
                </a:solidFill>
                <a:effectLst/>
                <a:latin typeface="+mj-lt"/>
              </a:rPr>
              <a:t>Possible indicators:</a:t>
            </a:r>
            <a:endParaRPr lang="en-US" sz="2000" b="0" i="0" dirty="0">
              <a:solidFill>
                <a:srgbClr val="242424"/>
              </a:solidFill>
              <a:effectLst/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No prior experience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History of injuries (previous employers)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Difficulty following body mechanics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Overconfidence or reluctance to ask for hel</a:t>
            </a:r>
            <a:r>
              <a:rPr lang="en-US" sz="2000" b="0" i="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415564-1C10-A425-3611-4BF3AF617537}"/>
              </a:ext>
            </a:extLst>
          </p:cNvPr>
          <p:cNvSpPr txBox="1"/>
          <p:nvPr/>
        </p:nvSpPr>
        <p:spPr>
          <a:xfrm>
            <a:off x="1390450" y="4049476"/>
            <a:ext cx="97372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2000" b="1" i="0" dirty="0">
                <a:solidFill>
                  <a:srgbClr val="242424"/>
                </a:solidFill>
                <a:effectLst/>
                <a:latin typeface="+mj-lt"/>
              </a:rPr>
              <a:t>Support strategies:</a:t>
            </a:r>
            <a:endParaRPr lang="en-US" sz="2000" b="0" i="0" dirty="0">
              <a:solidFill>
                <a:srgbClr val="242424"/>
              </a:solidFill>
              <a:effectLst/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Increased observation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More frequent check-ins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Hands-on coaching</a:t>
            </a:r>
          </a:p>
        </p:txBody>
      </p:sp>
    </p:spTree>
    <p:extLst>
      <p:ext uri="{BB962C8B-B14F-4D97-AF65-F5344CB8AC3E}">
        <p14:creationId xmlns:p14="http://schemas.microsoft.com/office/powerpoint/2010/main" val="10759146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C23859-1F97-E1A0-0A19-51E11D45A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AE259C-06EB-E8A5-0DB8-12FC04FAB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/>
          <a:lstStyle/>
          <a:p>
            <a:r>
              <a:rPr lang="en-US" dirty="0"/>
              <a:t>Moderate Risk New Hires</a:t>
            </a:r>
            <a:endParaRPr lang="en-ZA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B205B6-EB8E-27DB-E2DC-3D265D4E1AD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D9172A-0AEA-301C-F5C1-0597FB8B4FE1}"/>
              </a:ext>
            </a:extLst>
          </p:cNvPr>
          <p:cNvSpPr txBox="1"/>
          <p:nvPr/>
        </p:nvSpPr>
        <p:spPr>
          <a:xfrm>
            <a:off x="1390449" y="1667017"/>
            <a:ext cx="97372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2000" b="1" i="0" dirty="0">
                <a:solidFill>
                  <a:srgbClr val="242424"/>
                </a:solidFill>
                <a:effectLst/>
                <a:latin typeface="+mj-lt"/>
              </a:rPr>
              <a:t>Possible indicators: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Some experience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Good engagement but inconsistent technique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Learning pace is steady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C940B6-A7CD-9CCF-3C89-8754AD7480E3}"/>
              </a:ext>
            </a:extLst>
          </p:cNvPr>
          <p:cNvSpPr txBox="1"/>
          <p:nvPr/>
        </p:nvSpPr>
        <p:spPr>
          <a:xfrm>
            <a:off x="1390450" y="4049476"/>
            <a:ext cx="97372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2000" b="1" i="0" dirty="0">
                <a:solidFill>
                  <a:srgbClr val="242424"/>
                </a:solidFill>
                <a:effectLst/>
                <a:latin typeface="+mj-lt"/>
              </a:rPr>
              <a:t>Support strategies: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Targeted refreshers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Supervisor feedback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Skills reinforcement</a:t>
            </a:r>
          </a:p>
        </p:txBody>
      </p:sp>
    </p:spTree>
    <p:extLst>
      <p:ext uri="{BB962C8B-B14F-4D97-AF65-F5344CB8AC3E}">
        <p14:creationId xmlns:p14="http://schemas.microsoft.com/office/powerpoint/2010/main" val="1791047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8E2BD5-3F19-883D-C605-8D47FA0E7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56722A-DE5D-DA1A-F143-E0E0D7EB0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/>
          <a:lstStyle/>
          <a:p>
            <a:r>
              <a:rPr lang="en-US" dirty="0"/>
              <a:t>Low Risk New Hires</a:t>
            </a:r>
            <a:endParaRPr lang="en-ZA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CEA7CA-8610-6ADB-9D72-0B129FF6140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139EF0-CFB0-EF7D-413A-9210FBD2C64B}"/>
              </a:ext>
            </a:extLst>
          </p:cNvPr>
          <p:cNvSpPr txBox="1"/>
          <p:nvPr/>
        </p:nvSpPr>
        <p:spPr>
          <a:xfrm>
            <a:off x="1381119" y="1772817"/>
            <a:ext cx="97372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2000" b="1" i="0" dirty="0">
                <a:solidFill>
                  <a:srgbClr val="242424"/>
                </a:solidFill>
                <a:effectLst/>
                <a:latin typeface="+mj-lt"/>
              </a:rPr>
              <a:t>Possible indicators: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Relevant experience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Strong situational awareness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Consistent safe practices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2E1D78-095E-15A0-3CE4-DCC626874BB6}"/>
              </a:ext>
            </a:extLst>
          </p:cNvPr>
          <p:cNvSpPr txBox="1"/>
          <p:nvPr/>
        </p:nvSpPr>
        <p:spPr>
          <a:xfrm>
            <a:off x="1381119" y="4077185"/>
            <a:ext cx="97372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2000" b="1" i="0" dirty="0">
                <a:solidFill>
                  <a:srgbClr val="242424"/>
                </a:solidFill>
                <a:effectLst/>
                <a:latin typeface="+mj-lt"/>
              </a:rPr>
              <a:t>Support strategies: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Periodic observation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Encourage peer mentoring</a:t>
            </a:r>
          </a:p>
        </p:txBody>
      </p:sp>
    </p:spTree>
    <p:extLst>
      <p:ext uri="{BB962C8B-B14F-4D97-AF65-F5344CB8AC3E}">
        <p14:creationId xmlns:p14="http://schemas.microsoft.com/office/powerpoint/2010/main" val="1053397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97761-0B88-A5E8-0B78-C39173D05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583" y="737115"/>
            <a:ext cx="4640418" cy="5407091"/>
          </a:xfrm>
        </p:spPr>
        <p:txBody>
          <a:bodyPr/>
          <a:lstStyle/>
          <a:p>
            <a:r>
              <a:rPr lang="en-US" dirty="0"/>
              <a:t>Our Footprint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A04E6-CD61-B962-4287-DEC1993C32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88461" y="737115"/>
            <a:ext cx="4449712" cy="5407091"/>
          </a:xfrm>
        </p:spPr>
        <p:txBody>
          <a:bodyPr/>
          <a:lstStyle/>
          <a:p>
            <a:pPr marL="228600"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We have 380+ employees</a:t>
            </a:r>
          </a:p>
          <a:p>
            <a:pPr marL="228600"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Over 40 group homes and apartment complexes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D4601E-33F5-5714-867D-A0B584DA7C1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4552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D2E35F-5B0B-F665-62F4-7BD9E0C08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1DD5859-CF11-7D44-5FA4-3072560D4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/>
          <a:lstStyle/>
          <a:p>
            <a:r>
              <a:rPr lang="en-US" dirty="0"/>
              <a:t>Matching the Two Risk Types</a:t>
            </a:r>
            <a:endParaRPr lang="en-ZA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7B0DFA-32B6-B611-AFD0-999DE6D3790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1C3797-3050-C475-2563-E7050F105647}"/>
              </a:ext>
            </a:extLst>
          </p:cNvPr>
          <p:cNvSpPr txBox="1"/>
          <p:nvPr/>
        </p:nvSpPr>
        <p:spPr>
          <a:xfrm>
            <a:off x="1381119" y="1772817"/>
            <a:ext cx="9737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2000" b="1" i="0" dirty="0">
                <a:solidFill>
                  <a:srgbClr val="242424"/>
                </a:solidFill>
                <a:effectLst/>
                <a:latin typeface="+mj-lt"/>
              </a:rPr>
              <a:t>Key concept:</a:t>
            </a:r>
            <a:endParaRPr lang="en-US" sz="2000" b="0" i="0" dirty="0">
              <a:solidFill>
                <a:srgbClr val="242424"/>
              </a:solidFill>
              <a:effectLst/>
              <a:latin typeface="+mj-lt"/>
            </a:endParaRPr>
          </a:p>
          <a:p>
            <a:pPr algn="l">
              <a:buNone/>
            </a:pP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High-risk employees + high-risk work areas = predictable injuries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7C92A7-7CB0-355D-980B-E4DCF5363EEA}"/>
              </a:ext>
            </a:extLst>
          </p:cNvPr>
          <p:cNvSpPr txBox="1"/>
          <p:nvPr/>
        </p:nvSpPr>
        <p:spPr>
          <a:xfrm>
            <a:off x="1390450" y="4049476"/>
            <a:ext cx="97372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Elevated-risk hires should not be placed alone in elevated-risk areas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Risk pairing matters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Smart assignments prevent injuries</a:t>
            </a:r>
          </a:p>
        </p:txBody>
      </p:sp>
    </p:spTree>
    <p:extLst>
      <p:ext uri="{BB962C8B-B14F-4D97-AF65-F5344CB8AC3E}">
        <p14:creationId xmlns:p14="http://schemas.microsoft.com/office/powerpoint/2010/main" val="42721736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6E72E-36B0-1849-2F92-54034ED79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Post-accident drug screens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A3EE363C-5974-4413-918D-30ED1928BF82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487488" y="3584448"/>
            <a:ext cx="9790112" cy="2359152"/>
          </a:xfrm>
        </p:spPr>
        <p:txBody>
          <a:bodyPr/>
          <a:lstStyle/>
          <a:p>
            <a:r>
              <a:rPr lang="en-US" dirty="0">
                <a:latin typeface="+mj-lt"/>
              </a:rPr>
              <a:t>Number of reported injuries stayed the same</a:t>
            </a:r>
          </a:p>
          <a:p>
            <a:r>
              <a:rPr lang="en-US" dirty="0">
                <a:latin typeface="+mj-lt"/>
              </a:rPr>
              <a:t>Number of employees requesting treatment decreased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2FCD6-4807-2F41-6013-FE1D09423C0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372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C24EE-4A72-8347-E569-074EBB4B9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400108-12A5-C4A0-FAD4-13DB9FDBE33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5CFC1D-A366-FDB4-1A4D-8C9F28C44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6911" y="1437642"/>
            <a:ext cx="2141355" cy="46396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D2A185-F85C-9CB0-CAA5-4EBEEA5CE22A}"/>
              </a:ext>
            </a:extLst>
          </p:cNvPr>
          <p:cNvSpPr txBox="1"/>
          <p:nvPr/>
        </p:nvSpPr>
        <p:spPr>
          <a:xfrm>
            <a:off x="1381119" y="2221992"/>
            <a:ext cx="25599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Gloves</a:t>
            </a:r>
          </a:p>
          <a:p>
            <a:r>
              <a:rPr lang="en-US" sz="2400" dirty="0">
                <a:latin typeface="+mj-lt"/>
              </a:rPr>
              <a:t>MMA guards</a:t>
            </a:r>
          </a:p>
          <a:p>
            <a:r>
              <a:rPr lang="en-US" sz="2400" dirty="0">
                <a:latin typeface="+mj-lt"/>
              </a:rPr>
              <a:t>Fencing Helmet</a:t>
            </a:r>
          </a:p>
          <a:p>
            <a:r>
              <a:rPr lang="en-US" sz="2400" dirty="0">
                <a:latin typeface="+mj-lt"/>
              </a:rPr>
              <a:t>Falconer Sleeves</a:t>
            </a:r>
          </a:p>
        </p:txBody>
      </p:sp>
    </p:spTree>
    <p:extLst>
      <p:ext uri="{BB962C8B-B14F-4D97-AF65-F5344CB8AC3E}">
        <p14:creationId xmlns:p14="http://schemas.microsoft.com/office/powerpoint/2010/main" val="36143607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3D28C-FD53-878A-0867-83D2C1F67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 Posters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2D47F-577B-492D-D181-FABB25BACBE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D4C00B-7893-27C9-E097-99EFE81E2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3376" y="1709929"/>
            <a:ext cx="3274039" cy="4233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93AB50-F365-E8E8-84AA-0B2E94CC4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120" y="1791197"/>
            <a:ext cx="3211191" cy="415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877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D2C6F-E54C-56CA-FC85-B8C1FF805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Control Consultant/Claim Coordinators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E38148D2-EFDE-96FF-FB0E-6433A306BC12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468814" y="3429000"/>
            <a:ext cx="9808786" cy="2514600"/>
          </a:xfrm>
        </p:spPr>
        <p:txBody>
          <a:bodyPr/>
          <a:lstStyle/>
          <a:p>
            <a:r>
              <a:rPr lang="en-US" dirty="0">
                <a:latin typeface="+mj-lt"/>
              </a:rPr>
              <a:t>Ergonomic assessments</a:t>
            </a:r>
          </a:p>
          <a:p>
            <a:r>
              <a:rPr lang="en-US" dirty="0">
                <a:latin typeface="+mj-lt"/>
              </a:rPr>
              <a:t>Targeted risk assessments</a:t>
            </a:r>
          </a:p>
          <a:p>
            <a:r>
              <a:rPr lang="en-US" dirty="0">
                <a:latin typeface="+mj-lt"/>
              </a:rPr>
              <a:t>Idiopathic Injuries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1A0670-68AE-DB44-DDFB-C4C09D68C93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390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E73A91-D4F3-C46B-FDE1-C6E30C321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0B61B8-8D1F-83F2-541B-4FC8BAFD4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/>
          <a:lstStyle/>
          <a:p>
            <a:r>
              <a:rPr lang="en-US" dirty="0"/>
              <a:t>Closing</a:t>
            </a:r>
            <a:endParaRPr lang="en-ZA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7D3F34-444D-B408-5432-8EFD3B4D128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E79422-6D49-96D5-7AFB-FC7D5D27B5B7}"/>
              </a:ext>
            </a:extLst>
          </p:cNvPr>
          <p:cNvSpPr txBox="1"/>
          <p:nvPr/>
        </p:nvSpPr>
        <p:spPr>
          <a:xfrm>
            <a:off x="1381119" y="1772817"/>
            <a:ext cx="97372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2000" b="1" dirty="0">
                <a:solidFill>
                  <a:srgbClr val="242424"/>
                </a:solidFill>
                <a:latin typeface="+mj-lt"/>
              </a:rPr>
              <a:t>C</a:t>
            </a:r>
            <a:r>
              <a:rPr lang="en-US" sz="2000" b="1" i="0" dirty="0">
                <a:solidFill>
                  <a:srgbClr val="242424"/>
                </a:solidFill>
                <a:effectLst/>
                <a:latin typeface="+mj-lt"/>
              </a:rPr>
              <a:t>losing points:</a:t>
            </a:r>
            <a:endParaRPr lang="en-US" sz="2000" b="0" i="0" dirty="0">
              <a:solidFill>
                <a:srgbClr val="242424"/>
              </a:solidFill>
              <a:effectLst/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Injury prevention is proactive, not reactive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Risk identification is about support, not blame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Small adjustments prevent big problems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8BC3F1-5FB6-8612-8622-3FD9DA4A9F4A}"/>
              </a:ext>
            </a:extLst>
          </p:cNvPr>
          <p:cNvSpPr txBox="1"/>
          <p:nvPr/>
        </p:nvSpPr>
        <p:spPr>
          <a:xfrm>
            <a:off x="1390450" y="4049476"/>
            <a:ext cx="97372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endParaRPr lang="en-US" sz="2000" b="1" i="0" dirty="0">
              <a:solidFill>
                <a:srgbClr val="242424"/>
              </a:solidFill>
              <a:effectLst/>
              <a:latin typeface="+mj-lt"/>
            </a:endParaRPr>
          </a:p>
          <a:p>
            <a:pPr algn="l">
              <a:buNone/>
            </a:pPr>
            <a:b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</a:b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“The safest injury is the one that never happens.”  - ChatGPT</a:t>
            </a:r>
          </a:p>
        </p:txBody>
      </p:sp>
    </p:spTree>
    <p:extLst>
      <p:ext uri="{BB962C8B-B14F-4D97-AF65-F5344CB8AC3E}">
        <p14:creationId xmlns:p14="http://schemas.microsoft.com/office/powerpoint/2010/main" val="19268599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01732C-7338-DBA0-BD19-1FA883047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614" y="690511"/>
            <a:ext cx="4964671" cy="5253089"/>
          </a:xfrm>
        </p:spPr>
        <p:txBody>
          <a:bodyPr/>
          <a:lstStyle/>
          <a:p>
            <a:r>
              <a:rPr lang="en-US" dirty="0"/>
              <a:t>Thank</a:t>
            </a:r>
            <a:br>
              <a:rPr lang="en-US" dirty="0"/>
            </a:br>
            <a:r>
              <a:rPr lang="en-US" dirty="0"/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704370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D0E47E-D228-15EB-5886-33E9AA18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7" y="-3239393"/>
            <a:ext cx="5481533" cy="4904141"/>
          </a:xfrm>
        </p:spPr>
        <p:txBody>
          <a:bodyPr/>
          <a:lstStyle/>
          <a:p>
            <a:r>
              <a:rPr lang="en-US" dirty="0"/>
              <a:t>Our Best Year Ever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68FBB9-3306-B3D0-BBD1-03E34FA6D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127" y="1834469"/>
            <a:ext cx="7724775" cy="2971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DBD9FB-8D1F-F6D4-0440-FFF937344F97}"/>
              </a:ext>
            </a:extLst>
          </p:cNvPr>
          <p:cNvSpPr txBox="1"/>
          <p:nvPr/>
        </p:nvSpPr>
        <p:spPr>
          <a:xfrm>
            <a:off x="1584264" y="5129512"/>
            <a:ext cx="6228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Fewer Injuries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Fewer Claims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Minor Cost</a:t>
            </a:r>
          </a:p>
        </p:txBody>
      </p:sp>
    </p:spTree>
    <p:extLst>
      <p:ext uri="{BB962C8B-B14F-4D97-AF65-F5344CB8AC3E}">
        <p14:creationId xmlns:p14="http://schemas.microsoft.com/office/powerpoint/2010/main" val="3752118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BC60-AA38-5DEF-3160-0CAA68F3D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5" y="503852"/>
            <a:ext cx="9150675" cy="1427585"/>
          </a:xfrm>
        </p:spPr>
        <p:txBody>
          <a:bodyPr/>
          <a:lstStyle/>
          <a:p>
            <a:r>
              <a:rPr lang="en-US" dirty="0"/>
              <a:t> Data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EE570-1B5E-FFD1-485D-D77E4E6FE7C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50153" y="2108722"/>
            <a:ext cx="8552264" cy="4119463"/>
          </a:xfrm>
        </p:spPr>
        <p:txBody>
          <a:bodyPr/>
          <a:lstStyle/>
          <a:p>
            <a:r>
              <a:rPr lang="en-US" dirty="0">
                <a:latin typeface="+mj-lt"/>
              </a:rPr>
              <a:t>Injury trend</a:t>
            </a:r>
          </a:p>
          <a:p>
            <a:pPr lvl="1"/>
            <a:r>
              <a:rPr lang="en-US" dirty="0">
                <a:latin typeface="+mj-lt"/>
              </a:rPr>
              <a:t>Is there a pattern?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7C964F-E2D5-D8E7-C513-C47A7E409DF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EC1447-20A8-7BEB-E441-39D799427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043170"/>
            <a:ext cx="4645847" cy="390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52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C0FEFBF-60FD-0161-6F6E-89EE39389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732" y="1990238"/>
            <a:ext cx="9923770" cy="1438762"/>
          </a:xfrm>
        </p:spPr>
        <p:txBody>
          <a:bodyPr/>
          <a:lstStyle/>
          <a:p>
            <a:r>
              <a:rPr lang="en-US" dirty="0"/>
              <a:t>How we got there</a:t>
            </a:r>
            <a:endParaRPr lang="en-ZA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D542008-8017-76E5-ABC0-3240106887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03845" y="2735159"/>
            <a:ext cx="10915925" cy="1368256"/>
          </a:xfrm>
        </p:spPr>
        <p:txBody>
          <a:bodyPr>
            <a:normAutofit fontScale="25000" lnSpcReduction="20000"/>
          </a:bodyPr>
          <a:lstStyle/>
          <a:p>
            <a:pPr lvl="1">
              <a:lnSpc>
                <a:spcPct val="100000"/>
              </a:lnSpc>
            </a:pPr>
            <a:r>
              <a:rPr lang="en-US" sz="7200" b="0" i="0" dirty="0">
                <a:solidFill>
                  <a:srgbClr val="242424"/>
                </a:solidFill>
                <a:effectLst/>
                <a:latin typeface="+mj-lt"/>
              </a:rPr>
              <a:t>Preventing  </a:t>
            </a:r>
            <a:r>
              <a:rPr lang="en-US" sz="7200" dirty="0">
                <a:solidFill>
                  <a:srgbClr val="242424"/>
                </a:solidFill>
                <a:latin typeface="+mj-lt"/>
              </a:rPr>
              <a:t>i</a:t>
            </a:r>
            <a:r>
              <a:rPr lang="en-US" sz="7200" b="0" i="0" dirty="0">
                <a:solidFill>
                  <a:srgbClr val="242424"/>
                </a:solidFill>
                <a:effectLst/>
                <a:latin typeface="+mj-lt"/>
              </a:rPr>
              <a:t>njuries</a:t>
            </a:r>
          </a:p>
          <a:p>
            <a:pPr lvl="1">
              <a:lnSpc>
                <a:spcPct val="100000"/>
              </a:lnSpc>
            </a:pPr>
            <a:r>
              <a:rPr lang="en-US" sz="7200" b="0" i="0" dirty="0">
                <a:solidFill>
                  <a:srgbClr val="242424"/>
                </a:solidFill>
                <a:effectLst/>
                <a:latin typeface="+mj-lt"/>
              </a:rPr>
              <a:t>Identifying </a:t>
            </a:r>
            <a:r>
              <a:rPr lang="en-US" sz="7200" dirty="0">
                <a:solidFill>
                  <a:srgbClr val="242424"/>
                </a:solidFill>
                <a:latin typeface="+mj-lt"/>
              </a:rPr>
              <a:t>r</a:t>
            </a:r>
            <a:r>
              <a:rPr lang="en-US" sz="7200" b="0" i="0" dirty="0">
                <a:solidFill>
                  <a:srgbClr val="242424"/>
                </a:solidFill>
                <a:effectLst/>
                <a:latin typeface="+mj-lt"/>
              </a:rPr>
              <a:t>isk </a:t>
            </a:r>
            <a:r>
              <a:rPr lang="en-US" sz="7200" dirty="0">
                <a:solidFill>
                  <a:srgbClr val="242424"/>
                </a:solidFill>
                <a:latin typeface="+mj-lt"/>
              </a:rPr>
              <a:t>e</a:t>
            </a:r>
            <a:r>
              <a:rPr lang="en-US" sz="7200" b="0" i="0" dirty="0">
                <a:solidFill>
                  <a:srgbClr val="242424"/>
                </a:solidFill>
                <a:effectLst/>
                <a:latin typeface="+mj-lt"/>
              </a:rPr>
              <a:t>arly</a:t>
            </a:r>
          </a:p>
          <a:p>
            <a:pPr lvl="1">
              <a:lnSpc>
                <a:spcPct val="100000"/>
              </a:lnSpc>
            </a:pPr>
            <a:r>
              <a:rPr lang="en-US" sz="7200" dirty="0">
                <a:solidFill>
                  <a:srgbClr val="242424"/>
                </a:solidFill>
                <a:latin typeface="+mj-lt"/>
              </a:rPr>
              <a:t>Post-accident drug screen</a:t>
            </a:r>
          </a:p>
          <a:p>
            <a:pPr lvl="1">
              <a:lnSpc>
                <a:spcPct val="100000"/>
              </a:lnSpc>
            </a:pPr>
            <a:r>
              <a:rPr lang="en-US" sz="7200" b="0" i="0" dirty="0">
                <a:solidFill>
                  <a:srgbClr val="242424"/>
                </a:solidFill>
                <a:effectLst/>
                <a:latin typeface="+mj-lt"/>
              </a:rPr>
              <a:t>PPE</a:t>
            </a:r>
          </a:p>
          <a:p>
            <a:pPr lvl="1">
              <a:lnSpc>
                <a:spcPct val="100000"/>
              </a:lnSpc>
            </a:pPr>
            <a:r>
              <a:rPr lang="en-US" sz="7200" dirty="0">
                <a:solidFill>
                  <a:srgbClr val="242424"/>
                </a:solidFill>
                <a:latin typeface="+mj-lt"/>
              </a:rPr>
              <a:t>Info Posters</a:t>
            </a:r>
          </a:p>
          <a:p>
            <a:pPr lvl="1">
              <a:lnSpc>
                <a:spcPct val="100000"/>
              </a:lnSpc>
            </a:pPr>
            <a:r>
              <a:rPr lang="en-US" sz="7200" dirty="0">
                <a:solidFill>
                  <a:srgbClr val="242424"/>
                </a:solidFill>
                <a:latin typeface="+mj-lt"/>
              </a:rPr>
              <a:t>Increased communication with insurance reps</a:t>
            </a:r>
          </a:p>
          <a:p>
            <a:pPr lvl="1">
              <a:lnSpc>
                <a:spcPct val="100000"/>
              </a:lnSpc>
            </a:pPr>
            <a:endParaRPr lang="en-US" sz="2000" b="0" i="0" dirty="0">
              <a:solidFill>
                <a:srgbClr val="242424"/>
              </a:solidFill>
              <a:effectLst/>
              <a:latin typeface="Aptos" panose="020B0004020202020204" pitchFamily="34" charset="0"/>
            </a:endParaRPr>
          </a:p>
          <a:p>
            <a:pPr lvl="1">
              <a:lnSpc>
                <a:spcPct val="100000"/>
              </a:lnSpc>
            </a:pPr>
            <a:endParaRPr lang="en-US" sz="2000" b="0" i="0" dirty="0">
              <a:solidFill>
                <a:srgbClr val="242424"/>
              </a:solidFill>
              <a:effectLst/>
              <a:latin typeface="Aptos" panose="020B00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680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1384-8C2A-AC46-D296-2DF95CBF1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Injury Prevention Starts Before the Injury</a:t>
            </a:r>
            <a:endParaRPr lang="en-ZA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F606B8-D15C-3916-2C66-49DEC593A3C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>
                <a:latin typeface="+mj-lt"/>
              </a:rPr>
              <a:t>Key Message: </a:t>
            </a:r>
            <a:r>
              <a:rPr lang="en-US" b="1" u="sng" dirty="0">
                <a:latin typeface="+mj-lt"/>
              </a:rPr>
              <a:t>Most workplace injuries are predictable.</a:t>
            </a:r>
          </a:p>
          <a:p>
            <a:pPr algn="l"/>
            <a:endParaRPr lang="en-US" b="1" u="sng" dirty="0">
              <a:latin typeface="+mj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Injuries rarely come “out of nowhere”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Risk builds over time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Early identification = early intervention</a:t>
            </a:r>
          </a:p>
        </p:txBody>
      </p:sp>
    </p:spTree>
    <p:extLst>
      <p:ext uri="{BB962C8B-B14F-4D97-AF65-F5344CB8AC3E}">
        <p14:creationId xmlns:p14="http://schemas.microsoft.com/office/powerpoint/2010/main" val="4011334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6F71E8-8D71-9405-3A01-01C3B8F86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35" y="503852"/>
            <a:ext cx="9150675" cy="1427585"/>
          </a:xfrm>
        </p:spPr>
        <p:txBody>
          <a:bodyPr/>
          <a:lstStyle/>
          <a:p>
            <a:r>
              <a:rPr lang="en-US" dirty="0"/>
              <a:t>Risk Intersection</a:t>
            </a:r>
            <a:br>
              <a:rPr lang="en-US" dirty="0"/>
            </a:br>
            <a:endParaRPr lang="en-ZA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992593-AF79-3D1E-E253-0765DF0F513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819868" y="4657963"/>
            <a:ext cx="8552264" cy="537201"/>
          </a:xfrm>
        </p:spPr>
        <p:txBody>
          <a:bodyPr>
            <a:normAutofit/>
          </a:bodyPr>
          <a:lstStyle/>
          <a:p>
            <a:r>
              <a:rPr lang="en-US" b="1" dirty="0">
                <a:latin typeface="+mj-lt"/>
              </a:rPr>
              <a:t>“If we can identify risk in both places, we can prevent most injuries.”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4518A5-1C9D-79F3-349C-3E7AAFD9895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2C90C5-5198-C255-02F9-1608AA49E088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381119" y="2200037"/>
            <a:ext cx="4627563" cy="974725"/>
          </a:xfrm>
        </p:spPr>
        <p:txBody>
          <a:bodyPr/>
          <a:lstStyle/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Work Areas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New Employees</a:t>
            </a:r>
          </a:p>
        </p:txBody>
      </p:sp>
    </p:spTree>
    <p:extLst>
      <p:ext uri="{BB962C8B-B14F-4D97-AF65-F5344CB8AC3E}">
        <p14:creationId xmlns:p14="http://schemas.microsoft.com/office/powerpoint/2010/main" val="554382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6A989-E1AC-A2CE-9AF8-BF4D7447E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Work Area Risk Levels</a:t>
            </a:r>
          </a:p>
        </p:txBody>
      </p:sp>
    </p:spTree>
    <p:extLst>
      <p:ext uri="{BB962C8B-B14F-4D97-AF65-F5344CB8AC3E}">
        <p14:creationId xmlns:p14="http://schemas.microsoft.com/office/powerpoint/2010/main" val="1266371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3C15354-374E-4710-792F-592E588BA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/>
          <a:lstStyle/>
          <a:p>
            <a:r>
              <a:rPr lang="en-US" dirty="0"/>
              <a:t>Work Area Risk Levels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5D951B-D6C0-AB0A-0FFD-23670BE643E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68815" y="2057401"/>
            <a:ext cx="3068678" cy="4119463"/>
          </a:xfrm>
        </p:spPr>
        <p:txBody>
          <a:bodyPr/>
          <a:lstStyle/>
          <a:p>
            <a:pPr algn="l">
              <a:buNone/>
            </a:pPr>
            <a:r>
              <a:rPr lang="en-US" sz="2000" b="1" i="0" dirty="0">
                <a:solidFill>
                  <a:srgbClr val="242424"/>
                </a:solidFill>
                <a:effectLst/>
                <a:latin typeface="+mj-lt"/>
              </a:rPr>
              <a:t>Risk Levels:</a:t>
            </a:r>
            <a:endParaRPr lang="en-US" sz="2000" b="0" i="0" dirty="0">
              <a:solidFill>
                <a:srgbClr val="242424"/>
              </a:solidFill>
              <a:effectLst/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Elevated Risk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Moderate Risk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Low Risk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756543-DA8C-CEE2-0E13-19DE61C134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EBE93A-57D8-4342-E952-B261BA72CD12}"/>
              </a:ext>
            </a:extLst>
          </p:cNvPr>
          <p:cNvSpPr txBox="1"/>
          <p:nvPr/>
        </p:nvSpPr>
        <p:spPr>
          <a:xfrm>
            <a:off x="1431490" y="4413380"/>
            <a:ext cx="9254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rgbClr val="242424"/>
                </a:solidFill>
                <a:effectLst/>
                <a:latin typeface="+mj-lt"/>
              </a:rPr>
              <a:t>Key idea:</a:t>
            </a:r>
            <a:br>
              <a:rPr lang="en-US" b="0" i="0" dirty="0">
                <a:solidFill>
                  <a:srgbClr val="242424"/>
                </a:solidFill>
                <a:effectLst/>
                <a:latin typeface="+mj-lt"/>
              </a:rPr>
            </a:br>
            <a:r>
              <a:rPr lang="en-US" b="0" i="0" dirty="0">
                <a:solidFill>
                  <a:srgbClr val="242424"/>
                </a:solidFill>
                <a:effectLst/>
                <a:latin typeface="+mj-lt"/>
              </a:rPr>
              <a:t>Every work area fits somewhere on this spectrum—and it can change.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0201016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8696B"/>
      </a:accent1>
      <a:accent2>
        <a:srgbClr val="95B8BF"/>
      </a:accent2>
      <a:accent3>
        <a:srgbClr val="BFD4D9"/>
      </a:accent3>
      <a:accent4>
        <a:srgbClr val="5B4839"/>
      </a:accent4>
      <a:accent5>
        <a:srgbClr val="C3A398"/>
      </a:accent5>
      <a:accent6>
        <a:srgbClr val="CA553E"/>
      </a:accent6>
      <a:hlink>
        <a:srgbClr val="0563C1"/>
      </a:hlink>
      <a:folHlink>
        <a:srgbClr val="954F72"/>
      </a:folHlink>
    </a:clrScheme>
    <a:fontScheme name="Custom 30">
      <a:majorFont>
        <a:latin typeface="Tisa Offc Serif Pro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5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M78544816_Win32_SL_V10" id="{8934A6D9-B969-498F-A646-4B502FD69C4E}" vid="{AA78C1C8-456D-41A9-83FC-BC8B9A8EE3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FDB7358-0BCB-4DEB-B717-C1D7CC555F05}">
  <ds:schemaRefs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230e9df3-be65-4c73-a93b-d1236ebd677e"/>
    <ds:schemaRef ds:uri="http://schemas.microsoft.com/office/2006/documentManagement/types"/>
    <ds:schemaRef ds:uri="16c05727-aa75-4e4a-9b5f-8a80a1165891"/>
    <ds:schemaRef ds:uri="71af3243-3dd4-4a8d-8c0d-dd76da1f02a5"/>
    <ds:schemaRef ds:uri="http://purl.org/dc/elements/1.1/"/>
    <ds:schemaRef ds:uri="http://schemas.microsoft.com/sharepoint/v3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6DE3707C-8CAB-4302-B7E1-D32E1543E05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9E9DE5-EFFE-4262-A023-32732F0B66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{0B5229F5-BFDD-4C29-AB03-1EAA531F8308}TF3977e381-cba5-49b1-ba43-b5d865517af907ebbda9_win32-372d4d6ae720</Template>
  <TotalTime>2899</TotalTime>
  <Words>585</Words>
  <Application>Microsoft Office PowerPoint</Application>
  <PresentationFormat>Widescreen</PresentationFormat>
  <Paragraphs>161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Aptos</vt:lpstr>
      <vt:lpstr>Arial</vt:lpstr>
      <vt:lpstr>Calibri</vt:lpstr>
      <vt:lpstr>Tisa Offc Serif Pro</vt:lpstr>
      <vt:lpstr>Univers Light</vt:lpstr>
      <vt:lpstr>Custom</vt:lpstr>
      <vt:lpstr>Reducing Workplace Injuries</vt:lpstr>
      <vt:lpstr>Our Footprint</vt:lpstr>
      <vt:lpstr>Our Best Year Ever</vt:lpstr>
      <vt:lpstr> Data</vt:lpstr>
      <vt:lpstr>How we got there</vt:lpstr>
      <vt:lpstr>Injury Prevention Starts Before the Injury</vt:lpstr>
      <vt:lpstr>Risk Intersection </vt:lpstr>
      <vt:lpstr>Work Area Risk Levels</vt:lpstr>
      <vt:lpstr>Work Area Risk Levels</vt:lpstr>
      <vt:lpstr>Elevated Risk Work Areas</vt:lpstr>
      <vt:lpstr>Moderate Risk Work Areas</vt:lpstr>
      <vt:lpstr>Low Risk Work Areas</vt:lpstr>
      <vt:lpstr>Why This Matters</vt:lpstr>
      <vt:lpstr>New Hire Risk Levels</vt:lpstr>
      <vt:lpstr>New Hires Are the Highest Risk Group</vt:lpstr>
      <vt:lpstr>Classifying New Hire Risk</vt:lpstr>
      <vt:lpstr>Elevated Risk New Hires</vt:lpstr>
      <vt:lpstr>Moderate Risk New Hires</vt:lpstr>
      <vt:lpstr>Low Risk New Hires</vt:lpstr>
      <vt:lpstr>Matching the Two Risk Types</vt:lpstr>
      <vt:lpstr>Post-accident drug screens</vt:lpstr>
      <vt:lpstr>PPE</vt:lpstr>
      <vt:lpstr>Info Posters</vt:lpstr>
      <vt:lpstr>Loss Control Consultant/Claim Coordinators</vt:lpstr>
      <vt:lpstr>Closing</vt:lpstr>
      <vt:lpstr>Thank you</vt:lpstr>
    </vt:vector>
  </TitlesOfParts>
  <Company>Starkey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Deitchler, Katie</dc:creator>
  <cp:lastModifiedBy>Thomas, Kermit</cp:lastModifiedBy>
  <cp:revision>7</cp:revision>
  <cp:lastPrinted>2026-01-09T21:41:01Z</cp:lastPrinted>
  <dcterms:created xsi:type="dcterms:W3CDTF">2026-01-07T18:40:23Z</dcterms:created>
  <dcterms:modified xsi:type="dcterms:W3CDTF">2026-01-12T16:58:57Z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