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0" r:id="rId3"/>
    <p:sldId id="271" r:id="rId4"/>
    <p:sldId id="272" r:id="rId5"/>
    <p:sldId id="261" r:id="rId6"/>
    <p:sldId id="267" r:id="rId7"/>
    <p:sldId id="273" r:id="rId8"/>
    <p:sldId id="259" r:id="rId9"/>
    <p:sldId id="265" r:id="rId10"/>
    <p:sldId id="279" r:id="rId11"/>
    <p:sldId id="258" r:id="rId12"/>
    <p:sldId id="268" r:id="rId13"/>
    <p:sldId id="269" r:id="rId14"/>
    <p:sldId id="274" r:id="rId15"/>
    <p:sldId id="257" r:id="rId16"/>
    <p:sldId id="276" r:id="rId17"/>
    <p:sldId id="277" r:id="rId18"/>
    <p:sldId id="278" r:id="rId19"/>
    <p:sldId id="262" r:id="rId20"/>
    <p:sldId id="288" r:id="rId21"/>
    <p:sldId id="263" r:id="rId22"/>
    <p:sldId id="260" r:id="rId23"/>
    <p:sldId id="285" r:id="rId24"/>
    <p:sldId id="284" r:id="rId25"/>
    <p:sldId id="280" r:id="rId26"/>
    <p:sldId id="281" r:id="rId27"/>
    <p:sldId id="282" r:id="rId28"/>
    <p:sldId id="283" r:id="rId29"/>
    <p:sldId id="286" r:id="rId30"/>
    <p:sldId id="287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17"/>
    <p:restoredTop sz="94677"/>
  </p:normalViewPr>
  <p:slideViewPr>
    <p:cSldViewPr snapToGrid="0">
      <p:cViewPr varScale="1">
        <p:scale>
          <a:sx n="85" d="100"/>
          <a:sy n="85" d="100"/>
        </p:scale>
        <p:origin x="17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553C9-2869-AD4C-95B1-1C2830F797AA}" type="datetimeFigureOut">
              <a:rPr lang="en-US" smtClean="0"/>
              <a:t>1/30/26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75716-1EB1-3D4A-84AD-575938634B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8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5716-1EB1-3D4A-84AD-575938634B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289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5716-1EB1-3D4A-84AD-575938634B5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9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5716-1EB1-3D4A-84AD-575938634B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6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275716-1EB1-3D4A-84AD-575938634B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416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B94A0-051F-42F1-FA7F-EE44A70CC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499B27-3FC9-D898-FDA2-9E406736A9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2DB3A-7492-555D-8AF8-82ACD9F97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9E141-62F8-5F51-2D3F-B0EA9726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2C5FC-F206-B381-2F92-76CB5B8E7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18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1D3B9-05B3-FCA6-A1F8-EB7F53E36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C7AFF0-9A68-0BC4-A616-2E8BFF357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81E9CC-BD47-2780-165B-4D3836FB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C66DD-39E3-364C-18E8-855EB940A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8CED-57FF-F011-551A-37FC15575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76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7E2ABF-0B8D-5884-2CE6-8F48E6951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374443-BB0D-016D-3744-060BDA5D5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CEBCC-46BD-9BF0-142C-FE3BAAE4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C236F-204C-DA88-4F44-AA4D8DC1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CF957-F3BB-58D0-3EAD-33B7C4CC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687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E7AA9-B8E5-37C4-0712-B2C139C96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DCF42-A7EE-F69B-A1D2-0D78A7144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F6785-6B9D-1EAC-8C41-A11D9610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6A4DC-190B-B087-16BC-9034E824B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C536C-14DB-6FBC-0A4E-B72B92E11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43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F7966-527F-E0B1-4915-AE31D7E23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49E73-90A2-5BC7-F402-35C8A529C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E116E-01E4-BD41-C4ED-F71F55AE2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5D32B-FFC6-86F2-4CB9-348A2CB54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A2E3F-ED00-78D3-3787-909B275C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92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9739A-5481-9A57-8B56-FC885FCFF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F4CB9-6BB2-E8A5-AEC4-C40713532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640F49-F86F-A231-7387-C4222121E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E5695-7709-782C-A7D2-A4C8309F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CB82A-58A5-98F9-E22A-153280F44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72FC9-8DCE-64DA-F61B-03A31D74D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4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35E0-BE9C-25C5-82C4-16021FEC8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1DC79D-C258-B3C8-C605-D44ED0E41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7FE8DF-046E-B5D2-789D-E3DAB00B0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298660-874F-4F13-F8FD-E6B3F9C553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1693F-6383-B35E-17C6-4ED008BBFC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F7AA1E-3CFB-82BE-C2F6-83430ECEB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D3B889-3858-5C42-AC2C-CF271EE39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BF2815-6F6E-6BB3-91D3-5D00F5E1D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63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9C617-5C15-51E8-B6B7-6221027C6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3BD84D-A6F6-30BC-8DB7-4AAE1884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8E0AD-6DF1-76CC-A2AD-13509E16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CB5F53-C129-45CD-170D-CE5D7E91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6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208EB0-D11B-F7D5-AD83-92EBE946E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52E2C-1909-8B9D-AF91-43DD26381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C9E21-48B2-487A-43A4-DD5B09468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7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354A2-E5B0-136E-48E0-340A1A8CB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3357B-7AD6-5720-4A2D-2D3967AC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4565BD-8C74-4E67-9388-DE83D2BD0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6AB78-FB6C-EBF3-4B8B-A36EB3025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CECFE-AAC8-C4C6-73BC-35909F14A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93B88C-1D6F-EBE3-B4B6-09CD23E87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63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6DF15-9D86-A746-FC3F-FB134B77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A32C5-E554-3ED6-9314-9116F8AA4A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E3A6E-CBDE-8A61-AC6E-8DB1552601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DAF2B-6C2E-7FEC-C21C-25889DD4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2D40-EB73-DF75-C99B-9B75B1EEA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4E315-BE81-89F7-38DD-D1FD7CBE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32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706154-0232-5558-4571-12D975F0F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CE005D-CBB5-D7B8-78ED-FD7692B50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ED154-BA54-289B-AD38-3AE8D8258F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DA88AB-6630-F848-A43F-7DAA3391F2D5}" type="datetimeFigureOut">
              <a:rPr lang="en-US" smtClean="0"/>
              <a:t>1/30/26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B75F5-4BFD-513D-31EF-D3D4206C3B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F5226-A203-A84A-A0AA-B2E99194D6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A7D79C-B275-7945-836E-43828E11F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3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sportpszicho.blog.hu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atymsnutritionworld.blogspot.com/2011/10/move-more-sit-less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j.1741-1130.2012.00346.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breaaire.wordpress.com/2011/12/16/funky-white-girl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6E2E517-FB0B-6009-FD5A-F071DD905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134530"/>
            <a:ext cx="9144000" cy="1655762"/>
          </a:xfrm>
        </p:spPr>
        <p:txBody>
          <a:bodyPr>
            <a:normAutofit fontScale="92500"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Aptos" panose="020B0004020202020204" pitchFamily="34" charset="0"/>
              </a:rPr>
              <a:t>Promoting Mobility and Strength for Independence and Fall Prevention in Older Adults with Intellectual and Developmental Disabilities</a:t>
            </a:r>
            <a:endParaRPr lang="en-US" sz="3200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400803D-A2FE-A772-5073-8A6F418FBDB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257300" y="1164390"/>
            <a:ext cx="9677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5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Active Aging</a:t>
            </a:r>
            <a:endParaRPr kumimoji="0" lang="en-US" altLang="en-US" sz="7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FAB64-3425-4F71-15B9-66D53C464BEE}"/>
              </a:ext>
            </a:extLst>
          </p:cNvPr>
          <p:cNvSpPr txBox="1"/>
          <p:nvPr/>
        </p:nvSpPr>
        <p:spPr>
          <a:xfrm>
            <a:off x="532325" y="4303691"/>
            <a:ext cx="79639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Joe Sherman</a:t>
            </a:r>
          </a:p>
          <a:p>
            <a:r>
              <a:rPr lang="en-US" dirty="0"/>
              <a:t>Clinical Exercise Physiologist</a:t>
            </a:r>
          </a:p>
          <a:p>
            <a:r>
              <a:rPr lang="en-US" dirty="0"/>
              <a:t>Community Health Improvement Program for Intellectual Disabilities (CHIP-ID)</a:t>
            </a:r>
          </a:p>
          <a:p>
            <a:r>
              <a:rPr lang="en-US" dirty="0"/>
              <a:t>University of Kansas Medical Center</a:t>
            </a:r>
          </a:p>
        </p:txBody>
      </p:sp>
      <p:pic>
        <p:nvPicPr>
          <p:cNvPr id="7" name="Picture 6" descr="A logo with a brain and heart&#10;&#10;AI-generated content may be incorrect.">
            <a:extLst>
              <a:ext uri="{FF2B5EF4-FFF2-40B4-BE49-F238E27FC236}">
                <a16:creationId xmlns:a16="http://schemas.microsoft.com/office/drawing/2014/main" id="{4B0F4D6C-2683-4E24-6B52-A2D8869DD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300" y="3429000"/>
            <a:ext cx="34163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21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F5645-384D-602C-5849-4B8AC0EEC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Making Exercise Successful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3D7A4-3154-2631-C069-11DE4DE92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258" y="1690688"/>
            <a:ext cx="11124304" cy="4710112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400" b="1" dirty="0"/>
              <a:t>Keep activities fun and social</a:t>
            </a:r>
            <a:r>
              <a:rPr lang="en-US" sz="2400" dirty="0"/>
              <a:t> —this dramatically improves participation and reduces dropout</a:t>
            </a:r>
          </a:p>
          <a:p>
            <a:pPr lvl="0"/>
            <a:r>
              <a:rPr lang="en-US" sz="2400" b="1" dirty="0"/>
              <a:t>Use clear, simple instructions</a:t>
            </a:r>
            <a:r>
              <a:rPr lang="en-US" sz="2400" dirty="0"/>
              <a:t> with visual demonstrations and hands-on guidance</a:t>
            </a:r>
          </a:p>
          <a:p>
            <a:pPr lvl="0"/>
            <a:r>
              <a:rPr lang="en-US" sz="2400" b="1" dirty="0"/>
              <a:t>Establish consistent routines</a:t>
            </a:r>
            <a:r>
              <a:rPr lang="en-US" sz="2400" dirty="0"/>
              <a:t> —structured programs have much higher success rates</a:t>
            </a:r>
          </a:p>
          <a:p>
            <a:pPr lvl="0"/>
            <a:r>
              <a:rPr lang="en-US" sz="2400" b="1" dirty="0"/>
              <a:t>Set participants up for success</a:t>
            </a:r>
            <a:r>
              <a:rPr lang="en-US" sz="2400" dirty="0"/>
              <a:t> —choose appropriate difficulty levels and celebrate progress</a:t>
            </a:r>
          </a:p>
          <a:p>
            <a:pPr lvl="0"/>
            <a:r>
              <a:rPr lang="en-US" sz="2400" b="1" dirty="0"/>
              <a:t>Start slowly and progress gradually</a:t>
            </a:r>
            <a:r>
              <a:rPr lang="en-US" sz="2400" dirty="0"/>
              <a:t> —remember that everyday activities may be more demanding </a:t>
            </a:r>
          </a:p>
          <a:p>
            <a:pPr lvl="0"/>
            <a:r>
              <a:rPr lang="en-US" sz="2400" b="1" dirty="0"/>
              <a:t>Focus on functional movements</a:t>
            </a:r>
            <a:r>
              <a:rPr lang="en-US" sz="2400" dirty="0"/>
              <a:t> that translate to real-world independence</a:t>
            </a:r>
          </a:p>
          <a:p>
            <a:pPr lvl="0"/>
            <a:r>
              <a:rPr lang="en-US" sz="2400" b="1" dirty="0"/>
              <a:t>Consider the participant's learning style</a:t>
            </a:r>
            <a:r>
              <a:rPr lang="en-US" sz="2400" dirty="0"/>
              <a:t> —some may benefit from pictures, others from repeated practice</a:t>
            </a:r>
          </a:p>
          <a:p>
            <a:pPr lvl="0"/>
            <a:r>
              <a:rPr lang="en-US" sz="2400" b="1" dirty="0"/>
              <a:t>Make it meaningful</a:t>
            </a:r>
            <a:r>
              <a:rPr lang="en-US" sz="2400" dirty="0"/>
              <a:t> —connect exercises to activities they want to do (like playing with friends, going shopping, or participating in family events)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2083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AD54D-DC40-0436-FE7F-574DF4FB4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Strength 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38274-D8D6-7887-A630-9AB2CE5A5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0624" y="1690688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Strength training is not just about building muscle - it's about building independence, confidence, and quality of life.</a:t>
            </a:r>
          </a:p>
          <a:p>
            <a:r>
              <a:rPr lang="en-US" dirty="0"/>
              <a:t>Added strength makes the participant more independent in transfers, walking, and daily activities.</a:t>
            </a:r>
            <a:r>
              <a:rPr lang="en-US" dirty="0">
                <a:effectLst/>
              </a:rPr>
              <a:t> </a:t>
            </a:r>
          </a:p>
          <a:p>
            <a:pPr lvl="0"/>
            <a:r>
              <a:rPr lang="en-US" dirty="0"/>
              <a:t>Focus on functional movements that support daily tasks</a:t>
            </a:r>
          </a:p>
          <a:p>
            <a:pPr lvl="0"/>
            <a:r>
              <a:rPr lang="en-US" dirty="0"/>
              <a:t>Add resistance bands or light weights if you want to increase the challenge</a:t>
            </a:r>
          </a:p>
          <a:p>
            <a:pPr lvl="0"/>
            <a:r>
              <a:rPr lang="en-US" dirty="0"/>
              <a:t>Progress gradually—research shows significant strength gains are possible with just 10 weeks of twice-weekly training</a:t>
            </a:r>
          </a:p>
          <a:p>
            <a:pPr lvl="0"/>
            <a:r>
              <a:rPr lang="en-US" dirty="0"/>
              <a:t>Stronger muscles help improve posture</a:t>
            </a:r>
          </a:p>
          <a:p>
            <a:pPr lvl="0"/>
            <a:r>
              <a:rPr lang="en-US" dirty="0"/>
              <a:t>May improve mood, self-esteem, and confidence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9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27235-EDA8-0029-305E-89405D269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621B-B482-86E9-95AC-414B6BFC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Importance of Strength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8A8A2-F818-7B33-8970-DFCF1B043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651" y="1343818"/>
            <a:ext cx="11328698" cy="515608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Priority muscle groups</a:t>
            </a:r>
            <a:r>
              <a:rPr lang="en-US" dirty="0"/>
              <a:t> </a:t>
            </a:r>
          </a:p>
          <a:p>
            <a:pPr lvl="1"/>
            <a:r>
              <a:rPr lang="en-US" b="1" dirty="0"/>
              <a:t>Lower body</a:t>
            </a:r>
            <a:r>
              <a:rPr lang="en-US" dirty="0"/>
              <a:t>: Quadriceps, hamstrings, gluteal muscles, and hip stabilizers - critical for walking, transfers, and independence</a:t>
            </a:r>
          </a:p>
          <a:p>
            <a:pPr lvl="1"/>
            <a:r>
              <a:rPr lang="en-US" b="1" dirty="0"/>
              <a:t>Core/trunk</a:t>
            </a:r>
            <a:r>
              <a:rPr lang="en-US" dirty="0"/>
              <a:t>: Abdominal and back muscles - essential for posture and balance given higher rates of scoliosis</a:t>
            </a:r>
          </a:p>
          <a:p>
            <a:pPr lvl="1"/>
            <a:r>
              <a:rPr lang="en-US" b="1" dirty="0"/>
              <a:t>Upper body</a:t>
            </a:r>
            <a:r>
              <a:rPr lang="en-US" dirty="0"/>
              <a:t>: Shoulder, chest, and arm muscles - support daily activities like dressing, reaching, and lifting</a:t>
            </a:r>
          </a:p>
          <a:p>
            <a:pPr lvl="0"/>
            <a:r>
              <a:rPr lang="en-US" b="1" dirty="0"/>
              <a:t>Functional, multi-joint movements</a:t>
            </a:r>
            <a:r>
              <a:rPr lang="en-US" dirty="0"/>
              <a:t> (squats, step-ups, modified push-ups, bridges) rather than isolated single-muscle exercises</a:t>
            </a:r>
          </a:p>
          <a:p>
            <a:pPr lvl="0"/>
            <a:r>
              <a:rPr lang="en-US" b="1" dirty="0"/>
              <a:t>Bodyweight exercises with support</a:t>
            </a:r>
            <a:r>
              <a:rPr lang="en-US" dirty="0"/>
              <a:t> (wall squats, chair squats, supported lunges)</a:t>
            </a:r>
          </a:p>
          <a:p>
            <a:pPr lvl="0"/>
            <a:r>
              <a:rPr lang="en-US" b="1" dirty="0"/>
              <a:t>Resistance band exercises</a:t>
            </a:r>
            <a:r>
              <a:rPr lang="en-US" dirty="0"/>
              <a:t> (safe, adjustable, versatile)</a:t>
            </a:r>
          </a:p>
          <a:p>
            <a:pPr lvl="0"/>
            <a:r>
              <a:rPr lang="en-US" b="1" dirty="0"/>
              <a:t>Core stabilization exercises</a:t>
            </a:r>
            <a:r>
              <a:rPr lang="en-US" dirty="0"/>
              <a:t> (planks, bird-dogs, bridges)</a:t>
            </a:r>
          </a:p>
          <a:p>
            <a:pPr lvl="0"/>
            <a:r>
              <a:rPr lang="en-US" b="1" dirty="0"/>
              <a:t>Balance integration</a:t>
            </a:r>
            <a:r>
              <a:rPr lang="en-US" dirty="0"/>
              <a:t> - combine strengthening with balance challenges when appropriate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7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A6DCE-32AB-48A9-40FE-2F24F7A32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27DB-6221-792B-F030-E04F5BA3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Strength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ECB515-C36B-EFED-C105-B696CB9A8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Strength exercises will follow the endurance/balance exercises when feasible, as part of a comprehensive 45-60 minute session.</a:t>
            </a:r>
          </a:p>
          <a:p>
            <a:pPr lvl="0"/>
            <a:r>
              <a:rPr lang="en-US" b="1" dirty="0"/>
              <a:t>Frequency</a:t>
            </a:r>
            <a:r>
              <a:rPr lang="en-US" dirty="0"/>
              <a:t>: Exercises will be performed on </a:t>
            </a:r>
            <a:r>
              <a:rPr lang="en-US" b="1" dirty="0"/>
              <a:t>2-3 non-consecutive days each week</a:t>
            </a:r>
            <a:r>
              <a:rPr lang="en-US" dirty="0"/>
              <a:t> (e.g., Monday, Wednesday, Friday). This allows adequate recovery time while building strength effectively.</a:t>
            </a:r>
          </a:p>
          <a:p>
            <a:pPr lvl="0"/>
            <a:r>
              <a:rPr lang="en-US" dirty="0"/>
              <a:t>Sessions will last approximately </a:t>
            </a:r>
            <a:r>
              <a:rPr lang="en-US" b="1" dirty="0"/>
              <a:t>10-15 minutes for strengthening exercises</a:t>
            </a:r>
            <a:r>
              <a:rPr lang="en-US" dirty="0"/>
              <a:t>, as part of the full exercise session.</a:t>
            </a:r>
          </a:p>
          <a:p>
            <a:pPr lvl="0"/>
            <a:r>
              <a:rPr lang="en-US" b="1" dirty="0"/>
              <a:t>Progressive resistance approach</a:t>
            </a:r>
            <a:r>
              <a:rPr lang="en-US" dirty="0"/>
              <a:t>: Strengthening will use a gradual progression system. Research shows that moderate-intensity resistance training (60-80% of maximum ability) performed 2-3 times weekly produces the best results for people with Down syndrome.</a:t>
            </a:r>
          </a:p>
          <a:p>
            <a:pPr lvl="0"/>
            <a:r>
              <a:rPr lang="en-US" b="1" dirty="0"/>
              <a:t>Initial goal</a:t>
            </a:r>
            <a:r>
              <a:rPr lang="en-US" dirty="0"/>
              <a:t>: Participants will work toward </a:t>
            </a:r>
            <a:r>
              <a:rPr lang="en-US" b="1" dirty="0"/>
              <a:t>2-3 sets of 10-12 repetitions</a:t>
            </a:r>
            <a:r>
              <a:rPr lang="en-US" dirty="0"/>
              <a:t> for each major muscle group. Start with what is comfortable and build gradually.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8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E496A-9E15-7537-C7FF-A0D165494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10" y="179705"/>
            <a:ext cx="12042289" cy="612427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b="1" dirty="0"/>
              <a:t>Starting point and progression</a:t>
            </a:r>
            <a:r>
              <a:rPr lang="en-US" sz="2400" dirty="0"/>
              <a:t>: Participants will begin exercises with body weight or minimal resistance (such as resistance bands). Progression will be individualized based on:</a:t>
            </a:r>
          </a:p>
          <a:p>
            <a:pPr lvl="1"/>
            <a:r>
              <a:rPr lang="en-US" sz="1800" dirty="0"/>
              <a:t>Proper form and control</a:t>
            </a:r>
          </a:p>
          <a:p>
            <a:pPr lvl="1"/>
            <a:r>
              <a:rPr lang="en-US" sz="1800" dirty="0"/>
              <a:t>Participant comfort and confidence</a:t>
            </a:r>
          </a:p>
          <a:p>
            <a:pPr lvl="1"/>
            <a:r>
              <a:rPr lang="en-US" sz="1800" dirty="0"/>
              <a:t>Absence of joint pain or instability</a:t>
            </a:r>
          </a:p>
          <a:p>
            <a:pPr lvl="1"/>
            <a:r>
              <a:rPr lang="en-US" sz="1800" dirty="0"/>
              <a:t>Consistent completion of target repetitions</a:t>
            </a:r>
          </a:p>
          <a:p>
            <a:r>
              <a:rPr lang="en-US" sz="2400" dirty="0"/>
              <a:t>When ready, resistance can be increased gradually using:</a:t>
            </a:r>
          </a:p>
          <a:p>
            <a:pPr lvl="1"/>
            <a:r>
              <a:rPr lang="en-US" sz="1800" dirty="0"/>
              <a:t>Thicker resistance bands</a:t>
            </a:r>
          </a:p>
          <a:p>
            <a:pPr lvl="1"/>
            <a:r>
              <a:rPr lang="en-US" sz="1800" dirty="0"/>
              <a:t>Light ankle weights (starting with 0.5-1 </a:t>
            </a:r>
            <a:r>
              <a:rPr lang="en-US" sz="1800" dirty="0" err="1"/>
              <a:t>lb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Modified body positions that increase challenge</a:t>
            </a:r>
          </a:p>
          <a:p>
            <a:r>
              <a:rPr lang="en-US" sz="2400" dirty="0"/>
              <a:t>Progress only when the participant can complete exercises with good form and without discomfort. Some participants may need several weeks at one level before advancing.</a:t>
            </a:r>
          </a:p>
          <a:p>
            <a:pPr lvl="0"/>
            <a:r>
              <a:rPr lang="en-US" sz="2400" b="1" dirty="0"/>
              <a:t>Supervision and support</a:t>
            </a:r>
            <a:r>
              <a:rPr lang="en-US" sz="2400" dirty="0"/>
              <a:t>: Participants will be observed and assisted by trained staff while learning the exercises. Staff will:</a:t>
            </a:r>
          </a:p>
          <a:p>
            <a:pPr lvl="1"/>
            <a:r>
              <a:rPr lang="en-US" sz="1800" dirty="0"/>
              <a:t>Demonstrate each exercise clearly</a:t>
            </a:r>
          </a:p>
          <a:p>
            <a:pPr lvl="1"/>
            <a:r>
              <a:rPr lang="en-US" sz="1800" dirty="0"/>
              <a:t>Provide hands-on guidance for proper positioning</a:t>
            </a:r>
          </a:p>
          <a:p>
            <a:r>
              <a:rPr lang="en-US" sz="2400" dirty="0"/>
              <a:t>Monitor for signs of fatigue or joint stress</a:t>
            </a:r>
            <a:r>
              <a:rPr lang="en-US" sz="2400" dirty="0">
                <a:effectLst/>
              </a:rPr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4313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1830F-E30E-0063-CF2B-B3DFD7C66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52F8A-9026-6413-0D36-D3753213D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Balance naturally declines as people age due to changes in muscle strength, joint flexibility and sensory changes.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r>
              <a:rPr lang="en-US" dirty="0"/>
              <a:t>Balance exercises reduce falls and improve stability during daily activities like dressing and bathing and can even build confidence for daily activities like walking, climbing stairs, and reaching for objects. .</a:t>
            </a:r>
            <a:r>
              <a:rPr lang="en-US" dirty="0">
                <a:effectLst/>
              </a:rPr>
              <a:t> </a:t>
            </a:r>
          </a:p>
          <a:p>
            <a:r>
              <a:rPr lang="en-US" b="1" dirty="0"/>
              <a:t>Balance training is especially beneficial for this population</a:t>
            </a:r>
            <a:r>
              <a:rPr lang="en-US" dirty="0"/>
              <a:t> and can significantly improve safety and confidence in movement.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7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FE017-B23A-93BB-A27E-5A89E43FA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3618-87F6-F3F1-7F00-D5D82B472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7BB0C-63F4-FBE2-3AB0-CD3F7554E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86" y="1690688"/>
            <a:ext cx="10515600" cy="4351338"/>
          </a:xfrm>
        </p:spPr>
        <p:txBody>
          <a:bodyPr>
            <a:noAutofit/>
          </a:bodyPr>
          <a:lstStyle/>
          <a:p>
            <a:r>
              <a:rPr lang="en-US" sz="2000" b="1" dirty="0"/>
              <a:t>Transfer Exercises</a:t>
            </a:r>
            <a:endParaRPr lang="en-US" sz="2000" dirty="0"/>
          </a:p>
          <a:p>
            <a:r>
              <a:rPr lang="en-US" sz="2000" b="1" dirty="0"/>
              <a:t>Level 1</a:t>
            </a:r>
            <a:endParaRPr lang="en-US" sz="2000" dirty="0"/>
          </a:p>
          <a:p>
            <a:pPr lvl="0"/>
            <a:r>
              <a:rPr lang="en-US" sz="2000" dirty="0"/>
              <a:t>Transfer from seated to standing position, then reverse. You may use furniture for assistance. </a:t>
            </a:r>
          </a:p>
          <a:p>
            <a:pPr lvl="0"/>
            <a:r>
              <a:rPr lang="en-US" sz="2000" dirty="0"/>
              <a:t>Repeat 5 times</a:t>
            </a:r>
          </a:p>
          <a:p>
            <a:r>
              <a:rPr lang="en-US" sz="2000" b="1" dirty="0"/>
              <a:t>Level 2</a:t>
            </a:r>
            <a:endParaRPr lang="en-US" sz="2000" dirty="0"/>
          </a:p>
          <a:p>
            <a:pPr lvl="0"/>
            <a:r>
              <a:rPr lang="en-US" sz="2000" dirty="0"/>
              <a:t>Transfer from seated to standing position, then reverse. Complete without assistance.</a:t>
            </a:r>
          </a:p>
          <a:p>
            <a:pPr lvl="0"/>
            <a:r>
              <a:rPr lang="en-US" sz="2000" dirty="0"/>
              <a:t>Repeat 5 times</a:t>
            </a:r>
          </a:p>
          <a:p>
            <a:r>
              <a:rPr lang="en-US" sz="2000" b="1" dirty="0"/>
              <a:t>Level 3</a:t>
            </a:r>
            <a:endParaRPr lang="en-US" sz="2000" dirty="0"/>
          </a:p>
          <a:p>
            <a:pPr lvl="0"/>
            <a:r>
              <a:rPr lang="en-US" sz="2000" dirty="0"/>
              <a:t>Transfer from seated to standing position holding a 5 to 10 pound weight, then reverse; Complete without assistance.</a:t>
            </a:r>
          </a:p>
          <a:p>
            <a:pPr lvl="0"/>
            <a:r>
              <a:rPr lang="en-US" sz="2000" dirty="0"/>
              <a:t>Repeat 5 times</a:t>
            </a:r>
          </a:p>
        </p:txBody>
      </p:sp>
    </p:spTree>
    <p:extLst>
      <p:ext uri="{BB962C8B-B14F-4D97-AF65-F5344CB8AC3E}">
        <p14:creationId xmlns:p14="http://schemas.microsoft.com/office/powerpoint/2010/main" val="275365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052E7-98AB-441F-3D1C-9810C7BAD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2CB0-E053-BC35-9C4F-9CD33F9DD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17285-2DC5-8C63-858D-995011CF0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805" y="1406076"/>
            <a:ext cx="10515600" cy="4351338"/>
          </a:xfrm>
        </p:spPr>
        <p:txBody>
          <a:bodyPr>
            <a:noAutofit/>
          </a:bodyPr>
          <a:lstStyle/>
          <a:p>
            <a:r>
              <a:rPr lang="en-US" sz="2000" b="1" dirty="0"/>
              <a:t>Functional Base-of-Support Exercises</a:t>
            </a:r>
            <a:endParaRPr lang="en-US" sz="2000" dirty="0"/>
          </a:p>
          <a:p>
            <a:r>
              <a:rPr lang="en-US" sz="2000" b="1" dirty="0"/>
              <a:t>Level I</a:t>
            </a:r>
            <a:endParaRPr lang="en-US" sz="2000" dirty="0"/>
          </a:p>
          <a:p>
            <a:pPr lvl="0"/>
            <a:r>
              <a:rPr lang="en-US" sz="2000" dirty="0"/>
              <a:t>While seated: lean forward, raise arms, then lean backward, lean sideways, and turn to each side</a:t>
            </a:r>
          </a:p>
          <a:p>
            <a:pPr lvl="0"/>
            <a:r>
              <a:rPr lang="en-US" sz="2000" dirty="0"/>
              <a:t>Repeat 5 times</a:t>
            </a:r>
          </a:p>
          <a:p>
            <a:r>
              <a:rPr lang="en-US" sz="2000" b="1" dirty="0"/>
              <a:t>Level 2</a:t>
            </a:r>
            <a:endParaRPr lang="en-US" sz="2000" dirty="0"/>
          </a:p>
          <a:p>
            <a:pPr lvl="0"/>
            <a:r>
              <a:rPr lang="en-US" sz="2000" dirty="0"/>
              <a:t>Same exercises as Level 1 but movement is done standing</a:t>
            </a:r>
          </a:p>
          <a:p>
            <a:pPr lvl="0"/>
            <a:r>
              <a:rPr lang="en-US" sz="2000" dirty="0"/>
              <a:t>Repeat 5 times</a:t>
            </a:r>
          </a:p>
          <a:p>
            <a:r>
              <a:rPr lang="en-US" sz="2000" b="1" dirty="0"/>
              <a:t>Level 3</a:t>
            </a:r>
            <a:endParaRPr lang="en-US" sz="2000" dirty="0"/>
          </a:p>
          <a:p>
            <a:pPr lvl="0"/>
            <a:r>
              <a:rPr lang="en-US" sz="2000" dirty="0"/>
              <a:t>Same as Level 2 but with eyes closed</a:t>
            </a:r>
          </a:p>
          <a:p>
            <a:pPr lvl="0"/>
            <a:r>
              <a:rPr lang="en-US" sz="2000" dirty="0"/>
              <a:t>Repeat 5 times</a:t>
            </a:r>
          </a:p>
          <a:p>
            <a:r>
              <a:rPr lang="en-US" sz="2000" b="1" dirty="0"/>
              <a:t>Level 4</a:t>
            </a:r>
            <a:endParaRPr lang="en-US" sz="2000" dirty="0"/>
          </a:p>
          <a:p>
            <a:pPr lvl="0"/>
            <a:r>
              <a:rPr lang="en-US" sz="2000" dirty="0"/>
              <a:t>Same as Level 2 but with 5 lb. weight in hand</a:t>
            </a:r>
          </a:p>
          <a:p>
            <a:pPr lvl="0"/>
            <a:r>
              <a:rPr lang="en-US" sz="2000" dirty="0"/>
              <a:t>Repeat 5 times</a:t>
            </a:r>
          </a:p>
        </p:txBody>
      </p:sp>
    </p:spTree>
    <p:extLst>
      <p:ext uri="{BB962C8B-B14F-4D97-AF65-F5344CB8AC3E}">
        <p14:creationId xmlns:p14="http://schemas.microsoft.com/office/powerpoint/2010/main" val="2959678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F87D6-483B-E88C-7A4E-E22B86CFB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34FA-400D-3211-E315-1E1198B01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Balance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D41A6-D400-008A-4EC7-0CDFD2893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531" y="1610472"/>
            <a:ext cx="10515600" cy="4351338"/>
          </a:xfrm>
        </p:spPr>
        <p:txBody>
          <a:bodyPr>
            <a:noAutofit/>
          </a:bodyPr>
          <a:lstStyle/>
          <a:p>
            <a:r>
              <a:rPr lang="en-US" sz="1600" b="1" dirty="0"/>
              <a:t>Advanced Walking Skills Exercises</a:t>
            </a:r>
            <a:endParaRPr lang="en-US" sz="1600" dirty="0"/>
          </a:p>
          <a:p>
            <a:r>
              <a:rPr lang="en-US" sz="1600" b="1" dirty="0"/>
              <a:t>Level 1</a:t>
            </a:r>
            <a:endParaRPr lang="en-US" sz="1600" dirty="0"/>
          </a:p>
          <a:p>
            <a:pPr lvl="0"/>
            <a:r>
              <a:rPr lang="en-US" sz="1600" u="sng" dirty="0"/>
              <a:t>Hold onto a handrail, wall, table edge or countertop</a:t>
            </a:r>
            <a:r>
              <a:rPr lang="en-US" sz="1600" dirty="0"/>
              <a:t> and complete the following 5 times each:</a:t>
            </a:r>
          </a:p>
          <a:p>
            <a:pPr lvl="1"/>
            <a:r>
              <a:rPr lang="en-US" sz="1400" dirty="0"/>
              <a:t>Step up one stair and reverse the sequence</a:t>
            </a:r>
          </a:p>
          <a:p>
            <a:pPr lvl="1"/>
            <a:r>
              <a:rPr lang="en-US" sz="1400" dirty="0"/>
              <a:t>Step over an obstacle</a:t>
            </a:r>
          </a:p>
          <a:p>
            <a:pPr lvl="1"/>
            <a:r>
              <a:rPr lang="en-US" sz="1400" dirty="0"/>
              <a:t>Walk backwards</a:t>
            </a:r>
          </a:p>
          <a:p>
            <a:pPr lvl="1"/>
            <a:r>
              <a:rPr lang="en-US" sz="1400" dirty="0"/>
              <a:t>Tandem walk</a:t>
            </a:r>
          </a:p>
          <a:p>
            <a:pPr lvl="1"/>
            <a:r>
              <a:rPr lang="en-US" sz="1400" dirty="0"/>
              <a:t>Toe-only walk</a:t>
            </a:r>
          </a:p>
          <a:p>
            <a:pPr lvl="1"/>
            <a:r>
              <a:rPr lang="en-US" sz="1400" dirty="0"/>
              <a:t>Heel-only walk</a:t>
            </a:r>
          </a:p>
          <a:p>
            <a:r>
              <a:rPr lang="en-US" sz="1600" b="1" dirty="0"/>
              <a:t>Level 2</a:t>
            </a:r>
            <a:endParaRPr lang="en-US" sz="1600" dirty="0"/>
          </a:p>
          <a:p>
            <a:pPr lvl="0"/>
            <a:r>
              <a:rPr lang="en-US" sz="1600" dirty="0"/>
              <a:t>Perform step up and down and same walks as Level 1. This time, do not touch handrail, wall, table edge or counter, except intermittently if necessary to maintain balance</a:t>
            </a:r>
          </a:p>
          <a:p>
            <a:pPr lvl="0"/>
            <a:r>
              <a:rPr lang="en-US" sz="1600" dirty="0"/>
              <a:t>Repeat 5 times</a:t>
            </a:r>
          </a:p>
          <a:p>
            <a:r>
              <a:rPr lang="en-US" sz="1600" b="1" dirty="0"/>
              <a:t>Level 3</a:t>
            </a:r>
            <a:endParaRPr lang="en-US" sz="1600" dirty="0"/>
          </a:p>
          <a:p>
            <a:pPr lvl="0"/>
            <a:r>
              <a:rPr lang="en-US" sz="1600" dirty="0"/>
              <a:t>Perform step up and down while holding a 5 to 10 lb. weight without assistance. Then, perform all other walks as Level 2 but with eyes closed</a:t>
            </a:r>
          </a:p>
          <a:p>
            <a:pPr lvl="0"/>
            <a:r>
              <a:rPr lang="en-US" sz="1600" dirty="0"/>
              <a:t>Repeat 5 times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2316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26301-A37C-6B49-BFDE-0FB91EF86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78460-410A-0BF5-3C62-545F6AA8E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470" y="1540080"/>
            <a:ext cx="10952182" cy="46240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Endurance activities improve overall fitness, mood, and may help reduce boredom and agitation. Benefits include:</a:t>
            </a:r>
          </a:p>
          <a:p>
            <a:pPr lvl="1"/>
            <a:r>
              <a:rPr lang="en-US" dirty="0"/>
              <a:t>Better cardiovascular health</a:t>
            </a:r>
          </a:p>
          <a:p>
            <a:pPr lvl="1"/>
            <a:r>
              <a:rPr lang="en-US" dirty="0"/>
              <a:t>Reduced need for certain medications</a:t>
            </a:r>
          </a:p>
          <a:p>
            <a:pPr lvl="1"/>
            <a:r>
              <a:rPr lang="en-US" dirty="0"/>
              <a:t>Improved sleep</a:t>
            </a:r>
          </a:p>
          <a:p>
            <a:pPr lvl="1"/>
            <a:r>
              <a:rPr lang="en-US" dirty="0"/>
              <a:t>Weight management</a:t>
            </a:r>
          </a:p>
          <a:p>
            <a:pPr lvl="1"/>
            <a:r>
              <a:rPr lang="en-US" dirty="0"/>
              <a:t>Enhanced cognitive function</a:t>
            </a:r>
          </a:p>
          <a:p>
            <a:r>
              <a:rPr lang="en-US" b="1" dirty="0"/>
              <a:t>Recommended activity levels:</a:t>
            </a:r>
            <a:r>
              <a:rPr lang="en-US" dirty="0"/>
              <a:t> Aim for at least 150 minutes of moderate-intensity activity per week (or 75 minutes of vigorous activity). This can be broken into smaller sessions—even three 30-minute walking sessions per week can produce meaningful improvements in fitness and function.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0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9FD62-8775-CE19-CD5A-4B94B63D1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life expectancy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3F9D6-0D91-EA0D-75D4-FAB6DF62E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20-30 years in the 1950s</a:t>
            </a:r>
          </a:p>
          <a:p>
            <a:pPr lvl="1"/>
            <a:r>
              <a:rPr lang="en-US" dirty="0"/>
              <a:t>To nearly 70 years now</a:t>
            </a:r>
            <a:r>
              <a:rPr lang="en-US" baseline="30000" dirty="0"/>
              <a:t>1</a:t>
            </a:r>
            <a:endParaRPr lang="en-US" dirty="0"/>
          </a:p>
          <a:p>
            <a:pPr lvl="2"/>
            <a:r>
              <a:rPr lang="en-US" dirty="0"/>
              <a:t>Deinstitutionalization, living at home or in assisted care environments</a:t>
            </a:r>
          </a:p>
          <a:p>
            <a:pPr lvl="2"/>
            <a:r>
              <a:rPr lang="en-US" dirty="0"/>
              <a:t>Better medical management of co-morbidities</a:t>
            </a:r>
          </a:p>
          <a:p>
            <a:pPr lvl="2"/>
            <a:r>
              <a:rPr lang="en-US" dirty="0"/>
              <a:t>Better community supports and programs</a:t>
            </a:r>
          </a:p>
          <a:p>
            <a:pPr lvl="2"/>
            <a:r>
              <a:rPr lang="en-US" dirty="0"/>
              <a:t>Increased employment opportunities leading to self-fulfillment</a:t>
            </a:r>
          </a:p>
          <a:p>
            <a:pPr lvl="2"/>
            <a:r>
              <a:rPr lang="en-US" dirty="0"/>
              <a:t>Increased autonomy in decision making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BECAD7-1391-027B-282F-86C9DF20D695}"/>
              </a:ext>
            </a:extLst>
          </p:cNvPr>
          <p:cNvSpPr txBox="1"/>
          <p:nvPr/>
        </p:nvSpPr>
        <p:spPr>
          <a:xfrm>
            <a:off x="736600" y="6004123"/>
            <a:ext cx="10947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baseline="30000" dirty="0">
                <a:solidFill>
                  <a:srgbClr val="333333"/>
                </a:solidFill>
                <a:effectLst/>
                <a:latin typeface="Guardian TextSans Web"/>
              </a:rPr>
              <a:t>1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uardian TextSans Web"/>
              </a:rPr>
              <a:t>Perkins EA</a:t>
            </a:r>
            <a:r>
              <a:rPr lang="en-US" sz="1400" b="0" i="0" dirty="0">
                <a:solidFill>
                  <a:srgbClr val="333333"/>
                </a:solidFill>
                <a:effectLst/>
                <a:latin typeface="Guardian TextSans Web"/>
              </a:rPr>
              <a:t>, 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uardian TextSans Web"/>
              </a:rPr>
              <a:t>Moran JA. Aging Adults With Intellectual Disabilities. </a:t>
            </a:r>
            <a:r>
              <a:rPr lang="en-US" sz="1400" b="0" i="1" dirty="0">
                <a:solidFill>
                  <a:srgbClr val="333333"/>
                </a:solidFill>
                <a:effectLst/>
                <a:latin typeface="Guardian TextSans Web"/>
              </a:rPr>
              <a:t>JAMA.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uardian TextSans Web"/>
              </a:rPr>
              <a:t> 2010;304(1):91–92. doi:10.1001/jama.2010.906</a:t>
            </a:r>
            <a:endParaRPr lang="en-US" sz="1400" dirty="0"/>
          </a:p>
        </p:txBody>
      </p:sp>
      <p:pic>
        <p:nvPicPr>
          <p:cNvPr id="10" name="Picture 9" descr="A close-up of a congratulation card&#10;&#10;AI-generated content may be incorrect.">
            <a:extLst>
              <a:ext uri="{FF2B5EF4-FFF2-40B4-BE49-F238E27FC236}">
                <a16:creationId xmlns:a16="http://schemas.microsoft.com/office/drawing/2014/main" id="{A79AA51C-4B64-D260-96C4-9F700DC6F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286000" y="1690688"/>
            <a:ext cx="6959600" cy="3479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6576DB9-0BB4-9B49-6ECE-B50CE99C709D}"/>
              </a:ext>
            </a:extLst>
          </p:cNvPr>
          <p:cNvSpPr txBox="1"/>
          <p:nvPr/>
        </p:nvSpPr>
        <p:spPr>
          <a:xfrm>
            <a:off x="2616200" y="5168900"/>
            <a:ext cx="6959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sportpszicho.blog.hu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c-nd/3.0/"/>
              </a:rPr>
              <a:t>CC BY-NC-ND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6921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0596CB5-CFAC-76CA-B847-FE7A2A60E7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664415"/>
              </p:ext>
            </p:extLst>
          </p:nvPr>
        </p:nvGraphicFramePr>
        <p:xfrm>
          <a:off x="165100" y="1114424"/>
          <a:ext cx="11925303" cy="44608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0663">
                  <a:extLst>
                    <a:ext uri="{9D8B030D-6E8A-4147-A177-3AD203B41FA5}">
                      <a16:colId xmlns:a16="http://schemas.microsoft.com/office/drawing/2014/main" val="3000813576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4219572356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3574866817"/>
                    </a:ext>
                  </a:extLst>
                </a:gridCol>
                <a:gridCol w="1605883">
                  <a:extLst>
                    <a:ext uri="{9D8B030D-6E8A-4147-A177-3AD203B41FA5}">
                      <a16:colId xmlns:a16="http://schemas.microsoft.com/office/drawing/2014/main" val="3679570497"/>
                    </a:ext>
                  </a:extLst>
                </a:gridCol>
                <a:gridCol w="1375442">
                  <a:extLst>
                    <a:ext uri="{9D8B030D-6E8A-4147-A177-3AD203B41FA5}">
                      <a16:colId xmlns:a16="http://schemas.microsoft.com/office/drawing/2014/main" val="1166814767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3531244502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3524515882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755088696"/>
                    </a:ext>
                  </a:extLst>
                </a:gridCol>
              </a:tblGrid>
              <a:tr h="423464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444167"/>
                  </a:ext>
                </a:extLst>
              </a:tr>
              <a:tr h="121818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Strength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 minutes 10 exercises 2 sets of 10 Full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 minutes 10 exercises 2 sets of 10  Full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15 minutes 10 exercises 2 sets of 10 Full body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261290"/>
                  </a:ext>
                </a:extLst>
              </a:tr>
              <a:tr h="9397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Balance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 Minutes, Level 1 Exercises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 Minutes, Level 2 Exercises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 Minutes, Level 1 Exercises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 Minutes, Level 2 Exercises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5 Minutes, Level 1 Exercises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10 Minutes, Level 2 Exercises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797937"/>
                  </a:ext>
                </a:extLst>
              </a:tr>
              <a:tr h="9397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Endurance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20 Minute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 minute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30 minute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Youtube</a:t>
                      </a:r>
                      <a:r>
                        <a:rPr lang="en-US" sz="1600" dirty="0"/>
                        <a:t> Exercise 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 minute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2901169"/>
                  </a:ext>
                </a:extLst>
              </a:tr>
              <a:tr h="93974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Other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Special Olympics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Special Olympics Game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Rest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83543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3E3251B-9035-2A01-784A-E2CAC804F6BE}"/>
              </a:ext>
            </a:extLst>
          </p:cNvPr>
          <p:cNvSpPr txBox="1"/>
          <p:nvPr/>
        </p:nvSpPr>
        <p:spPr>
          <a:xfrm>
            <a:off x="3369612" y="368300"/>
            <a:ext cx="6215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Example Weekly Activity Schedule</a:t>
            </a:r>
          </a:p>
        </p:txBody>
      </p:sp>
    </p:spTree>
    <p:extLst>
      <p:ext uri="{BB962C8B-B14F-4D97-AF65-F5344CB8AC3E}">
        <p14:creationId xmlns:p14="http://schemas.microsoft.com/office/powerpoint/2010/main" val="1030076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pyramid of kids activities&#10;&#10;AI-generated content may be incorrect.">
            <a:extLst>
              <a:ext uri="{FF2B5EF4-FFF2-40B4-BE49-F238E27FC236}">
                <a16:creationId xmlns:a16="http://schemas.microsoft.com/office/drawing/2014/main" id="{86E1C8FE-EFE4-A5B2-8973-E3354DE557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17248" y="0"/>
            <a:ext cx="8757504" cy="700600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24C01EA-7FBC-33B9-C9FE-5B2E5D63190A}"/>
              </a:ext>
            </a:extLst>
          </p:cNvPr>
          <p:cNvSpPr txBox="1"/>
          <p:nvPr/>
        </p:nvSpPr>
        <p:spPr>
          <a:xfrm>
            <a:off x="10007600" y="6488668"/>
            <a:ext cx="231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patymsnutritionworld.blogspot.com/2011/10/move-more-sit-less.html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nc-nd/3.0/"/>
              </a:rPr>
              <a:t>CC BY-NC-ND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41729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9316-342A-96C0-0EDE-A6AA0019C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Fall Prevention Strategies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B017A7-51CA-5FA5-8A95-0030BB7780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9" y="1343818"/>
            <a:ext cx="11443854" cy="5098546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Prevention is easier than reaction</a:t>
            </a:r>
            <a:r>
              <a:rPr lang="en-US" dirty="0"/>
              <a:t> - anticipate changes</a:t>
            </a:r>
          </a:p>
          <a:p>
            <a:pPr lvl="0"/>
            <a:r>
              <a:rPr lang="en-US" b="1" dirty="0"/>
              <a:t>Their reality might be different</a:t>
            </a:r>
            <a:r>
              <a:rPr lang="en-US" dirty="0"/>
              <a:t> - what seems normal to you may be frightening to them</a:t>
            </a:r>
          </a:p>
          <a:p>
            <a:pPr lvl="0"/>
            <a:r>
              <a:rPr lang="en-US" b="1" dirty="0"/>
              <a:t>Environment must change, not the person</a:t>
            </a:r>
            <a:r>
              <a:rPr lang="en-US" dirty="0"/>
              <a:t> - harder to adapt to our environment as we age</a:t>
            </a:r>
          </a:p>
          <a:p>
            <a:pPr lvl="0"/>
            <a:r>
              <a:rPr lang="en-US" b="1" dirty="0"/>
              <a:t>Balance independence with safety</a:t>
            </a:r>
            <a:r>
              <a:rPr lang="en-US" dirty="0"/>
              <a:t> - modify rather than restrict when possible</a:t>
            </a:r>
          </a:p>
          <a:p>
            <a:pPr lvl="0"/>
            <a:r>
              <a:rPr lang="en-US" b="1" dirty="0"/>
              <a:t>What works today may not work tomorrow</a:t>
            </a:r>
            <a:r>
              <a:rPr lang="en-US" dirty="0"/>
              <a:t> - stay flexible</a:t>
            </a:r>
          </a:p>
          <a:p>
            <a:pPr lvl="0"/>
            <a:r>
              <a:rPr lang="en-US" b="1" dirty="0"/>
              <a:t>Simple changes make big differences</a:t>
            </a:r>
            <a:r>
              <a:rPr lang="en-US" dirty="0"/>
              <a:t> - start with easy modifications</a:t>
            </a:r>
          </a:p>
          <a:p>
            <a:r>
              <a:rPr lang="en-US" i="1" dirty="0"/>
              <a:t>"Keep the environment calm, predictable, obvious, familiar, safe and failure-free."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D96AD-5805-CC81-221E-9F909F78E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a Safe Living Space: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DAA1-3D9E-13CF-7272-3215C667B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253330"/>
            <a:ext cx="11620500" cy="5464969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Clean up Clutter </a:t>
            </a:r>
            <a:r>
              <a:rPr lang="en-US" dirty="0"/>
              <a:t>– Try to keep the home neat and tidy to prevent tripping on clutter.</a:t>
            </a:r>
          </a:p>
          <a:p>
            <a:r>
              <a:rPr lang="en-US" b="1" dirty="0"/>
              <a:t>Repair or Remove Tripping Hazards </a:t>
            </a:r>
            <a:r>
              <a:rPr lang="en-US" dirty="0"/>
              <a:t>– Examine the home, looking for lose carpet, slippery rugs, floorboards that stick up, and repair or remove hazards.</a:t>
            </a:r>
          </a:p>
          <a:p>
            <a:r>
              <a:rPr lang="en-US" b="1" dirty="0"/>
              <a:t>Install Handrails </a:t>
            </a:r>
            <a:r>
              <a:rPr lang="en-US" dirty="0"/>
              <a:t>– Having handrails near hazardous areas can help reduce the risk of falling. Some hazardous areas include stairs, stepping out of the bathtub, and by the toilet.</a:t>
            </a:r>
          </a:p>
          <a:p>
            <a:r>
              <a:rPr lang="en-US" b="1" dirty="0"/>
              <a:t>Avoid Loose Clothing </a:t>
            </a:r>
            <a:r>
              <a:rPr lang="en-US" dirty="0"/>
              <a:t>– Baggy clothes can increase the risk of falling. Instead opt for better-fitting and properly hemmed clothing that doesn’t bunch or drag on the ground.</a:t>
            </a:r>
          </a:p>
          <a:p>
            <a:r>
              <a:rPr lang="en-US" b="1" dirty="0"/>
              <a:t>Adequate Lighting </a:t>
            </a:r>
            <a:r>
              <a:rPr lang="en-US" dirty="0"/>
              <a:t>– Make sure the rooms are adequately lit. You may also want to install night-lights in hallways and other places that need better lighting.</a:t>
            </a:r>
          </a:p>
          <a:p>
            <a:r>
              <a:rPr lang="en-US" b="1" dirty="0"/>
              <a:t>Wear Shoes </a:t>
            </a:r>
            <a:r>
              <a:rPr lang="en-US" dirty="0"/>
              <a:t>– Socks are comfortable but are a slipping risk. Try to wear shoes around the house, or socks with grips on the soles.</a:t>
            </a:r>
          </a:p>
          <a:p>
            <a:r>
              <a:rPr lang="en-US" b="1" dirty="0"/>
              <a:t>Make Surfaces Nonslip </a:t>
            </a:r>
            <a:r>
              <a:rPr lang="en-US" dirty="0"/>
              <a:t>– Bathtubs, showers, porches, kitchen and bathroom floors can be dangerous when wet. Use nonslip mats on problem surfaces.</a:t>
            </a:r>
          </a:p>
          <a:p>
            <a:r>
              <a:rPr lang="en-US" b="1" dirty="0"/>
              <a:t>Live on One Level </a:t>
            </a:r>
            <a:r>
              <a:rPr lang="en-US" dirty="0"/>
              <a:t>– Stairs can present a falling hazard. Try to live on one floor as much as possible to avoid stairs.</a:t>
            </a:r>
          </a:p>
          <a:p>
            <a:r>
              <a:rPr lang="en-US" b="1" dirty="0"/>
              <a:t>Move Carefully </a:t>
            </a:r>
            <a:r>
              <a:rPr lang="en-US" dirty="0"/>
              <a:t>– Encourage self-advocates to take their time when walking around, or standing up after sitting down for a while.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4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amily with a child and parents&#10;&#10;AI-generated content may be incorrect.">
            <a:extLst>
              <a:ext uri="{FF2B5EF4-FFF2-40B4-BE49-F238E27FC236}">
                <a16:creationId xmlns:a16="http://schemas.microsoft.com/office/drawing/2014/main" id="{653C0200-AF7C-46E8-F060-2130E14C96D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2" t="2587" r="2247" b="2982"/>
          <a:stretch>
            <a:fillRect/>
          </a:stretch>
        </p:blipFill>
        <p:spPr>
          <a:xfrm>
            <a:off x="1142999" y="13914"/>
            <a:ext cx="9156701" cy="6844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B5349C-CF0B-BF79-B42A-23041B3DE186}"/>
              </a:ext>
            </a:extLst>
          </p:cNvPr>
          <p:cNvSpPr txBox="1"/>
          <p:nvPr/>
        </p:nvSpPr>
        <p:spPr>
          <a:xfrm>
            <a:off x="10299700" y="6210300"/>
            <a:ext cx="200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CDC STEADI Brochure, 2017</a:t>
            </a:r>
          </a:p>
        </p:txBody>
      </p:sp>
    </p:spTree>
    <p:extLst>
      <p:ext uri="{BB962C8B-B14F-4D97-AF65-F5344CB8AC3E}">
        <p14:creationId xmlns:p14="http://schemas.microsoft.com/office/powerpoint/2010/main" val="34516349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afety checklist&#10;&#10;AI-generated content may be incorrect.">
            <a:extLst>
              <a:ext uri="{FF2B5EF4-FFF2-40B4-BE49-F238E27FC236}">
                <a16:creationId xmlns:a16="http://schemas.microsoft.com/office/drawing/2014/main" id="{42942860-54D2-6263-34E9-8A91C022B5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46" t="7431" r="7220" b="25246"/>
          <a:stretch>
            <a:fillRect/>
          </a:stretch>
        </p:blipFill>
        <p:spPr>
          <a:xfrm>
            <a:off x="0" y="977900"/>
            <a:ext cx="4257207" cy="4616970"/>
          </a:xfrm>
          <a:prstGeom prst="rect">
            <a:avLst/>
          </a:prstGeom>
        </p:spPr>
      </p:pic>
      <p:pic>
        <p:nvPicPr>
          <p:cNvPr id="7" name="Picture 6" descr="A bathroom instructions on a white background&#10;&#10;AI-generated content may be incorrect.">
            <a:extLst>
              <a:ext uri="{FF2B5EF4-FFF2-40B4-BE49-F238E27FC236}">
                <a16:creationId xmlns:a16="http://schemas.microsoft.com/office/drawing/2014/main" id="{6E51A089-0C99-01F6-8F49-4622C639F4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07" t="24044" r="13415" b="14754"/>
          <a:stretch>
            <a:fillRect/>
          </a:stretch>
        </p:blipFill>
        <p:spPr>
          <a:xfrm>
            <a:off x="4172261" y="1159031"/>
            <a:ext cx="3957403" cy="4197246"/>
          </a:xfrm>
          <a:prstGeom prst="rect">
            <a:avLst/>
          </a:prstGeom>
        </p:spPr>
      </p:pic>
      <p:pic>
        <p:nvPicPr>
          <p:cNvPr id="9" name="Picture 8" descr="A instructions for a bathroom&#10;&#10;AI-generated content may be incorrect.">
            <a:extLst>
              <a:ext uri="{FF2B5EF4-FFF2-40B4-BE49-F238E27FC236}">
                <a16:creationId xmlns:a16="http://schemas.microsoft.com/office/drawing/2014/main" id="{B5ED6AA5-FC5B-EE23-0229-6942819C8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321" t="24044" r="10021" b="3060"/>
          <a:stretch>
            <a:fillRect/>
          </a:stretch>
        </p:blipFill>
        <p:spPr>
          <a:xfrm>
            <a:off x="8129664" y="1159031"/>
            <a:ext cx="4062336" cy="499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988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ecklist with pictures of a bed and a lamp&#10;&#10;AI-generated content may be incorrect.">
            <a:extLst>
              <a:ext uri="{FF2B5EF4-FFF2-40B4-BE49-F238E27FC236}">
                <a16:creationId xmlns:a16="http://schemas.microsoft.com/office/drawing/2014/main" id="{CE6894C7-8E4E-1479-4A95-B60484279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78" t="7650" r="8608" b="12787"/>
          <a:stretch>
            <a:fillRect/>
          </a:stretch>
        </p:blipFill>
        <p:spPr>
          <a:xfrm>
            <a:off x="654778" y="379036"/>
            <a:ext cx="4876592" cy="6099928"/>
          </a:xfrm>
          <a:prstGeom prst="rect">
            <a:avLst/>
          </a:prstGeom>
        </p:spPr>
      </p:pic>
      <p:pic>
        <p:nvPicPr>
          <p:cNvPr id="9" name="Picture 8" descr="A screenshot of a screen&#10;&#10;AI-generated content may be incorrect.">
            <a:extLst>
              <a:ext uri="{FF2B5EF4-FFF2-40B4-BE49-F238E27FC236}">
                <a16:creationId xmlns:a16="http://schemas.microsoft.com/office/drawing/2014/main" id="{41F15506-E0AC-6F35-8D89-3134CE0D7A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45" t="23935" r="10304" b="44043"/>
          <a:stretch>
            <a:fillRect/>
          </a:stretch>
        </p:blipFill>
        <p:spPr>
          <a:xfrm>
            <a:off x="6660631" y="4538273"/>
            <a:ext cx="4242217" cy="2196060"/>
          </a:xfrm>
          <a:prstGeom prst="rect">
            <a:avLst/>
          </a:prstGeom>
        </p:spPr>
      </p:pic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C11E33D-48DB-A7B0-D8FE-4D98737335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211" t="23169" r="12850" b="20875"/>
          <a:stretch>
            <a:fillRect/>
          </a:stretch>
        </p:blipFill>
        <p:spPr>
          <a:xfrm>
            <a:off x="6743077" y="700790"/>
            <a:ext cx="4077324" cy="38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38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afety checklist&#10;&#10;AI-generated content may be incorrect.">
            <a:extLst>
              <a:ext uri="{FF2B5EF4-FFF2-40B4-BE49-F238E27FC236}">
                <a16:creationId xmlns:a16="http://schemas.microsoft.com/office/drawing/2014/main" id="{CC66E9F4-EC8E-41B9-2C7B-6595C886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3" t="7432" r="7476" b="35956"/>
          <a:stretch>
            <a:fillRect/>
          </a:stretch>
        </p:blipFill>
        <p:spPr>
          <a:xfrm>
            <a:off x="104932" y="1049312"/>
            <a:ext cx="4347147" cy="3882452"/>
          </a:xfrm>
          <a:prstGeom prst="rect">
            <a:avLst/>
          </a:prstGeom>
        </p:spPr>
      </p:pic>
      <p:pic>
        <p:nvPicPr>
          <p:cNvPr id="7" name="Picture 6" descr="A close-up of a door&#10;&#10;AI-generated content may be incorrect.">
            <a:extLst>
              <a:ext uri="{FF2B5EF4-FFF2-40B4-BE49-F238E27FC236}">
                <a16:creationId xmlns:a16="http://schemas.microsoft.com/office/drawing/2014/main" id="{4E34C1FD-FD35-04DA-1529-D733703E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93" t="24044" r="13132" b="7104"/>
          <a:stretch>
            <a:fillRect/>
          </a:stretch>
        </p:blipFill>
        <p:spPr>
          <a:xfrm>
            <a:off x="4452079" y="494676"/>
            <a:ext cx="4047343" cy="4721902"/>
          </a:xfrm>
          <a:prstGeom prst="rect">
            <a:avLst/>
          </a:prstGeom>
        </p:spPr>
      </p:pic>
      <p:pic>
        <p:nvPicPr>
          <p:cNvPr id="9" name="Picture 8" descr="A screenshot of a phone number list&#10;&#10;AI-generated content may be incorrect.">
            <a:extLst>
              <a:ext uri="{FF2B5EF4-FFF2-40B4-BE49-F238E27FC236}">
                <a16:creationId xmlns:a16="http://schemas.microsoft.com/office/drawing/2014/main" id="{555CB2F9-1D85-B182-130F-799FA60B18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566" t="23934" r="12755" b="26340"/>
          <a:stretch>
            <a:fillRect/>
          </a:stretch>
        </p:blipFill>
        <p:spPr>
          <a:xfrm>
            <a:off x="8499421" y="1285406"/>
            <a:ext cx="3692579" cy="341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54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ecklist with icons and a sign&#10;&#10;AI-generated content may be incorrect.">
            <a:extLst>
              <a:ext uri="{FF2B5EF4-FFF2-40B4-BE49-F238E27FC236}">
                <a16:creationId xmlns:a16="http://schemas.microsoft.com/office/drawing/2014/main" id="{71813FB8-A9C4-DF3C-5BE5-D332F57C0F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978" t="7407" r="5664" b="15741"/>
          <a:stretch>
            <a:fillRect/>
          </a:stretch>
        </p:blipFill>
        <p:spPr>
          <a:xfrm>
            <a:off x="0" y="431800"/>
            <a:ext cx="4470400" cy="5270500"/>
          </a:xfrm>
          <a:prstGeom prst="rect">
            <a:avLst/>
          </a:prstGeom>
        </p:spPr>
      </p:pic>
      <p:pic>
        <p:nvPicPr>
          <p:cNvPr id="7" name="Picture 6" descr="A close-up of a kitchen safety instruction&#10;&#10;AI-generated content may be incorrect.">
            <a:extLst>
              <a:ext uri="{FF2B5EF4-FFF2-40B4-BE49-F238E27FC236}">
                <a16:creationId xmlns:a16="http://schemas.microsoft.com/office/drawing/2014/main" id="{F59BA3F8-A99D-C71C-BF1A-14FB5D7441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76" t="24480" r="12850" b="6297"/>
          <a:stretch>
            <a:fillRect/>
          </a:stretch>
        </p:blipFill>
        <p:spPr>
          <a:xfrm>
            <a:off x="4320499" y="693398"/>
            <a:ext cx="4047344" cy="4747302"/>
          </a:xfrm>
          <a:prstGeom prst="rect">
            <a:avLst/>
          </a:prstGeom>
        </p:spPr>
      </p:pic>
      <p:pic>
        <p:nvPicPr>
          <p:cNvPr id="9" name="Picture 8" descr="A guide to a safety instruction&#10;&#10;AI-generated content may be incorrect.">
            <a:extLst>
              <a:ext uri="{FF2B5EF4-FFF2-40B4-BE49-F238E27FC236}">
                <a16:creationId xmlns:a16="http://schemas.microsoft.com/office/drawing/2014/main" id="{7DD0A245-19D4-7FF9-1193-C8C7EA1D8C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13" t="8524" r="8324" b="12788"/>
          <a:stretch>
            <a:fillRect/>
          </a:stretch>
        </p:blipFill>
        <p:spPr>
          <a:xfrm>
            <a:off x="8367843" y="431800"/>
            <a:ext cx="3824157" cy="539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0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afety checklist&#10;&#10;AI-generated content may be incorrect.">
            <a:extLst>
              <a:ext uri="{FF2B5EF4-FFF2-40B4-BE49-F238E27FC236}">
                <a16:creationId xmlns:a16="http://schemas.microsoft.com/office/drawing/2014/main" id="{B10E9BAA-0FFF-B06A-09A8-15A9B62D3B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775" t="7650" r="8890" b="22186"/>
          <a:stretch>
            <a:fillRect/>
          </a:stretch>
        </p:blipFill>
        <p:spPr>
          <a:xfrm>
            <a:off x="0" y="809469"/>
            <a:ext cx="4257206" cy="48118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FB4E1-33F1-A470-61EE-A5F6F5042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21" t="24262" r="13699" b="9509"/>
          <a:stretch>
            <a:fillRect/>
          </a:stretch>
        </p:blipFill>
        <p:spPr>
          <a:xfrm>
            <a:off x="4170844" y="1079291"/>
            <a:ext cx="3867463" cy="4542020"/>
          </a:xfrm>
          <a:prstGeom prst="rect">
            <a:avLst/>
          </a:prstGeom>
        </p:spPr>
      </p:pic>
      <p:pic>
        <p:nvPicPr>
          <p:cNvPr id="10" name="Picture 9" descr="A poster of a family room&#10;&#10;AI-generated content may be incorrect.">
            <a:extLst>
              <a:ext uri="{FF2B5EF4-FFF2-40B4-BE49-F238E27FC236}">
                <a16:creationId xmlns:a16="http://schemas.microsoft.com/office/drawing/2014/main" id="{EECF0215-64D4-946F-D18B-FAD50F95BF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808" t="25136" r="10587" b="6231"/>
          <a:stretch>
            <a:fillRect/>
          </a:stretch>
        </p:blipFill>
        <p:spPr>
          <a:xfrm>
            <a:off x="8154649" y="1071798"/>
            <a:ext cx="3582650" cy="470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3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BCE9B-B3EC-C568-0B18-5D03F774A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5839C-55B5-B83B-DD27-E8D0ABAB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8FDD-F77E-4E82-F97F-862048CA0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913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Face the same age-related risks as anyone else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Cardiovascular disease, diabetes, thyroid disorders and obesity</a:t>
            </a:r>
          </a:p>
          <a:p>
            <a:pPr lvl="1"/>
            <a:r>
              <a:rPr lang="en-US" dirty="0"/>
              <a:t>Vision/hearing loss, arthritis, osteoporosis</a:t>
            </a:r>
          </a:p>
          <a:p>
            <a:pPr lvl="1"/>
            <a:r>
              <a:rPr lang="en-US" dirty="0"/>
              <a:t>Alzheimer’s disease and other dementias</a:t>
            </a:r>
          </a:p>
          <a:p>
            <a:pPr lvl="1"/>
            <a:r>
              <a:rPr lang="en-US" dirty="0"/>
              <a:t>Highest risk factor for falls is increased age</a:t>
            </a:r>
          </a:p>
          <a:p>
            <a:r>
              <a:rPr lang="en-US" dirty="0"/>
              <a:t>Unrecognized or Poorly Managed Conditions</a:t>
            </a:r>
            <a:r>
              <a:rPr lang="en-US" baseline="30000" dirty="0"/>
              <a:t>2</a:t>
            </a:r>
          </a:p>
          <a:p>
            <a:pPr lvl="1"/>
            <a:r>
              <a:rPr lang="en-US" dirty="0"/>
              <a:t>Different presentation of symptoms</a:t>
            </a:r>
          </a:p>
          <a:p>
            <a:pPr lvl="1"/>
            <a:r>
              <a:rPr lang="en-US" dirty="0"/>
              <a:t>Higher disadvantage of accessing necessary care</a:t>
            </a:r>
          </a:p>
          <a:p>
            <a:r>
              <a:rPr lang="en-US" dirty="0"/>
              <a:t>Up to a 70% fall risk</a:t>
            </a:r>
            <a:r>
              <a:rPr lang="en-US" baseline="30000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9C0E17-56B4-D9DA-9CD0-A5CDC52B9BED}"/>
              </a:ext>
            </a:extLst>
          </p:cNvPr>
          <p:cNvSpPr txBox="1"/>
          <p:nvPr/>
        </p:nvSpPr>
        <p:spPr>
          <a:xfrm>
            <a:off x="130629" y="5682744"/>
            <a:ext cx="1122317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="0" i="0" u="none" strike="noStrike" baseline="30000" dirty="0">
                <a:solidFill>
                  <a:srgbClr val="1B1B1B"/>
                </a:solidFill>
                <a:effectLst/>
                <a:latin typeface="Roboto Mono Web"/>
              </a:rPr>
              <a:t>1</a:t>
            </a:r>
            <a:r>
              <a:rPr lang="en-US" sz="105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Pimlott N. Aging with intellectual and developmental disabilities: Family physicians can make a difference. Can Fam Physician. 2019 Apr;65(Suppl 1):S3. PMID: 31023768; PMCID: PMC6501715.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4F100B2-FFC0-3879-1B36-414469408F63}"/>
              </a:ext>
            </a:extLst>
          </p:cNvPr>
          <p:cNvSpPr txBox="1"/>
          <p:nvPr/>
        </p:nvSpPr>
        <p:spPr>
          <a:xfrm>
            <a:off x="130629" y="6092765"/>
            <a:ext cx="10700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aseline="30000" dirty="0"/>
              <a:t>2</a:t>
            </a:r>
            <a:r>
              <a:rPr lang="en-US" sz="1000" dirty="0"/>
              <a:t>Shooshtari, S., </a:t>
            </a:r>
            <a:r>
              <a:rPr lang="en-US" sz="1000" dirty="0" err="1"/>
              <a:t>Naghipur</a:t>
            </a:r>
            <a:r>
              <a:rPr lang="en-US" sz="1000" dirty="0"/>
              <a:t>, S. and Zhang, J. (2012), Unmet Healthcare and Social Services Needs of Older Canadian Adults With Developmental Disabilities. Journal of Policy and Practice in Intellectual Disabilities, 9: 81-91. </a:t>
            </a:r>
            <a:r>
              <a:rPr lang="en-US" sz="1000" dirty="0">
                <a:hlinkClick r:id="rId3"/>
              </a:rPr>
              <a:t>https://doi.org/10.1111/j.1741-1130.2012.00346.x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4858B9-94A2-8893-737C-0A472689FA7F}"/>
              </a:ext>
            </a:extLst>
          </p:cNvPr>
          <p:cNvSpPr txBox="1"/>
          <p:nvPr/>
        </p:nvSpPr>
        <p:spPr>
          <a:xfrm>
            <a:off x="130629" y="6443334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30000" dirty="0">
                <a:solidFill>
                  <a:srgbClr val="1B1B1B"/>
                </a:solidFill>
                <a:effectLst/>
                <a:latin typeface="Roboto Mono Web"/>
              </a:rPr>
              <a:t>3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Axmon A, Ahlström G, Sandberg M. Falls resulting in health care among older people with intellectual disability in comparison with the general population. J Intellect </a:t>
            </a:r>
            <a:r>
              <a:rPr lang="en-US" sz="1000" b="0" i="0" u="none" strike="noStrike" dirty="0" err="1">
                <a:solidFill>
                  <a:srgbClr val="1B1B1B"/>
                </a:solidFill>
                <a:effectLst/>
                <a:latin typeface="Roboto Mono Web"/>
              </a:rPr>
              <a:t>Disabil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 Res. 2019 Mar;63(3):193-204. </a:t>
            </a:r>
            <a:r>
              <a:rPr lang="en-US" sz="1000" b="0" i="0" u="none" strike="noStrike" dirty="0" err="1">
                <a:solidFill>
                  <a:srgbClr val="1B1B1B"/>
                </a:solidFill>
                <a:effectLst/>
                <a:latin typeface="Roboto Mono Web"/>
              </a:rPr>
              <a:t>doi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: 10.1111/jir.12564. </a:t>
            </a:r>
            <a:r>
              <a:rPr lang="en-US" sz="1000" b="0" i="0" u="none" strike="noStrike" dirty="0" err="1">
                <a:solidFill>
                  <a:srgbClr val="1B1B1B"/>
                </a:solidFill>
                <a:effectLst/>
                <a:latin typeface="Roboto Mono Web"/>
              </a:rPr>
              <a:t>Epub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 2018 Nov 8. PMID: 30407691; PMCID: PMC7379981.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378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safety checklist&#10;&#10;AI-generated content may be incorrect.">
            <a:extLst>
              <a:ext uri="{FF2B5EF4-FFF2-40B4-BE49-F238E27FC236}">
                <a16:creationId xmlns:a16="http://schemas.microsoft.com/office/drawing/2014/main" id="{E164B479-F39E-16F6-C33D-62FDD40F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96" t="7432" r="7759" b="36612"/>
          <a:stretch>
            <a:fillRect/>
          </a:stretch>
        </p:blipFill>
        <p:spPr>
          <a:xfrm>
            <a:off x="1032902" y="1510259"/>
            <a:ext cx="4422098" cy="3837482"/>
          </a:xfrm>
          <a:prstGeom prst="rect">
            <a:avLst/>
          </a:prstGeom>
        </p:spPr>
      </p:pic>
      <p:pic>
        <p:nvPicPr>
          <p:cNvPr id="7" name="Picture 6" descr="A diagram of stairs with text&#10;&#10;AI-generated content may be incorrect.">
            <a:extLst>
              <a:ext uri="{FF2B5EF4-FFF2-40B4-BE49-F238E27FC236}">
                <a16:creationId xmlns:a16="http://schemas.microsoft.com/office/drawing/2014/main" id="{EA3E9B0C-EF9E-D636-C2E3-5DA635AC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78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C8F7B-9E44-A35D-13A4-BB333C44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72AF6-CC8D-4DED-F5C4-328C65D1D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NIA Workout to Go</a:t>
            </a:r>
          </a:p>
          <a:p>
            <a:r>
              <a:rPr lang="en-US" dirty="0"/>
              <a:t>NIA Exercise Guide</a:t>
            </a:r>
          </a:p>
          <a:p>
            <a:r>
              <a:rPr lang="en-US" dirty="0"/>
              <a:t>Special Olympics Fit5</a:t>
            </a:r>
          </a:p>
          <a:p>
            <a:r>
              <a:rPr lang="en-US" dirty="0"/>
              <a:t>CDC STEADI Brochure</a:t>
            </a:r>
          </a:p>
          <a:p>
            <a:r>
              <a:rPr lang="en-US" dirty="0"/>
              <a:t>Home Safety Checklist</a:t>
            </a:r>
          </a:p>
          <a:p>
            <a:r>
              <a:rPr lang="en-US" dirty="0"/>
              <a:t>KU V-FIT Virtual Exercise</a:t>
            </a:r>
          </a:p>
        </p:txBody>
      </p:sp>
      <p:pic>
        <p:nvPicPr>
          <p:cNvPr id="5" name="Picture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D24B3D7-786F-0C04-F537-615ECBBB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072" t="24128" r="14052" b="10322"/>
          <a:stretch>
            <a:fillRect/>
          </a:stretch>
        </p:blipFill>
        <p:spPr>
          <a:xfrm>
            <a:off x="4889499" y="1004094"/>
            <a:ext cx="7189087" cy="484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18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90FA8-BF1C-4757-B391-238E6A6B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Risk and Consequences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A93CF-0440-DEDB-3A8D-B1CB3A13F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792"/>
            <a:ext cx="10515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Risk Factors</a:t>
            </a:r>
            <a:r>
              <a:rPr lang="en-US" baseline="30000" dirty="0"/>
              <a:t>1</a:t>
            </a:r>
          </a:p>
          <a:p>
            <a:pPr lvl="1"/>
            <a:r>
              <a:rPr lang="en-US" dirty="0"/>
              <a:t>Vision impairment</a:t>
            </a:r>
          </a:p>
          <a:p>
            <a:pPr lvl="1"/>
            <a:r>
              <a:rPr lang="en-US" dirty="0"/>
              <a:t>Gait abnormalities</a:t>
            </a:r>
          </a:p>
          <a:p>
            <a:pPr lvl="1"/>
            <a:r>
              <a:rPr lang="en-US" dirty="0"/>
              <a:t>Equilibrium issues </a:t>
            </a:r>
          </a:p>
          <a:p>
            <a:pPr lvl="1"/>
            <a:r>
              <a:rPr lang="en-US" dirty="0"/>
              <a:t>Anxiety from previous falls or imbalance</a:t>
            </a:r>
          </a:p>
          <a:p>
            <a:pPr lvl="1"/>
            <a:r>
              <a:rPr lang="en-US" dirty="0"/>
              <a:t>Decreased physical capacity</a:t>
            </a:r>
          </a:p>
          <a:p>
            <a:r>
              <a:rPr lang="en-US" dirty="0"/>
              <a:t>More likely to fall during a vital activity (ADLs)</a:t>
            </a:r>
            <a:r>
              <a:rPr lang="en-US" baseline="30000" dirty="0"/>
              <a:t>2</a:t>
            </a:r>
          </a:p>
          <a:p>
            <a:r>
              <a:rPr lang="en-US" dirty="0"/>
              <a:t>More likely to injure head and legs as opposed to arms/thorax</a:t>
            </a:r>
          </a:p>
          <a:p>
            <a:r>
              <a:rPr lang="en-US" dirty="0"/>
              <a:t>Falls are more likely to end in inpatient care with higher readmission in 30 days</a:t>
            </a:r>
          </a:p>
          <a:p>
            <a:r>
              <a:rPr lang="en-US" dirty="0"/>
              <a:t>Fallers have lower levels of physical activity and lower physical performance</a:t>
            </a:r>
            <a:r>
              <a:rPr lang="en-US" baseline="30000" dirty="0"/>
              <a:t>3</a:t>
            </a:r>
          </a:p>
          <a:p>
            <a:r>
              <a:rPr lang="en-US" dirty="0"/>
              <a:t>Caregivers</a:t>
            </a:r>
          </a:p>
          <a:p>
            <a:pPr lvl="1"/>
            <a:r>
              <a:rPr lang="en-US" dirty="0"/>
              <a:t>Feelings of guilt and increased support demands </a:t>
            </a:r>
          </a:p>
          <a:p>
            <a:pPr lvl="1"/>
            <a:r>
              <a:rPr lang="en-US" dirty="0"/>
              <a:t>Increased reliance on external support </a:t>
            </a:r>
          </a:p>
          <a:p>
            <a:pPr lvl="1"/>
            <a:r>
              <a:rPr lang="en-US" dirty="0"/>
              <a:t>Greater physical and verbal assistance required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2D2AA5-362E-495E-E4B1-54C1A0A868FA}"/>
              </a:ext>
            </a:extLst>
          </p:cNvPr>
          <p:cNvSpPr txBox="1"/>
          <p:nvPr/>
        </p:nvSpPr>
        <p:spPr>
          <a:xfrm>
            <a:off x="101600" y="6165136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30000" dirty="0">
                <a:solidFill>
                  <a:srgbClr val="1B1B1B"/>
                </a:solidFill>
                <a:effectLst/>
                <a:latin typeface="Roboto Mono Web"/>
              </a:rPr>
              <a:t>2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Axmon A, Ahlström G, Sandberg M. Falls resulting in health care among older people with intellectual disability in comparison with the general population. J Intellect </a:t>
            </a:r>
            <a:r>
              <a:rPr lang="en-US" sz="1000" b="0" i="0" u="none" strike="noStrike" dirty="0" err="1">
                <a:solidFill>
                  <a:srgbClr val="1B1B1B"/>
                </a:solidFill>
                <a:effectLst/>
                <a:latin typeface="Roboto Mono Web"/>
              </a:rPr>
              <a:t>Disabil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 Res. 2019 Mar;63(3):193-204. </a:t>
            </a:r>
            <a:r>
              <a:rPr lang="en-US" sz="1000" b="0" i="0" u="none" strike="noStrike" dirty="0" err="1">
                <a:solidFill>
                  <a:srgbClr val="1B1B1B"/>
                </a:solidFill>
                <a:effectLst/>
                <a:latin typeface="Roboto Mono Web"/>
              </a:rPr>
              <a:t>doi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: 10.1111/jir.12564. </a:t>
            </a:r>
            <a:r>
              <a:rPr lang="en-US" sz="1000" b="0" i="0" u="none" strike="noStrike" dirty="0" err="1">
                <a:solidFill>
                  <a:srgbClr val="1B1B1B"/>
                </a:solidFill>
                <a:effectLst/>
                <a:latin typeface="Roboto Mono Web"/>
              </a:rPr>
              <a:t>Epub</a:t>
            </a:r>
            <a:r>
              <a:rPr lang="en-US" sz="1000" b="0" i="0" u="none" strike="noStrike" dirty="0">
                <a:solidFill>
                  <a:srgbClr val="1B1B1B"/>
                </a:solidFill>
                <a:effectLst/>
                <a:latin typeface="Roboto Mono Web"/>
              </a:rPr>
              <a:t> 2018 Nov 8. PMID: 30407691; PMCID: PMC7379981.</a:t>
            </a:r>
            <a:endParaRPr 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CFC65-EE38-9396-E933-D1E89546005C}"/>
              </a:ext>
            </a:extLst>
          </p:cNvPr>
          <p:cNvSpPr txBox="1"/>
          <p:nvPr/>
        </p:nvSpPr>
        <p:spPr>
          <a:xfrm>
            <a:off x="101600" y="5988141"/>
            <a:ext cx="115134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baseline="30000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1</a:t>
            </a:r>
            <a:r>
              <a:rPr lang="en-US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Cahill, S., Stancliffe, R.J., Clemson, L. and Durvasula, S. (2014), Reconstructing the fall. J Intellect </a:t>
            </a:r>
            <a:r>
              <a:rPr lang="en-US" sz="1000" b="0" i="0" u="none" strike="noStrike" dirty="0" err="1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Disabil</a:t>
            </a:r>
            <a:r>
              <a:rPr lang="en-US" sz="1000" b="0" i="0" u="none" strike="noStrike" dirty="0">
                <a:solidFill>
                  <a:srgbClr val="1C1D1E"/>
                </a:solidFill>
                <a:effectLst/>
                <a:latin typeface="Open Sans" panose="020B0606030504020204" pitchFamily="34" charset="0"/>
              </a:rPr>
              <a:t> Res, 58: 321-332.</a:t>
            </a:r>
            <a:endParaRPr 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4DB796-0E6E-D4CA-C9E9-E3B18E4443E1}"/>
              </a:ext>
            </a:extLst>
          </p:cNvPr>
          <p:cNvSpPr txBox="1"/>
          <p:nvPr/>
        </p:nvSpPr>
        <p:spPr>
          <a:xfrm>
            <a:off x="101600" y="6492875"/>
            <a:ext cx="1187268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baseline="30000" dirty="0"/>
              <a:t>3</a:t>
            </a:r>
            <a:r>
              <a:rPr lang="en-US" sz="1050" dirty="0"/>
              <a:t>Poram Choi, </a:t>
            </a:r>
            <a:r>
              <a:rPr lang="en-US" sz="1050" dirty="0" err="1"/>
              <a:t>Tianlan</a:t>
            </a:r>
            <a:r>
              <a:rPr lang="en-US" sz="1050" dirty="0"/>
              <a:t> Wei, Robert W. Motl, Stamatis </a:t>
            </a:r>
            <a:r>
              <a:rPr lang="en-US" sz="1050" dirty="0" err="1"/>
              <a:t>Agiovlasitis</a:t>
            </a:r>
            <a:r>
              <a:rPr lang="en-US" sz="1050" dirty="0"/>
              <a:t>. Risk factors associated with history of falls in adults with intellectual disability. Research in Developmental Disabilities. Volume 106. 2020. 103748. ISSN 0891-4222</a:t>
            </a:r>
          </a:p>
        </p:txBody>
      </p:sp>
      <p:pic>
        <p:nvPicPr>
          <p:cNvPr id="10" name="Picture 9" descr="A green road sign with white arrows&#10;&#10;AI-generated content may be incorrect.">
            <a:extLst>
              <a:ext uri="{FF2B5EF4-FFF2-40B4-BE49-F238E27FC236}">
                <a16:creationId xmlns:a16="http://schemas.microsoft.com/office/drawing/2014/main" id="{B08D2AA0-D8A8-F987-B43A-6E47672B6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293068" y="1459753"/>
            <a:ext cx="7533803" cy="41698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509DEA-4543-A4B4-A0A9-B30CE5238C74}"/>
              </a:ext>
            </a:extLst>
          </p:cNvPr>
          <p:cNvSpPr txBox="1"/>
          <p:nvPr/>
        </p:nvSpPr>
        <p:spPr>
          <a:xfrm>
            <a:off x="1293068" y="5339234"/>
            <a:ext cx="575591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breaaire.wordpress.com/2011/12/16/funky-white-girl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nd/3.0/"/>
              </a:rPr>
              <a:t>CC BY-ND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0716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EA54B17-099A-7715-F6B8-8E4DC2C499E2}"/>
              </a:ext>
            </a:extLst>
          </p:cNvPr>
          <p:cNvSpPr/>
          <p:nvPr/>
        </p:nvSpPr>
        <p:spPr>
          <a:xfrm>
            <a:off x="3590350" y="2320723"/>
            <a:ext cx="3240912" cy="16436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Exercise/Physical Activity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7AC8C5-B514-9728-65A9-DF06BE39370C}"/>
              </a:ext>
            </a:extLst>
          </p:cNvPr>
          <p:cNvGrpSpPr/>
          <p:nvPr/>
        </p:nvGrpSpPr>
        <p:grpSpPr>
          <a:xfrm>
            <a:off x="166191" y="83638"/>
            <a:ext cx="1666754" cy="937549"/>
            <a:chOff x="960699" y="405114"/>
            <a:chExt cx="1666754" cy="93754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107BB5-E8D0-0F46-7B83-D04373FF167B}"/>
                </a:ext>
              </a:extLst>
            </p:cNvPr>
            <p:cNvSpPr/>
            <p:nvPr/>
          </p:nvSpPr>
          <p:spPr>
            <a:xfrm>
              <a:off x="960699" y="405114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Blood Sugar</a:t>
              </a:r>
            </a:p>
          </p:txBody>
        </p:sp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F8DF78F2-E6B1-6FCD-AB29-47265B78325B}"/>
                </a:ext>
              </a:extLst>
            </p:cNvPr>
            <p:cNvSpPr/>
            <p:nvPr/>
          </p:nvSpPr>
          <p:spPr>
            <a:xfrm>
              <a:off x="1064871" y="666337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9E7E88-0C64-264D-0A72-79458C82291E}"/>
              </a:ext>
            </a:extLst>
          </p:cNvPr>
          <p:cNvGrpSpPr/>
          <p:nvPr/>
        </p:nvGrpSpPr>
        <p:grpSpPr>
          <a:xfrm>
            <a:off x="139155" y="1083449"/>
            <a:ext cx="1666754" cy="937549"/>
            <a:chOff x="611023" y="2960225"/>
            <a:chExt cx="1666754" cy="93754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2B90108-E392-3CD0-B1A6-F888FEEEBB7F}"/>
                </a:ext>
              </a:extLst>
            </p:cNvPr>
            <p:cNvSpPr/>
            <p:nvPr/>
          </p:nvSpPr>
          <p:spPr>
            <a:xfrm>
              <a:off x="611023" y="2960225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Blood Pressure</a:t>
              </a: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679792B7-9EAA-BF5F-DF93-1F3851EF69AD}"/>
                </a:ext>
              </a:extLst>
            </p:cNvPr>
            <p:cNvSpPr/>
            <p:nvPr/>
          </p:nvSpPr>
          <p:spPr>
            <a:xfrm>
              <a:off x="715195" y="3221448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DE738C2-529E-2B7B-0628-198536EFAB12}"/>
              </a:ext>
            </a:extLst>
          </p:cNvPr>
          <p:cNvGrpSpPr/>
          <p:nvPr/>
        </p:nvGrpSpPr>
        <p:grpSpPr>
          <a:xfrm>
            <a:off x="1961474" y="100337"/>
            <a:ext cx="1666754" cy="937549"/>
            <a:chOff x="960699" y="5081286"/>
            <a:chExt cx="1666754" cy="937549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AD881D-63A8-4EDD-E9C8-FBCC1DCD9872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Cholesterol</a:t>
              </a:r>
            </a:p>
          </p:txBody>
        </p:sp>
        <p:sp>
          <p:nvSpPr>
            <p:cNvPr id="24" name="Down Arrow 23">
              <a:extLst>
                <a:ext uri="{FF2B5EF4-FFF2-40B4-BE49-F238E27FC236}">
                  <a16:creationId xmlns:a16="http://schemas.microsoft.com/office/drawing/2014/main" id="{C7216DF0-7FD5-7018-4F97-12BA61DAFBEB}"/>
                </a:ext>
              </a:extLst>
            </p:cNvPr>
            <p:cNvSpPr/>
            <p:nvPr/>
          </p:nvSpPr>
          <p:spPr>
            <a:xfrm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09C1801-8319-C14C-C93C-8273987D6D18}"/>
              </a:ext>
            </a:extLst>
          </p:cNvPr>
          <p:cNvGrpSpPr/>
          <p:nvPr/>
        </p:nvGrpSpPr>
        <p:grpSpPr>
          <a:xfrm>
            <a:off x="7527403" y="2974165"/>
            <a:ext cx="1666754" cy="937549"/>
            <a:chOff x="960699" y="5081286"/>
            <a:chExt cx="1666754" cy="937549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E826229-A1A3-91E1-493C-7290C883A3A7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Strength</a:t>
              </a:r>
            </a:p>
          </p:txBody>
        </p:sp>
        <p:sp>
          <p:nvSpPr>
            <p:cNvPr id="30" name="Down Arrow 29">
              <a:extLst>
                <a:ext uri="{FF2B5EF4-FFF2-40B4-BE49-F238E27FC236}">
                  <a16:creationId xmlns:a16="http://schemas.microsoft.com/office/drawing/2014/main" id="{9324CDC8-1297-005B-92ED-AA8B96132DB1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AFCD02-DDE5-9851-4D48-5A01F42851CA}"/>
              </a:ext>
            </a:extLst>
          </p:cNvPr>
          <p:cNvGrpSpPr/>
          <p:nvPr/>
        </p:nvGrpSpPr>
        <p:grpSpPr>
          <a:xfrm>
            <a:off x="7527403" y="1851950"/>
            <a:ext cx="1666754" cy="937549"/>
            <a:chOff x="960699" y="5081286"/>
            <a:chExt cx="1666754" cy="937549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CBED5D5-A1C5-BC05-F819-9647D2C1DDB5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Mobility</a:t>
              </a:r>
            </a:p>
          </p:txBody>
        </p:sp>
        <p:sp>
          <p:nvSpPr>
            <p:cNvPr id="33" name="Down Arrow 32">
              <a:extLst>
                <a:ext uri="{FF2B5EF4-FFF2-40B4-BE49-F238E27FC236}">
                  <a16:creationId xmlns:a16="http://schemas.microsoft.com/office/drawing/2014/main" id="{AB97B4B9-419B-1ACC-4883-394838795BD8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0B5980-DFF0-3FB7-B038-9D9107015529}"/>
              </a:ext>
            </a:extLst>
          </p:cNvPr>
          <p:cNvGrpSpPr/>
          <p:nvPr/>
        </p:nvGrpSpPr>
        <p:grpSpPr>
          <a:xfrm>
            <a:off x="8241175" y="776662"/>
            <a:ext cx="1666754" cy="937549"/>
            <a:chOff x="960699" y="5081286"/>
            <a:chExt cx="1666754" cy="937549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CFD8266-5AAF-3C30-FBA4-4F3B55BE96F8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Endurance</a:t>
              </a:r>
            </a:p>
          </p:txBody>
        </p:sp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1791C707-5EC8-2A97-C003-E59E5E812545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F3C9F62-9517-B0AF-4420-608358D1FACE}"/>
              </a:ext>
            </a:extLst>
          </p:cNvPr>
          <p:cNvGrpSpPr/>
          <p:nvPr/>
        </p:nvGrpSpPr>
        <p:grpSpPr>
          <a:xfrm>
            <a:off x="931162" y="2886141"/>
            <a:ext cx="1666754" cy="937549"/>
            <a:chOff x="960699" y="5081286"/>
            <a:chExt cx="1666754" cy="937549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96CC6CF-30DB-5797-F475-D657DFA14BAD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Mood</a:t>
              </a:r>
            </a:p>
          </p:txBody>
        </p:sp>
        <p:sp>
          <p:nvSpPr>
            <p:cNvPr id="39" name="Down Arrow 38">
              <a:extLst>
                <a:ext uri="{FF2B5EF4-FFF2-40B4-BE49-F238E27FC236}">
                  <a16:creationId xmlns:a16="http://schemas.microsoft.com/office/drawing/2014/main" id="{92FB5266-4A80-FF96-32B9-5E4B7D4F63FE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F0EBF4-0443-06FC-D41C-265FECE1B437}"/>
              </a:ext>
            </a:extLst>
          </p:cNvPr>
          <p:cNvGrpSpPr/>
          <p:nvPr/>
        </p:nvGrpSpPr>
        <p:grpSpPr>
          <a:xfrm>
            <a:off x="925120" y="4152477"/>
            <a:ext cx="1666754" cy="937549"/>
            <a:chOff x="960699" y="5081286"/>
            <a:chExt cx="1666754" cy="93754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A5EFAF16-27C4-477D-3EC6-03D5F21A8484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Cognition/Memory</a:t>
              </a:r>
            </a:p>
          </p:txBody>
        </p: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BE4385B0-7F4C-0388-D497-A7655377CA26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7F7336A3-78D6-C76D-DDAC-7D7706B8FB34}"/>
              </a:ext>
            </a:extLst>
          </p:cNvPr>
          <p:cNvSpPr txBox="1"/>
          <p:nvPr/>
        </p:nvSpPr>
        <p:spPr>
          <a:xfrm>
            <a:off x="1647751" y="6402230"/>
            <a:ext cx="754640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0" u="none" strike="noStrike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1</a:t>
            </a:r>
            <a:r>
              <a:rPr lang="en-US" sz="6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Bouzas, S., Martínez-Lemos, R. I., &amp; </a:t>
            </a:r>
            <a:r>
              <a:rPr lang="en-US" sz="600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Ayán</a:t>
            </a:r>
            <a:r>
              <a:rPr lang="en-US" sz="6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 C. (2019). Effects of exercise on the physical fitness level of adults with intellectual disability: a systematic review. </a:t>
            </a:r>
            <a:r>
              <a:rPr lang="en-US" sz="6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Disability and Rehabilitation</a:t>
            </a:r>
            <a:r>
              <a:rPr lang="en-US" sz="6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6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41</a:t>
            </a:r>
            <a:r>
              <a:rPr lang="en-US" sz="6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(26), 3118–3140.</a:t>
            </a:r>
            <a:endParaRPr lang="en-US" sz="6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71C17E7-2DA8-58D9-4C07-2F5588F75BBB}"/>
              </a:ext>
            </a:extLst>
          </p:cNvPr>
          <p:cNvSpPr txBox="1"/>
          <p:nvPr/>
        </p:nvSpPr>
        <p:spPr>
          <a:xfrm>
            <a:off x="1647751" y="6586896"/>
            <a:ext cx="826017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u="none" strike="noStrike" baseline="3000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2</a:t>
            </a:r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Jacob </a:t>
            </a:r>
            <a:r>
              <a:rPr lang="en-US" sz="800" b="0" i="0" u="none" strike="noStrike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etal</a:t>
            </a:r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 (2023). </a:t>
            </a:r>
            <a:r>
              <a:rPr lang="en-US" sz="700" dirty="0"/>
              <a:t>A systematic review of physical activity: benefits and needs for maintenance of quality of life among adults with intellectual disability</a:t>
            </a:r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en-US" sz="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Front Sport Act Liv</a:t>
            </a:r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, </a:t>
            </a:r>
            <a:r>
              <a:rPr lang="en-US" sz="800" b="0" i="1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Vol 5, 7 June 2023</a:t>
            </a:r>
            <a:r>
              <a:rPr lang="en-US" sz="800" b="0" i="0" u="none" strike="noStrike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800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741475B-97E2-26CB-E7C1-13511DB53BBB}"/>
              </a:ext>
            </a:extLst>
          </p:cNvPr>
          <p:cNvGrpSpPr/>
          <p:nvPr/>
        </p:nvGrpSpPr>
        <p:grpSpPr>
          <a:xfrm>
            <a:off x="1961474" y="1105449"/>
            <a:ext cx="1666754" cy="937549"/>
            <a:chOff x="960699" y="5081286"/>
            <a:chExt cx="1666754" cy="937549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9CC0CA9-42BF-CCE3-16B8-6E3D735D7C61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Body Composition</a:t>
              </a:r>
            </a:p>
          </p:txBody>
        </p:sp>
        <p:sp>
          <p:nvSpPr>
            <p:cNvPr id="48" name="Down Arrow 47">
              <a:extLst>
                <a:ext uri="{FF2B5EF4-FFF2-40B4-BE49-F238E27FC236}">
                  <a16:creationId xmlns:a16="http://schemas.microsoft.com/office/drawing/2014/main" id="{5026B0F1-C9F2-9C5C-9A5C-8637F5C63EDC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4BACF4C-F036-BD0F-2761-1E4FB8D9B402}"/>
              </a:ext>
            </a:extLst>
          </p:cNvPr>
          <p:cNvGrpSpPr/>
          <p:nvPr/>
        </p:nvGrpSpPr>
        <p:grpSpPr>
          <a:xfrm>
            <a:off x="9397149" y="1851950"/>
            <a:ext cx="1666754" cy="937549"/>
            <a:chOff x="960699" y="5081286"/>
            <a:chExt cx="1666754" cy="937549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FAFB023-E426-6A80-88A2-4EDA7BBC6A5C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Balance</a:t>
              </a:r>
            </a:p>
          </p:txBody>
        </p:sp>
        <p:sp>
          <p:nvSpPr>
            <p:cNvPr id="51" name="Down Arrow 50">
              <a:extLst>
                <a:ext uri="{FF2B5EF4-FFF2-40B4-BE49-F238E27FC236}">
                  <a16:creationId xmlns:a16="http://schemas.microsoft.com/office/drawing/2014/main" id="{009AFBA5-3022-771A-420E-326CD9F7BA01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1877940-7A41-F4A7-F4B7-487A29231EC9}"/>
              </a:ext>
            </a:extLst>
          </p:cNvPr>
          <p:cNvGrpSpPr/>
          <p:nvPr/>
        </p:nvGrpSpPr>
        <p:grpSpPr>
          <a:xfrm>
            <a:off x="9397149" y="2974164"/>
            <a:ext cx="1666754" cy="937549"/>
            <a:chOff x="960699" y="5081286"/>
            <a:chExt cx="1666754" cy="93754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4E5167B-F164-6DBF-D433-2E8C1820BE9C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ADL Performance</a:t>
              </a:r>
            </a:p>
          </p:txBody>
        </p:sp>
        <p:sp>
          <p:nvSpPr>
            <p:cNvPr id="54" name="Down Arrow 53">
              <a:extLst>
                <a:ext uri="{FF2B5EF4-FFF2-40B4-BE49-F238E27FC236}">
                  <a16:creationId xmlns:a16="http://schemas.microsoft.com/office/drawing/2014/main" id="{B0527F41-7B9C-EEBC-295D-A07FCE0DB8FD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Down Arrow 54">
            <a:extLst>
              <a:ext uri="{FF2B5EF4-FFF2-40B4-BE49-F238E27FC236}">
                <a16:creationId xmlns:a16="http://schemas.microsoft.com/office/drawing/2014/main" id="{4AE9629C-055B-BCC8-4766-2FF87EABE883}"/>
              </a:ext>
            </a:extLst>
          </p:cNvPr>
          <p:cNvSpPr/>
          <p:nvPr/>
        </p:nvSpPr>
        <p:spPr>
          <a:xfrm rot="10800000">
            <a:off x="3713949" y="2939813"/>
            <a:ext cx="45719" cy="415102"/>
          </a:xfrm>
          <a:prstGeom prst="downArrow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CB4F1D01-A28C-B893-F916-1301CF0726F0}"/>
              </a:ext>
            </a:extLst>
          </p:cNvPr>
          <p:cNvGrpSpPr/>
          <p:nvPr/>
        </p:nvGrpSpPr>
        <p:grpSpPr>
          <a:xfrm>
            <a:off x="8391066" y="4152113"/>
            <a:ext cx="1666754" cy="937549"/>
            <a:chOff x="960699" y="5081286"/>
            <a:chExt cx="1666754" cy="937549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2F28751-ADD0-AD0B-EC84-12B13570AB75}"/>
                </a:ext>
              </a:extLst>
            </p:cNvPr>
            <p:cNvSpPr/>
            <p:nvPr/>
          </p:nvSpPr>
          <p:spPr>
            <a:xfrm>
              <a:off x="960699" y="5081286"/>
              <a:ext cx="1666754" cy="93754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Vocation Performance</a:t>
              </a:r>
            </a:p>
          </p:txBody>
        </p:sp>
        <p:sp>
          <p:nvSpPr>
            <p:cNvPr id="59" name="Down Arrow 58">
              <a:extLst>
                <a:ext uri="{FF2B5EF4-FFF2-40B4-BE49-F238E27FC236}">
                  <a16:creationId xmlns:a16="http://schemas.microsoft.com/office/drawing/2014/main" id="{D4E4705C-860C-A75F-CF26-EDF2C7595352}"/>
                </a:ext>
              </a:extLst>
            </p:cNvPr>
            <p:cNvSpPr/>
            <p:nvPr/>
          </p:nvSpPr>
          <p:spPr>
            <a:xfrm rot="10800000">
              <a:off x="1064871" y="5342509"/>
              <a:ext cx="45719" cy="415102"/>
            </a:xfrm>
            <a:prstGeom prst="downArrow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5E6DAAC8-6093-A9F7-2C47-6BDF6E53AE43}"/>
              </a:ext>
            </a:extLst>
          </p:cNvPr>
          <p:cNvSpPr/>
          <p:nvPr/>
        </p:nvSpPr>
        <p:spPr>
          <a:xfrm>
            <a:off x="166191" y="207844"/>
            <a:ext cx="12025809" cy="57734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= MORE INDEPEDENCE AND LESS FALL RISK</a:t>
            </a:r>
          </a:p>
        </p:txBody>
      </p:sp>
    </p:spTree>
    <p:extLst>
      <p:ext uri="{BB962C8B-B14F-4D97-AF65-F5344CB8AC3E}">
        <p14:creationId xmlns:p14="http://schemas.microsoft.com/office/powerpoint/2010/main" val="6917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8DC23-A713-C5CC-2BFB-DFF91B7B3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C5C1-C8A9-24E6-307B-4F178CF9B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Exercise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D9FBC-1492-788A-55C9-4C98BF38F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769" y="1326031"/>
            <a:ext cx="11765280" cy="538674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Any older adult who is about to begin an exercise program should first consult their physician.</a:t>
            </a:r>
            <a:r>
              <a:rPr lang="en-US" dirty="0"/>
              <a:t> </a:t>
            </a:r>
          </a:p>
          <a:p>
            <a:r>
              <a:rPr lang="en-US" b="1" dirty="0"/>
              <a:t>Monitor for these concerns:</a:t>
            </a:r>
            <a:endParaRPr lang="en-US" dirty="0"/>
          </a:p>
          <a:p>
            <a:pPr lvl="0"/>
            <a:r>
              <a:rPr lang="en-US" dirty="0"/>
              <a:t>Neck discomfort or pain </a:t>
            </a:r>
          </a:p>
          <a:p>
            <a:pPr lvl="0"/>
            <a:r>
              <a:rPr lang="en-US" dirty="0"/>
              <a:t>Joint pain or unusual clicking/popping</a:t>
            </a:r>
          </a:p>
          <a:p>
            <a:pPr lvl="0"/>
            <a:r>
              <a:rPr lang="en-US" dirty="0"/>
              <a:t>Excessive fatigue or breathing difficulty</a:t>
            </a:r>
          </a:p>
          <a:p>
            <a:pPr lvl="0"/>
            <a:r>
              <a:rPr lang="en-US" dirty="0"/>
              <a:t>Changes in gait or movement patterns after exercise</a:t>
            </a:r>
          </a:p>
          <a:p>
            <a:pPr lvl="0"/>
            <a:r>
              <a:rPr lang="en-US" dirty="0"/>
              <a:t>Unwillingness to participate (may indicate pain or discomfort)</a:t>
            </a:r>
          </a:p>
          <a:p>
            <a:r>
              <a:rPr lang="en-US" b="1" dirty="0"/>
              <a:t>Stop exercise immediately if:</a:t>
            </a:r>
            <a:endParaRPr lang="en-US" dirty="0"/>
          </a:p>
          <a:p>
            <a:pPr lvl="0"/>
            <a:r>
              <a:rPr lang="en-US" dirty="0"/>
              <a:t>Participant reports pain, especially neck or joint pain</a:t>
            </a:r>
          </a:p>
          <a:p>
            <a:pPr lvl="0"/>
            <a:r>
              <a:rPr lang="en-US" dirty="0"/>
              <a:t>You observe changes in coordination or balance</a:t>
            </a:r>
          </a:p>
          <a:p>
            <a:pPr lvl="0"/>
            <a:r>
              <a:rPr lang="en-US" dirty="0"/>
              <a:t>Participant shows signs of unusual fatigue or distress</a:t>
            </a:r>
          </a:p>
          <a:p>
            <a:pPr lvl="0"/>
            <a:r>
              <a:rPr lang="en-US" dirty="0"/>
              <a:t>Any sudden changes in behavior or movement occur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50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7ED52-7E16-4AB2-6132-D6E448DA6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2B555-207E-C8A4-E237-61767F17A9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74" y="1513653"/>
            <a:ext cx="10515600" cy="4351338"/>
          </a:xfrm>
        </p:spPr>
        <p:txBody>
          <a:bodyPr>
            <a:normAutofit/>
          </a:bodyPr>
          <a:lstStyle/>
          <a:p>
            <a:r>
              <a:rPr lang="en-US" sz="3200" b="1" dirty="0"/>
              <a:t>Form and safety principles</a:t>
            </a:r>
            <a:endParaRPr lang="en-US" sz="3200" dirty="0"/>
          </a:p>
          <a:p>
            <a:pPr lvl="0"/>
            <a:r>
              <a:rPr lang="en-US" sz="3200" b="1" dirty="0"/>
              <a:t>Avoid hyperextension</a:t>
            </a:r>
            <a:r>
              <a:rPr lang="en-US" sz="3200" dirty="0"/>
              <a:t> of joints </a:t>
            </a:r>
          </a:p>
          <a:p>
            <a:pPr lvl="0"/>
            <a:r>
              <a:rPr lang="en-US" sz="3200" b="1" dirty="0"/>
              <a:t>Control the motion</a:t>
            </a:r>
            <a:r>
              <a:rPr lang="en-US" sz="3200" dirty="0"/>
              <a:t> in both directions (lifting and lowering)</a:t>
            </a:r>
          </a:p>
          <a:p>
            <a:pPr lvl="0"/>
            <a:r>
              <a:rPr lang="en-US" sz="3200" b="1" dirty="0"/>
              <a:t>Maintain neutral spine</a:t>
            </a:r>
            <a:r>
              <a:rPr lang="en-US" sz="3200" dirty="0"/>
              <a:t> positioning during exercises</a:t>
            </a:r>
          </a:p>
          <a:p>
            <a:pPr lvl="0"/>
            <a:r>
              <a:rPr lang="en-US" sz="3200" b="1" dirty="0"/>
              <a:t>Progress gradually</a:t>
            </a:r>
            <a:r>
              <a:rPr lang="en-US" sz="3200" dirty="0"/>
              <a:t> - rushing increases injury risk</a:t>
            </a:r>
          </a:p>
          <a:p>
            <a:pPr lvl="0"/>
            <a:r>
              <a:rPr lang="en-US" sz="3200" b="1" dirty="0"/>
              <a:t>Prioritize quality over quantity</a:t>
            </a:r>
            <a:r>
              <a:rPr lang="en-US" sz="3200" dirty="0"/>
              <a:t> - proper form is more important than completing all repetitions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287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5372D-E26A-6922-BAA2-D3ACDC39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Maintaining Realistic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C3AAB-428D-D324-DDA8-F82E0197A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986" y="1449107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sz="3600" b="1" dirty="0"/>
              <a:t>The key to success is consistency, patience, and individualization.</a:t>
            </a:r>
            <a:r>
              <a:rPr lang="en-US" sz="3600" dirty="0"/>
              <a:t> </a:t>
            </a:r>
          </a:p>
          <a:p>
            <a:r>
              <a:rPr lang="en-US" sz="3600" dirty="0"/>
              <a:t>Every participant will progress at their own pace, and that's perfectly appropriate. </a:t>
            </a:r>
          </a:p>
          <a:p>
            <a:r>
              <a:rPr lang="en-US" sz="3600" dirty="0"/>
              <a:t>Celebrate all progress, no matter how small.</a:t>
            </a:r>
          </a:p>
          <a:p>
            <a:r>
              <a:rPr lang="en-US" sz="3600" dirty="0"/>
              <a:t>The goal shouldn’t be to have everyone reach the same level, it should be to have each person reach THEIR peak level.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622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74784-6C77-B4E7-D8D4-261B7E478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21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Communication approach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64E47-6225-F119-8DEE-10F56C87C6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24" y="1140310"/>
            <a:ext cx="11565367" cy="5013063"/>
          </a:xfrm>
        </p:spPr>
        <p:txBody>
          <a:bodyPr>
            <a:normAutofit fontScale="92500"/>
          </a:bodyPr>
          <a:lstStyle/>
          <a:p>
            <a:pPr lvl="1"/>
            <a:r>
              <a:rPr lang="en-US" sz="3200" b="1" dirty="0"/>
              <a:t>Use simple, concrete language</a:t>
            </a:r>
            <a:r>
              <a:rPr lang="en-US" sz="3200" dirty="0"/>
              <a:t> with 1-2 step instructions at a time</a:t>
            </a:r>
          </a:p>
          <a:p>
            <a:pPr lvl="1"/>
            <a:r>
              <a:rPr lang="en-US" sz="3200" b="1" dirty="0"/>
              <a:t>Demonstrate exercises</a:t>
            </a:r>
            <a:r>
              <a:rPr lang="en-US" sz="3200" dirty="0"/>
              <a:t> - showing is more effective than telling </a:t>
            </a:r>
          </a:p>
          <a:p>
            <a:pPr lvl="1"/>
            <a:r>
              <a:rPr lang="en-US" sz="3200" b="1" dirty="0"/>
              <a:t>Provide visual and verbal cues</a:t>
            </a:r>
            <a:r>
              <a:rPr lang="en-US" sz="3200" dirty="0"/>
              <a:t> as often as necessary to help participants perform exercises safely and correctly</a:t>
            </a:r>
          </a:p>
          <a:p>
            <a:pPr lvl="1"/>
            <a:r>
              <a:rPr lang="en-US" sz="3200" b="1" dirty="0"/>
              <a:t>Use consistent terminology</a:t>
            </a:r>
            <a:r>
              <a:rPr lang="en-US" sz="3200" dirty="0"/>
              <a:t> each session to build familiarity</a:t>
            </a:r>
          </a:p>
          <a:p>
            <a:pPr lvl="1"/>
            <a:r>
              <a:rPr lang="en-US" sz="3200" b="1" dirty="0"/>
              <a:t>Give frequent positive feedback</a:t>
            </a:r>
            <a:r>
              <a:rPr lang="en-US" sz="3200" dirty="0"/>
              <a:t> and encouragement</a:t>
            </a:r>
          </a:p>
          <a:p>
            <a:pPr lvl="1"/>
            <a:r>
              <a:rPr lang="en-US" sz="3200" b="1" dirty="0"/>
              <a:t>Be patient</a:t>
            </a:r>
            <a:r>
              <a:rPr lang="en-US" sz="3200" dirty="0"/>
              <a:t> - learning may take longer, but consistency leads to success</a:t>
            </a:r>
          </a:p>
          <a:p>
            <a:pPr lvl="1"/>
            <a:r>
              <a:rPr lang="en-US" sz="3200" b="1" dirty="0"/>
              <a:t>Break down complex movements</a:t>
            </a:r>
            <a:r>
              <a:rPr lang="en-US" sz="3200" dirty="0"/>
              <a:t> into smaller, manageable steps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1975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3245</TotalTime>
  <Words>2508</Words>
  <Application>Microsoft Macintosh PowerPoint</Application>
  <PresentationFormat>Widescreen</PresentationFormat>
  <Paragraphs>260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Aptos</vt:lpstr>
      <vt:lpstr>Aptos Display</vt:lpstr>
      <vt:lpstr>Arial</vt:lpstr>
      <vt:lpstr>Guardian TextSans Web</vt:lpstr>
      <vt:lpstr>Open Sans</vt:lpstr>
      <vt:lpstr>Roboto Mono Web</vt:lpstr>
      <vt:lpstr>Office Theme</vt:lpstr>
      <vt:lpstr>Active Aging</vt:lpstr>
      <vt:lpstr>What does life expectancy look like?</vt:lpstr>
      <vt:lpstr>Aging Risks</vt:lpstr>
      <vt:lpstr>Fall Risk and Consequences</vt:lpstr>
      <vt:lpstr>PowerPoint Presentation</vt:lpstr>
      <vt:lpstr>Exercise Safety</vt:lpstr>
      <vt:lpstr>Exercise Safety</vt:lpstr>
      <vt:lpstr>Maintaining Realistic Expectations</vt:lpstr>
      <vt:lpstr>Communication approach </vt:lpstr>
      <vt:lpstr>Making Exercise Successful</vt:lpstr>
      <vt:lpstr>Importance of Strength Exercises</vt:lpstr>
      <vt:lpstr>Importance of Strength</vt:lpstr>
      <vt:lpstr>Importance of Strength</vt:lpstr>
      <vt:lpstr>PowerPoint Presentation</vt:lpstr>
      <vt:lpstr>Balance Exercise</vt:lpstr>
      <vt:lpstr>Balance Exercise</vt:lpstr>
      <vt:lpstr>Balance Exercise</vt:lpstr>
      <vt:lpstr>Balance Exercise</vt:lpstr>
      <vt:lpstr>Endurance</vt:lpstr>
      <vt:lpstr>PowerPoint Presentation</vt:lpstr>
      <vt:lpstr>PowerPoint Presentation</vt:lpstr>
      <vt:lpstr>Fall Prevention Strategies</vt:lpstr>
      <vt:lpstr>Tips for a Safe Living Space: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Joseph Sherman</dc:creator>
  <cp:lastModifiedBy>Joseph Sherman</cp:lastModifiedBy>
  <cp:revision>24</cp:revision>
  <dcterms:created xsi:type="dcterms:W3CDTF">2026-01-27T22:14:11Z</dcterms:created>
  <dcterms:modified xsi:type="dcterms:W3CDTF">2026-01-30T22:36:14Z</dcterms:modified>
</cp:coreProperties>
</file>