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272" r:id="rId5"/>
    <p:sldId id="273" r:id="rId6"/>
    <p:sldId id="259" r:id="rId7"/>
    <p:sldId id="274" r:id="rId8"/>
    <p:sldId id="275" r:id="rId9"/>
    <p:sldId id="282" r:id="rId10"/>
    <p:sldId id="281" r:id="rId11"/>
    <p:sldId id="276" r:id="rId12"/>
    <p:sldId id="292" r:id="rId13"/>
    <p:sldId id="293" r:id="rId14"/>
    <p:sldId id="283" r:id="rId15"/>
    <p:sldId id="277" r:id="rId16"/>
    <p:sldId id="291" r:id="rId17"/>
    <p:sldId id="287" r:id="rId18"/>
    <p:sldId id="286" r:id="rId19"/>
    <p:sldId id="285" r:id="rId20"/>
    <p:sldId id="284" r:id="rId21"/>
    <p:sldId id="289" r:id="rId22"/>
    <p:sldId id="288" r:id="rId23"/>
    <p:sldId id="290" r:id="rId24"/>
    <p:sldId id="278" r:id="rId25"/>
    <p:sldId id="279" r:id="rId26"/>
    <p:sldId id="280" r:id="rId27"/>
    <p:sldId id="29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8B7"/>
    <a:srgbClr val="A09D79"/>
    <a:srgbClr val="AD5C4D"/>
    <a:srgbClr val="543E35"/>
    <a:srgbClr val="637700"/>
    <a:srgbClr val="FFF4ED"/>
    <a:srgbClr val="5E6A76"/>
    <a:srgbClr val="000000"/>
    <a:srgbClr val="F8F3F0"/>
    <a:srgbClr val="D7D1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6203D7-B0E3-4278-9033-11D20BC2CD63}" v="65" dt="2024-02-12T17:02:04.115"/>
  </p1510:revLst>
</p1510:revInfo>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80162" autoAdjust="0"/>
  </p:normalViewPr>
  <p:slideViewPr>
    <p:cSldViewPr snapToGrid="0">
      <p:cViewPr varScale="1">
        <p:scale>
          <a:sx n="76" d="100"/>
          <a:sy n="76" d="100"/>
        </p:scale>
        <p:origin x="941" y="43"/>
      </p:cViewPr>
      <p:guideLst>
        <p:guide orient="horz" pos="528"/>
        <p:guide pos="3864"/>
        <p:guide orient="horz" pos="1272"/>
        <p:guide orient="horz" pos="2312"/>
        <p:guide orient="horz" pos="1944"/>
        <p:guide orient="horz" pos="2328"/>
      </p:guideLst>
    </p:cSldViewPr>
  </p:slideViewPr>
  <p:outlineViewPr>
    <p:cViewPr>
      <p:scale>
        <a:sx n="33" d="100"/>
        <a:sy n="33" d="100"/>
      </p:scale>
      <p:origin x="0" y="0"/>
    </p:cViewPr>
  </p:outlineViewPr>
  <p:notesTextViewPr>
    <p:cViewPr>
      <p:scale>
        <a:sx n="135" d="100"/>
        <a:sy n="135" d="100"/>
      </p:scale>
      <p:origin x="0" y="0"/>
    </p:cViewPr>
  </p:notesTextViewPr>
  <p:notesViewPr>
    <p:cSldViewPr snapToGrid="0">
      <p:cViewPr varScale="1">
        <p:scale>
          <a:sx n="58" d="100"/>
          <a:sy n="58" d="100"/>
        </p:scale>
        <p:origin x="324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AE6F21-F9AA-B804-F44A-0E1CBE7D10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913024-4032-4B4F-8680-09D5E08EDB6E}" type="datetimeFigureOut">
              <a:rPr lang="en-US" smtClean="0"/>
              <a:t>2/12/2024</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2/12/2024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Fall prevention is a Team Effort!  Understanding why falls or other adverse events occurs is key to minimizing risk to staff and Person Served.   The presentation will focus on four primary fall prevention risk factors and how to manage them – Physical Mobility – Medication Management – Home Safety – Safety in the Community.   The training will cover safe assistive methods and devices to help with walking, transferring, and assisting from fall to the floor.   Along with implementation of a Fall Prevention Task Force with goals to enhance incident investigation and continued education factors for everyone.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2</a:t>
            </a:fld>
            <a:endParaRPr lang="en-US" dirty="0"/>
          </a:p>
        </p:txBody>
      </p:sp>
    </p:spTree>
    <p:extLst>
      <p:ext uri="{BB962C8B-B14F-4D97-AF65-F5344CB8AC3E}">
        <p14:creationId xmlns:p14="http://schemas.microsoft.com/office/powerpoint/2010/main" val="291572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if the resident starts to fall, </a:t>
            </a:r>
            <a:r>
              <a:rPr lang="en-US" b="0" i="0" dirty="0">
                <a:solidFill>
                  <a:srgbClr val="040C28"/>
                </a:solidFill>
                <a:effectLst/>
                <a:latin typeface="Google Sans"/>
              </a:rPr>
              <a:t>move behind and grab the transfer belt or pants.</a:t>
            </a:r>
            <a:r>
              <a:rPr lang="en-US" b="0" i="0" dirty="0">
                <a:solidFill>
                  <a:srgbClr val="202124"/>
                </a:solidFill>
                <a:effectLst/>
                <a:latin typeface="Google Sans"/>
              </a:rPr>
              <a:t> </a:t>
            </a:r>
            <a:r>
              <a:rPr lang="en-US" b="0" i="0" dirty="0">
                <a:solidFill>
                  <a:srgbClr val="040C28"/>
                </a:solidFill>
                <a:effectLst/>
                <a:latin typeface="Google Sans"/>
              </a:rPr>
              <a:t>Get in a lunge position with your knees bent and back straight.</a:t>
            </a:r>
            <a:r>
              <a:rPr lang="en-US" b="0" i="0" dirty="0">
                <a:solidFill>
                  <a:srgbClr val="202124"/>
                </a:solidFill>
                <a:effectLst/>
                <a:latin typeface="Google Sans"/>
              </a:rPr>
              <a:t> </a:t>
            </a:r>
            <a:r>
              <a:rPr lang="en-US" b="0" i="0" dirty="0">
                <a:solidFill>
                  <a:srgbClr val="040C28"/>
                </a:solidFill>
                <a:effectLst/>
                <a:latin typeface="Google Sans"/>
              </a:rPr>
              <a:t>Pull the resident close to your body.</a:t>
            </a:r>
            <a:r>
              <a:rPr lang="en-US" b="0" i="0" dirty="0">
                <a:solidFill>
                  <a:srgbClr val="202124"/>
                </a:solidFill>
                <a:effectLst/>
                <a:latin typeface="Google Sans"/>
              </a:rPr>
              <a:t> </a:t>
            </a:r>
            <a:r>
              <a:rPr lang="en-US" b="0" i="0" dirty="0">
                <a:solidFill>
                  <a:srgbClr val="040C28"/>
                </a:solidFill>
                <a:effectLst/>
                <a:latin typeface="Google Sans"/>
              </a:rPr>
              <a:t>Let them slide down your torso, front leg</a:t>
            </a:r>
            <a:r>
              <a:rPr lang="en-US" b="0" i="0" dirty="0">
                <a:solidFill>
                  <a:srgbClr val="202124"/>
                </a:solidFill>
                <a:effectLst/>
                <a:latin typeface="Google Sans"/>
              </a:rPr>
              <a:t>. Go to the floor don’t hold them </a:t>
            </a:r>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14</a:t>
            </a:fld>
            <a:endParaRPr lang="en-US" noProof="0" dirty="0"/>
          </a:p>
        </p:txBody>
      </p:sp>
    </p:spTree>
    <p:extLst>
      <p:ext uri="{BB962C8B-B14F-4D97-AF65-F5344CB8AC3E}">
        <p14:creationId xmlns:p14="http://schemas.microsoft.com/office/powerpoint/2010/main" val="1900694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to give back independence.   Behaviors create challenges of Individuals Served to place themselves on the floor – no harm – leave them there as they may be able to get up.   Work with communication cues to have them assist themselves up in this similar manor with a gait belt to prevent injury and preserve dignity.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15</a:t>
            </a:fld>
            <a:endParaRPr lang="en-US" noProof="0" dirty="0"/>
          </a:p>
        </p:txBody>
      </p:sp>
    </p:spTree>
    <p:extLst>
      <p:ext uri="{BB962C8B-B14F-4D97-AF65-F5344CB8AC3E}">
        <p14:creationId xmlns:p14="http://schemas.microsoft.com/office/powerpoint/2010/main" val="909185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Gait Belt Training Video </a:t>
            </a:r>
          </a:p>
          <a:p>
            <a:r>
              <a:rPr lang="en-US"/>
              <a:t>https://www.youtube.com/watch?v=1ElLzPnOYsg</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16</a:t>
            </a:fld>
            <a:endParaRPr lang="en-US" noProof="0" dirty="0"/>
          </a:p>
        </p:txBody>
      </p:sp>
    </p:spTree>
    <p:extLst>
      <p:ext uri="{BB962C8B-B14F-4D97-AF65-F5344CB8AC3E}">
        <p14:creationId xmlns:p14="http://schemas.microsoft.com/office/powerpoint/2010/main" val="1225866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Variety of tools – not all vendors are familiar with them – utilize additional resources like CDC </a:t>
            </a:r>
            <a:r>
              <a:rPr lang="en-US" dirty="0" err="1"/>
              <a:t>Steadi</a:t>
            </a:r>
            <a:r>
              <a:rPr lang="en-US" dirty="0"/>
              <a:t> program or VA Safe Patient Handling program </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17</a:t>
            </a:fld>
            <a:endParaRPr lang="en-US" noProof="0" dirty="0"/>
          </a:p>
        </p:txBody>
      </p:sp>
    </p:spTree>
    <p:extLst>
      <p:ext uri="{BB962C8B-B14F-4D97-AF65-F5344CB8AC3E}">
        <p14:creationId xmlns:p14="http://schemas.microsoft.com/office/powerpoint/2010/main" val="877542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vs Incorrect plays a big part in preventing falls, injuries to both parties.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18</a:t>
            </a:fld>
            <a:endParaRPr lang="en-US" noProof="0" dirty="0"/>
          </a:p>
        </p:txBody>
      </p:sp>
    </p:spTree>
    <p:extLst>
      <p:ext uri="{BB962C8B-B14F-4D97-AF65-F5344CB8AC3E}">
        <p14:creationId xmlns:p14="http://schemas.microsoft.com/office/powerpoint/2010/main" val="2481586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Best option from floor is full body lift – they do go low enough – obviously takes about 3 people to assist someone from the floor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19</a:t>
            </a:fld>
            <a:endParaRPr lang="en-US" noProof="0" dirty="0"/>
          </a:p>
        </p:txBody>
      </p:sp>
    </p:spTree>
    <p:extLst>
      <p:ext uri="{BB962C8B-B14F-4D97-AF65-F5344CB8AC3E}">
        <p14:creationId xmlns:p14="http://schemas.microsoft.com/office/powerpoint/2010/main" val="3659916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include direct support staff, case worker, transportation, maintenance, day program for an overview of </a:t>
            </a:r>
            <a:r>
              <a:rPr lang="en-US"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everyones</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opinion on a Consumers capability .   Everyone has a different level of care to provide and different obstacles.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21</a:t>
            </a:fld>
            <a:endParaRPr lang="en-US" noProof="0" dirty="0"/>
          </a:p>
        </p:txBody>
      </p:sp>
    </p:spTree>
    <p:extLst>
      <p:ext uri="{BB962C8B-B14F-4D97-AF65-F5344CB8AC3E}">
        <p14:creationId xmlns:p14="http://schemas.microsoft.com/office/powerpoint/2010/main" val="947842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Utilize Data to create an  Care Plan for each consumer </a:t>
            </a:r>
          </a:p>
          <a:p>
            <a:endParaRPr lang="en-US" dirty="0"/>
          </a:p>
          <a:p>
            <a:r>
              <a:rPr lang="en-US" dirty="0"/>
              <a:t>Routine testing for site, hearing, balance, </a:t>
            </a:r>
          </a:p>
          <a:p>
            <a:endParaRPr lang="en-US" dirty="0"/>
          </a:p>
          <a:p>
            <a:r>
              <a:rPr lang="en-US" dirty="0"/>
              <a:t>Communication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22</a:t>
            </a:fld>
            <a:endParaRPr lang="en-US" noProof="0" dirty="0"/>
          </a:p>
        </p:txBody>
      </p:sp>
    </p:spTree>
    <p:extLst>
      <p:ext uri="{BB962C8B-B14F-4D97-AF65-F5344CB8AC3E}">
        <p14:creationId xmlns:p14="http://schemas.microsoft.com/office/powerpoint/2010/main" val="1766549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24</a:t>
            </a:fld>
            <a:endParaRPr lang="en-US" noProof="0" dirty="0"/>
          </a:p>
        </p:txBody>
      </p:sp>
    </p:spTree>
    <p:extLst>
      <p:ext uri="{BB962C8B-B14F-4D97-AF65-F5344CB8AC3E}">
        <p14:creationId xmlns:p14="http://schemas.microsoft.com/office/powerpoint/2010/main" val="2090159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and Fall assessments are important to continue to mange the increase.   Covid was a setback along with basic aging population.   Assisted Living organizations are also dealing with a high increase in falls.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3</a:t>
            </a:fld>
            <a:endParaRPr lang="en-US" noProof="0" dirty="0"/>
          </a:p>
        </p:txBody>
      </p:sp>
    </p:spTree>
    <p:extLst>
      <p:ext uri="{BB962C8B-B14F-4D97-AF65-F5344CB8AC3E}">
        <p14:creationId xmlns:p14="http://schemas.microsoft.com/office/powerpoint/2010/main" val="1095700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days better than others. . . Be prepared to make modifications daily.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4</a:t>
            </a:fld>
            <a:endParaRPr lang="en-US" noProof="0" dirty="0"/>
          </a:p>
        </p:txBody>
      </p:sp>
    </p:spTree>
    <p:extLst>
      <p:ext uri="{BB962C8B-B14F-4D97-AF65-F5344CB8AC3E}">
        <p14:creationId xmlns:p14="http://schemas.microsoft.com/office/powerpoint/2010/main" val="258348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 up and quickly fall – change in vitals?</a:t>
            </a:r>
          </a:p>
          <a:p>
            <a:r>
              <a:rPr lang="en-US" dirty="0"/>
              <a:t>Multiple medications given at one time and the side affects may make Clients unsteady on their feet. </a:t>
            </a:r>
          </a:p>
          <a:p>
            <a:r>
              <a:rPr lang="en-US" dirty="0"/>
              <a:t>Communication to all staff involved with care of the medication change. </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5</a:t>
            </a:fld>
            <a:endParaRPr lang="en-US" noProof="0" dirty="0"/>
          </a:p>
        </p:txBody>
      </p:sp>
    </p:spTree>
    <p:extLst>
      <p:ext uri="{BB962C8B-B14F-4D97-AF65-F5344CB8AC3E}">
        <p14:creationId xmlns:p14="http://schemas.microsoft.com/office/powerpoint/2010/main" val="2495282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Hearing &amp; Eyes can impact fall incidents the fall prevention assessment form can do quarterly games to challenge eyes and ears. </a:t>
            </a:r>
          </a:p>
          <a:p>
            <a:r>
              <a:rPr lang="en-US" sz="1800" kern="1200" dirty="0">
                <a:solidFill>
                  <a:srgbClr val="000000"/>
                </a:solidFill>
                <a:effectLst/>
                <a:latin typeface="Calibri" panose="020F0502020204030204" pitchFamily="34" charset="0"/>
                <a:cs typeface="Times New Roman" panose="02020603050405020304" pitchFamily="18" charset="0"/>
              </a:rPr>
              <a:t>Example – think about situations where dental work causes issues and the consumer has difficulty communicating – how do they know they can’t see correctly or that blurred is not normal? </a:t>
            </a:r>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6</a:t>
            </a:fld>
            <a:endParaRPr lang="en-US" noProof="0" dirty="0"/>
          </a:p>
        </p:txBody>
      </p:sp>
    </p:spTree>
    <p:extLst>
      <p:ext uri="{BB962C8B-B14F-4D97-AF65-F5344CB8AC3E}">
        <p14:creationId xmlns:p14="http://schemas.microsoft.com/office/powerpoint/2010/main" val="128126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 and work safety assessments – involve the consumers with safety walks – teach them to identify concerns who to tell and how to correct.   The more they communicate with us the better.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8</a:t>
            </a:fld>
            <a:endParaRPr lang="en-US" noProof="0" dirty="0"/>
          </a:p>
        </p:txBody>
      </p:sp>
    </p:spTree>
    <p:extLst>
      <p:ext uri="{BB962C8B-B14F-4D97-AF65-F5344CB8AC3E}">
        <p14:creationId xmlns:p14="http://schemas.microsoft.com/office/powerpoint/2010/main" val="57169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Aqua socks for Consumers to wear to allow them to feel safe and have additional fall protection </a:t>
            </a:r>
          </a:p>
          <a:p>
            <a:endParaRPr lang="en-US" dirty="0"/>
          </a:p>
          <a:p>
            <a:r>
              <a:rPr lang="en-US" dirty="0"/>
              <a:t>Line a gait belt with a towel to allow for protection on bare skin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10</a:t>
            </a:fld>
            <a:endParaRPr lang="en-US" noProof="0" dirty="0"/>
          </a:p>
        </p:txBody>
      </p:sp>
    </p:spTree>
    <p:extLst>
      <p:ext uri="{BB962C8B-B14F-4D97-AF65-F5344CB8AC3E}">
        <p14:creationId xmlns:p14="http://schemas.microsoft.com/office/powerpoint/2010/main" val="825724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options for day activities – hand eye coordination </a:t>
            </a:r>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11</a:t>
            </a:fld>
            <a:endParaRPr lang="en-US" noProof="0" dirty="0"/>
          </a:p>
        </p:txBody>
      </p:sp>
    </p:spTree>
    <p:extLst>
      <p:ext uri="{BB962C8B-B14F-4D97-AF65-F5344CB8AC3E}">
        <p14:creationId xmlns:p14="http://schemas.microsoft.com/office/powerpoint/2010/main" val="4276995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to prevent a liability claim by keeping individual safe and adhere to dignity guidance – body parts and clothing are not handles.   Abuse and neglect come into play more when we improperly handle when assisting.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12</a:t>
            </a:fld>
            <a:endParaRPr lang="en-US" noProof="0" dirty="0"/>
          </a:p>
        </p:txBody>
      </p:sp>
    </p:spTree>
    <p:extLst>
      <p:ext uri="{BB962C8B-B14F-4D97-AF65-F5344CB8AC3E}">
        <p14:creationId xmlns:p14="http://schemas.microsoft.com/office/powerpoint/2010/main" val="2561270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F359D7C-AC03-77FE-CA1D-B96B46B08D16}"/>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Freeform: Shape 22">
            <a:extLst>
              <a:ext uri="{FF2B5EF4-FFF2-40B4-BE49-F238E27FC236}">
                <a16:creationId xmlns:a16="http://schemas.microsoft.com/office/drawing/2014/main" id="{84B8E19A-569B-855B-EBF8-C02F2998ABC8}"/>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72795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dirty="0"/>
              <a:t>Click icon to add picture</a:t>
            </a:r>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dirty="0"/>
              <a:t>Click icon to add picture</a:t>
            </a:r>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dirty="0"/>
              <a:t>Click icon to add picture</a:t>
            </a:r>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dirty="0"/>
              <a:t>Click icon to add picture</a:t>
            </a:r>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3325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1976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20626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899277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3325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1976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20626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899277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dirty="0"/>
              <a:t>Click icon to add picture</a:t>
            </a:r>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dirty="0"/>
              <a:t>Click icon to add picture</a:t>
            </a:r>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dirty="0"/>
              <a:t>Click icon to add picture</a:t>
            </a:r>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dirty="0"/>
              <a:t>Click icon to add picture</a:t>
            </a:r>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p:nvPr>
        </p:nvSpPr>
        <p:spPr>
          <a:xfrm>
            <a:off x="63325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p:nvPr>
        </p:nvSpPr>
        <p:spPr>
          <a:xfrm>
            <a:off x="341976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p:nvPr>
        </p:nvSpPr>
        <p:spPr>
          <a:xfrm>
            <a:off x="620626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p:nvPr>
        </p:nvSpPr>
        <p:spPr>
          <a:xfrm>
            <a:off x="899277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63325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341976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620626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899277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Tree>
    <p:extLst>
      <p:ext uri="{BB962C8B-B14F-4D97-AF65-F5344CB8AC3E}">
        <p14:creationId xmlns:p14="http://schemas.microsoft.com/office/powerpoint/2010/main" val="170490853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Tree>
    <p:extLst>
      <p:ext uri="{BB962C8B-B14F-4D97-AF65-F5344CB8AC3E}">
        <p14:creationId xmlns:p14="http://schemas.microsoft.com/office/powerpoint/2010/main" val="3021782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35000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576072" y="355701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576072" y="399592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cxnSp>
        <p:nvCxnSpPr>
          <p:cNvPr id="10" name="Straight Connector 9">
            <a:extLst>
              <a:ext uri="{FF2B5EF4-FFF2-40B4-BE49-F238E27FC236}">
                <a16:creationId xmlns:a16="http://schemas.microsoft.com/office/drawing/2014/main" id="{D6E0E53F-80E4-D83A-8BC2-C22ED75540F5}"/>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129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478231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478231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p:nvPr>
        </p:nvSpPr>
        <p:spPr>
          <a:xfrm>
            <a:off x="8860536" y="1911096"/>
            <a:ext cx="2944368"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p:nvPr>
        </p:nvSpPr>
        <p:spPr>
          <a:xfrm>
            <a:off x="8860536" y="2492438"/>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3" name="Straight Connector 32">
            <a:extLst>
              <a:ext uri="{FF2B5EF4-FFF2-40B4-BE49-F238E27FC236}">
                <a16:creationId xmlns:a16="http://schemas.microsoft.com/office/drawing/2014/main" id="{E90718B6-F0C0-E7EE-D41F-B5CE6A11D72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862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430A716-DF40-A710-4FC7-CCCA4BD957F8}"/>
              </a:ext>
            </a:extLst>
          </p:cNvPr>
          <p:cNvSpPr/>
          <p:nvPr userDrawn="1"/>
        </p:nvSpPr>
        <p:spPr>
          <a:xfrm>
            <a:off x="6323595" y="0"/>
            <a:ext cx="5868404" cy="6164034"/>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
        <p:nvSpPr>
          <p:cNvPr id="48" name="Freeform: Shape 47">
            <a:extLst>
              <a:ext uri="{FF2B5EF4-FFF2-40B4-BE49-F238E27FC236}">
                <a16:creationId xmlns:a16="http://schemas.microsoft.com/office/drawing/2014/main" id="{EACA9FF1-6A56-9028-20F7-293A5DAC2547}"/>
              </a:ext>
            </a:extLst>
          </p:cNvPr>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336919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BC3B985-E244-9B94-5C9B-8ED7DCD699F7}"/>
              </a:ext>
            </a:extLst>
          </p:cNvPr>
          <p:cNvSpPr/>
          <p:nvPr userDrawn="1"/>
        </p:nvSpPr>
        <p:spPr>
          <a:xfrm>
            <a:off x="0" y="2090206"/>
            <a:ext cx="5025692"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70432"/>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Freeform: Shape 15">
            <a:extLst>
              <a:ext uri="{FF2B5EF4-FFF2-40B4-BE49-F238E27FC236}">
                <a16:creationId xmlns:a16="http://schemas.microsoft.com/office/drawing/2014/main" id="{EA01FE67-785F-1A9A-BBBD-4F9A419AC158}"/>
              </a:ext>
            </a:extLst>
          </p:cNvPr>
          <p:cNvSpPr/>
          <p:nvPr userDrawn="1"/>
        </p:nvSpPr>
        <p:spPr>
          <a:xfrm>
            <a:off x="6173514" y="1"/>
            <a:ext cx="6018487"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BF7A62BA-11D3-585A-8CBD-5E0FB4DE522D}"/>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5715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2FAB7-6DDF-86AA-6FF5-4EBD6234F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1361742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436417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1E289D-5AB0-EF69-573E-509925B56AD3}"/>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46B8D33D-94BC-23EE-0691-9CC4E4CFE33B}"/>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6CE7DD89-FEA2-9BBA-778E-4E9F25BE143B}"/>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54D77E-556E-0A77-D94A-FEE6C44930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4CE25-BC90-F218-081D-1F318A66E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61380-5630-29CD-5357-ECACB77A7FAC}"/>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77E390A-17CB-4BA8-9C29-A42E9C0A493B}"/>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49522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D8C351DE-CA9A-93E5-2E6E-0921FA2D688A}"/>
              </a:ext>
            </a:extLst>
          </p:cNvPr>
          <p:cNvSpPr/>
          <p:nvPr userDrawn="1"/>
        </p:nvSpPr>
        <p:spPr>
          <a:xfrm>
            <a:off x="0" y="0"/>
            <a:ext cx="7067730"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704384" y="2788521"/>
            <a:ext cx="6229530" cy="1325563"/>
          </a:xfrm>
        </p:spPr>
        <p:txBody>
          <a:bodyPr/>
          <a:lstStyle>
            <a:lvl1pPr algn="ct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7790688" y="1170432"/>
            <a:ext cx="4133088" cy="4351338"/>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Freeform: Shape 24">
            <a:extLst>
              <a:ext uri="{FF2B5EF4-FFF2-40B4-BE49-F238E27FC236}">
                <a16:creationId xmlns:a16="http://schemas.microsoft.com/office/drawing/2014/main" id="{070813B7-403A-9A3E-5E5C-44C1680DE4C3}"/>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82937281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6502620" cy="676656"/>
          </a:xfrm>
        </p:spPr>
        <p:txBody>
          <a:bodyPr anchor="b"/>
          <a:lstStyle>
            <a:lvl1pPr>
              <a:defRPr sz="4800"/>
            </a:lvl1pPr>
          </a:lstStyle>
          <a:p>
            <a:r>
              <a:rPr lang="en-US" dirty="0"/>
              <a:t>click to edit master title style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Shape, circle&#10;&#10;Description automatically generated">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92048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6B97A1A-D605-738D-8C08-D97B3BBB5274}"/>
              </a:ext>
            </a:extLst>
          </p:cNvPr>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5B033E79-37B9-73B6-FED8-8DF23954CCE8}"/>
              </a:ext>
            </a:extLst>
          </p:cNvPr>
          <p:cNvSpPr>
            <a:spLocks noGrp="1"/>
          </p:cNvSpPr>
          <p:nvPr>
            <p:ph type="title" hasCustomPrompt="1"/>
          </p:nvPr>
        </p:nvSpPr>
        <p:spPr>
          <a:xfrm>
            <a:off x="2560320" y="3078480"/>
            <a:ext cx="4840641" cy="1773555"/>
          </a:xfrm>
        </p:spPr>
        <p:txBody>
          <a:bodyPr anchor="b"/>
          <a:lstStyle>
            <a:lvl1pPr>
              <a:defRPr sz="60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5721041-CFF4-58F6-F8DE-DFDCD6CC6303}"/>
              </a:ext>
            </a:extLst>
          </p:cNvPr>
          <p:cNvSpPr>
            <a:spLocks noGrp="1"/>
          </p:cNvSpPr>
          <p:nvPr>
            <p:ph type="body" idx="1"/>
          </p:nvPr>
        </p:nvSpPr>
        <p:spPr>
          <a:xfrm>
            <a:off x="2560320" y="4852035"/>
            <a:ext cx="4840641" cy="551411"/>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Freeform: Shape 18">
            <a:extLst>
              <a:ext uri="{FF2B5EF4-FFF2-40B4-BE49-F238E27FC236}">
                <a16:creationId xmlns:a16="http://schemas.microsoft.com/office/drawing/2014/main" id="{1CC49F1D-4E95-A334-0DE1-5115637E40AF}"/>
              </a:ext>
            </a:extLst>
          </p:cNvPr>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B560DF2B-C95A-F8F1-E64F-37BCABFF8014}"/>
              </a:ext>
            </a:extLst>
          </p:cNvPr>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Lst>
          </p:cNvPr>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6011814-D2B8-5264-367E-302C5338E1E6}"/>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58E452E6-C959-CF06-5BE1-AC6D28707FCB}"/>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111285998"/>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3" name="Freeform: Shape 12">
            <a:extLst>
              <a:ext uri="{FF2B5EF4-FFF2-40B4-BE49-F238E27FC236}">
                <a16:creationId xmlns:a16="http://schemas.microsoft.com/office/drawing/2014/main" id="{B05A86D8-26B0-1ADB-0CE2-B445D2A2866D}"/>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41332740"/>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10515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5199B7A0-EDB8-5A2D-0096-78B259F81F83}"/>
              </a:ext>
            </a:extLst>
          </p:cNvPr>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pic>
        <p:nvPicPr>
          <p:cNvPr id="26" name="Graphic 25">
            <a:extLst>
              <a:ext uri="{FF2B5EF4-FFF2-40B4-BE49-F238E27FC236}">
                <a16:creationId xmlns:a16="http://schemas.microsoft.com/office/drawing/2014/main"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411582" y="447749"/>
            <a:ext cx="2330685" cy="1898712"/>
          </a:xfrm>
          <a:prstGeom prst="rect">
            <a:avLst/>
          </a:prstGeom>
        </p:spPr>
      </p:pic>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p:nvPr>
        </p:nvSpPr>
        <p:spPr>
          <a:xfrm>
            <a:off x="3278188" y="2740025"/>
            <a:ext cx="5688012" cy="2028825"/>
          </a:xfrm>
        </p:spPr>
        <p:txBody>
          <a:bodyPr>
            <a:normAutofit/>
          </a:bodyPr>
          <a:lstStyle>
            <a:lvl1pPr marL="0" indent="0" algn="ctr">
              <a:lnSpc>
                <a:spcPct val="100000"/>
              </a:lnSpc>
              <a:spcBef>
                <a:spcPts val="0"/>
              </a:spcBef>
              <a:buNone/>
              <a:defRPr sz="2400"/>
            </a:lvl1pPr>
          </a:lstStyle>
          <a:p>
            <a:pPr lvl="0"/>
            <a:r>
              <a:rPr lang="en-US"/>
              <a:t>Click to edit Master text styles</a:t>
            </a:r>
          </a:p>
        </p:txBody>
      </p:sp>
      <p:sp>
        <p:nvSpPr>
          <p:cNvPr id="2" name="Title 1">
            <a:extLst>
              <a:ext uri="{FF2B5EF4-FFF2-40B4-BE49-F238E27FC236}">
                <a16:creationId xmlns:a16="http://schemas.microsoft.com/office/drawing/2014/main" id="{867817C7-4A09-9188-0BD5-838E3AD61F1A}"/>
              </a:ext>
            </a:extLst>
          </p:cNvPr>
          <p:cNvSpPr>
            <a:spLocks noGrp="1"/>
          </p:cNvSpPr>
          <p:nvPr>
            <p:ph type="title"/>
          </p:nvPr>
        </p:nvSpPr>
        <p:spPr>
          <a:xfrm>
            <a:off x="838200" y="1901952"/>
            <a:ext cx="10515600" cy="466344"/>
          </a:xfrm>
        </p:spPr>
        <p:txBody>
          <a:bodyPr/>
          <a:lstStyle>
            <a:lvl1pPr algn="ctr">
              <a:defRPr sz="2400" cap="all" baseline="0">
                <a:latin typeface="Gill Sans Nova" panose="020B0602020104020203" pitchFamily="34" charset="0"/>
              </a:defRPr>
            </a:lvl1pPr>
          </a:lstStyle>
          <a:p>
            <a:r>
              <a:rPr lang="en-US"/>
              <a:t>Click to edit Master title style</a:t>
            </a:r>
            <a:endParaRPr lang="en-US" dirty="0"/>
          </a:p>
        </p:txBody>
      </p:sp>
      <p:sp>
        <p:nvSpPr>
          <p:cNvPr id="22" name="Freeform: Shape 21">
            <a:extLst>
              <a:ext uri="{FF2B5EF4-FFF2-40B4-BE49-F238E27FC236}">
                <a16:creationId xmlns:a16="http://schemas.microsoft.com/office/drawing/2014/main" id="{83712F38-4391-A499-56E2-8F095A506D08}"/>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AA6350AA-EC6F-8D22-E7C8-E49FBD7689EB}"/>
              </a:ext>
            </a:extLst>
          </p:cNvPr>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8" name="Freeform: Shape 27">
            <a:extLst>
              <a:ext uri="{FF2B5EF4-FFF2-40B4-BE49-F238E27FC236}">
                <a16:creationId xmlns:a16="http://schemas.microsoft.com/office/drawing/2014/main" id="{B1BA04E2-C77D-D0F1-EC03-2F832DFA5498}"/>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dirty="0"/>
              <a:t>Click icon to add picture</a:t>
            </a:r>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dirty="0"/>
              <a:t>Click icon to add picture</a:t>
            </a:r>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dirty="0"/>
              <a:t>Click icon to add picture</a:t>
            </a:r>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dirty="0"/>
              <a:t>Click icon to add picture</a:t>
            </a:r>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7786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4412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43493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926040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8" name="Freeform: Shape 17">
            <a:extLst>
              <a:ext uri="{FF2B5EF4-FFF2-40B4-BE49-F238E27FC236}">
                <a16:creationId xmlns:a16="http://schemas.microsoft.com/office/drawing/2014/main" id="{F0A8F0DB-3D3D-DC0F-84AC-4386B58AD6E5}"/>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83071543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027664" y="6464808"/>
            <a:ext cx="987552" cy="310896"/>
          </a:xfrm>
          <a:prstGeom prst="rect">
            <a:avLst/>
          </a:prstGeom>
        </p:spPr>
        <p:txBody>
          <a:bodyPr vert="horz" lIns="91440" tIns="45720" rIns="91440" bIns="45720" rtlCol="0" anchor="ctr"/>
          <a:lstStyle>
            <a:lvl1pPr algn="r">
              <a:defRPr sz="1400">
                <a:solidFill>
                  <a:schemeClr val="tx1"/>
                </a:solidFill>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1" r:id="rId4"/>
    <p:sldLayoutId id="2147483659" r:id="rId5"/>
    <p:sldLayoutId id="2147483660" r:id="rId6"/>
    <p:sldLayoutId id="2147483664" r:id="rId7"/>
    <p:sldLayoutId id="2147483661" r:id="rId8"/>
    <p:sldLayoutId id="2147483662" r:id="rId9"/>
    <p:sldLayoutId id="2147483663" r:id="rId10"/>
    <p:sldLayoutId id="2147483654" r:id="rId11"/>
    <p:sldLayoutId id="2147483653" r:id="rId12"/>
    <p:sldLayoutId id="2147483667" r:id="rId13"/>
    <p:sldLayoutId id="2147483665" r:id="rId14"/>
    <p:sldLayoutId id="2147483666" r:id="rId15"/>
    <p:sldLayoutId id="2147483652" r:id="rId16"/>
    <p:sldLayoutId id="2147483655" r:id="rId17"/>
    <p:sldLayoutId id="2147483656" r:id="rId18"/>
  </p:sldLayoutIdLst>
  <p:hf hdr="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hyperlink" Target="http://www.public-domain-image.com/free-images/sport/fitness-and-jogging/exercise-class-consisting-of-stretchi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interactive-content/37871917526"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ehacare.com/en/lifestyle/indeelift-human-lifting-tools-self-determined-living" TargetMode="External"/><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1ElLzPnOYsg" TargetMode="External"/><Relationship Id="rId7" Type="http://schemas.openxmlformats.org/officeDocument/2006/relationships/image" Target="../media/image4.png"/><Relationship Id="rId2" Type="http://schemas.openxmlformats.org/officeDocument/2006/relationships/hyperlink" Target="https://www.cdc.gov/steadi/training.html" TargetMode="External"/><Relationship Id="rId1" Type="http://schemas.openxmlformats.org/officeDocument/2006/relationships/slideLayout" Target="../slideLayouts/slideLayout3.xml"/><Relationship Id="rId6" Type="http://schemas.openxmlformats.org/officeDocument/2006/relationships/hyperlink" Target="file:///C:\Users\BKR\Downloads\b2b_1a_frat_pdf.pdf" TargetMode="External"/><Relationship Id="rId5" Type="http://schemas.openxmlformats.org/officeDocument/2006/relationships/hyperlink" Target="https://www.aucd.org/docs/publications/2016_0801_falls_brief_print-hi.pdf" TargetMode="External"/><Relationship Id="rId4" Type="http://schemas.openxmlformats.org/officeDocument/2006/relationships/hyperlink" Target="https://www.rehabmart.com/post/transfer-belts-vests-choosing-the-best-for-your-need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mailto:Brenda.rice@imacorp.com"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hyperlink" Target="https://creativecommons.org/licenses/by-nc-nd/3.0/" TargetMode="External"/><Relationship Id="rId4" Type="http://schemas.openxmlformats.org/officeDocument/2006/relationships/hyperlink" Target="https://seniorsafetyadvice.com/what-are-the-most-common-causes-of-falls-in-the-elderly/old-age-4684329_64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s://blog.ssmgrp.com/blog/bid/82901/How-Technology-is-Changing-Assisted-Living-Medication-Management"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image" Target="../media/image8.jpg"/><Relationship Id="rId7" Type="http://schemas.openxmlformats.org/officeDocument/2006/relationships/hyperlink" Target="https://www.flickr.com/photos/bicyclemark/6655694125/"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hyperlink" Target="https://creativecommons.org/licenses/by-sa/3.0/" TargetMode="External"/><Relationship Id="rId4" Type="http://schemas.openxmlformats.org/officeDocument/2006/relationships/hyperlink" Target="https://www.flickr.com/photos/95110458@N04/866684074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creativecommons.org/licenses/by-nc-sa/3.0/" TargetMode="External"/><Relationship Id="rId4" Type="http://schemas.openxmlformats.org/officeDocument/2006/relationships/hyperlink" Target="https://robbrestyle.com/affordable-bold-rug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BB83-CA62-C813-5584-9F9C32557A2B}"/>
              </a:ext>
            </a:extLst>
          </p:cNvPr>
          <p:cNvSpPr>
            <a:spLocks noGrp="1"/>
          </p:cNvSpPr>
          <p:nvPr>
            <p:ph type="ctrTitle"/>
          </p:nvPr>
        </p:nvSpPr>
        <p:spPr>
          <a:xfrm>
            <a:off x="1" y="1122363"/>
            <a:ext cx="11754852" cy="2387600"/>
          </a:xfrm>
        </p:spPr>
        <p:txBody>
          <a:bodyPr/>
          <a:lstStyle/>
          <a:p>
            <a:r>
              <a:rPr lang="en-US" sz="4000" b="1" dirty="0">
                <a:effectLst/>
                <a:latin typeface="Arial" panose="020B0604020202020204" pitchFamily="34" charset="0"/>
                <a:ea typeface="Calibri" panose="020F0502020204030204" pitchFamily="34" charset="0"/>
              </a:rPr>
              <a:t>Fall Prevention Strategies – A Team Effort</a:t>
            </a:r>
            <a:endParaRPr lang="en-US" sz="4000" dirty="0"/>
          </a:p>
        </p:txBody>
      </p:sp>
      <p:sp>
        <p:nvSpPr>
          <p:cNvPr id="3" name="Subtitle 2">
            <a:extLst>
              <a:ext uri="{FF2B5EF4-FFF2-40B4-BE49-F238E27FC236}">
                <a16:creationId xmlns:a16="http://schemas.microsoft.com/office/drawing/2014/main" id="{CA0D2251-7AFE-1B36-778C-D116EDBB7FDE}"/>
              </a:ext>
            </a:extLst>
          </p:cNvPr>
          <p:cNvSpPr>
            <a:spLocks noGrp="1"/>
          </p:cNvSpPr>
          <p:nvPr>
            <p:ph type="subTitle" idx="1"/>
          </p:nvPr>
        </p:nvSpPr>
        <p:spPr/>
        <p:txBody>
          <a:bodyPr>
            <a:normAutofit/>
          </a:bodyPr>
          <a:lstStyle/>
          <a:p>
            <a:r>
              <a:rPr lang="en-US" sz="3200" b="1" dirty="0">
                <a:latin typeface="Arial" panose="020B0604020202020204" pitchFamily="34" charset="0"/>
                <a:cs typeface="Arial" panose="020B0604020202020204" pitchFamily="34" charset="0"/>
              </a:rPr>
              <a:t>Planning – Preventing – Training </a:t>
            </a:r>
          </a:p>
        </p:txBody>
      </p:sp>
      <p:sp>
        <p:nvSpPr>
          <p:cNvPr id="4" name="TextBox 3">
            <a:extLst>
              <a:ext uri="{FF2B5EF4-FFF2-40B4-BE49-F238E27FC236}">
                <a16:creationId xmlns:a16="http://schemas.microsoft.com/office/drawing/2014/main" id="{B22C1F12-770E-E1ED-F0CC-5FB1536C355A}"/>
              </a:ext>
            </a:extLst>
          </p:cNvPr>
          <p:cNvSpPr txBox="1"/>
          <p:nvPr/>
        </p:nvSpPr>
        <p:spPr>
          <a:xfrm>
            <a:off x="397041" y="6027003"/>
            <a:ext cx="7447548"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Presented By:    Brenda Rice, Risk Control Advisor </a:t>
            </a:r>
          </a:p>
          <a:p>
            <a:r>
              <a:rPr lang="en-US" sz="2400" dirty="0">
                <a:latin typeface="Arial" panose="020B0604020202020204" pitchFamily="34" charset="0"/>
                <a:cs typeface="Arial" panose="020B0604020202020204" pitchFamily="34" charset="0"/>
              </a:rPr>
              <a:t>		     IMA Financial Group </a:t>
            </a:r>
          </a:p>
        </p:txBody>
      </p:sp>
      <p:pic>
        <p:nvPicPr>
          <p:cNvPr id="5" name="Picture 4">
            <a:extLst>
              <a:ext uri="{FF2B5EF4-FFF2-40B4-BE49-F238E27FC236}">
                <a16:creationId xmlns:a16="http://schemas.microsoft.com/office/drawing/2014/main" id="{634CC889-4EA2-EB05-58E3-80FBEDCB0EF0}"/>
              </a:ext>
            </a:extLst>
          </p:cNvPr>
          <p:cNvPicPr>
            <a:picLocks noChangeAspect="1"/>
          </p:cNvPicPr>
          <p:nvPr/>
        </p:nvPicPr>
        <p:blipFill>
          <a:blip r:embed="rId2"/>
          <a:stretch>
            <a:fillRect/>
          </a:stretch>
        </p:blipFill>
        <p:spPr>
          <a:xfrm>
            <a:off x="9650384" y="5848438"/>
            <a:ext cx="1505843" cy="743776"/>
          </a:xfrm>
          <a:prstGeom prst="rect">
            <a:avLst/>
          </a:prstGeom>
        </p:spPr>
      </p:pic>
    </p:spTree>
    <p:extLst>
      <p:ext uri="{BB962C8B-B14F-4D97-AF65-F5344CB8AC3E}">
        <p14:creationId xmlns:p14="http://schemas.microsoft.com/office/powerpoint/2010/main" val="41753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30980D7D-5442-14AC-7DD2-2D61A5E90C07}"/>
              </a:ext>
            </a:extLst>
          </p:cNvPr>
          <p:cNvSpPr>
            <a:spLocks noGrp="1"/>
          </p:cNvSpPr>
          <p:nvPr>
            <p:ph type="body" sz="half" idx="2"/>
          </p:nvPr>
        </p:nvSpPr>
        <p:spPr>
          <a:xfrm>
            <a:off x="973737" y="1241316"/>
            <a:ext cx="4572000" cy="4070729"/>
          </a:xfrm>
        </p:spPr>
        <p:txBody>
          <a:bodyPr>
            <a:noAutofit/>
          </a:bodyPr>
          <a:lstStyle/>
          <a:p>
            <a:r>
              <a:rPr lang="en-US" sz="2800" dirty="0"/>
              <a:t>Rugs </a:t>
            </a:r>
          </a:p>
          <a:p>
            <a:endParaRPr lang="en-US" sz="2800" dirty="0"/>
          </a:p>
          <a:p>
            <a:r>
              <a:rPr lang="en-US" sz="2800" dirty="0"/>
              <a:t>Grab Bars </a:t>
            </a:r>
          </a:p>
          <a:p>
            <a:endParaRPr lang="en-US" sz="2800" dirty="0"/>
          </a:p>
          <a:p>
            <a:r>
              <a:rPr lang="en-US" sz="2800" dirty="0"/>
              <a:t>Footwear for Consumers </a:t>
            </a:r>
          </a:p>
          <a:p>
            <a:endParaRPr lang="en-US" sz="2800" dirty="0"/>
          </a:p>
          <a:p>
            <a:r>
              <a:rPr lang="en-US" sz="2800" dirty="0"/>
              <a:t>Dry Mopping </a:t>
            </a:r>
          </a:p>
          <a:p>
            <a:endParaRPr lang="en-US" sz="2800" dirty="0"/>
          </a:p>
          <a:p>
            <a:r>
              <a:rPr lang="en-US" sz="2800" dirty="0"/>
              <a:t>Shower Chairs </a:t>
            </a:r>
          </a:p>
          <a:p>
            <a:endParaRPr lang="en-US" sz="2800" dirty="0"/>
          </a:p>
          <a:p>
            <a:r>
              <a:rPr lang="en-US" sz="2800" dirty="0"/>
              <a:t>Cloth Lined Gait Belt </a:t>
            </a:r>
          </a:p>
        </p:txBody>
      </p:sp>
      <p:sp>
        <p:nvSpPr>
          <p:cNvPr id="3" name="Date Placeholder 2">
            <a:extLst>
              <a:ext uri="{FF2B5EF4-FFF2-40B4-BE49-F238E27FC236}">
                <a16:creationId xmlns:a16="http://schemas.microsoft.com/office/drawing/2014/main" id="{737D1DA5-9691-4CF4-A8E2-547B82279D49}"/>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20XX</a:t>
            </a:r>
          </a:p>
        </p:txBody>
      </p:sp>
      <p:sp>
        <p:nvSpPr>
          <p:cNvPr id="5" name="Slide Number Placeholder 4">
            <a:extLst>
              <a:ext uri="{FF2B5EF4-FFF2-40B4-BE49-F238E27FC236}">
                <a16:creationId xmlns:a16="http://schemas.microsoft.com/office/drawing/2014/main" id="{BCD320C4-D3D9-FA42-F477-FDCE68DB2897}"/>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10</a:t>
            </a:fld>
            <a:endParaRPr lang="en-US" dirty="0"/>
          </a:p>
        </p:txBody>
      </p:sp>
      <p:sp>
        <p:nvSpPr>
          <p:cNvPr id="6" name="Title 5">
            <a:extLst>
              <a:ext uri="{FF2B5EF4-FFF2-40B4-BE49-F238E27FC236}">
                <a16:creationId xmlns:a16="http://schemas.microsoft.com/office/drawing/2014/main" id="{BD209DF2-F255-0060-690C-D872C9850012}"/>
              </a:ext>
            </a:extLst>
          </p:cNvPr>
          <p:cNvSpPr>
            <a:spLocks noGrp="1"/>
          </p:cNvSpPr>
          <p:nvPr>
            <p:ph type="title"/>
          </p:nvPr>
        </p:nvSpPr>
        <p:spPr>
          <a:xfrm>
            <a:off x="491850" y="162944"/>
            <a:ext cx="9144000" cy="676656"/>
          </a:xfrm>
        </p:spPr>
        <p:txBody>
          <a:bodyPr anchor="b">
            <a:normAutofit/>
          </a:bodyPr>
          <a:lstStyle/>
          <a:p>
            <a:r>
              <a:rPr lang="en-US" sz="4100" dirty="0"/>
              <a:t>Personal Cares </a:t>
            </a:r>
          </a:p>
        </p:txBody>
      </p:sp>
      <p:pic>
        <p:nvPicPr>
          <p:cNvPr id="8" name="Picture Placeholder 7">
            <a:extLst>
              <a:ext uri="{FF2B5EF4-FFF2-40B4-BE49-F238E27FC236}">
                <a16:creationId xmlns:a16="http://schemas.microsoft.com/office/drawing/2014/main" id="{0A9812DE-F2DA-34CB-8612-841CF74898AA}"/>
              </a:ext>
            </a:extLst>
          </p:cNvPr>
          <p:cNvPicPr>
            <a:picLocks noGrp="1" noChangeAspect="1"/>
          </p:cNvPicPr>
          <p:nvPr>
            <p:ph type="pic" idx="1"/>
          </p:nvPr>
        </p:nvPicPr>
        <p:blipFill rotWithShape="1">
          <a:blip r:embed="rId3"/>
          <a:srcRect l="26699" r="5614" b="-2"/>
          <a:stretch/>
        </p:blipFill>
        <p:spPr>
          <a:xfrm>
            <a:off x="6646264" y="10"/>
            <a:ext cx="5545736" cy="6063082"/>
          </a:xfrm>
          <a:prstGeom prst="rect">
            <a:avLst/>
          </a:prstGeom>
          <a:noFill/>
        </p:spPr>
      </p:pic>
    </p:spTree>
    <p:extLst>
      <p:ext uri="{BB962C8B-B14F-4D97-AF65-F5344CB8AC3E}">
        <p14:creationId xmlns:p14="http://schemas.microsoft.com/office/powerpoint/2010/main" val="1226701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C8DD24-9A29-1132-23B9-F5F6DA0A14A5}"/>
              </a:ext>
            </a:extLst>
          </p:cNvPr>
          <p:cNvSpPr>
            <a:spLocks noGrp="1"/>
          </p:cNvSpPr>
          <p:nvPr>
            <p:ph sz="half" idx="1"/>
          </p:nvPr>
        </p:nvSpPr>
        <p:spPr>
          <a:xfrm>
            <a:off x="469232" y="1576137"/>
            <a:ext cx="5550568" cy="4600826"/>
          </a:xfrm>
        </p:spPr>
        <p:txBody>
          <a:bodyPr>
            <a:normAutofit/>
          </a:bodyPr>
          <a:lstStyle/>
          <a:p>
            <a:pPr marL="457200" indent="-457200">
              <a:buFont typeface="Wingdings" panose="05000000000000000000" pitchFamily="2" charset="2"/>
              <a:buChar char="Ø"/>
            </a:pPr>
            <a:r>
              <a:rPr lang="en-US" dirty="0"/>
              <a:t>Walking </a:t>
            </a:r>
          </a:p>
          <a:p>
            <a:endParaRPr lang="en-US" dirty="0"/>
          </a:p>
          <a:p>
            <a:pPr marL="457200" indent="-457200">
              <a:buFont typeface="Wingdings" panose="05000000000000000000" pitchFamily="2" charset="2"/>
              <a:buChar char="Ø"/>
            </a:pPr>
            <a:r>
              <a:rPr lang="en-US" dirty="0"/>
              <a:t>Training geared toward – balance – gait – strength – flexibility </a:t>
            </a:r>
          </a:p>
          <a:p>
            <a:endParaRPr lang="en-US" dirty="0"/>
          </a:p>
          <a:p>
            <a:pPr marL="457200" indent="-457200">
              <a:buFont typeface="Wingdings" panose="05000000000000000000" pitchFamily="2" charset="2"/>
              <a:buChar char="Ø"/>
            </a:pPr>
            <a:r>
              <a:rPr lang="en-US" dirty="0"/>
              <a:t>Good footwear with slip resistant surface and fits properly </a:t>
            </a:r>
            <a:br>
              <a:rPr lang="en-US" dirty="0"/>
            </a:br>
            <a:endParaRPr lang="en-US" dirty="0"/>
          </a:p>
          <a:p>
            <a:pPr marL="457200" indent="-457200">
              <a:buFont typeface="Wingdings" panose="05000000000000000000" pitchFamily="2" charset="2"/>
              <a:buChar char="Ø"/>
            </a:pPr>
            <a:r>
              <a:rPr lang="en-US" dirty="0"/>
              <a:t>Sitting Exercise Program</a:t>
            </a:r>
          </a:p>
          <a:p>
            <a:endParaRPr lang="en-US" dirty="0"/>
          </a:p>
          <a:p>
            <a:endParaRPr lang="en-US" dirty="0"/>
          </a:p>
        </p:txBody>
      </p:sp>
      <p:pic>
        <p:nvPicPr>
          <p:cNvPr id="9" name="Picture Placeholder 8" descr="A group of people in a gym&#10;&#10;Description automatically generated">
            <a:extLst>
              <a:ext uri="{FF2B5EF4-FFF2-40B4-BE49-F238E27FC236}">
                <a16:creationId xmlns:a16="http://schemas.microsoft.com/office/drawing/2014/main" id="{810A6BC8-7DDD-EFF6-6346-92EE5A10B386}"/>
              </a:ext>
            </a:extLst>
          </p:cNvPr>
          <p:cNvPicPr>
            <a:picLocks noGrp="1" noChangeAspect="1"/>
          </p:cNvPicPr>
          <p:nvPr>
            <p:ph sz="half" idx="2"/>
          </p:nvPr>
        </p:nvPicPr>
        <p:blipFill rotWithShape="1">
          <a:blip r:embed="rId3">
            <a:extLst>
              <a:ext uri="{837473B0-CC2E-450A-ABE3-18F120FF3D39}">
                <a1611:picAttrSrcUrl xmlns:a1611="http://schemas.microsoft.com/office/drawing/2016/11/main" r:id="rId4"/>
              </a:ext>
            </a:extLst>
          </a:blip>
          <a:srcRect l="21272" r="21273" b="1"/>
          <a:stretch/>
        </p:blipFill>
        <p:spPr>
          <a:xfrm>
            <a:off x="6172200" y="1825625"/>
            <a:ext cx="5181600" cy="4351338"/>
          </a:xfrm>
          <a:noFill/>
        </p:spPr>
      </p:pic>
      <p:sp>
        <p:nvSpPr>
          <p:cNvPr id="5" name="Date Placeholder 4">
            <a:extLst>
              <a:ext uri="{FF2B5EF4-FFF2-40B4-BE49-F238E27FC236}">
                <a16:creationId xmlns:a16="http://schemas.microsoft.com/office/drawing/2014/main" id="{48703305-5F31-73C0-BCEA-8879E5D28852}"/>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20XX</a:t>
            </a:r>
          </a:p>
        </p:txBody>
      </p:sp>
      <p:sp>
        <p:nvSpPr>
          <p:cNvPr id="7" name="Slide Number Placeholder 6">
            <a:extLst>
              <a:ext uri="{FF2B5EF4-FFF2-40B4-BE49-F238E27FC236}">
                <a16:creationId xmlns:a16="http://schemas.microsoft.com/office/drawing/2014/main" id="{6B9848E1-8606-F143-3498-A0F57F7CBF76}"/>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11</a:t>
            </a:fld>
            <a:endParaRPr lang="en-US" dirty="0"/>
          </a:p>
        </p:txBody>
      </p:sp>
      <p:sp>
        <p:nvSpPr>
          <p:cNvPr id="2" name="Title 1">
            <a:extLst>
              <a:ext uri="{FF2B5EF4-FFF2-40B4-BE49-F238E27FC236}">
                <a16:creationId xmlns:a16="http://schemas.microsoft.com/office/drawing/2014/main" id="{E6C6AF00-0A5C-5C50-2828-2267DADED459}"/>
              </a:ext>
            </a:extLst>
          </p:cNvPr>
          <p:cNvSpPr>
            <a:spLocks noGrp="1"/>
          </p:cNvSpPr>
          <p:nvPr>
            <p:ph type="title"/>
          </p:nvPr>
        </p:nvSpPr>
        <p:spPr>
          <a:xfrm>
            <a:off x="1524000" y="376373"/>
            <a:ext cx="9144000" cy="676656"/>
          </a:xfrm>
        </p:spPr>
        <p:txBody>
          <a:bodyPr anchor="b">
            <a:normAutofit/>
          </a:bodyPr>
          <a:lstStyle/>
          <a:p>
            <a:r>
              <a:rPr lang="en-US" sz="4100" dirty="0"/>
              <a:t>Rehabilitative Strategies </a:t>
            </a:r>
          </a:p>
        </p:txBody>
      </p:sp>
    </p:spTree>
    <p:extLst>
      <p:ext uri="{BB962C8B-B14F-4D97-AF65-F5344CB8AC3E}">
        <p14:creationId xmlns:p14="http://schemas.microsoft.com/office/powerpoint/2010/main" val="109435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E378B-163C-D154-8918-E99A580A5ADE}"/>
              </a:ext>
            </a:extLst>
          </p:cNvPr>
          <p:cNvSpPr>
            <a:spLocks noGrp="1"/>
          </p:cNvSpPr>
          <p:nvPr>
            <p:ph type="title"/>
          </p:nvPr>
        </p:nvSpPr>
        <p:spPr>
          <a:xfrm>
            <a:off x="365760" y="-644779"/>
            <a:ext cx="5361272" cy="1600200"/>
          </a:xfrm>
        </p:spPr>
        <p:txBody>
          <a:bodyPr anchor="b">
            <a:normAutofit/>
          </a:bodyPr>
          <a:lstStyle/>
          <a:p>
            <a:r>
              <a:rPr lang="en-US" dirty="0"/>
              <a:t>Safe Patient Handling </a:t>
            </a:r>
          </a:p>
        </p:txBody>
      </p:sp>
      <p:pic>
        <p:nvPicPr>
          <p:cNvPr id="9" name="Picture Placeholder 8" descr="Two people in a hospital&#10;&#10;Description automatically generated">
            <a:extLst>
              <a:ext uri="{FF2B5EF4-FFF2-40B4-BE49-F238E27FC236}">
                <a16:creationId xmlns:a16="http://schemas.microsoft.com/office/drawing/2014/main" id="{C8EAFB82-0490-55C2-4A76-94DFD62982DB}"/>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r="15463" b="-2"/>
          <a:stretch/>
        </p:blipFill>
        <p:spPr>
          <a:xfrm>
            <a:off x="6430089" y="553453"/>
            <a:ext cx="5585127" cy="4260850"/>
          </a:xfrm>
          <a:noFill/>
        </p:spPr>
      </p:pic>
      <p:sp>
        <p:nvSpPr>
          <p:cNvPr id="3" name="Text Placeholder 2">
            <a:extLst>
              <a:ext uri="{FF2B5EF4-FFF2-40B4-BE49-F238E27FC236}">
                <a16:creationId xmlns:a16="http://schemas.microsoft.com/office/drawing/2014/main" id="{F184E903-AE45-593A-A79D-B1F9AA8E04CA}"/>
              </a:ext>
            </a:extLst>
          </p:cNvPr>
          <p:cNvSpPr>
            <a:spLocks noGrp="1"/>
          </p:cNvSpPr>
          <p:nvPr>
            <p:ph type="body" sz="half" idx="2"/>
          </p:nvPr>
        </p:nvSpPr>
        <p:spPr>
          <a:xfrm>
            <a:off x="209350" y="1383632"/>
            <a:ext cx="5361272" cy="4608094"/>
          </a:xfrm>
        </p:spPr>
        <p:txBody>
          <a:bodyPr>
            <a:normAutofit fontScale="77500" lnSpcReduction="20000"/>
          </a:bodyPr>
          <a:lstStyle/>
          <a:p>
            <a:r>
              <a:rPr lang="en-US" sz="3400" dirty="0"/>
              <a:t>Resident feet reach the floor for balance </a:t>
            </a:r>
          </a:p>
          <a:p>
            <a:endParaRPr lang="en-US" sz="3400" dirty="0"/>
          </a:p>
          <a:p>
            <a:r>
              <a:rPr lang="en-US" sz="3400" dirty="0"/>
              <a:t>Walking assistive devices – gait vs. walking belt</a:t>
            </a:r>
          </a:p>
          <a:p>
            <a:endParaRPr lang="en-US" sz="3400" dirty="0"/>
          </a:p>
          <a:p>
            <a:r>
              <a:rPr lang="en-US" sz="3400" dirty="0"/>
              <a:t>Walkers, half rails, poles, shepherds hook, grab bars</a:t>
            </a:r>
          </a:p>
          <a:p>
            <a:endParaRPr lang="en-US" sz="3400" dirty="0"/>
          </a:p>
          <a:p>
            <a:r>
              <a:rPr lang="en-US" sz="3400" dirty="0"/>
              <a:t>Ability Assessments – admission, annually, after fall, etc.</a:t>
            </a:r>
          </a:p>
          <a:p>
            <a:endParaRPr lang="en-US" sz="1500" dirty="0"/>
          </a:p>
          <a:p>
            <a:endParaRPr lang="en-US" sz="1500" dirty="0"/>
          </a:p>
          <a:p>
            <a:r>
              <a:rPr lang="en-US" sz="1500" dirty="0"/>
              <a:t> </a:t>
            </a:r>
          </a:p>
        </p:txBody>
      </p:sp>
      <p:sp>
        <p:nvSpPr>
          <p:cNvPr id="5" name="Date Placeholder 4">
            <a:extLst>
              <a:ext uri="{FF2B5EF4-FFF2-40B4-BE49-F238E27FC236}">
                <a16:creationId xmlns:a16="http://schemas.microsoft.com/office/drawing/2014/main" id="{AA88F8EF-98A5-3EAB-D1C5-98EB81D3986C}"/>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20XX</a:t>
            </a:r>
          </a:p>
        </p:txBody>
      </p:sp>
      <p:sp>
        <p:nvSpPr>
          <p:cNvPr id="7" name="Slide Number Placeholder 6">
            <a:extLst>
              <a:ext uri="{FF2B5EF4-FFF2-40B4-BE49-F238E27FC236}">
                <a16:creationId xmlns:a16="http://schemas.microsoft.com/office/drawing/2014/main" id="{B1429862-48F6-CDF2-782C-8A404E5DA585}"/>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12</a:t>
            </a:fld>
            <a:endParaRPr lang="en-US" dirty="0"/>
          </a:p>
        </p:txBody>
      </p:sp>
      <p:sp>
        <p:nvSpPr>
          <p:cNvPr id="10" name="TextBox 9">
            <a:extLst>
              <a:ext uri="{FF2B5EF4-FFF2-40B4-BE49-F238E27FC236}">
                <a16:creationId xmlns:a16="http://schemas.microsoft.com/office/drawing/2014/main" id="{71EF501A-BFD8-2514-1231-A712CFAE2F6F}"/>
              </a:ext>
            </a:extLst>
          </p:cNvPr>
          <p:cNvSpPr txBox="1"/>
          <p:nvPr/>
        </p:nvSpPr>
        <p:spPr>
          <a:xfrm>
            <a:off x="8883236" y="5660995"/>
            <a:ext cx="247215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www.flickr.com/photos/interactive-content/37871917526">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Tree>
    <p:extLst>
      <p:ext uri="{BB962C8B-B14F-4D97-AF65-F5344CB8AC3E}">
        <p14:creationId xmlns:p14="http://schemas.microsoft.com/office/powerpoint/2010/main" val="3467458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8F549CAD-2A2B-A561-1D7E-3E68908C70C4}"/>
              </a:ext>
            </a:extLst>
          </p:cNvPr>
          <p:cNvSpPr>
            <a:spLocks noGrp="1"/>
          </p:cNvSpPr>
          <p:nvPr>
            <p:ph type="body" sz="half" idx="2"/>
          </p:nvPr>
        </p:nvSpPr>
        <p:spPr>
          <a:xfrm>
            <a:off x="576071" y="1782460"/>
            <a:ext cx="4572000" cy="4070729"/>
          </a:xfrm>
        </p:spPr>
        <p:txBody>
          <a:bodyPr>
            <a:noAutofit/>
          </a:bodyPr>
          <a:lstStyle/>
          <a:p>
            <a:r>
              <a:rPr lang="en-US" sz="3200" dirty="0"/>
              <a:t>Improper Lifting Techniques</a:t>
            </a:r>
          </a:p>
          <a:p>
            <a:endParaRPr lang="en-US" sz="3200" dirty="0"/>
          </a:p>
          <a:p>
            <a:r>
              <a:rPr lang="en-US" sz="3200" dirty="0"/>
              <a:t>Injury to Consumer </a:t>
            </a:r>
          </a:p>
          <a:p>
            <a:endParaRPr lang="en-US" sz="3200" dirty="0"/>
          </a:p>
          <a:p>
            <a:r>
              <a:rPr lang="en-US" sz="3200" dirty="0"/>
              <a:t>Enhance Fear </a:t>
            </a:r>
          </a:p>
          <a:p>
            <a:endParaRPr lang="en-US" sz="3200" dirty="0"/>
          </a:p>
          <a:p>
            <a:r>
              <a:rPr lang="en-US" sz="3200" dirty="0"/>
              <a:t>Workers Compensation Exposure </a:t>
            </a:r>
          </a:p>
        </p:txBody>
      </p:sp>
      <p:sp>
        <p:nvSpPr>
          <p:cNvPr id="5" name="Date Placeholder 4">
            <a:extLst>
              <a:ext uri="{FF2B5EF4-FFF2-40B4-BE49-F238E27FC236}">
                <a16:creationId xmlns:a16="http://schemas.microsoft.com/office/drawing/2014/main" id="{59E7E547-9792-B668-77CA-1AA87D0BEBBD}"/>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20XX</a:t>
            </a:r>
          </a:p>
        </p:txBody>
      </p:sp>
      <p:sp>
        <p:nvSpPr>
          <p:cNvPr id="7" name="Slide Number Placeholder 6">
            <a:extLst>
              <a:ext uri="{FF2B5EF4-FFF2-40B4-BE49-F238E27FC236}">
                <a16:creationId xmlns:a16="http://schemas.microsoft.com/office/drawing/2014/main" id="{F351A7C6-F4B7-675B-8047-7A213DE4FE70}"/>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13</a:t>
            </a:fld>
            <a:endParaRPr lang="en-US" dirty="0"/>
          </a:p>
        </p:txBody>
      </p:sp>
      <p:sp>
        <p:nvSpPr>
          <p:cNvPr id="15" name="Title 5">
            <a:extLst>
              <a:ext uri="{FF2B5EF4-FFF2-40B4-BE49-F238E27FC236}">
                <a16:creationId xmlns:a16="http://schemas.microsoft.com/office/drawing/2014/main" id="{44337929-DDF2-3883-4314-21C6D61B66F7}"/>
              </a:ext>
            </a:extLst>
          </p:cNvPr>
          <p:cNvSpPr>
            <a:spLocks noGrp="1"/>
          </p:cNvSpPr>
          <p:nvPr>
            <p:ph type="title"/>
          </p:nvPr>
        </p:nvSpPr>
        <p:spPr>
          <a:xfrm>
            <a:off x="576071" y="704088"/>
            <a:ext cx="9144000" cy="676656"/>
          </a:xfrm>
        </p:spPr>
        <p:txBody>
          <a:bodyPr/>
          <a:lstStyle/>
          <a:p>
            <a:r>
              <a:rPr lang="en-US" dirty="0"/>
              <a:t>Liability Exposure</a:t>
            </a:r>
          </a:p>
        </p:txBody>
      </p:sp>
      <p:pic>
        <p:nvPicPr>
          <p:cNvPr id="8" name="Content Placeholder 7">
            <a:extLst>
              <a:ext uri="{FF2B5EF4-FFF2-40B4-BE49-F238E27FC236}">
                <a16:creationId xmlns:a16="http://schemas.microsoft.com/office/drawing/2014/main" id="{E97E889F-973E-6D6A-6D7B-DCCD8914AE60}"/>
              </a:ext>
            </a:extLst>
          </p:cNvPr>
          <p:cNvPicPr>
            <a:picLocks noGrp="1" noChangeAspect="1"/>
          </p:cNvPicPr>
          <p:nvPr>
            <p:ph type="pic" idx="1"/>
          </p:nvPr>
        </p:nvPicPr>
        <p:blipFill rotWithShape="1">
          <a:blip r:embed="rId2"/>
          <a:srcRect l="10147" r="3127" b="1"/>
          <a:stretch/>
        </p:blipFill>
        <p:spPr>
          <a:xfrm>
            <a:off x="6646264" y="10"/>
            <a:ext cx="5545736" cy="6063082"/>
          </a:xfrm>
          <a:prstGeom prst="rect">
            <a:avLst/>
          </a:prstGeom>
          <a:noFill/>
        </p:spPr>
      </p:pic>
    </p:spTree>
    <p:extLst>
      <p:ext uri="{BB962C8B-B14F-4D97-AF65-F5344CB8AC3E}">
        <p14:creationId xmlns:p14="http://schemas.microsoft.com/office/powerpoint/2010/main" val="41425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0E2C2-3FF9-2FCF-AAE0-B928A9F892C1}"/>
              </a:ext>
            </a:extLst>
          </p:cNvPr>
          <p:cNvSpPr>
            <a:spLocks noGrp="1"/>
          </p:cNvSpPr>
          <p:nvPr>
            <p:ph type="title"/>
          </p:nvPr>
        </p:nvSpPr>
        <p:spPr>
          <a:xfrm>
            <a:off x="120073" y="0"/>
            <a:ext cx="8519803" cy="676656"/>
          </a:xfrm>
        </p:spPr>
        <p:txBody>
          <a:bodyPr/>
          <a:lstStyle/>
          <a:p>
            <a:r>
              <a:rPr lang="en-US" sz="2800" dirty="0"/>
              <a:t>Assisting a Falling Resident</a:t>
            </a:r>
          </a:p>
        </p:txBody>
      </p:sp>
      <p:sp>
        <p:nvSpPr>
          <p:cNvPr id="5" name="Date Placeholder 4">
            <a:extLst>
              <a:ext uri="{FF2B5EF4-FFF2-40B4-BE49-F238E27FC236}">
                <a16:creationId xmlns:a16="http://schemas.microsoft.com/office/drawing/2014/main" id="{49717082-9D98-5727-A44C-4352915243ED}"/>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5EA755A-153E-1FF0-B29A-03366AA1D03B}"/>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DB8B20A-0DF1-46AB-D47C-D9F40E169D90}"/>
              </a:ext>
            </a:extLst>
          </p:cNvPr>
          <p:cNvSpPr>
            <a:spLocks noGrp="1"/>
          </p:cNvSpPr>
          <p:nvPr>
            <p:ph type="sldNum" sz="quarter" idx="12"/>
          </p:nvPr>
        </p:nvSpPr>
        <p:spPr/>
        <p:txBody>
          <a:bodyPr/>
          <a:lstStyle/>
          <a:p>
            <a:fld id="{58FB4751-880F-D840-AAA9-3A15815CC996}" type="slidenum">
              <a:rPr lang="en-US" smtClean="0"/>
              <a:t>14</a:t>
            </a:fld>
            <a:endParaRPr lang="en-US" dirty="0"/>
          </a:p>
        </p:txBody>
      </p:sp>
      <p:sp>
        <p:nvSpPr>
          <p:cNvPr id="9" name="TextBox 8">
            <a:extLst>
              <a:ext uri="{FF2B5EF4-FFF2-40B4-BE49-F238E27FC236}">
                <a16:creationId xmlns:a16="http://schemas.microsoft.com/office/drawing/2014/main" id="{2C3F842A-5060-3BE0-C0C9-BADF4759E007}"/>
              </a:ext>
            </a:extLst>
          </p:cNvPr>
          <p:cNvSpPr txBox="1"/>
          <p:nvPr/>
        </p:nvSpPr>
        <p:spPr>
          <a:xfrm>
            <a:off x="723518" y="676656"/>
            <a:ext cx="10850861" cy="523220"/>
          </a:xfrm>
          <a:prstGeom prst="rect">
            <a:avLst/>
          </a:prstGeom>
          <a:noFill/>
        </p:spPr>
        <p:txBody>
          <a:bodyPr wrap="square">
            <a:spAutoFit/>
          </a:bodyPr>
          <a:lstStyle/>
          <a:p>
            <a:r>
              <a:rPr lang="en-US" sz="2800" dirty="0"/>
              <a:t>1. Protect yourself. 2. Control the fall. 3. Protect the head. 4. Get help.</a:t>
            </a:r>
          </a:p>
        </p:txBody>
      </p:sp>
      <p:pic>
        <p:nvPicPr>
          <p:cNvPr id="11" name="Picture 10" descr="A person and person doing exercises&#10;&#10;Description automatically generated">
            <a:extLst>
              <a:ext uri="{FF2B5EF4-FFF2-40B4-BE49-F238E27FC236}">
                <a16:creationId xmlns:a16="http://schemas.microsoft.com/office/drawing/2014/main" id="{4463C413-55EB-48BF-C1CF-7C3D9EAFD0BD}"/>
              </a:ext>
            </a:extLst>
          </p:cNvPr>
          <p:cNvPicPr>
            <a:picLocks noChangeAspect="1"/>
          </p:cNvPicPr>
          <p:nvPr/>
        </p:nvPicPr>
        <p:blipFill rotWithShape="1">
          <a:blip r:embed="rId3"/>
          <a:srcRect t="1" b="1069"/>
          <a:stretch/>
        </p:blipFill>
        <p:spPr>
          <a:xfrm>
            <a:off x="88392" y="1434097"/>
            <a:ext cx="12015216" cy="5455237"/>
          </a:xfrm>
          <a:prstGeom prst="rect">
            <a:avLst/>
          </a:prstGeom>
        </p:spPr>
      </p:pic>
    </p:spTree>
    <p:extLst>
      <p:ext uri="{BB962C8B-B14F-4D97-AF65-F5344CB8AC3E}">
        <p14:creationId xmlns:p14="http://schemas.microsoft.com/office/powerpoint/2010/main" val="2275099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1BD9D-6C43-BEEB-05E8-4588826238C7}"/>
              </a:ext>
            </a:extLst>
          </p:cNvPr>
          <p:cNvSpPr>
            <a:spLocks noGrp="1"/>
          </p:cNvSpPr>
          <p:nvPr>
            <p:ph type="title"/>
          </p:nvPr>
        </p:nvSpPr>
        <p:spPr>
          <a:xfrm>
            <a:off x="264695" y="244281"/>
            <a:ext cx="6502620" cy="676656"/>
          </a:xfrm>
        </p:spPr>
        <p:txBody>
          <a:bodyPr/>
          <a:lstStyle/>
          <a:p>
            <a:r>
              <a:rPr lang="en-US" dirty="0"/>
              <a:t>Assisting Up </a:t>
            </a:r>
          </a:p>
        </p:txBody>
      </p:sp>
      <p:sp>
        <p:nvSpPr>
          <p:cNvPr id="5" name="Date Placeholder 4">
            <a:extLst>
              <a:ext uri="{FF2B5EF4-FFF2-40B4-BE49-F238E27FC236}">
                <a16:creationId xmlns:a16="http://schemas.microsoft.com/office/drawing/2014/main" id="{2466C15B-9CE7-0DA9-6961-98CCD4FA4A8A}"/>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E683B4F8-209A-B648-755F-BD01FD6B1704}"/>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C5CD66C-6DC4-7190-1F15-6C95B0344CFB}"/>
              </a:ext>
            </a:extLst>
          </p:cNvPr>
          <p:cNvSpPr>
            <a:spLocks noGrp="1"/>
          </p:cNvSpPr>
          <p:nvPr>
            <p:ph type="sldNum" sz="quarter" idx="12"/>
          </p:nvPr>
        </p:nvSpPr>
        <p:spPr/>
        <p:txBody>
          <a:bodyPr/>
          <a:lstStyle/>
          <a:p>
            <a:fld id="{58FB4751-880F-D840-AAA9-3A15815CC996}" type="slidenum">
              <a:rPr lang="en-US" smtClean="0"/>
              <a:t>15</a:t>
            </a:fld>
            <a:endParaRPr lang="en-US" dirty="0"/>
          </a:p>
        </p:txBody>
      </p:sp>
      <p:pic>
        <p:nvPicPr>
          <p:cNvPr id="12" name="Picture 11">
            <a:extLst>
              <a:ext uri="{FF2B5EF4-FFF2-40B4-BE49-F238E27FC236}">
                <a16:creationId xmlns:a16="http://schemas.microsoft.com/office/drawing/2014/main" id="{690EF382-F74B-C645-0FF1-2BDB6E87F1C2}"/>
              </a:ext>
            </a:extLst>
          </p:cNvPr>
          <p:cNvPicPr>
            <a:picLocks noChangeAspect="1"/>
          </p:cNvPicPr>
          <p:nvPr/>
        </p:nvPicPr>
        <p:blipFill>
          <a:blip r:embed="rId3"/>
          <a:stretch>
            <a:fillRect/>
          </a:stretch>
        </p:blipFill>
        <p:spPr>
          <a:xfrm>
            <a:off x="144338" y="1804737"/>
            <a:ext cx="2713121" cy="2713121"/>
          </a:xfrm>
          <a:prstGeom prst="rect">
            <a:avLst/>
          </a:prstGeom>
        </p:spPr>
      </p:pic>
      <p:pic>
        <p:nvPicPr>
          <p:cNvPr id="13" name="Picture 12">
            <a:extLst>
              <a:ext uri="{FF2B5EF4-FFF2-40B4-BE49-F238E27FC236}">
                <a16:creationId xmlns:a16="http://schemas.microsoft.com/office/drawing/2014/main" id="{FC6BA881-87B9-6561-83F9-F96E870FB534}"/>
              </a:ext>
            </a:extLst>
          </p:cNvPr>
          <p:cNvPicPr>
            <a:picLocks noChangeAspect="1"/>
          </p:cNvPicPr>
          <p:nvPr/>
        </p:nvPicPr>
        <p:blipFill>
          <a:blip r:embed="rId4"/>
          <a:stretch>
            <a:fillRect/>
          </a:stretch>
        </p:blipFill>
        <p:spPr>
          <a:xfrm>
            <a:off x="3193262" y="1804737"/>
            <a:ext cx="2713122" cy="2713122"/>
          </a:xfrm>
          <a:prstGeom prst="rect">
            <a:avLst/>
          </a:prstGeom>
        </p:spPr>
      </p:pic>
      <p:pic>
        <p:nvPicPr>
          <p:cNvPr id="14" name="Picture 13">
            <a:extLst>
              <a:ext uri="{FF2B5EF4-FFF2-40B4-BE49-F238E27FC236}">
                <a16:creationId xmlns:a16="http://schemas.microsoft.com/office/drawing/2014/main" id="{5DB9DC03-B1D4-A435-8FFA-4C96A6529A99}"/>
              </a:ext>
            </a:extLst>
          </p:cNvPr>
          <p:cNvPicPr>
            <a:picLocks noChangeAspect="1"/>
          </p:cNvPicPr>
          <p:nvPr/>
        </p:nvPicPr>
        <p:blipFill>
          <a:blip r:embed="rId5"/>
          <a:stretch>
            <a:fillRect/>
          </a:stretch>
        </p:blipFill>
        <p:spPr>
          <a:xfrm>
            <a:off x="6169998" y="1804737"/>
            <a:ext cx="2785311" cy="2785311"/>
          </a:xfrm>
          <a:prstGeom prst="rect">
            <a:avLst/>
          </a:prstGeom>
        </p:spPr>
      </p:pic>
      <p:pic>
        <p:nvPicPr>
          <p:cNvPr id="15" name="Picture 14">
            <a:extLst>
              <a:ext uri="{FF2B5EF4-FFF2-40B4-BE49-F238E27FC236}">
                <a16:creationId xmlns:a16="http://schemas.microsoft.com/office/drawing/2014/main" id="{2D99A8EE-D8C7-B39C-06BC-924DD0FAD9BC}"/>
              </a:ext>
            </a:extLst>
          </p:cNvPr>
          <p:cNvPicPr>
            <a:picLocks noChangeAspect="1"/>
          </p:cNvPicPr>
          <p:nvPr/>
        </p:nvPicPr>
        <p:blipFill>
          <a:blip r:embed="rId6"/>
          <a:stretch>
            <a:fillRect/>
          </a:stretch>
        </p:blipFill>
        <p:spPr>
          <a:xfrm>
            <a:off x="9218923" y="1816769"/>
            <a:ext cx="2857500" cy="2857500"/>
          </a:xfrm>
          <a:prstGeom prst="rect">
            <a:avLst/>
          </a:prstGeom>
        </p:spPr>
      </p:pic>
    </p:spTree>
    <p:extLst>
      <p:ext uri="{BB962C8B-B14F-4D97-AF65-F5344CB8AC3E}">
        <p14:creationId xmlns:p14="http://schemas.microsoft.com/office/powerpoint/2010/main" val="421134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72E9-4C04-8B68-267D-F556468C6AA4}"/>
              </a:ext>
            </a:extLst>
          </p:cNvPr>
          <p:cNvSpPr>
            <a:spLocks noGrp="1"/>
          </p:cNvSpPr>
          <p:nvPr>
            <p:ph type="title"/>
          </p:nvPr>
        </p:nvSpPr>
        <p:spPr>
          <a:xfrm>
            <a:off x="859536" y="173926"/>
            <a:ext cx="6502620" cy="676656"/>
          </a:xfrm>
        </p:spPr>
        <p:txBody>
          <a:bodyPr/>
          <a:lstStyle/>
          <a:p>
            <a:r>
              <a:rPr lang="en-US" dirty="0"/>
              <a:t>Gait Belt </a:t>
            </a:r>
          </a:p>
        </p:txBody>
      </p:sp>
      <p:sp>
        <p:nvSpPr>
          <p:cNvPr id="3" name="Text Placeholder 2">
            <a:extLst>
              <a:ext uri="{FF2B5EF4-FFF2-40B4-BE49-F238E27FC236}">
                <a16:creationId xmlns:a16="http://schemas.microsoft.com/office/drawing/2014/main" id="{9F5F03DD-B93D-0D34-D59C-11E63B027191}"/>
              </a:ext>
            </a:extLst>
          </p:cNvPr>
          <p:cNvSpPr>
            <a:spLocks noGrp="1"/>
          </p:cNvSpPr>
          <p:nvPr>
            <p:ph type="body" sz="half" idx="2"/>
          </p:nvPr>
        </p:nvSpPr>
        <p:spPr>
          <a:xfrm>
            <a:off x="365760" y="1296989"/>
            <a:ext cx="4572000" cy="4070729"/>
          </a:xfrm>
        </p:spPr>
        <p:txBody>
          <a:bodyPr>
            <a:noAutofit/>
          </a:bodyPr>
          <a:lstStyle/>
          <a:p>
            <a:r>
              <a:rPr lang="en-US" sz="2800" dirty="0"/>
              <a:t>Utilized to prevent injury </a:t>
            </a:r>
          </a:p>
          <a:p>
            <a:endParaRPr lang="en-US" sz="2800" dirty="0"/>
          </a:p>
          <a:p>
            <a:r>
              <a:rPr lang="en-US" sz="2800" dirty="0"/>
              <a:t>Provides dignity</a:t>
            </a:r>
          </a:p>
          <a:p>
            <a:endParaRPr lang="en-US" sz="2800" dirty="0"/>
          </a:p>
          <a:p>
            <a:r>
              <a:rPr lang="en-US" sz="2800" dirty="0"/>
              <a:t>Assist to lower to the floor</a:t>
            </a:r>
          </a:p>
          <a:p>
            <a:endParaRPr lang="en-US" sz="2800" dirty="0"/>
          </a:p>
          <a:p>
            <a:r>
              <a:rPr lang="en-US" sz="2800" dirty="0"/>
              <a:t>Does not require a doctor's approval </a:t>
            </a:r>
          </a:p>
          <a:p>
            <a:endParaRPr lang="en-US" sz="2800" dirty="0"/>
          </a:p>
          <a:p>
            <a:r>
              <a:rPr lang="en-US" sz="2800" dirty="0"/>
              <a:t>Variety of belts </a:t>
            </a:r>
          </a:p>
        </p:txBody>
      </p:sp>
      <p:pic>
        <p:nvPicPr>
          <p:cNvPr id="8" name="Picture Placeholder 7">
            <a:extLst>
              <a:ext uri="{FF2B5EF4-FFF2-40B4-BE49-F238E27FC236}">
                <a16:creationId xmlns:a16="http://schemas.microsoft.com/office/drawing/2014/main" id="{98C71083-1F20-87AB-57B0-A6B7238D146B}"/>
              </a:ext>
            </a:extLst>
          </p:cNvPr>
          <p:cNvPicPr>
            <a:picLocks noGrp="1" noChangeAspect="1"/>
          </p:cNvPicPr>
          <p:nvPr>
            <p:ph type="pic" idx="1"/>
          </p:nvPr>
        </p:nvPicPr>
        <p:blipFill rotWithShape="1">
          <a:blip r:embed="rId3"/>
          <a:srcRect l="9780" t="26944" r="13121"/>
          <a:stretch/>
        </p:blipFill>
        <p:spPr>
          <a:xfrm>
            <a:off x="7558079" y="2307147"/>
            <a:ext cx="4572000" cy="4394138"/>
          </a:xfrm>
          <a:prstGeom prst="rect">
            <a:avLst/>
          </a:prstGeom>
        </p:spPr>
      </p:pic>
      <p:sp>
        <p:nvSpPr>
          <p:cNvPr id="5" name="Date Placeholder 4">
            <a:extLst>
              <a:ext uri="{FF2B5EF4-FFF2-40B4-BE49-F238E27FC236}">
                <a16:creationId xmlns:a16="http://schemas.microsoft.com/office/drawing/2014/main" id="{84DA227B-B565-DB5D-9655-0D5A908E9D56}"/>
              </a:ext>
            </a:extLst>
          </p:cNvPr>
          <p:cNvSpPr>
            <a:spLocks noGrp="1"/>
          </p:cNvSpPr>
          <p:nvPr>
            <p:ph type="dt" sz="half" idx="10"/>
          </p:nvPr>
        </p:nvSpPr>
        <p:spPr/>
        <p:txBody>
          <a:bodyPr/>
          <a:lstStyle/>
          <a:p>
            <a:r>
              <a:rPr lang="en-US" dirty="0"/>
              <a:t>20XX</a:t>
            </a:r>
          </a:p>
        </p:txBody>
      </p:sp>
      <p:sp>
        <p:nvSpPr>
          <p:cNvPr id="7" name="Slide Number Placeholder 6">
            <a:extLst>
              <a:ext uri="{FF2B5EF4-FFF2-40B4-BE49-F238E27FC236}">
                <a16:creationId xmlns:a16="http://schemas.microsoft.com/office/drawing/2014/main" id="{FA09EB79-9E2E-C838-BBA2-833EDA03FE32}"/>
              </a:ext>
            </a:extLst>
          </p:cNvPr>
          <p:cNvSpPr>
            <a:spLocks noGrp="1"/>
          </p:cNvSpPr>
          <p:nvPr>
            <p:ph type="sldNum" sz="quarter" idx="12"/>
          </p:nvPr>
        </p:nvSpPr>
        <p:spPr/>
        <p:txBody>
          <a:bodyPr/>
          <a:lstStyle/>
          <a:p>
            <a:fld id="{58FB4751-880F-D840-AAA9-3A15815CC996}" type="slidenum">
              <a:rPr lang="en-US" smtClean="0"/>
              <a:t>16</a:t>
            </a:fld>
            <a:endParaRPr lang="en-US" dirty="0"/>
          </a:p>
        </p:txBody>
      </p:sp>
      <p:pic>
        <p:nvPicPr>
          <p:cNvPr id="9" name="Picture 8">
            <a:extLst>
              <a:ext uri="{FF2B5EF4-FFF2-40B4-BE49-F238E27FC236}">
                <a16:creationId xmlns:a16="http://schemas.microsoft.com/office/drawing/2014/main" id="{26495E04-EF36-3E8A-7AFA-6976C711AB45}"/>
              </a:ext>
            </a:extLst>
          </p:cNvPr>
          <p:cNvPicPr>
            <a:picLocks noChangeAspect="1"/>
          </p:cNvPicPr>
          <p:nvPr/>
        </p:nvPicPr>
        <p:blipFill rotWithShape="1">
          <a:blip r:embed="rId4"/>
          <a:srcRect l="7744" t="4931" r="6031" b="7761"/>
          <a:stretch/>
        </p:blipFill>
        <p:spPr>
          <a:xfrm>
            <a:off x="4633922" y="376991"/>
            <a:ext cx="4106457" cy="2187136"/>
          </a:xfrm>
          <a:prstGeom prst="rect">
            <a:avLst/>
          </a:prstGeom>
        </p:spPr>
      </p:pic>
    </p:spTree>
    <p:extLst>
      <p:ext uri="{BB962C8B-B14F-4D97-AF65-F5344CB8AC3E}">
        <p14:creationId xmlns:p14="http://schemas.microsoft.com/office/powerpoint/2010/main" val="61119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3CD0F6-0401-36CA-62A6-4276BA490AA8}"/>
              </a:ext>
            </a:extLst>
          </p:cNvPr>
          <p:cNvPicPr>
            <a:picLocks noChangeAspect="1"/>
          </p:cNvPicPr>
          <p:nvPr/>
        </p:nvPicPr>
        <p:blipFill rotWithShape="1">
          <a:blip r:embed="rId3"/>
          <a:srcRect l="19914" r="171" b="-5"/>
          <a:stretch/>
        </p:blipFill>
        <p:spPr>
          <a:xfrm>
            <a:off x="170261" y="1539530"/>
            <a:ext cx="3715939" cy="4650134"/>
          </a:xfrm>
          <a:prstGeom prst="rect">
            <a:avLst/>
          </a:prstGeom>
          <a:noFill/>
        </p:spPr>
      </p:pic>
      <p:pic>
        <p:nvPicPr>
          <p:cNvPr id="8" name="Picture 7">
            <a:extLst>
              <a:ext uri="{FF2B5EF4-FFF2-40B4-BE49-F238E27FC236}">
                <a16:creationId xmlns:a16="http://schemas.microsoft.com/office/drawing/2014/main" id="{D56FCE5B-76D9-AC82-0D5F-19E617CA16A7}"/>
              </a:ext>
            </a:extLst>
          </p:cNvPr>
          <p:cNvPicPr>
            <a:picLocks noChangeAspect="1"/>
          </p:cNvPicPr>
          <p:nvPr/>
        </p:nvPicPr>
        <p:blipFill rotWithShape="1">
          <a:blip r:embed="rId4"/>
          <a:srcRect l="3039" r="21841" b="-4"/>
          <a:stretch/>
        </p:blipFill>
        <p:spPr>
          <a:xfrm>
            <a:off x="4376501" y="1653958"/>
            <a:ext cx="3624499" cy="4535706"/>
          </a:xfrm>
          <a:prstGeom prst="rect">
            <a:avLst/>
          </a:prstGeom>
          <a:noFill/>
        </p:spPr>
      </p:pic>
      <p:sp>
        <p:nvSpPr>
          <p:cNvPr id="5" name="Date Placeholder 4">
            <a:extLst>
              <a:ext uri="{FF2B5EF4-FFF2-40B4-BE49-F238E27FC236}">
                <a16:creationId xmlns:a16="http://schemas.microsoft.com/office/drawing/2014/main" id="{843E1CE0-0C9E-584C-77B5-9FB472A68CF9}"/>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20XX</a:t>
            </a:r>
          </a:p>
        </p:txBody>
      </p:sp>
      <p:sp>
        <p:nvSpPr>
          <p:cNvPr id="7" name="Slide Number Placeholder 6">
            <a:extLst>
              <a:ext uri="{FF2B5EF4-FFF2-40B4-BE49-F238E27FC236}">
                <a16:creationId xmlns:a16="http://schemas.microsoft.com/office/drawing/2014/main" id="{47B4DB98-2080-4B06-C8A0-FD53BBD00A1A}"/>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17</a:t>
            </a:fld>
            <a:endParaRPr lang="en-US" dirty="0"/>
          </a:p>
        </p:txBody>
      </p:sp>
      <p:sp>
        <p:nvSpPr>
          <p:cNvPr id="10" name="Title 1">
            <a:extLst>
              <a:ext uri="{FF2B5EF4-FFF2-40B4-BE49-F238E27FC236}">
                <a16:creationId xmlns:a16="http://schemas.microsoft.com/office/drawing/2014/main" id="{B3EB93C3-5AFA-ABDF-9CF4-3ED0B90530F7}"/>
              </a:ext>
            </a:extLst>
          </p:cNvPr>
          <p:cNvSpPr>
            <a:spLocks noGrp="1"/>
          </p:cNvSpPr>
          <p:nvPr>
            <p:ph type="title"/>
          </p:nvPr>
        </p:nvSpPr>
        <p:spPr>
          <a:xfrm>
            <a:off x="576072" y="704088"/>
            <a:ext cx="10515600" cy="676656"/>
          </a:xfrm>
        </p:spPr>
        <p:txBody>
          <a:bodyPr anchor="ctr">
            <a:normAutofit/>
          </a:bodyPr>
          <a:lstStyle/>
          <a:p>
            <a:r>
              <a:rPr lang="en-US" sz="4100" dirty="0"/>
              <a:t>Walking Belt &amp; Vest </a:t>
            </a:r>
          </a:p>
        </p:txBody>
      </p:sp>
      <p:pic>
        <p:nvPicPr>
          <p:cNvPr id="11" name="Content Placeholder 10">
            <a:extLst>
              <a:ext uri="{FF2B5EF4-FFF2-40B4-BE49-F238E27FC236}">
                <a16:creationId xmlns:a16="http://schemas.microsoft.com/office/drawing/2014/main" id="{DABDB13E-233C-26C3-04F5-081F391A1F88}"/>
              </a:ext>
            </a:extLst>
          </p:cNvPr>
          <p:cNvPicPr>
            <a:picLocks noGrp="1" noChangeAspect="1"/>
          </p:cNvPicPr>
          <p:nvPr>
            <p:ph sz="quarter" idx="14"/>
          </p:nvPr>
        </p:nvPicPr>
        <p:blipFill>
          <a:blip r:embed="rId5"/>
          <a:stretch>
            <a:fillRect/>
          </a:stretch>
        </p:blipFill>
        <p:spPr>
          <a:xfrm>
            <a:off x="8255562" y="2380327"/>
            <a:ext cx="3766177" cy="3766177"/>
          </a:xfrm>
          <a:prstGeom prst="rect">
            <a:avLst/>
          </a:prstGeom>
        </p:spPr>
      </p:pic>
    </p:spTree>
    <p:extLst>
      <p:ext uri="{BB962C8B-B14F-4D97-AF65-F5344CB8AC3E}">
        <p14:creationId xmlns:p14="http://schemas.microsoft.com/office/powerpoint/2010/main" val="958500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F2794-FD24-3822-4B0C-CEAB130C8406}"/>
              </a:ext>
            </a:extLst>
          </p:cNvPr>
          <p:cNvSpPr>
            <a:spLocks noGrp="1"/>
          </p:cNvSpPr>
          <p:nvPr>
            <p:ph type="title"/>
          </p:nvPr>
        </p:nvSpPr>
        <p:spPr>
          <a:xfrm>
            <a:off x="3451620" y="143357"/>
            <a:ext cx="10515600" cy="676656"/>
          </a:xfrm>
        </p:spPr>
        <p:txBody>
          <a:bodyPr anchor="ctr">
            <a:normAutofit/>
          </a:bodyPr>
          <a:lstStyle/>
          <a:p>
            <a:r>
              <a:rPr lang="en-US" sz="4100" dirty="0"/>
              <a:t>Gait Belt Transfer</a:t>
            </a:r>
          </a:p>
        </p:txBody>
      </p:sp>
      <p:pic>
        <p:nvPicPr>
          <p:cNvPr id="9" name="Picture 8" descr="A collage of two people hugging&#10;&#10;Description automatically generated">
            <a:extLst>
              <a:ext uri="{FF2B5EF4-FFF2-40B4-BE49-F238E27FC236}">
                <a16:creationId xmlns:a16="http://schemas.microsoft.com/office/drawing/2014/main" id="{D6E82D06-57B8-3B24-58C8-0509E6041DCA}"/>
              </a:ext>
            </a:extLst>
          </p:cNvPr>
          <p:cNvPicPr>
            <a:picLocks noChangeAspect="1"/>
          </p:cNvPicPr>
          <p:nvPr/>
        </p:nvPicPr>
        <p:blipFill rotWithShape="1">
          <a:blip r:embed="rId3"/>
          <a:srcRect l="8389" t="1640" r="6278" b="4192"/>
          <a:stretch/>
        </p:blipFill>
        <p:spPr>
          <a:xfrm>
            <a:off x="97027" y="885797"/>
            <a:ext cx="5160773" cy="4755361"/>
          </a:xfrm>
          <a:prstGeom prst="rect">
            <a:avLst/>
          </a:prstGeom>
          <a:noFill/>
        </p:spPr>
      </p:pic>
      <p:sp>
        <p:nvSpPr>
          <p:cNvPr id="5" name="Date Placeholder 4">
            <a:extLst>
              <a:ext uri="{FF2B5EF4-FFF2-40B4-BE49-F238E27FC236}">
                <a16:creationId xmlns:a16="http://schemas.microsoft.com/office/drawing/2014/main" id="{0D4440CE-70D2-15E4-DE79-8DE8268BC540}"/>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20XX</a:t>
            </a:r>
          </a:p>
        </p:txBody>
      </p:sp>
      <p:sp>
        <p:nvSpPr>
          <p:cNvPr id="7" name="Slide Number Placeholder 6">
            <a:extLst>
              <a:ext uri="{FF2B5EF4-FFF2-40B4-BE49-F238E27FC236}">
                <a16:creationId xmlns:a16="http://schemas.microsoft.com/office/drawing/2014/main" id="{1AE0ED03-1A9E-41A0-85F4-BF71128C124F}"/>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18</a:t>
            </a:fld>
            <a:endParaRPr lang="en-US" dirty="0"/>
          </a:p>
        </p:txBody>
      </p:sp>
      <p:pic>
        <p:nvPicPr>
          <p:cNvPr id="10" name="Picture 9">
            <a:extLst>
              <a:ext uri="{FF2B5EF4-FFF2-40B4-BE49-F238E27FC236}">
                <a16:creationId xmlns:a16="http://schemas.microsoft.com/office/drawing/2014/main" id="{4ADFFB3E-DAB4-1638-ABD6-15C560BCD546}"/>
              </a:ext>
            </a:extLst>
          </p:cNvPr>
          <p:cNvPicPr>
            <a:picLocks noChangeAspect="1"/>
          </p:cNvPicPr>
          <p:nvPr/>
        </p:nvPicPr>
        <p:blipFill>
          <a:blip r:embed="rId4"/>
          <a:stretch>
            <a:fillRect/>
          </a:stretch>
        </p:blipFill>
        <p:spPr>
          <a:xfrm>
            <a:off x="5437500" y="2156571"/>
            <a:ext cx="6657473" cy="2896001"/>
          </a:xfrm>
          <a:prstGeom prst="rect">
            <a:avLst/>
          </a:prstGeom>
        </p:spPr>
      </p:pic>
    </p:spTree>
    <p:extLst>
      <p:ext uri="{BB962C8B-B14F-4D97-AF65-F5344CB8AC3E}">
        <p14:creationId xmlns:p14="http://schemas.microsoft.com/office/powerpoint/2010/main" val="3419024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696A0-4220-A0D5-E6C3-1ACB412E9DEC}"/>
              </a:ext>
            </a:extLst>
          </p:cNvPr>
          <p:cNvSpPr>
            <a:spLocks noGrp="1"/>
          </p:cNvSpPr>
          <p:nvPr>
            <p:ph type="title"/>
          </p:nvPr>
        </p:nvSpPr>
        <p:spPr>
          <a:xfrm>
            <a:off x="176784" y="162944"/>
            <a:ext cx="6502620" cy="676656"/>
          </a:xfrm>
        </p:spPr>
        <p:txBody>
          <a:bodyPr/>
          <a:lstStyle/>
          <a:p>
            <a:r>
              <a:rPr lang="en-US" dirty="0"/>
              <a:t>Transfer from Floor </a:t>
            </a:r>
          </a:p>
        </p:txBody>
      </p:sp>
      <p:sp>
        <p:nvSpPr>
          <p:cNvPr id="3" name="Text Placeholder 2">
            <a:extLst>
              <a:ext uri="{FF2B5EF4-FFF2-40B4-BE49-F238E27FC236}">
                <a16:creationId xmlns:a16="http://schemas.microsoft.com/office/drawing/2014/main" id="{A82BEB51-3C0A-7CE4-8148-CE3D6F44EDF5}"/>
              </a:ext>
            </a:extLst>
          </p:cNvPr>
          <p:cNvSpPr>
            <a:spLocks noGrp="1"/>
          </p:cNvSpPr>
          <p:nvPr>
            <p:ph type="body" sz="half" idx="2"/>
          </p:nvPr>
        </p:nvSpPr>
        <p:spPr>
          <a:xfrm>
            <a:off x="304347" y="1223065"/>
            <a:ext cx="4572000" cy="4070729"/>
          </a:xfrm>
        </p:spPr>
        <p:txBody>
          <a:bodyPr>
            <a:normAutofit/>
          </a:bodyPr>
          <a:lstStyle/>
          <a:p>
            <a:r>
              <a:rPr lang="en-US" sz="3200" dirty="0"/>
              <a:t>Full Body Lift </a:t>
            </a:r>
          </a:p>
          <a:p>
            <a:endParaRPr lang="en-US" sz="3200" dirty="0"/>
          </a:p>
          <a:p>
            <a:r>
              <a:rPr lang="en-US" sz="3200" dirty="0"/>
              <a:t>Air Chair Devices </a:t>
            </a:r>
          </a:p>
          <a:p>
            <a:endParaRPr lang="en-US" sz="3200" dirty="0"/>
          </a:p>
          <a:p>
            <a:r>
              <a:rPr lang="en-US" sz="3200" dirty="0"/>
              <a:t>Call 911 </a:t>
            </a:r>
          </a:p>
        </p:txBody>
      </p:sp>
      <p:sp>
        <p:nvSpPr>
          <p:cNvPr id="5" name="Date Placeholder 4">
            <a:extLst>
              <a:ext uri="{FF2B5EF4-FFF2-40B4-BE49-F238E27FC236}">
                <a16:creationId xmlns:a16="http://schemas.microsoft.com/office/drawing/2014/main" id="{BCF599EA-4CD8-F6E9-4501-179B4C1B3F83}"/>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A5588A3C-5DFA-34C2-17B2-0ED646FF152F}"/>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683EA95-36D3-8654-A315-76E44772FE57}"/>
              </a:ext>
            </a:extLst>
          </p:cNvPr>
          <p:cNvSpPr>
            <a:spLocks noGrp="1"/>
          </p:cNvSpPr>
          <p:nvPr>
            <p:ph type="sldNum" sz="quarter" idx="12"/>
          </p:nvPr>
        </p:nvSpPr>
        <p:spPr/>
        <p:txBody>
          <a:bodyPr/>
          <a:lstStyle/>
          <a:p>
            <a:fld id="{58FB4751-880F-D840-AAA9-3A15815CC996}" type="slidenum">
              <a:rPr lang="en-US" smtClean="0"/>
              <a:t>19</a:t>
            </a:fld>
            <a:endParaRPr lang="en-US" dirty="0"/>
          </a:p>
        </p:txBody>
      </p:sp>
      <p:pic>
        <p:nvPicPr>
          <p:cNvPr id="8" name="Picture 7">
            <a:extLst>
              <a:ext uri="{FF2B5EF4-FFF2-40B4-BE49-F238E27FC236}">
                <a16:creationId xmlns:a16="http://schemas.microsoft.com/office/drawing/2014/main" id="{D3E2B65F-17C3-2D0D-0B8E-03A2CFFD9A0D}"/>
              </a:ext>
            </a:extLst>
          </p:cNvPr>
          <p:cNvPicPr>
            <a:picLocks noChangeAspect="1"/>
          </p:cNvPicPr>
          <p:nvPr/>
        </p:nvPicPr>
        <p:blipFill>
          <a:blip r:embed="rId3"/>
          <a:stretch>
            <a:fillRect/>
          </a:stretch>
        </p:blipFill>
        <p:spPr>
          <a:xfrm>
            <a:off x="8577071" y="82296"/>
            <a:ext cx="3438145" cy="3438145"/>
          </a:xfrm>
          <a:prstGeom prst="rect">
            <a:avLst/>
          </a:prstGeom>
        </p:spPr>
      </p:pic>
      <p:pic>
        <p:nvPicPr>
          <p:cNvPr id="9" name="Picture 8">
            <a:extLst>
              <a:ext uri="{FF2B5EF4-FFF2-40B4-BE49-F238E27FC236}">
                <a16:creationId xmlns:a16="http://schemas.microsoft.com/office/drawing/2014/main" id="{3DAD6E89-EC63-C50B-EB76-BB1575E12AD9}"/>
              </a:ext>
            </a:extLst>
          </p:cNvPr>
          <p:cNvPicPr>
            <a:picLocks noChangeAspect="1"/>
          </p:cNvPicPr>
          <p:nvPr/>
        </p:nvPicPr>
        <p:blipFill>
          <a:blip r:embed="rId4"/>
          <a:stretch>
            <a:fillRect/>
          </a:stretch>
        </p:blipFill>
        <p:spPr>
          <a:xfrm>
            <a:off x="8885522" y="3834986"/>
            <a:ext cx="2940718" cy="2940718"/>
          </a:xfrm>
          <a:prstGeom prst="rect">
            <a:avLst/>
          </a:prstGeom>
        </p:spPr>
      </p:pic>
      <p:pic>
        <p:nvPicPr>
          <p:cNvPr id="10" name="Picture 9">
            <a:extLst>
              <a:ext uri="{FF2B5EF4-FFF2-40B4-BE49-F238E27FC236}">
                <a16:creationId xmlns:a16="http://schemas.microsoft.com/office/drawing/2014/main" id="{52373DE7-2F38-F996-E85D-AD7D30EF47F1}"/>
              </a:ext>
            </a:extLst>
          </p:cNvPr>
          <p:cNvPicPr>
            <a:picLocks noChangeAspect="1"/>
          </p:cNvPicPr>
          <p:nvPr/>
        </p:nvPicPr>
        <p:blipFill rotWithShape="1">
          <a:blip r:embed="rId5"/>
          <a:srcRect l="1811" t="23408" r="68897" b="15179"/>
          <a:stretch/>
        </p:blipFill>
        <p:spPr>
          <a:xfrm>
            <a:off x="3687928" y="2122037"/>
            <a:ext cx="4511642" cy="4342771"/>
          </a:xfrm>
          <a:prstGeom prst="rect">
            <a:avLst/>
          </a:prstGeom>
        </p:spPr>
      </p:pic>
    </p:spTree>
    <p:extLst>
      <p:ext uri="{BB962C8B-B14F-4D97-AF65-F5344CB8AC3E}">
        <p14:creationId xmlns:p14="http://schemas.microsoft.com/office/powerpoint/2010/main" val="2551417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878135-3F5C-BB53-0082-122956799B79}"/>
              </a:ext>
            </a:extLst>
          </p:cNvPr>
          <p:cNvSpPr>
            <a:spLocks noGrp="1"/>
          </p:cNvSpPr>
          <p:nvPr>
            <p:ph type="title"/>
          </p:nvPr>
        </p:nvSpPr>
        <p:spPr/>
        <p:txBody>
          <a:bodyPr/>
          <a:lstStyle/>
          <a:p>
            <a:r>
              <a:rPr lang="en-US" dirty="0"/>
              <a:t>agenda</a:t>
            </a:r>
          </a:p>
        </p:txBody>
      </p:sp>
      <p:graphicFrame>
        <p:nvGraphicFramePr>
          <p:cNvPr id="2" name="Table 4">
            <a:extLst>
              <a:ext uri="{FF2B5EF4-FFF2-40B4-BE49-F238E27FC236}">
                <a16:creationId xmlns:a16="http://schemas.microsoft.com/office/drawing/2014/main" id="{14883AB6-E6D8-70A9-3CCB-61E120FC6000}"/>
              </a:ext>
            </a:extLst>
          </p:cNvPr>
          <p:cNvGraphicFramePr>
            <a:graphicFrameLocks noGrp="1"/>
          </p:cNvGraphicFramePr>
          <p:nvPr>
            <p:ph idx="1"/>
            <p:extLst>
              <p:ext uri="{D42A27DB-BD31-4B8C-83A1-F6EECF244321}">
                <p14:modId xmlns:p14="http://schemas.microsoft.com/office/powerpoint/2010/main" val="1225852888"/>
              </p:ext>
            </p:extLst>
          </p:nvPr>
        </p:nvGraphicFramePr>
        <p:xfrm>
          <a:off x="7743324" y="748883"/>
          <a:ext cx="4132263" cy="5759447"/>
        </p:xfrm>
        <a:graphic>
          <a:graphicData uri="http://schemas.openxmlformats.org/drawingml/2006/table">
            <a:tbl>
              <a:tblPr firstRow="1" bandRow="1"/>
              <a:tblGrid>
                <a:gridCol w="4132263">
                  <a:extLst>
                    <a:ext uri="{9D8B030D-6E8A-4147-A177-3AD203B41FA5}">
                      <a16:colId xmlns:a16="http://schemas.microsoft.com/office/drawing/2014/main" val="1563570424"/>
                    </a:ext>
                  </a:extLst>
                </a:gridCol>
              </a:tblGrid>
              <a:tr h="75563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INTRODUCTION</a:t>
                      </a:r>
                    </a:p>
                  </a:txBody>
                  <a:tcPr>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105424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PHYSICAL MOBILITY</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 </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107576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MEDICATION MANAGEMENT</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dirty="0">
                        <a:latin typeface="+mn-lt"/>
                        <a:cs typeface="Gill Sans Light" panose="020B0302020104020203" pitchFamily="34" charset="-79"/>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10327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Gill Sans Light" panose="020B0302020104020203" pitchFamily="34" charset="-79"/>
                        </a:rPr>
                        <a:t>ENVIRONMENTAL SAFETY</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Gill Sans Light" panose="020B0302020104020203" pitchFamily="34" charset="-79"/>
                        </a:rPr>
                        <a:t> </a:t>
                      </a:r>
                      <a:endParaRPr lang="en-US" sz="1800" kern="1200" dirty="0">
                        <a:solidFill>
                          <a:schemeClr val="tx1"/>
                        </a:solidFill>
                        <a:latin typeface="+mj-lt"/>
                        <a:ea typeface="+mn-ea"/>
                        <a:cs typeface="+mn-cs"/>
                      </a:endParaRP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r h="9205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SAFE PATIENT HANDLING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 </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6376589"/>
                  </a:ext>
                </a:extLst>
              </a:tr>
              <a:tr h="9205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mn-lt"/>
                          <a:cs typeface="Gill Sans Light" panose="020B0302020104020203" pitchFamily="34" charset="-79"/>
                        </a:rPr>
                        <a:t>FALL PREVENTION TASK FORCE</a:t>
                      </a:r>
                    </a:p>
                  </a:txBody>
                  <a:tcPr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10751682"/>
                  </a:ext>
                </a:extLst>
              </a:tr>
            </a:tbl>
          </a:graphicData>
        </a:graphic>
      </p:graphicFrame>
      <p:pic>
        <p:nvPicPr>
          <p:cNvPr id="3" name="Picture 2">
            <a:extLst>
              <a:ext uri="{FF2B5EF4-FFF2-40B4-BE49-F238E27FC236}">
                <a16:creationId xmlns:a16="http://schemas.microsoft.com/office/drawing/2014/main" id="{D946C84D-812A-211A-60BD-CA4F427D5DEF}"/>
              </a:ext>
            </a:extLst>
          </p:cNvPr>
          <p:cNvPicPr>
            <a:picLocks noChangeAspect="1"/>
          </p:cNvPicPr>
          <p:nvPr/>
        </p:nvPicPr>
        <p:blipFill>
          <a:blip r:embed="rId3"/>
          <a:stretch>
            <a:fillRect/>
          </a:stretch>
        </p:blipFill>
        <p:spPr>
          <a:xfrm>
            <a:off x="181530" y="5872502"/>
            <a:ext cx="1505843" cy="743776"/>
          </a:xfrm>
          <a:prstGeom prst="rect">
            <a:avLst/>
          </a:prstGeom>
        </p:spPr>
      </p:pic>
    </p:spTree>
    <p:extLst>
      <p:ext uri="{BB962C8B-B14F-4D97-AF65-F5344CB8AC3E}">
        <p14:creationId xmlns:p14="http://schemas.microsoft.com/office/powerpoint/2010/main" val="3474133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1">
            <a:extLst>
              <a:ext uri="{FF2B5EF4-FFF2-40B4-BE49-F238E27FC236}">
                <a16:creationId xmlns:a16="http://schemas.microsoft.com/office/drawing/2014/main" id="{6D3E4400-9665-B8BA-B42B-EA5CCA04F5F8}"/>
              </a:ext>
            </a:extLst>
          </p:cNvPr>
          <p:cNvSpPr>
            <a:spLocks noGrp="1"/>
          </p:cNvSpPr>
          <p:nvPr>
            <p:ph type="title"/>
          </p:nvPr>
        </p:nvSpPr>
        <p:spPr>
          <a:xfrm>
            <a:off x="576072" y="704088"/>
            <a:ext cx="10515600" cy="676656"/>
          </a:xfrm>
        </p:spPr>
        <p:txBody>
          <a:bodyPr/>
          <a:lstStyle/>
          <a:p>
            <a:r>
              <a:rPr lang="en-US" dirty="0"/>
              <a:t>InDeelift</a:t>
            </a:r>
          </a:p>
        </p:txBody>
      </p:sp>
      <p:pic>
        <p:nvPicPr>
          <p:cNvPr id="3074" name="Picture 2">
            <a:extLst>
              <a:ext uri="{FF2B5EF4-FFF2-40B4-BE49-F238E27FC236}">
                <a16:creationId xmlns:a16="http://schemas.microsoft.com/office/drawing/2014/main" id="{69E8CC50-0497-1EF3-AD51-526F6BC8BC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191" r="1" b="9062"/>
          <a:stretch/>
        </p:blipFill>
        <p:spPr bwMode="auto">
          <a:xfrm>
            <a:off x="1257059" y="1673351"/>
            <a:ext cx="9363456" cy="3877056"/>
          </a:xfrm>
          <a:prstGeom prst="rect">
            <a:avLst/>
          </a:prstGeom>
          <a:solidFill>
            <a:srgbClr val="FFFFFF"/>
          </a:solidFill>
        </p:spPr>
      </p:pic>
      <p:sp>
        <p:nvSpPr>
          <p:cNvPr id="5" name="Date Placeholder 4">
            <a:extLst>
              <a:ext uri="{FF2B5EF4-FFF2-40B4-BE49-F238E27FC236}">
                <a16:creationId xmlns:a16="http://schemas.microsoft.com/office/drawing/2014/main" id="{A53A0C7C-0586-228E-FA96-774EC62F3F5E}"/>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20XX</a:t>
            </a:r>
          </a:p>
        </p:txBody>
      </p:sp>
      <p:sp>
        <p:nvSpPr>
          <p:cNvPr id="6" name="Footer Placeholder 5">
            <a:extLst>
              <a:ext uri="{FF2B5EF4-FFF2-40B4-BE49-F238E27FC236}">
                <a16:creationId xmlns:a16="http://schemas.microsoft.com/office/drawing/2014/main" id="{C801DC3D-B767-88E9-8474-0CE3B568B957}"/>
              </a:ext>
            </a:extLst>
          </p:cNvPr>
          <p:cNvSpPr>
            <a:spLocks noGrp="1"/>
          </p:cNvSpPr>
          <p:nvPr>
            <p:ph type="ftr" sz="quarter" idx="11"/>
          </p:nvPr>
        </p:nvSpPr>
        <p:spPr>
          <a:xfrm>
            <a:off x="859535" y="5843014"/>
            <a:ext cx="9760979" cy="676656"/>
          </a:xfrm>
        </p:spPr>
        <p:txBody>
          <a:bodyPr anchor="ctr">
            <a:normAutofit/>
          </a:bodyPr>
          <a:lstStyle/>
          <a:p>
            <a:pPr>
              <a:spcAft>
                <a:spcPts val="600"/>
              </a:spcAft>
            </a:pPr>
            <a:r>
              <a:rPr lang="en-US" sz="1800" dirty="0">
                <a:hlinkClick r:id="rId3"/>
              </a:rPr>
              <a:t>https://www.rehacare.com/en/lifestyle/indeelift-human-lifting-tools-self-determined-living</a:t>
            </a:r>
            <a:endParaRPr lang="en-US" sz="1800" dirty="0"/>
          </a:p>
          <a:p>
            <a:pPr>
              <a:spcAft>
                <a:spcPts val="600"/>
              </a:spcAft>
            </a:pPr>
            <a:endParaRPr lang="en-US" sz="1800" dirty="0"/>
          </a:p>
          <a:p>
            <a:pPr>
              <a:spcAft>
                <a:spcPts val="600"/>
              </a:spcAft>
            </a:pPr>
            <a:endParaRPr lang="en-US" dirty="0"/>
          </a:p>
        </p:txBody>
      </p:sp>
      <p:sp>
        <p:nvSpPr>
          <p:cNvPr id="7" name="Slide Number Placeholder 6">
            <a:extLst>
              <a:ext uri="{FF2B5EF4-FFF2-40B4-BE49-F238E27FC236}">
                <a16:creationId xmlns:a16="http://schemas.microsoft.com/office/drawing/2014/main" id="{B6B27D11-6FC7-AFA3-8EBF-C291AE707E74}"/>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20</a:t>
            </a:fld>
            <a:endParaRPr lang="en-US" dirty="0"/>
          </a:p>
        </p:txBody>
      </p:sp>
    </p:spTree>
    <p:extLst>
      <p:ext uri="{BB962C8B-B14F-4D97-AF65-F5344CB8AC3E}">
        <p14:creationId xmlns:p14="http://schemas.microsoft.com/office/powerpoint/2010/main" val="3586001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B67C70-90C5-C784-34B3-B539D6DE2B27}"/>
              </a:ext>
            </a:extLst>
          </p:cNvPr>
          <p:cNvSpPr>
            <a:spLocks noGrp="1"/>
          </p:cNvSpPr>
          <p:nvPr>
            <p:ph sz="half" idx="1"/>
          </p:nvPr>
        </p:nvSpPr>
        <p:spPr>
          <a:xfrm>
            <a:off x="365760" y="1347536"/>
            <a:ext cx="6023008" cy="5117271"/>
          </a:xfrm>
        </p:spPr>
        <p:txBody>
          <a:bodyPr>
            <a:normAutofit/>
          </a:bodyPr>
          <a:lstStyle/>
          <a:p>
            <a:r>
              <a:rPr lang="en-US" sz="3000" dirty="0"/>
              <a:t>Fall Assessment </a:t>
            </a:r>
          </a:p>
          <a:p>
            <a:r>
              <a:rPr lang="en-US" sz="3000" dirty="0"/>
              <a:t>Timed get up and go test </a:t>
            </a:r>
          </a:p>
          <a:p>
            <a:pPr lvl="1">
              <a:buFont typeface="Courier New" panose="02070309020205020404" pitchFamily="49" charset="0"/>
              <a:buChar char="o"/>
            </a:pPr>
            <a:r>
              <a:rPr lang="en-US" sz="2600" dirty="0"/>
              <a:t> Person rises from seated position</a:t>
            </a:r>
          </a:p>
          <a:p>
            <a:pPr lvl="1">
              <a:buFont typeface="Courier New" panose="02070309020205020404" pitchFamily="49" charset="0"/>
              <a:buChar char="o"/>
            </a:pPr>
            <a:r>
              <a:rPr lang="en-US" sz="2600" dirty="0"/>
              <a:t>  </a:t>
            </a:r>
            <a:r>
              <a:rPr lang="en-US" sz="3000" dirty="0"/>
              <a:t>walks about 10 feet </a:t>
            </a:r>
          </a:p>
          <a:p>
            <a:pPr lvl="1">
              <a:buFont typeface="Courier New" panose="02070309020205020404" pitchFamily="49" charset="0"/>
              <a:buChar char="o"/>
            </a:pPr>
            <a:r>
              <a:rPr lang="en-US" sz="3000" dirty="0"/>
              <a:t>  turns</a:t>
            </a:r>
          </a:p>
          <a:p>
            <a:pPr lvl="1">
              <a:buFont typeface="Courier New" panose="02070309020205020404" pitchFamily="49" charset="0"/>
              <a:buChar char="o"/>
            </a:pPr>
            <a:r>
              <a:rPr lang="en-US" sz="3000" dirty="0"/>
              <a:t>  walks back and sits down</a:t>
            </a:r>
          </a:p>
          <a:p>
            <a:r>
              <a:rPr lang="en-US" sz="3000" dirty="0"/>
              <a:t>Watch for unsteady gait and </a:t>
            </a:r>
            <a:br>
              <a:rPr lang="en-US" sz="3000" dirty="0"/>
            </a:br>
            <a:r>
              <a:rPr lang="en-US" sz="3000" dirty="0"/>
              <a:t>balance </a:t>
            </a:r>
          </a:p>
          <a:p>
            <a:r>
              <a:rPr lang="en-US" sz="3000" dirty="0"/>
              <a:t>Post Fall Huddle Form </a:t>
            </a:r>
          </a:p>
          <a:p>
            <a:endParaRPr lang="en-US" sz="2600" dirty="0"/>
          </a:p>
        </p:txBody>
      </p:sp>
      <p:sp>
        <p:nvSpPr>
          <p:cNvPr id="5" name="Date Placeholder 4">
            <a:extLst>
              <a:ext uri="{FF2B5EF4-FFF2-40B4-BE49-F238E27FC236}">
                <a16:creationId xmlns:a16="http://schemas.microsoft.com/office/drawing/2014/main" id="{7A1934AE-7877-00C9-6946-EB3CE997976F}"/>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20XX</a:t>
            </a:r>
          </a:p>
        </p:txBody>
      </p:sp>
      <p:sp>
        <p:nvSpPr>
          <p:cNvPr id="7" name="Slide Number Placeholder 6">
            <a:extLst>
              <a:ext uri="{FF2B5EF4-FFF2-40B4-BE49-F238E27FC236}">
                <a16:creationId xmlns:a16="http://schemas.microsoft.com/office/drawing/2014/main" id="{4F80D68D-A961-0337-C17C-D3E1B73C3E5E}"/>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21</a:t>
            </a:fld>
            <a:endParaRPr lang="en-US" dirty="0"/>
          </a:p>
        </p:txBody>
      </p:sp>
      <p:sp>
        <p:nvSpPr>
          <p:cNvPr id="2" name="Title 1">
            <a:extLst>
              <a:ext uri="{FF2B5EF4-FFF2-40B4-BE49-F238E27FC236}">
                <a16:creationId xmlns:a16="http://schemas.microsoft.com/office/drawing/2014/main" id="{D46161B2-802C-EF24-FD71-F25BA3CB4CFC}"/>
              </a:ext>
            </a:extLst>
          </p:cNvPr>
          <p:cNvSpPr>
            <a:spLocks noGrp="1"/>
          </p:cNvSpPr>
          <p:nvPr>
            <p:ph type="title"/>
          </p:nvPr>
        </p:nvSpPr>
        <p:spPr>
          <a:xfrm>
            <a:off x="2019860" y="259546"/>
            <a:ext cx="9144000" cy="676656"/>
          </a:xfrm>
        </p:spPr>
        <p:txBody>
          <a:bodyPr anchor="b">
            <a:normAutofit/>
          </a:bodyPr>
          <a:lstStyle/>
          <a:p>
            <a:r>
              <a:rPr lang="en-US" sz="4100" dirty="0"/>
              <a:t>Fall Prevention Task Force </a:t>
            </a:r>
          </a:p>
        </p:txBody>
      </p:sp>
      <p:pic>
        <p:nvPicPr>
          <p:cNvPr id="13" name="Picture Placeholder 8" descr="A close-up of a risk status&#10;&#10;Description automatically generated">
            <a:extLst>
              <a:ext uri="{FF2B5EF4-FFF2-40B4-BE49-F238E27FC236}">
                <a16:creationId xmlns:a16="http://schemas.microsoft.com/office/drawing/2014/main" id="{9EB307E0-BD30-A948-30A2-3E3161D9D7AE}"/>
              </a:ext>
            </a:extLst>
          </p:cNvPr>
          <p:cNvPicPr>
            <a:picLocks noChangeAspect="1"/>
          </p:cNvPicPr>
          <p:nvPr/>
        </p:nvPicPr>
        <p:blipFill rotWithShape="1">
          <a:blip r:embed="rId3"/>
          <a:srcRect l="3331" r="12132" b="-2"/>
          <a:stretch/>
        </p:blipFill>
        <p:spPr>
          <a:xfrm>
            <a:off x="6019800" y="1158202"/>
            <a:ext cx="6172200" cy="4873625"/>
          </a:xfrm>
          <a:prstGeom prst="rect">
            <a:avLst/>
          </a:prstGeom>
          <a:noFill/>
        </p:spPr>
      </p:pic>
    </p:spTree>
    <p:extLst>
      <p:ext uri="{BB962C8B-B14F-4D97-AF65-F5344CB8AC3E}">
        <p14:creationId xmlns:p14="http://schemas.microsoft.com/office/powerpoint/2010/main" val="1831306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0951C-8619-1C67-93CF-C8F15130F4F6}"/>
              </a:ext>
            </a:extLst>
          </p:cNvPr>
          <p:cNvSpPr>
            <a:spLocks noGrp="1"/>
          </p:cNvSpPr>
          <p:nvPr>
            <p:ph type="title"/>
          </p:nvPr>
        </p:nvSpPr>
        <p:spPr>
          <a:xfrm>
            <a:off x="839788" y="457200"/>
            <a:ext cx="3932237" cy="1600200"/>
          </a:xfrm>
        </p:spPr>
        <p:txBody>
          <a:bodyPr anchor="b">
            <a:normAutofit/>
          </a:bodyPr>
          <a:lstStyle/>
          <a:p>
            <a:r>
              <a:rPr lang="en-US" sz="8000" dirty="0"/>
              <a:t>S.T.O.P</a:t>
            </a:r>
          </a:p>
        </p:txBody>
      </p:sp>
      <p:sp>
        <p:nvSpPr>
          <p:cNvPr id="3" name="Text Placeholder 2">
            <a:extLst>
              <a:ext uri="{FF2B5EF4-FFF2-40B4-BE49-F238E27FC236}">
                <a16:creationId xmlns:a16="http://schemas.microsoft.com/office/drawing/2014/main" id="{7F8CD8B2-AB35-72FD-031C-0F14525DFE1D}"/>
              </a:ext>
            </a:extLst>
          </p:cNvPr>
          <p:cNvSpPr>
            <a:spLocks noGrp="1"/>
          </p:cNvSpPr>
          <p:nvPr>
            <p:ph type="body" sz="half" idx="2"/>
          </p:nvPr>
        </p:nvSpPr>
        <p:spPr>
          <a:xfrm>
            <a:off x="839788" y="2057400"/>
            <a:ext cx="3932237" cy="3811588"/>
          </a:xfrm>
        </p:spPr>
        <p:txBody>
          <a:bodyPr>
            <a:normAutofit lnSpcReduction="10000"/>
          </a:bodyPr>
          <a:lstStyle/>
          <a:p>
            <a:r>
              <a:rPr lang="en-US" sz="4800" b="1" dirty="0">
                <a:solidFill>
                  <a:srgbClr val="FF0000"/>
                </a:solidFill>
              </a:rPr>
              <a:t>S  </a:t>
            </a:r>
            <a:r>
              <a:rPr lang="en-US" dirty="0"/>
              <a:t>   </a:t>
            </a:r>
            <a:r>
              <a:rPr lang="en-US" sz="3800" b="1" dirty="0"/>
              <a:t>Stop</a:t>
            </a:r>
          </a:p>
          <a:p>
            <a:endParaRPr lang="en-US" dirty="0"/>
          </a:p>
          <a:p>
            <a:r>
              <a:rPr lang="en-US" sz="4800" b="1" dirty="0">
                <a:solidFill>
                  <a:srgbClr val="FF0000"/>
                </a:solidFill>
              </a:rPr>
              <a:t>T </a:t>
            </a:r>
            <a:r>
              <a:rPr lang="en-US" sz="4800" dirty="0">
                <a:solidFill>
                  <a:srgbClr val="FF0000"/>
                </a:solidFill>
              </a:rPr>
              <a:t>  </a:t>
            </a:r>
            <a:r>
              <a:rPr lang="en-US" sz="3800" b="1" dirty="0"/>
              <a:t>Think</a:t>
            </a:r>
          </a:p>
          <a:p>
            <a:br>
              <a:rPr lang="en-US" dirty="0"/>
            </a:br>
            <a:r>
              <a:rPr lang="en-US" sz="4800" b="1" dirty="0">
                <a:solidFill>
                  <a:srgbClr val="FF0000"/>
                </a:solidFill>
              </a:rPr>
              <a:t>O </a:t>
            </a:r>
            <a:r>
              <a:rPr lang="en-US" dirty="0"/>
              <a:t>    </a:t>
            </a:r>
            <a:r>
              <a:rPr lang="en-US" sz="3800" b="1" dirty="0"/>
              <a:t>Observe</a:t>
            </a:r>
          </a:p>
          <a:p>
            <a:br>
              <a:rPr lang="en-US" dirty="0"/>
            </a:br>
            <a:r>
              <a:rPr lang="en-US" sz="4800" b="1" dirty="0">
                <a:solidFill>
                  <a:srgbClr val="FF0000"/>
                </a:solidFill>
              </a:rPr>
              <a:t>P </a:t>
            </a:r>
            <a:r>
              <a:rPr lang="en-US" sz="4800" dirty="0">
                <a:solidFill>
                  <a:srgbClr val="FF0000"/>
                </a:solidFill>
              </a:rPr>
              <a:t>  </a:t>
            </a:r>
            <a:r>
              <a:rPr lang="en-US" sz="3800" b="1" dirty="0"/>
              <a:t>Prevent</a:t>
            </a:r>
          </a:p>
        </p:txBody>
      </p:sp>
      <p:sp>
        <p:nvSpPr>
          <p:cNvPr id="5" name="Date Placeholder 4">
            <a:extLst>
              <a:ext uri="{FF2B5EF4-FFF2-40B4-BE49-F238E27FC236}">
                <a16:creationId xmlns:a16="http://schemas.microsoft.com/office/drawing/2014/main" id="{AF06035F-E173-D1E0-6057-855D972C1316}"/>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20XX</a:t>
            </a:r>
          </a:p>
        </p:txBody>
      </p:sp>
      <p:sp>
        <p:nvSpPr>
          <p:cNvPr id="7" name="Slide Number Placeholder 6">
            <a:extLst>
              <a:ext uri="{FF2B5EF4-FFF2-40B4-BE49-F238E27FC236}">
                <a16:creationId xmlns:a16="http://schemas.microsoft.com/office/drawing/2014/main" id="{56CEA867-9ADE-E2BD-CA37-6EA0AF9C7E8E}"/>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22</a:t>
            </a:fld>
            <a:endParaRPr lang="en-US" dirty="0"/>
          </a:p>
        </p:txBody>
      </p:sp>
      <p:pic>
        <p:nvPicPr>
          <p:cNvPr id="12" name="Content Placeholder 11">
            <a:extLst>
              <a:ext uri="{FF2B5EF4-FFF2-40B4-BE49-F238E27FC236}">
                <a16:creationId xmlns:a16="http://schemas.microsoft.com/office/drawing/2014/main" id="{492DBF68-BC3B-BC3B-25C4-8951F0BD9EBE}"/>
              </a:ext>
            </a:extLst>
          </p:cNvPr>
          <p:cNvPicPr>
            <a:picLocks noGrp="1" noChangeAspect="1"/>
          </p:cNvPicPr>
          <p:nvPr>
            <p:ph idx="1"/>
          </p:nvPr>
        </p:nvPicPr>
        <p:blipFill>
          <a:blip r:embed="rId3"/>
          <a:stretch>
            <a:fillRect/>
          </a:stretch>
        </p:blipFill>
        <p:spPr>
          <a:xfrm>
            <a:off x="5880499" y="457200"/>
            <a:ext cx="5906493" cy="5556305"/>
          </a:xfrm>
          <a:prstGeom prst="rect">
            <a:avLst/>
          </a:prstGeom>
        </p:spPr>
      </p:pic>
    </p:spTree>
    <p:extLst>
      <p:ext uri="{BB962C8B-B14F-4D97-AF65-F5344CB8AC3E}">
        <p14:creationId xmlns:p14="http://schemas.microsoft.com/office/powerpoint/2010/main" val="892864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7DE1D-A077-1397-DD95-23066C951D4D}"/>
              </a:ext>
            </a:extLst>
          </p:cNvPr>
          <p:cNvSpPr>
            <a:spLocks noGrp="1"/>
          </p:cNvSpPr>
          <p:nvPr>
            <p:ph type="title"/>
          </p:nvPr>
        </p:nvSpPr>
        <p:spPr>
          <a:xfrm>
            <a:off x="213146" y="166757"/>
            <a:ext cx="6502620" cy="676656"/>
          </a:xfrm>
        </p:spPr>
        <p:txBody>
          <a:bodyPr/>
          <a:lstStyle/>
          <a:p>
            <a:r>
              <a:rPr lang="en-US" dirty="0"/>
              <a:t>Resources </a:t>
            </a:r>
          </a:p>
        </p:txBody>
      </p:sp>
      <p:sp>
        <p:nvSpPr>
          <p:cNvPr id="3" name="Text Placeholder 2">
            <a:extLst>
              <a:ext uri="{FF2B5EF4-FFF2-40B4-BE49-F238E27FC236}">
                <a16:creationId xmlns:a16="http://schemas.microsoft.com/office/drawing/2014/main" id="{7775EE0B-014F-94BF-5DC4-9CED5DD07FE8}"/>
              </a:ext>
            </a:extLst>
          </p:cNvPr>
          <p:cNvSpPr>
            <a:spLocks noGrp="1"/>
          </p:cNvSpPr>
          <p:nvPr>
            <p:ph type="body" sz="half" idx="2"/>
          </p:nvPr>
        </p:nvSpPr>
        <p:spPr>
          <a:xfrm>
            <a:off x="427257" y="1297966"/>
            <a:ext cx="9716421" cy="4934392"/>
          </a:xfrm>
        </p:spPr>
        <p:txBody>
          <a:bodyPr>
            <a:normAutofit fontScale="92500" lnSpcReduction="20000"/>
          </a:bodyPr>
          <a:lstStyle/>
          <a:p>
            <a:r>
              <a:rPr lang="en-US" dirty="0"/>
              <a:t>Centers for Disease Control and Prevention (n.d.). STEADI Older Adult Fall Prevention Online Training for Providers. Retrieved from </a:t>
            </a:r>
            <a:r>
              <a:rPr lang="en-US" dirty="0">
                <a:hlinkClick r:id="rId2"/>
              </a:rPr>
              <a:t>https://www.cdc.gov/steadi/training.html</a:t>
            </a:r>
            <a:br>
              <a:rPr lang="en-US" dirty="0"/>
            </a:br>
            <a:endParaRPr lang="en-US" dirty="0"/>
          </a:p>
          <a:p>
            <a:endParaRPr lang="en-US" dirty="0"/>
          </a:p>
          <a:p>
            <a:r>
              <a:rPr lang="en-US" dirty="0"/>
              <a:t>Centers for Disease Control and Prevention (2013). STEADI: Webinar for health care providers [Webinar]. </a:t>
            </a:r>
            <a:br>
              <a:rPr lang="en-US" dirty="0"/>
            </a:br>
            <a:r>
              <a:rPr lang="en-US" dirty="0">
                <a:hlinkClick r:id="rId2"/>
              </a:rPr>
              <a:t>https://www.cdc.gov/steadi/training.html</a:t>
            </a:r>
            <a:endParaRPr lang="en-US" dirty="0"/>
          </a:p>
          <a:p>
            <a:br>
              <a:rPr lang="en-US" dirty="0"/>
            </a:br>
            <a:endParaRPr lang="en-US" dirty="0"/>
          </a:p>
          <a:p>
            <a:r>
              <a:rPr lang="en-US" dirty="0"/>
              <a:t>Gait Belt Training Video</a:t>
            </a:r>
          </a:p>
          <a:p>
            <a:r>
              <a:rPr lang="en-US" dirty="0">
                <a:hlinkClick r:id="rId3"/>
              </a:rPr>
              <a:t>https://www.youtube.com/watch?v=1ElLzPnOYsg</a:t>
            </a:r>
            <a:endParaRPr lang="en-US" dirty="0"/>
          </a:p>
          <a:p>
            <a:endParaRPr lang="en-US" dirty="0"/>
          </a:p>
          <a:p>
            <a:endParaRPr lang="en-US" dirty="0"/>
          </a:p>
          <a:p>
            <a:r>
              <a:rPr lang="en-US" dirty="0"/>
              <a:t>RehabMart Supplies </a:t>
            </a:r>
          </a:p>
          <a:p>
            <a:r>
              <a:rPr lang="en-US" dirty="0">
                <a:hlinkClick r:id="rId4"/>
              </a:rPr>
              <a:t>https://www.rehabmart.com/post/transfer-belts-vests-choosing-the-best-for-your-needs</a:t>
            </a:r>
            <a:endParaRPr lang="en-US" dirty="0"/>
          </a:p>
          <a:p>
            <a:endParaRPr lang="en-US" dirty="0"/>
          </a:p>
          <a:p>
            <a:endParaRPr lang="en-US" dirty="0"/>
          </a:p>
          <a:p>
            <a:r>
              <a:rPr lang="en-US" dirty="0"/>
              <a:t>Association of University Centers on Disabilities </a:t>
            </a:r>
          </a:p>
          <a:p>
            <a:r>
              <a:rPr lang="en-US" dirty="0">
                <a:hlinkClick r:id="rId5"/>
              </a:rPr>
              <a:t>https://www.aucd.org/docs/publications/2016_0801_falls_brief_print-hi.pdf</a:t>
            </a:r>
            <a:br>
              <a:rPr lang="en-US" dirty="0"/>
            </a:br>
            <a:endParaRPr lang="en-US" dirty="0"/>
          </a:p>
          <a:p>
            <a:endParaRPr lang="en-US" dirty="0"/>
          </a:p>
          <a:p>
            <a:r>
              <a:rPr lang="en-US" dirty="0"/>
              <a:t>Falls Risk Assessment Tool </a:t>
            </a:r>
          </a:p>
          <a:p>
            <a:r>
              <a:rPr lang="en-US" dirty="0">
                <a:hlinkClick r:id="rId6" action="ppaction://hlinkfile"/>
              </a:rPr>
              <a:t>file:///C:/Users/BKR/Downloads/b2b_1a_frat_pdf.pdf</a:t>
            </a:r>
            <a:endParaRPr lang="en-US" dirty="0"/>
          </a:p>
          <a:p>
            <a:endParaRPr lang="en-US" dirty="0"/>
          </a:p>
          <a:p>
            <a:endParaRPr lang="en-US" dirty="0"/>
          </a:p>
        </p:txBody>
      </p:sp>
      <p:sp>
        <p:nvSpPr>
          <p:cNvPr id="5" name="Date Placeholder 4">
            <a:extLst>
              <a:ext uri="{FF2B5EF4-FFF2-40B4-BE49-F238E27FC236}">
                <a16:creationId xmlns:a16="http://schemas.microsoft.com/office/drawing/2014/main" id="{A350B839-FE8D-9912-6328-DB086B6FD3DD}"/>
              </a:ext>
            </a:extLst>
          </p:cNvPr>
          <p:cNvSpPr>
            <a:spLocks noGrp="1"/>
          </p:cNvSpPr>
          <p:nvPr>
            <p:ph type="dt" sz="half" idx="10"/>
          </p:nvPr>
        </p:nvSpPr>
        <p:spPr/>
        <p:txBody>
          <a:bodyPr/>
          <a:lstStyle/>
          <a:p>
            <a:r>
              <a:rPr lang="en-US" dirty="0"/>
              <a:t>20XX</a:t>
            </a:r>
          </a:p>
        </p:txBody>
      </p:sp>
      <p:sp>
        <p:nvSpPr>
          <p:cNvPr id="7" name="Slide Number Placeholder 6">
            <a:extLst>
              <a:ext uri="{FF2B5EF4-FFF2-40B4-BE49-F238E27FC236}">
                <a16:creationId xmlns:a16="http://schemas.microsoft.com/office/drawing/2014/main" id="{FA104E28-9B28-2E19-8E03-70A87A034A2C}"/>
              </a:ext>
            </a:extLst>
          </p:cNvPr>
          <p:cNvSpPr>
            <a:spLocks noGrp="1"/>
          </p:cNvSpPr>
          <p:nvPr>
            <p:ph type="sldNum" sz="quarter" idx="12"/>
          </p:nvPr>
        </p:nvSpPr>
        <p:spPr/>
        <p:txBody>
          <a:bodyPr/>
          <a:lstStyle/>
          <a:p>
            <a:fld id="{58FB4751-880F-D840-AAA9-3A15815CC996}" type="slidenum">
              <a:rPr lang="en-US" smtClean="0"/>
              <a:t>23</a:t>
            </a:fld>
            <a:endParaRPr lang="en-US" dirty="0"/>
          </a:p>
        </p:txBody>
      </p:sp>
      <p:pic>
        <p:nvPicPr>
          <p:cNvPr id="8" name="Picture 7">
            <a:extLst>
              <a:ext uri="{FF2B5EF4-FFF2-40B4-BE49-F238E27FC236}">
                <a16:creationId xmlns:a16="http://schemas.microsoft.com/office/drawing/2014/main" id="{11CC1F0F-334A-7E89-EFE4-1B493358F25F}"/>
              </a:ext>
            </a:extLst>
          </p:cNvPr>
          <p:cNvPicPr>
            <a:picLocks noChangeAspect="1"/>
          </p:cNvPicPr>
          <p:nvPr/>
        </p:nvPicPr>
        <p:blipFill>
          <a:blip r:embed="rId7"/>
          <a:stretch>
            <a:fillRect/>
          </a:stretch>
        </p:blipFill>
        <p:spPr>
          <a:xfrm>
            <a:off x="10143678" y="5222796"/>
            <a:ext cx="1505843" cy="743776"/>
          </a:xfrm>
          <a:prstGeom prst="rect">
            <a:avLst/>
          </a:prstGeom>
        </p:spPr>
      </p:pic>
    </p:spTree>
    <p:extLst>
      <p:ext uri="{BB962C8B-B14F-4D97-AF65-F5344CB8AC3E}">
        <p14:creationId xmlns:p14="http://schemas.microsoft.com/office/powerpoint/2010/main" val="2209039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AF94C40-1412-B258-6421-9BF80687E82B}"/>
              </a:ext>
            </a:extLst>
          </p:cNvPr>
          <p:cNvSpPr>
            <a:spLocks noGrp="1"/>
          </p:cNvSpPr>
          <p:nvPr>
            <p:ph type="ctrTitle"/>
          </p:nvPr>
        </p:nvSpPr>
        <p:spPr>
          <a:xfrm>
            <a:off x="1909011" y="414338"/>
            <a:ext cx="9144000" cy="2387600"/>
          </a:xfrm>
        </p:spPr>
        <p:txBody>
          <a:bodyPr/>
          <a:lstStyle/>
          <a:p>
            <a:r>
              <a:rPr lang="en-US" sz="8800" dirty="0"/>
              <a:t>Thank You</a:t>
            </a:r>
          </a:p>
        </p:txBody>
      </p:sp>
      <p:sp>
        <p:nvSpPr>
          <p:cNvPr id="9" name="Subtitle 8">
            <a:extLst>
              <a:ext uri="{FF2B5EF4-FFF2-40B4-BE49-F238E27FC236}">
                <a16:creationId xmlns:a16="http://schemas.microsoft.com/office/drawing/2014/main" id="{C6CD4148-1443-FB29-AF51-4DA25699A352}"/>
              </a:ext>
            </a:extLst>
          </p:cNvPr>
          <p:cNvSpPr>
            <a:spLocks noGrp="1"/>
          </p:cNvSpPr>
          <p:nvPr>
            <p:ph type="subTitle" idx="1"/>
          </p:nvPr>
        </p:nvSpPr>
        <p:spPr>
          <a:xfrm>
            <a:off x="1524000" y="3228182"/>
            <a:ext cx="9144000" cy="1655762"/>
          </a:xfrm>
        </p:spPr>
        <p:txBody>
          <a:bodyPr/>
          <a:lstStyle/>
          <a:p>
            <a:r>
              <a:rPr lang="en-US" b="1" dirty="0"/>
              <a:t>Brenda Rice, Risk Control Advisor </a:t>
            </a:r>
          </a:p>
          <a:p>
            <a:r>
              <a:rPr lang="en-US" b="1" dirty="0"/>
              <a:t>913-912-2932</a:t>
            </a:r>
          </a:p>
          <a:p>
            <a:r>
              <a:rPr lang="en-US" b="1" dirty="0">
                <a:hlinkClick r:id="rId3"/>
              </a:rPr>
              <a:t>Brenda.rice@imacorp.com</a:t>
            </a:r>
            <a:r>
              <a:rPr lang="en-US" b="1" dirty="0"/>
              <a:t> </a:t>
            </a:r>
          </a:p>
        </p:txBody>
      </p:sp>
      <p:sp>
        <p:nvSpPr>
          <p:cNvPr id="5" name="Date Placeholder 4">
            <a:extLst>
              <a:ext uri="{FF2B5EF4-FFF2-40B4-BE49-F238E27FC236}">
                <a16:creationId xmlns:a16="http://schemas.microsoft.com/office/drawing/2014/main" id="{A33D2A9E-0459-FAFF-F332-7AD982672FD3}"/>
              </a:ext>
            </a:extLst>
          </p:cNvPr>
          <p:cNvSpPr>
            <a:spLocks noGrp="1"/>
          </p:cNvSpPr>
          <p:nvPr>
            <p:ph type="dt" sz="half" idx="4294967295"/>
          </p:nvPr>
        </p:nvSpPr>
        <p:spPr>
          <a:xfrm>
            <a:off x="0" y="6464300"/>
            <a:ext cx="987425" cy="311150"/>
          </a:xfrm>
        </p:spPr>
        <p:txBody>
          <a:bodyPr/>
          <a:lstStyle/>
          <a:p>
            <a:r>
              <a:rPr lang="en-US" dirty="0"/>
              <a:t>20XX</a:t>
            </a:r>
          </a:p>
        </p:txBody>
      </p:sp>
      <p:sp>
        <p:nvSpPr>
          <p:cNvPr id="6" name="Footer Placeholder 5">
            <a:extLst>
              <a:ext uri="{FF2B5EF4-FFF2-40B4-BE49-F238E27FC236}">
                <a16:creationId xmlns:a16="http://schemas.microsoft.com/office/drawing/2014/main" id="{62EE039C-592F-2617-4CBC-001E632C8505}"/>
              </a:ext>
            </a:extLst>
          </p:cNvPr>
          <p:cNvSpPr>
            <a:spLocks noGrp="1"/>
          </p:cNvSpPr>
          <p:nvPr>
            <p:ph type="ftr" sz="quarter" idx="4294967295"/>
          </p:nvPr>
        </p:nvSpPr>
        <p:spPr>
          <a:xfrm>
            <a:off x="8753475" y="6464300"/>
            <a:ext cx="3438525" cy="311150"/>
          </a:xfrm>
        </p:spPr>
        <p:txBody>
          <a:bodyPr/>
          <a:lstStyle/>
          <a:p>
            <a:r>
              <a:rPr lang="en-US" dirty="0"/>
              <a:t>presentation title</a:t>
            </a:r>
          </a:p>
        </p:txBody>
      </p:sp>
      <p:sp>
        <p:nvSpPr>
          <p:cNvPr id="7" name="Slide Number Placeholder 6">
            <a:extLst>
              <a:ext uri="{FF2B5EF4-FFF2-40B4-BE49-F238E27FC236}">
                <a16:creationId xmlns:a16="http://schemas.microsoft.com/office/drawing/2014/main" id="{91477523-4B03-669B-B5B7-6CAC53216081}"/>
              </a:ext>
            </a:extLst>
          </p:cNvPr>
          <p:cNvSpPr>
            <a:spLocks noGrp="1"/>
          </p:cNvSpPr>
          <p:nvPr>
            <p:ph type="sldNum" sz="quarter" idx="4294967295"/>
          </p:nvPr>
        </p:nvSpPr>
        <p:spPr>
          <a:xfrm>
            <a:off x="11204575" y="6464300"/>
            <a:ext cx="987425" cy="311150"/>
          </a:xfrm>
        </p:spPr>
        <p:txBody>
          <a:bodyPr/>
          <a:lstStyle/>
          <a:p>
            <a:fld id="{58FB4751-880F-D840-AAA9-3A15815CC996}" type="slidenum">
              <a:rPr lang="en-US" smtClean="0"/>
              <a:t>24</a:t>
            </a:fld>
            <a:endParaRPr lang="en-US" dirty="0"/>
          </a:p>
        </p:txBody>
      </p:sp>
      <p:pic>
        <p:nvPicPr>
          <p:cNvPr id="10" name="Picture 9">
            <a:extLst>
              <a:ext uri="{FF2B5EF4-FFF2-40B4-BE49-F238E27FC236}">
                <a16:creationId xmlns:a16="http://schemas.microsoft.com/office/drawing/2014/main" id="{61D85936-06AC-A6B0-8211-700793B3266F}"/>
              </a:ext>
            </a:extLst>
          </p:cNvPr>
          <p:cNvPicPr>
            <a:picLocks noChangeAspect="1"/>
          </p:cNvPicPr>
          <p:nvPr/>
        </p:nvPicPr>
        <p:blipFill>
          <a:blip r:embed="rId4"/>
          <a:stretch>
            <a:fillRect/>
          </a:stretch>
        </p:blipFill>
        <p:spPr>
          <a:xfrm>
            <a:off x="4320394" y="5202238"/>
            <a:ext cx="3352243" cy="1655762"/>
          </a:xfrm>
          <a:prstGeom prst="rect">
            <a:avLst/>
          </a:prstGeom>
        </p:spPr>
      </p:pic>
    </p:spTree>
    <p:extLst>
      <p:ext uri="{BB962C8B-B14F-4D97-AF65-F5344CB8AC3E}">
        <p14:creationId xmlns:p14="http://schemas.microsoft.com/office/powerpoint/2010/main" val="1077559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70BA96D9-2E56-3DBD-6315-048A1B2800FB}"/>
              </a:ext>
            </a:extLst>
          </p:cNvPr>
          <p:cNvSpPr>
            <a:spLocks noGrp="1"/>
          </p:cNvSpPr>
          <p:nvPr>
            <p:ph type="title"/>
          </p:nvPr>
        </p:nvSpPr>
        <p:spPr/>
        <p:txBody>
          <a:bodyPr/>
          <a:lstStyle/>
          <a:p>
            <a:r>
              <a:rPr lang="en-US" dirty="0"/>
              <a:t>Focus – Concerns </a:t>
            </a:r>
          </a:p>
        </p:txBody>
      </p:sp>
      <p:sp>
        <p:nvSpPr>
          <p:cNvPr id="27" name="Text Placeholder 26">
            <a:extLst>
              <a:ext uri="{FF2B5EF4-FFF2-40B4-BE49-F238E27FC236}">
                <a16:creationId xmlns:a16="http://schemas.microsoft.com/office/drawing/2014/main" id="{64C89AC3-3D7A-65BB-C3F4-2B1CB19E78D1}"/>
              </a:ext>
            </a:extLst>
          </p:cNvPr>
          <p:cNvSpPr>
            <a:spLocks noGrp="1"/>
          </p:cNvSpPr>
          <p:nvPr>
            <p:ph type="body" sz="half" idx="2"/>
          </p:nvPr>
        </p:nvSpPr>
        <p:spPr>
          <a:xfrm>
            <a:off x="453511" y="1509343"/>
            <a:ext cx="8305479" cy="4732261"/>
          </a:xfrm>
        </p:spPr>
        <p:txBody>
          <a:bodyPr>
            <a:normAutofit fontScale="92500" lnSpcReduction="10000"/>
          </a:bodyPr>
          <a:lstStyle/>
          <a:p>
            <a:endParaRPr lang="en-US" dirty="0"/>
          </a:p>
          <a:p>
            <a:r>
              <a:rPr lang="en-US" sz="2800" b="1" dirty="0"/>
              <a:t>Falls in DDS Population </a:t>
            </a:r>
          </a:p>
          <a:p>
            <a:endParaRPr lang="en-US" dirty="0"/>
          </a:p>
          <a:p>
            <a:pPr marL="342900" indent="-342900">
              <a:buFont typeface="Wingdings" panose="05000000000000000000" pitchFamily="2" charset="2"/>
              <a:buChar char="Ø"/>
            </a:pPr>
            <a:r>
              <a:rPr lang="en-US" sz="2400" dirty="0"/>
              <a:t>Nationally about 30% of the population with I/DD </a:t>
            </a:r>
            <a:br>
              <a:rPr lang="en-US" sz="2400" dirty="0"/>
            </a:br>
            <a:r>
              <a:rPr lang="en-US" sz="2400" dirty="0"/>
              <a:t>fall each year </a:t>
            </a:r>
            <a:br>
              <a:rPr lang="en-US" sz="2400" dirty="0"/>
            </a:br>
            <a:endParaRPr lang="en-US" sz="2400" dirty="0"/>
          </a:p>
          <a:p>
            <a:pPr marL="342900" indent="-342900">
              <a:buFont typeface="Wingdings" panose="05000000000000000000" pitchFamily="2" charset="2"/>
              <a:buChar char="Ø"/>
            </a:pPr>
            <a:r>
              <a:rPr lang="en-US" sz="2400" dirty="0"/>
              <a:t>Approximately 2/3 of the population will have </a:t>
            </a:r>
            <a:br>
              <a:rPr lang="en-US" sz="2400" dirty="0"/>
            </a:br>
            <a:r>
              <a:rPr lang="en-US" sz="2400" dirty="0"/>
              <a:t>more than 1 fall a year </a:t>
            </a:r>
            <a:br>
              <a:rPr lang="en-US" sz="2400" dirty="0"/>
            </a:br>
            <a:endParaRPr lang="en-US" sz="2400" dirty="0"/>
          </a:p>
          <a:p>
            <a:pPr marL="342900" indent="-342900">
              <a:buFont typeface="Wingdings" panose="05000000000000000000" pitchFamily="2" charset="2"/>
              <a:buChar char="Ø"/>
            </a:pPr>
            <a:r>
              <a:rPr lang="en-US" sz="2400" dirty="0"/>
              <a:t>15% of the falls result in serious injury </a:t>
            </a:r>
            <a:br>
              <a:rPr lang="en-US" sz="2400" dirty="0"/>
            </a:br>
            <a:endParaRPr lang="en-US" sz="2400" dirty="0"/>
          </a:p>
          <a:p>
            <a:pPr marL="342900" indent="-342900">
              <a:buFont typeface="Wingdings" panose="05000000000000000000" pitchFamily="2" charset="2"/>
              <a:buChar char="Ø"/>
            </a:pPr>
            <a:r>
              <a:rPr lang="en-US" sz="2400" dirty="0"/>
              <a:t>Over half of the falls happened to Females</a:t>
            </a:r>
          </a:p>
          <a:p>
            <a:endParaRPr lang="en-US" dirty="0"/>
          </a:p>
          <a:p>
            <a:endParaRPr lang="en-US" dirty="0"/>
          </a:p>
          <a:p>
            <a:endParaRPr lang="en-US" sz="2400" dirty="0"/>
          </a:p>
          <a:p>
            <a:r>
              <a:rPr lang="en-US" sz="2400" dirty="0"/>
              <a:t>The 3</a:t>
            </a:r>
            <a:r>
              <a:rPr lang="en-US" sz="2400" baseline="30000" dirty="0"/>
              <a:t>rd</a:t>
            </a:r>
            <a:r>
              <a:rPr lang="en-US" sz="2400" dirty="0"/>
              <a:t> week of September is Fall Prevention Week in the United States. </a:t>
            </a:r>
          </a:p>
          <a:p>
            <a:endParaRPr lang="en-US" dirty="0"/>
          </a:p>
        </p:txBody>
      </p:sp>
      <p:pic>
        <p:nvPicPr>
          <p:cNvPr id="22" name="Picture Placeholder 21" descr="Person in black skirt and white shirt holding some dandelions">
            <a:extLst>
              <a:ext uri="{FF2B5EF4-FFF2-40B4-BE49-F238E27FC236}">
                <a16:creationId xmlns:a16="http://schemas.microsoft.com/office/drawing/2014/main" id="{07415596-3C86-E792-A622-F817DB08D587}"/>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t="24" b="24"/>
          <a:stretch/>
        </p:blipFill>
        <p:spPr/>
      </p:pic>
      <p:sp>
        <p:nvSpPr>
          <p:cNvPr id="2" name="Date Placeholder 1">
            <a:extLst>
              <a:ext uri="{FF2B5EF4-FFF2-40B4-BE49-F238E27FC236}">
                <a16:creationId xmlns:a16="http://schemas.microsoft.com/office/drawing/2014/main" id="{DA884D8B-635B-7402-1437-04A104C24B54}"/>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3324E804-5D73-9996-1913-1EF77F2E53C5}"/>
              </a:ext>
            </a:extLst>
          </p:cNvPr>
          <p:cNvSpPr>
            <a:spLocks noGrp="1"/>
          </p:cNvSpPr>
          <p:nvPr>
            <p:ph type="sldNum" sz="quarter" idx="12"/>
          </p:nvPr>
        </p:nvSpPr>
        <p:spPr/>
        <p:txBody>
          <a:bodyPr/>
          <a:lstStyle/>
          <a:p>
            <a:fld id="{58FB4751-880F-D840-AAA9-3A15815CC996}" type="slidenum">
              <a:rPr lang="en-US" smtClean="0"/>
              <a:pPr/>
              <a:t>3</a:t>
            </a:fld>
            <a:endParaRPr lang="en-US" dirty="0"/>
          </a:p>
        </p:txBody>
      </p:sp>
    </p:spTree>
    <p:extLst>
      <p:ext uri="{BB962C8B-B14F-4D97-AF65-F5344CB8AC3E}">
        <p14:creationId xmlns:p14="http://schemas.microsoft.com/office/powerpoint/2010/main" val="3435077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B67F4D-09DD-47B6-0570-C49019AB4C1B}"/>
              </a:ext>
            </a:extLst>
          </p:cNvPr>
          <p:cNvSpPr>
            <a:spLocks noGrp="1"/>
          </p:cNvSpPr>
          <p:nvPr>
            <p:ph type="body" sz="half" idx="2"/>
          </p:nvPr>
        </p:nvSpPr>
        <p:spPr>
          <a:xfrm>
            <a:off x="555105" y="1887411"/>
            <a:ext cx="6687906" cy="4970579"/>
          </a:xfrm>
        </p:spPr>
        <p:txBody>
          <a:bodyPr>
            <a:noAutofit/>
          </a:bodyPr>
          <a:lstStyle/>
          <a:p>
            <a:pPr>
              <a:spcAft>
                <a:spcPts val="600"/>
              </a:spcAft>
            </a:pPr>
            <a:r>
              <a:rPr lang="en-US" sz="2800" dirty="0"/>
              <a:t>Fear of Falling </a:t>
            </a:r>
            <a:br>
              <a:rPr lang="en-US" sz="2800" dirty="0"/>
            </a:br>
            <a:br>
              <a:rPr lang="en-US" sz="2800" dirty="0"/>
            </a:br>
            <a:r>
              <a:rPr lang="en-US" sz="2800" dirty="0"/>
              <a:t>Eye-sight or hearing issues </a:t>
            </a:r>
          </a:p>
          <a:p>
            <a:pPr>
              <a:spcAft>
                <a:spcPts val="600"/>
              </a:spcAft>
            </a:pPr>
            <a:endParaRPr lang="en-US" sz="1000" dirty="0"/>
          </a:p>
          <a:p>
            <a:pPr>
              <a:spcAft>
                <a:spcPts val="600"/>
              </a:spcAft>
            </a:pPr>
            <a:r>
              <a:rPr lang="en-US" sz="2800" dirty="0"/>
              <a:t>Attention Focus </a:t>
            </a:r>
          </a:p>
          <a:p>
            <a:pPr>
              <a:spcAft>
                <a:spcPts val="600"/>
              </a:spcAft>
            </a:pPr>
            <a:endParaRPr lang="en-US" sz="1000" dirty="0"/>
          </a:p>
          <a:p>
            <a:pPr>
              <a:spcAft>
                <a:spcPts val="600"/>
              </a:spcAft>
            </a:pPr>
            <a:r>
              <a:rPr lang="en-US" sz="2800" dirty="0"/>
              <a:t>Balance / Strength </a:t>
            </a:r>
          </a:p>
          <a:p>
            <a:pPr>
              <a:spcAft>
                <a:spcPts val="600"/>
              </a:spcAft>
            </a:pPr>
            <a:endParaRPr lang="en-US" sz="1000" dirty="0"/>
          </a:p>
          <a:p>
            <a:pPr>
              <a:spcAft>
                <a:spcPts val="600"/>
              </a:spcAft>
            </a:pPr>
            <a:r>
              <a:rPr lang="en-US" sz="2800" dirty="0"/>
              <a:t>Medication Change </a:t>
            </a:r>
          </a:p>
          <a:p>
            <a:pPr>
              <a:spcAft>
                <a:spcPts val="600"/>
              </a:spcAft>
            </a:pPr>
            <a:endParaRPr lang="en-US" sz="1000" dirty="0"/>
          </a:p>
          <a:p>
            <a:pPr>
              <a:spcAft>
                <a:spcPts val="600"/>
              </a:spcAft>
            </a:pPr>
            <a:r>
              <a:rPr lang="en-US" sz="2800" dirty="0"/>
              <a:t>Dehydrated</a:t>
            </a:r>
          </a:p>
        </p:txBody>
      </p:sp>
      <p:sp>
        <p:nvSpPr>
          <p:cNvPr id="5" name="Date Placeholder 4">
            <a:extLst>
              <a:ext uri="{FF2B5EF4-FFF2-40B4-BE49-F238E27FC236}">
                <a16:creationId xmlns:a16="http://schemas.microsoft.com/office/drawing/2014/main" id="{4B080EBC-B721-8C78-D6F9-CBD7F3932F14}"/>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20XX</a:t>
            </a:r>
          </a:p>
        </p:txBody>
      </p:sp>
      <p:sp>
        <p:nvSpPr>
          <p:cNvPr id="7" name="Slide Number Placeholder 6">
            <a:extLst>
              <a:ext uri="{FF2B5EF4-FFF2-40B4-BE49-F238E27FC236}">
                <a16:creationId xmlns:a16="http://schemas.microsoft.com/office/drawing/2014/main" id="{CE0AD5DF-AAA3-AA20-CAF1-442ACCADF6AE}"/>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4</a:t>
            </a:fld>
            <a:endParaRPr lang="en-US" dirty="0"/>
          </a:p>
        </p:txBody>
      </p:sp>
      <p:sp>
        <p:nvSpPr>
          <p:cNvPr id="2" name="Title 1">
            <a:extLst>
              <a:ext uri="{FF2B5EF4-FFF2-40B4-BE49-F238E27FC236}">
                <a16:creationId xmlns:a16="http://schemas.microsoft.com/office/drawing/2014/main" id="{4FE4ACF8-27BC-0978-9969-FC5DC40B05C7}"/>
              </a:ext>
            </a:extLst>
          </p:cNvPr>
          <p:cNvSpPr>
            <a:spLocks noGrp="1"/>
          </p:cNvSpPr>
          <p:nvPr>
            <p:ph type="title"/>
          </p:nvPr>
        </p:nvSpPr>
        <p:spPr>
          <a:xfrm>
            <a:off x="576071" y="704088"/>
            <a:ext cx="9144000" cy="676656"/>
          </a:xfrm>
        </p:spPr>
        <p:txBody>
          <a:bodyPr anchor="b">
            <a:normAutofit/>
          </a:bodyPr>
          <a:lstStyle/>
          <a:p>
            <a:r>
              <a:rPr lang="en-US" sz="4100" dirty="0"/>
              <a:t>Physical Mobility </a:t>
            </a:r>
          </a:p>
        </p:txBody>
      </p:sp>
      <p:pic>
        <p:nvPicPr>
          <p:cNvPr id="9" name="Picture Placeholder 8" descr="A person walking with a cane&#10;&#10;Description automatically generated">
            <a:extLst>
              <a:ext uri="{FF2B5EF4-FFF2-40B4-BE49-F238E27FC236}">
                <a16:creationId xmlns:a16="http://schemas.microsoft.com/office/drawing/2014/main" id="{513E2B38-256A-1B89-F414-235A649C56CA}"/>
              </a:ext>
            </a:extLst>
          </p:cNvPr>
          <p:cNvPicPr>
            <a:picLocks noGrp="1" noChangeAspect="1"/>
          </p:cNvPicPr>
          <p:nvPr>
            <p:ph type="pic" idx="1"/>
          </p:nvPr>
        </p:nvPicPr>
        <p:blipFill rotWithShape="1">
          <a:blip r:embed="rId3">
            <a:extLst>
              <a:ext uri="{837473B0-CC2E-450A-ABE3-18F120FF3D39}">
                <a1611:picAttrSrcUrl xmlns:a1611="http://schemas.microsoft.com/office/drawing/2016/11/main" r:id="rId4"/>
              </a:ext>
            </a:extLst>
          </a:blip>
          <a:srcRect t="9626" b="19857"/>
          <a:stretch/>
        </p:blipFill>
        <p:spPr>
          <a:xfrm>
            <a:off x="6646264" y="10"/>
            <a:ext cx="5545736" cy="6063082"/>
          </a:xfrm>
          <a:noFill/>
        </p:spPr>
      </p:pic>
      <p:sp>
        <p:nvSpPr>
          <p:cNvPr id="10" name="TextBox 9">
            <a:extLst>
              <a:ext uri="{FF2B5EF4-FFF2-40B4-BE49-F238E27FC236}">
                <a16:creationId xmlns:a16="http://schemas.microsoft.com/office/drawing/2014/main" id="{E987E514-15D1-561D-AC1F-D2E94D4EEEB1}"/>
              </a:ext>
            </a:extLst>
          </p:cNvPr>
          <p:cNvSpPr txBox="1"/>
          <p:nvPr/>
        </p:nvSpPr>
        <p:spPr>
          <a:xfrm>
            <a:off x="9684582" y="5863037"/>
            <a:ext cx="2507418"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seniorsafetyadvice.com/what-are-the-most-common-causes-of-falls-in-the-elderly/old-age-4684329_640/">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spTree>
    <p:extLst>
      <p:ext uri="{BB962C8B-B14F-4D97-AF65-F5344CB8AC3E}">
        <p14:creationId xmlns:p14="http://schemas.microsoft.com/office/powerpoint/2010/main" val="1722957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417A8-D11E-CC70-B555-2EAA32EE0616}"/>
              </a:ext>
            </a:extLst>
          </p:cNvPr>
          <p:cNvSpPr>
            <a:spLocks noGrp="1"/>
          </p:cNvSpPr>
          <p:nvPr>
            <p:ph type="title"/>
          </p:nvPr>
        </p:nvSpPr>
        <p:spPr>
          <a:xfrm>
            <a:off x="576071" y="704088"/>
            <a:ext cx="6502620" cy="676656"/>
          </a:xfrm>
        </p:spPr>
        <p:txBody>
          <a:bodyPr anchor="b">
            <a:normAutofit/>
          </a:bodyPr>
          <a:lstStyle/>
          <a:p>
            <a:r>
              <a:rPr lang="en-US" sz="4100" dirty="0"/>
              <a:t>Medication Management </a:t>
            </a:r>
          </a:p>
        </p:txBody>
      </p:sp>
      <p:sp>
        <p:nvSpPr>
          <p:cNvPr id="3" name="Text Placeholder 2">
            <a:extLst>
              <a:ext uri="{FF2B5EF4-FFF2-40B4-BE49-F238E27FC236}">
                <a16:creationId xmlns:a16="http://schemas.microsoft.com/office/drawing/2014/main" id="{72B70690-EFAE-C15C-9DBE-25CB76F4AF24}"/>
              </a:ext>
            </a:extLst>
          </p:cNvPr>
          <p:cNvSpPr>
            <a:spLocks noGrp="1"/>
          </p:cNvSpPr>
          <p:nvPr>
            <p:ph type="body" sz="half" idx="2"/>
          </p:nvPr>
        </p:nvSpPr>
        <p:spPr>
          <a:xfrm>
            <a:off x="576072" y="1947671"/>
            <a:ext cx="7015854" cy="4206241"/>
          </a:xfrm>
        </p:spPr>
        <p:txBody>
          <a:bodyPr>
            <a:normAutofit/>
          </a:bodyPr>
          <a:lstStyle/>
          <a:p>
            <a:pPr>
              <a:spcAft>
                <a:spcPts val="600"/>
              </a:spcAft>
            </a:pPr>
            <a:r>
              <a:rPr lang="en-US" sz="2800" dirty="0"/>
              <a:t>Quick Movement – Change in Vitals</a:t>
            </a:r>
          </a:p>
          <a:p>
            <a:pPr>
              <a:spcAft>
                <a:spcPts val="600"/>
              </a:spcAft>
            </a:pPr>
            <a:endParaRPr lang="en-US" sz="2800" dirty="0"/>
          </a:p>
          <a:p>
            <a:pPr>
              <a:spcAft>
                <a:spcPts val="600"/>
              </a:spcAft>
            </a:pPr>
            <a:r>
              <a:rPr lang="en-US" sz="2800" dirty="0"/>
              <a:t>Multiple Medications </a:t>
            </a:r>
          </a:p>
          <a:p>
            <a:pPr>
              <a:spcAft>
                <a:spcPts val="600"/>
              </a:spcAft>
            </a:pPr>
            <a:endParaRPr lang="en-US" sz="2800" dirty="0"/>
          </a:p>
          <a:p>
            <a:pPr>
              <a:spcAft>
                <a:spcPts val="600"/>
              </a:spcAft>
            </a:pPr>
            <a:r>
              <a:rPr lang="en-US" sz="2800" dirty="0"/>
              <a:t>New Medication </a:t>
            </a:r>
          </a:p>
          <a:p>
            <a:pPr>
              <a:spcAft>
                <a:spcPts val="600"/>
              </a:spcAft>
            </a:pPr>
            <a:endParaRPr lang="en-US" sz="2800" dirty="0"/>
          </a:p>
          <a:p>
            <a:pPr>
              <a:spcAft>
                <a:spcPts val="600"/>
              </a:spcAft>
            </a:pPr>
            <a:r>
              <a:rPr lang="en-US" sz="2800" dirty="0"/>
              <a:t>Communication </a:t>
            </a:r>
          </a:p>
          <a:p>
            <a:pPr>
              <a:spcAft>
                <a:spcPts val="600"/>
              </a:spcAft>
            </a:pPr>
            <a:endParaRPr lang="en-US" dirty="0"/>
          </a:p>
          <a:p>
            <a:pPr>
              <a:spcAft>
                <a:spcPts val="600"/>
              </a:spcAft>
            </a:pPr>
            <a:endParaRPr lang="en-US" dirty="0"/>
          </a:p>
          <a:p>
            <a:pPr>
              <a:spcAft>
                <a:spcPts val="600"/>
              </a:spcAft>
            </a:pPr>
            <a:endParaRPr lang="en-US" dirty="0"/>
          </a:p>
          <a:p>
            <a:pPr>
              <a:spcAft>
                <a:spcPts val="600"/>
              </a:spcAft>
            </a:pPr>
            <a:endParaRPr lang="en-US" dirty="0"/>
          </a:p>
        </p:txBody>
      </p:sp>
      <p:pic>
        <p:nvPicPr>
          <p:cNvPr id="9" name="Picture Placeholder 8" descr="A pill organizer with pills in it&#10;&#10;Description automatically generated">
            <a:extLst>
              <a:ext uri="{FF2B5EF4-FFF2-40B4-BE49-F238E27FC236}">
                <a16:creationId xmlns:a16="http://schemas.microsoft.com/office/drawing/2014/main" id="{1AA5FB4C-9F3B-036D-A777-B8B04559A9EB}"/>
              </a:ext>
            </a:extLst>
          </p:cNvPr>
          <p:cNvPicPr>
            <a:picLocks noGrp="1" noChangeAspect="1"/>
          </p:cNvPicPr>
          <p:nvPr>
            <p:ph type="pic" idx="1"/>
          </p:nvPr>
        </p:nvPicPr>
        <p:blipFill rotWithShape="1">
          <a:blip r:embed="rId3">
            <a:extLst>
              <a:ext uri="{837473B0-CC2E-450A-ABE3-18F120FF3D39}">
                <a1611:picAttrSrcUrl xmlns:a1611="http://schemas.microsoft.com/office/drawing/2016/11/main" r:id="rId4"/>
              </a:ext>
            </a:extLst>
          </a:blip>
          <a:srcRect l="30190" r="21634"/>
          <a:stretch/>
        </p:blipFill>
        <p:spPr>
          <a:xfrm>
            <a:off x="7815470" y="10"/>
            <a:ext cx="4376530" cy="6018391"/>
          </a:xfrm>
          <a:noFill/>
        </p:spPr>
      </p:pic>
      <p:sp>
        <p:nvSpPr>
          <p:cNvPr id="5" name="Date Placeholder 4">
            <a:extLst>
              <a:ext uri="{FF2B5EF4-FFF2-40B4-BE49-F238E27FC236}">
                <a16:creationId xmlns:a16="http://schemas.microsoft.com/office/drawing/2014/main" id="{7BD5279D-7C3B-7D1E-296E-E626E7ABBBB0}"/>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20XX</a:t>
            </a:r>
          </a:p>
        </p:txBody>
      </p:sp>
      <p:sp>
        <p:nvSpPr>
          <p:cNvPr id="7" name="Slide Number Placeholder 6">
            <a:extLst>
              <a:ext uri="{FF2B5EF4-FFF2-40B4-BE49-F238E27FC236}">
                <a16:creationId xmlns:a16="http://schemas.microsoft.com/office/drawing/2014/main" id="{870218FD-4195-478A-1943-D2C80060F145}"/>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5</a:t>
            </a:fld>
            <a:endParaRPr lang="en-US" dirty="0"/>
          </a:p>
        </p:txBody>
      </p:sp>
      <p:sp>
        <p:nvSpPr>
          <p:cNvPr id="10" name="TextBox 9">
            <a:extLst>
              <a:ext uri="{FF2B5EF4-FFF2-40B4-BE49-F238E27FC236}">
                <a16:creationId xmlns:a16="http://schemas.microsoft.com/office/drawing/2014/main" id="{251753FC-CBB7-CC1C-B524-3DC544DA338B}"/>
              </a:ext>
            </a:extLst>
          </p:cNvPr>
          <p:cNvSpPr txBox="1"/>
          <p:nvPr/>
        </p:nvSpPr>
        <p:spPr>
          <a:xfrm>
            <a:off x="9875340" y="5818346"/>
            <a:ext cx="231666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blog.ssmgrp.com/blog/bid/82901/How-Technology-is-Changing-Assisted-Living-Medication-Management">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1088592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58E-7599-56B9-9D42-0272989B0A11}"/>
              </a:ext>
            </a:extLst>
          </p:cNvPr>
          <p:cNvSpPr>
            <a:spLocks noGrp="1"/>
          </p:cNvSpPr>
          <p:nvPr>
            <p:ph type="title"/>
          </p:nvPr>
        </p:nvSpPr>
        <p:spPr/>
        <p:txBody>
          <a:bodyPr/>
          <a:lstStyle/>
          <a:p>
            <a:r>
              <a:rPr lang="en-US" dirty="0"/>
              <a:t>Vision &amp; Hearing Impairment </a:t>
            </a:r>
          </a:p>
        </p:txBody>
      </p:sp>
      <p:sp>
        <p:nvSpPr>
          <p:cNvPr id="3" name="Text Placeholder 2">
            <a:extLst>
              <a:ext uri="{FF2B5EF4-FFF2-40B4-BE49-F238E27FC236}">
                <a16:creationId xmlns:a16="http://schemas.microsoft.com/office/drawing/2014/main" id="{C4EFD856-D9C8-B247-8538-BEB40BB38D23}"/>
              </a:ext>
            </a:extLst>
          </p:cNvPr>
          <p:cNvSpPr>
            <a:spLocks noGrp="1"/>
          </p:cNvSpPr>
          <p:nvPr>
            <p:ph type="body" sz="half" idx="2"/>
          </p:nvPr>
        </p:nvSpPr>
        <p:spPr>
          <a:xfrm>
            <a:off x="365761" y="1708485"/>
            <a:ext cx="6179418" cy="4309916"/>
          </a:xfrm>
        </p:spPr>
        <p:txBody>
          <a:bodyPr>
            <a:normAutofit/>
          </a:bodyPr>
          <a:lstStyle/>
          <a:p>
            <a:r>
              <a:rPr lang="en-US" sz="2600" dirty="0"/>
              <a:t>Impaired Depth Perception </a:t>
            </a:r>
          </a:p>
          <a:p>
            <a:endParaRPr lang="en-US" sz="2600" dirty="0"/>
          </a:p>
          <a:p>
            <a:r>
              <a:rPr lang="en-US" sz="2600" dirty="0"/>
              <a:t>Poor edge contrast sensitivity </a:t>
            </a:r>
          </a:p>
          <a:p>
            <a:endParaRPr lang="en-US" sz="2600" dirty="0"/>
          </a:p>
          <a:p>
            <a:r>
              <a:rPr lang="en-US" sz="2600" dirty="0"/>
              <a:t>Inability to communicate concerns</a:t>
            </a:r>
          </a:p>
          <a:p>
            <a:endParaRPr lang="en-US" sz="2600" dirty="0"/>
          </a:p>
          <a:p>
            <a:r>
              <a:rPr lang="en-US" sz="2600" dirty="0"/>
              <a:t>Don’t hear communication</a:t>
            </a:r>
          </a:p>
          <a:p>
            <a:endParaRPr lang="en-US" sz="2600" dirty="0"/>
          </a:p>
          <a:p>
            <a:r>
              <a:rPr lang="en-US" sz="2600" dirty="0"/>
              <a:t>Loss of hearing – loss of balance </a:t>
            </a:r>
          </a:p>
        </p:txBody>
      </p:sp>
      <p:pic>
        <p:nvPicPr>
          <p:cNvPr id="9" name="Picture Placeholder 8" descr="Eye glasses on a table&#10;&#10;Description automatically generated">
            <a:extLst>
              <a:ext uri="{FF2B5EF4-FFF2-40B4-BE49-F238E27FC236}">
                <a16:creationId xmlns:a16="http://schemas.microsoft.com/office/drawing/2014/main" id="{A472D456-9450-B938-CB23-C412FB2CEAC6}"/>
              </a:ext>
            </a:extLst>
          </p:cNvPr>
          <p:cNvPicPr>
            <a:picLocks noGrp="1" noChangeAspect="1"/>
          </p:cNvPicPr>
          <p:nvPr>
            <p:ph type="pic" idx="1"/>
          </p:nvPr>
        </p:nvPicPr>
        <p:blipFill>
          <a:blip r:embed="rId3">
            <a:extLst>
              <a:ext uri="{837473B0-CC2E-450A-ABE3-18F120FF3D39}">
                <a1611:picAttrSrcUrl xmlns:a1611="http://schemas.microsoft.com/office/drawing/2016/11/main" r:id="rId4"/>
              </a:ext>
            </a:extLst>
          </a:blip>
          <a:srcRect l="4536" r="4536"/>
          <a:stretch>
            <a:fillRect/>
          </a:stretch>
        </p:blipFill>
        <p:spPr>
          <a:xfrm>
            <a:off x="7655199" y="43314"/>
            <a:ext cx="3372465" cy="4637657"/>
          </a:xfrm>
        </p:spPr>
      </p:pic>
      <p:sp>
        <p:nvSpPr>
          <p:cNvPr id="5" name="Date Placeholder 4">
            <a:extLst>
              <a:ext uri="{FF2B5EF4-FFF2-40B4-BE49-F238E27FC236}">
                <a16:creationId xmlns:a16="http://schemas.microsoft.com/office/drawing/2014/main" id="{0AA7976E-69B8-C6F1-55AD-42335E8341B1}"/>
              </a:ext>
            </a:extLst>
          </p:cNvPr>
          <p:cNvSpPr>
            <a:spLocks noGrp="1"/>
          </p:cNvSpPr>
          <p:nvPr>
            <p:ph type="dt" sz="half" idx="10"/>
          </p:nvPr>
        </p:nvSpPr>
        <p:spPr/>
        <p:txBody>
          <a:bodyPr/>
          <a:lstStyle/>
          <a:p>
            <a:r>
              <a:rPr lang="en-US" dirty="0"/>
              <a:t>20XX</a:t>
            </a:r>
          </a:p>
        </p:txBody>
      </p:sp>
      <p:sp>
        <p:nvSpPr>
          <p:cNvPr id="7" name="Slide Number Placeholder 6">
            <a:extLst>
              <a:ext uri="{FF2B5EF4-FFF2-40B4-BE49-F238E27FC236}">
                <a16:creationId xmlns:a16="http://schemas.microsoft.com/office/drawing/2014/main" id="{1D5710C9-D594-E5F4-E070-0C3975E4323F}"/>
              </a:ext>
            </a:extLst>
          </p:cNvPr>
          <p:cNvSpPr>
            <a:spLocks noGrp="1"/>
          </p:cNvSpPr>
          <p:nvPr>
            <p:ph type="sldNum" sz="quarter" idx="12"/>
          </p:nvPr>
        </p:nvSpPr>
        <p:spPr/>
        <p:txBody>
          <a:bodyPr/>
          <a:lstStyle/>
          <a:p>
            <a:fld id="{58FB4751-880F-D840-AAA9-3A15815CC996}" type="slidenum">
              <a:rPr lang="en-US" smtClean="0"/>
              <a:t>6</a:t>
            </a:fld>
            <a:endParaRPr lang="en-US" dirty="0"/>
          </a:p>
        </p:txBody>
      </p:sp>
      <p:sp>
        <p:nvSpPr>
          <p:cNvPr id="10" name="TextBox 9">
            <a:extLst>
              <a:ext uri="{FF2B5EF4-FFF2-40B4-BE49-F238E27FC236}">
                <a16:creationId xmlns:a16="http://schemas.microsoft.com/office/drawing/2014/main" id="{010B6E67-6B23-19F0-2289-029D83D06FDD}"/>
              </a:ext>
            </a:extLst>
          </p:cNvPr>
          <p:cNvSpPr txBox="1"/>
          <p:nvPr/>
        </p:nvSpPr>
        <p:spPr>
          <a:xfrm>
            <a:off x="7815470" y="6018401"/>
            <a:ext cx="4376530" cy="230832"/>
          </a:xfrm>
          <a:prstGeom prst="rect">
            <a:avLst/>
          </a:prstGeom>
          <a:noFill/>
        </p:spPr>
        <p:txBody>
          <a:bodyPr wrap="square" rtlCol="0">
            <a:spAutoFit/>
          </a:bodyPr>
          <a:lstStyle/>
          <a:p>
            <a:r>
              <a:rPr lang="en-US" sz="900" dirty="0">
                <a:hlinkClick r:id="rId4" tooltip="https://www.flickr.com/photos/95110458@N04/8666840740"/>
              </a:rPr>
              <a:t>This Photo</a:t>
            </a:r>
            <a:r>
              <a:rPr lang="en-US" sz="900" dirty="0"/>
              <a:t> by Unknown Author is licensed under </a:t>
            </a:r>
            <a:r>
              <a:rPr lang="en-US" sz="900" dirty="0">
                <a:hlinkClick r:id="rId5" tooltip="https://creativecommons.org/licenses/by-sa/3.0/"/>
              </a:rPr>
              <a:t>CC BY-SA</a:t>
            </a:r>
            <a:endParaRPr lang="en-US" sz="900" dirty="0"/>
          </a:p>
        </p:txBody>
      </p:sp>
      <p:pic>
        <p:nvPicPr>
          <p:cNvPr id="12" name="Picture 11" descr="A close-up of a hearing aid&#10;&#10;Description automatically generated">
            <a:extLst>
              <a:ext uri="{FF2B5EF4-FFF2-40B4-BE49-F238E27FC236}">
                <a16:creationId xmlns:a16="http://schemas.microsoft.com/office/drawing/2014/main" id="{674C466A-B3CF-015A-40A3-5F6FC8C30293}"/>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718269" y="4054350"/>
            <a:ext cx="4072906" cy="2439501"/>
          </a:xfrm>
          <a:prstGeom prst="rect">
            <a:avLst/>
          </a:prstGeom>
        </p:spPr>
      </p:pic>
      <p:sp>
        <p:nvSpPr>
          <p:cNvPr id="13" name="TextBox 12">
            <a:extLst>
              <a:ext uri="{FF2B5EF4-FFF2-40B4-BE49-F238E27FC236}">
                <a16:creationId xmlns:a16="http://schemas.microsoft.com/office/drawing/2014/main" id="{39BF90B9-9C02-BEDE-8A96-17339BD5BA48}"/>
              </a:ext>
            </a:extLst>
          </p:cNvPr>
          <p:cNvSpPr txBox="1"/>
          <p:nvPr/>
        </p:nvSpPr>
        <p:spPr>
          <a:xfrm>
            <a:off x="9571841" y="6978680"/>
            <a:ext cx="2249097" cy="369332"/>
          </a:xfrm>
          <a:prstGeom prst="rect">
            <a:avLst/>
          </a:prstGeom>
          <a:noFill/>
        </p:spPr>
        <p:txBody>
          <a:bodyPr wrap="square" rtlCol="0">
            <a:spAutoFit/>
          </a:bodyPr>
          <a:lstStyle/>
          <a:p>
            <a:r>
              <a:rPr lang="en-US" sz="900" dirty="0">
                <a:hlinkClick r:id="rId7" tooltip="https://www.flickr.com/photos/bicyclemark/6655694125/"/>
              </a:rPr>
              <a:t>This Photo</a:t>
            </a:r>
            <a:r>
              <a:rPr lang="en-US" sz="900" dirty="0"/>
              <a:t> by Unknown Author is licensed under </a:t>
            </a:r>
            <a:r>
              <a:rPr lang="en-US" sz="900" dirty="0">
                <a:hlinkClick r:id="rId8" tooltip="https://creativecommons.org/licenses/by-nc-sa/3.0/"/>
              </a:rPr>
              <a:t>CC BY-SA-NC</a:t>
            </a:r>
            <a:endParaRPr lang="en-US" sz="900" dirty="0"/>
          </a:p>
        </p:txBody>
      </p:sp>
    </p:spTree>
    <p:extLst>
      <p:ext uri="{BB962C8B-B14F-4D97-AF65-F5344CB8AC3E}">
        <p14:creationId xmlns:p14="http://schemas.microsoft.com/office/powerpoint/2010/main" val="990136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05CDA-6AB4-814F-3004-F3794B475E66}"/>
              </a:ext>
            </a:extLst>
          </p:cNvPr>
          <p:cNvSpPr>
            <a:spLocks noGrp="1"/>
          </p:cNvSpPr>
          <p:nvPr>
            <p:ph type="title"/>
          </p:nvPr>
        </p:nvSpPr>
        <p:spPr/>
        <p:txBody>
          <a:bodyPr/>
          <a:lstStyle/>
          <a:p>
            <a:r>
              <a:rPr lang="en-US" dirty="0"/>
              <a:t>Other Risk Factors </a:t>
            </a:r>
          </a:p>
        </p:txBody>
      </p:sp>
      <p:sp>
        <p:nvSpPr>
          <p:cNvPr id="3" name="Text Placeholder 2">
            <a:extLst>
              <a:ext uri="{FF2B5EF4-FFF2-40B4-BE49-F238E27FC236}">
                <a16:creationId xmlns:a16="http://schemas.microsoft.com/office/drawing/2014/main" id="{9A8417C5-CD67-6B7E-0026-72C404636449}"/>
              </a:ext>
            </a:extLst>
          </p:cNvPr>
          <p:cNvSpPr>
            <a:spLocks noGrp="1"/>
          </p:cNvSpPr>
          <p:nvPr>
            <p:ph type="body" sz="half" idx="2"/>
          </p:nvPr>
        </p:nvSpPr>
        <p:spPr>
          <a:xfrm>
            <a:off x="576072" y="1947671"/>
            <a:ext cx="5656286" cy="4070729"/>
          </a:xfrm>
        </p:spPr>
        <p:txBody>
          <a:bodyPr/>
          <a:lstStyle/>
          <a:p>
            <a:pPr marL="457200" indent="-457200">
              <a:buFont typeface="Wingdings" panose="05000000000000000000" pitchFamily="2" charset="2"/>
              <a:buChar char="Ø"/>
            </a:pPr>
            <a:r>
              <a:rPr lang="en-US" sz="3200" dirty="0"/>
              <a:t>Dizziness </a:t>
            </a:r>
          </a:p>
          <a:p>
            <a:pPr marL="457200" indent="-457200">
              <a:buFont typeface="Wingdings" panose="05000000000000000000" pitchFamily="2" charset="2"/>
              <a:buChar char="Ø"/>
            </a:pPr>
            <a:r>
              <a:rPr lang="en-US" sz="3200" dirty="0"/>
              <a:t>Low Blood Pressure</a:t>
            </a:r>
          </a:p>
          <a:p>
            <a:pPr marL="457200" indent="-457200">
              <a:buFont typeface="Wingdings" panose="05000000000000000000" pitchFamily="2" charset="2"/>
              <a:buChar char="Ø"/>
            </a:pPr>
            <a:r>
              <a:rPr lang="en-US" sz="3200" dirty="0"/>
              <a:t>Fatigue</a:t>
            </a:r>
          </a:p>
          <a:p>
            <a:pPr marL="457200" indent="-457200">
              <a:buFont typeface="Wingdings" panose="05000000000000000000" pitchFamily="2" charset="2"/>
              <a:buChar char="Ø"/>
            </a:pPr>
            <a:r>
              <a:rPr lang="en-US" sz="3200" dirty="0" err="1"/>
              <a:t>Nutrician</a:t>
            </a:r>
            <a:endParaRPr lang="en-US" sz="3200" dirty="0"/>
          </a:p>
          <a:p>
            <a:pPr marL="457200" indent="-457200">
              <a:buFont typeface="Wingdings" panose="05000000000000000000" pitchFamily="2" charset="2"/>
              <a:buChar char="Ø"/>
            </a:pPr>
            <a:r>
              <a:rPr lang="en-US" sz="3200" dirty="0"/>
              <a:t>Delirium (sudden confusion) </a:t>
            </a:r>
          </a:p>
          <a:p>
            <a:pPr marL="457200" indent="-457200">
              <a:buFont typeface="Wingdings" panose="05000000000000000000" pitchFamily="2" charset="2"/>
              <a:buChar char="Ø"/>
            </a:pPr>
            <a:r>
              <a:rPr lang="en-US" sz="3200" dirty="0"/>
              <a:t>Dehydration </a:t>
            </a:r>
          </a:p>
          <a:p>
            <a:pPr marL="457200" indent="-457200">
              <a:buFont typeface="Wingdings" panose="05000000000000000000" pitchFamily="2" charset="2"/>
              <a:buChar char="Ø"/>
            </a:pPr>
            <a:r>
              <a:rPr lang="en-US" sz="3200" dirty="0"/>
              <a:t>Urinary Tract Infection </a:t>
            </a:r>
          </a:p>
          <a:p>
            <a:pPr marL="457200" indent="-457200">
              <a:buFont typeface="Wingdings" panose="05000000000000000000" pitchFamily="2" charset="2"/>
              <a:buChar char="Ø"/>
            </a:pPr>
            <a:r>
              <a:rPr lang="en-US" sz="3200" dirty="0"/>
              <a:t>Daily Events </a:t>
            </a:r>
          </a:p>
          <a:p>
            <a:endParaRPr lang="en-US" dirty="0"/>
          </a:p>
        </p:txBody>
      </p:sp>
      <p:sp>
        <p:nvSpPr>
          <p:cNvPr id="4" name="Picture Placeholder 3">
            <a:extLst>
              <a:ext uri="{FF2B5EF4-FFF2-40B4-BE49-F238E27FC236}">
                <a16:creationId xmlns:a16="http://schemas.microsoft.com/office/drawing/2014/main" id="{98A69C4F-8CA2-3F8C-03AB-5B4B2D3B4F3C}"/>
              </a:ext>
            </a:extLst>
          </p:cNvPr>
          <p:cNvSpPr>
            <a:spLocks noGrp="1"/>
          </p:cNvSpPr>
          <p:nvPr>
            <p:ph type="pic" idx="1"/>
          </p:nvPr>
        </p:nvSpPr>
        <p:spPr/>
        <p:txBody>
          <a:bodyPr/>
          <a:lstStyle/>
          <a:p>
            <a:r>
              <a:rPr lang="en-US" dirty="0"/>
              <a:t>Dizziness can be in place for as long as 25-30 minutes after moving from lying or sitting to standing </a:t>
            </a:r>
          </a:p>
        </p:txBody>
      </p:sp>
      <p:sp>
        <p:nvSpPr>
          <p:cNvPr id="5" name="Date Placeholder 4">
            <a:extLst>
              <a:ext uri="{FF2B5EF4-FFF2-40B4-BE49-F238E27FC236}">
                <a16:creationId xmlns:a16="http://schemas.microsoft.com/office/drawing/2014/main" id="{262EA42D-7763-6B95-1809-F361C9BDF391}"/>
              </a:ext>
            </a:extLst>
          </p:cNvPr>
          <p:cNvSpPr>
            <a:spLocks noGrp="1"/>
          </p:cNvSpPr>
          <p:nvPr>
            <p:ph type="dt" sz="half" idx="10"/>
          </p:nvPr>
        </p:nvSpPr>
        <p:spPr/>
        <p:txBody>
          <a:bodyPr/>
          <a:lstStyle/>
          <a:p>
            <a:r>
              <a:rPr lang="en-US" dirty="0"/>
              <a:t>20XX</a:t>
            </a:r>
          </a:p>
        </p:txBody>
      </p:sp>
      <p:sp>
        <p:nvSpPr>
          <p:cNvPr id="7" name="Slide Number Placeholder 6">
            <a:extLst>
              <a:ext uri="{FF2B5EF4-FFF2-40B4-BE49-F238E27FC236}">
                <a16:creationId xmlns:a16="http://schemas.microsoft.com/office/drawing/2014/main" id="{A372F9E8-794B-3031-F10E-3231AF92789B}"/>
              </a:ext>
            </a:extLst>
          </p:cNvPr>
          <p:cNvSpPr>
            <a:spLocks noGrp="1"/>
          </p:cNvSpPr>
          <p:nvPr>
            <p:ph type="sldNum" sz="quarter" idx="12"/>
          </p:nvPr>
        </p:nvSpPr>
        <p:spPr/>
        <p:txBody>
          <a:bodyPr/>
          <a:lstStyle/>
          <a:p>
            <a:fld id="{58FB4751-880F-D840-AAA9-3A15815CC996}" type="slidenum">
              <a:rPr lang="en-US" smtClean="0"/>
              <a:t>7</a:t>
            </a:fld>
            <a:endParaRPr lang="en-US" dirty="0"/>
          </a:p>
        </p:txBody>
      </p:sp>
    </p:spTree>
    <p:extLst>
      <p:ext uri="{BB962C8B-B14F-4D97-AF65-F5344CB8AC3E}">
        <p14:creationId xmlns:p14="http://schemas.microsoft.com/office/powerpoint/2010/main" val="2005824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E9256-A481-B7EF-DBF5-50E773CDFA1C}"/>
              </a:ext>
            </a:extLst>
          </p:cNvPr>
          <p:cNvSpPr>
            <a:spLocks noGrp="1"/>
          </p:cNvSpPr>
          <p:nvPr>
            <p:ph type="title"/>
          </p:nvPr>
        </p:nvSpPr>
        <p:spPr>
          <a:xfrm>
            <a:off x="409477" y="162944"/>
            <a:ext cx="6502620" cy="676656"/>
          </a:xfrm>
        </p:spPr>
        <p:txBody>
          <a:bodyPr anchor="b">
            <a:normAutofit/>
          </a:bodyPr>
          <a:lstStyle/>
          <a:p>
            <a:r>
              <a:rPr lang="en-US" sz="4100" dirty="0"/>
              <a:t>Environmental  Safety </a:t>
            </a:r>
          </a:p>
        </p:txBody>
      </p:sp>
      <p:sp>
        <p:nvSpPr>
          <p:cNvPr id="3" name="Text Placeholder 2">
            <a:extLst>
              <a:ext uri="{FF2B5EF4-FFF2-40B4-BE49-F238E27FC236}">
                <a16:creationId xmlns:a16="http://schemas.microsoft.com/office/drawing/2014/main" id="{138D84AC-F134-754D-3369-1FAEB221D502}"/>
              </a:ext>
            </a:extLst>
          </p:cNvPr>
          <p:cNvSpPr>
            <a:spLocks noGrp="1"/>
          </p:cNvSpPr>
          <p:nvPr>
            <p:ph type="body" sz="half" idx="2"/>
          </p:nvPr>
        </p:nvSpPr>
        <p:spPr>
          <a:xfrm>
            <a:off x="552008" y="1230969"/>
            <a:ext cx="6691003" cy="5010635"/>
          </a:xfrm>
        </p:spPr>
        <p:txBody>
          <a:bodyPr>
            <a:normAutofit/>
          </a:bodyPr>
          <a:lstStyle/>
          <a:p>
            <a:pPr marL="457200" indent="-457200">
              <a:spcAft>
                <a:spcPts val="600"/>
              </a:spcAft>
              <a:buFont typeface="Wingdings" panose="05000000000000000000" pitchFamily="2" charset="2"/>
              <a:buChar char="Ø"/>
            </a:pPr>
            <a:r>
              <a:rPr lang="en-US" sz="2800" dirty="0"/>
              <a:t>Rugs</a:t>
            </a:r>
          </a:p>
          <a:p>
            <a:pPr marL="457200" indent="-457200">
              <a:spcAft>
                <a:spcPts val="600"/>
              </a:spcAft>
              <a:buFont typeface="Wingdings" panose="05000000000000000000" pitchFamily="2" charset="2"/>
              <a:buChar char="Ø"/>
            </a:pPr>
            <a:r>
              <a:rPr lang="en-US" sz="2800" dirty="0"/>
              <a:t>Cords</a:t>
            </a:r>
          </a:p>
          <a:p>
            <a:pPr marL="457200" indent="-457200">
              <a:spcAft>
                <a:spcPts val="600"/>
              </a:spcAft>
              <a:buFont typeface="Wingdings" panose="05000000000000000000" pitchFamily="2" charset="2"/>
              <a:buChar char="Ø"/>
            </a:pPr>
            <a:r>
              <a:rPr lang="en-US" sz="2800" dirty="0"/>
              <a:t>Shoes vs barefoot at home</a:t>
            </a:r>
          </a:p>
          <a:p>
            <a:pPr marL="457200" indent="-457200">
              <a:spcAft>
                <a:spcPts val="600"/>
              </a:spcAft>
              <a:buFont typeface="Wingdings" panose="05000000000000000000" pitchFamily="2" charset="2"/>
              <a:buChar char="Ø"/>
            </a:pPr>
            <a:r>
              <a:rPr lang="en-US" sz="2800" dirty="0"/>
              <a:t>Routes clear and easily accessible </a:t>
            </a:r>
          </a:p>
          <a:p>
            <a:pPr marL="457200" indent="-457200" eaLnBrk="1" hangingPunct="1">
              <a:spcAft>
                <a:spcPts val="600"/>
              </a:spcAft>
              <a:buFont typeface="Wingdings" panose="05000000000000000000" pitchFamily="2" charset="2"/>
              <a:buChar char="Ø"/>
            </a:pPr>
            <a:r>
              <a:rPr lang="en-US" altLang="en-US" sz="2800" dirty="0"/>
              <a:t>Unstable furniture</a:t>
            </a:r>
          </a:p>
          <a:p>
            <a:pPr marL="457200" indent="-457200" eaLnBrk="1" hangingPunct="1">
              <a:spcAft>
                <a:spcPts val="600"/>
              </a:spcAft>
              <a:buFont typeface="Wingdings" panose="05000000000000000000" pitchFamily="2" charset="2"/>
              <a:buChar char="Ø"/>
            </a:pPr>
            <a:r>
              <a:rPr lang="en-US" altLang="en-US" sz="2800" dirty="0"/>
              <a:t>Bed and Toilets not the correct height</a:t>
            </a:r>
          </a:p>
          <a:p>
            <a:pPr marL="457200" indent="-457200" eaLnBrk="1" hangingPunct="1">
              <a:spcAft>
                <a:spcPts val="600"/>
              </a:spcAft>
              <a:buFont typeface="Wingdings" panose="05000000000000000000" pitchFamily="2" charset="2"/>
              <a:buChar char="Ø"/>
            </a:pPr>
            <a:r>
              <a:rPr lang="en-US" altLang="en-US" sz="2800" dirty="0"/>
              <a:t>Floor texture change</a:t>
            </a:r>
          </a:p>
          <a:p>
            <a:pPr marL="457200" indent="-457200" eaLnBrk="1" hangingPunct="1">
              <a:spcAft>
                <a:spcPts val="600"/>
              </a:spcAft>
              <a:buFont typeface="Wingdings" panose="05000000000000000000" pitchFamily="2" charset="2"/>
              <a:buChar char="Ø"/>
            </a:pPr>
            <a:r>
              <a:rPr lang="en-US" altLang="en-US" sz="2800" dirty="0"/>
              <a:t>Not enough grab bars</a:t>
            </a:r>
          </a:p>
          <a:p>
            <a:pPr marL="457200" indent="-457200" eaLnBrk="1" hangingPunct="1">
              <a:spcAft>
                <a:spcPts val="600"/>
              </a:spcAft>
              <a:buFont typeface="Wingdings" panose="05000000000000000000" pitchFamily="2" charset="2"/>
              <a:buChar char="Ø"/>
            </a:pPr>
            <a:r>
              <a:rPr lang="en-US" altLang="en-US" sz="2800" dirty="0"/>
              <a:t>Inadequate lighting</a:t>
            </a:r>
          </a:p>
          <a:p>
            <a:pPr>
              <a:spcAft>
                <a:spcPts val="600"/>
              </a:spcAft>
            </a:pPr>
            <a:endParaRPr lang="en-US" dirty="0"/>
          </a:p>
        </p:txBody>
      </p:sp>
      <p:pic>
        <p:nvPicPr>
          <p:cNvPr id="13" name="Picture Placeholder 12" descr="A living room with couches and a rug&#10;&#10;Description automatically generated">
            <a:extLst>
              <a:ext uri="{FF2B5EF4-FFF2-40B4-BE49-F238E27FC236}">
                <a16:creationId xmlns:a16="http://schemas.microsoft.com/office/drawing/2014/main" id="{8FAF9341-4973-C9D5-F0BD-BFE0BC08E282}"/>
              </a:ext>
            </a:extLst>
          </p:cNvPr>
          <p:cNvPicPr>
            <a:picLocks noGrp="1" noChangeAspect="1"/>
          </p:cNvPicPr>
          <p:nvPr>
            <p:ph type="pic" idx="1"/>
          </p:nvPr>
        </p:nvPicPr>
        <p:blipFill rotWithShape="1">
          <a:blip r:embed="rId3">
            <a:extLst>
              <a:ext uri="{837473B0-CC2E-450A-ABE3-18F120FF3D39}">
                <a1611:picAttrSrcUrl xmlns:a1611="http://schemas.microsoft.com/office/drawing/2016/11/main" r:id="rId4"/>
              </a:ext>
            </a:extLst>
          </a:blip>
          <a:srcRect l="36524" r="13845" b="-2"/>
          <a:stretch/>
        </p:blipFill>
        <p:spPr>
          <a:xfrm>
            <a:off x="7815470" y="10"/>
            <a:ext cx="4376530" cy="6018391"/>
          </a:xfrm>
          <a:noFill/>
        </p:spPr>
      </p:pic>
      <p:sp>
        <p:nvSpPr>
          <p:cNvPr id="5" name="Date Placeholder 4">
            <a:extLst>
              <a:ext uri="{FF2B5EF4-FFF2-40B4-BE49-F238E27FC236}">
                <a16:creationId xmlns:a16="http://schemas.microsoft.com/office/drawing/2014/main" id="{D0F486AB-5E25-CF59-8CC6-29BC0A1E212E}"/>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20XX</a:t>
            </a:r>
          </a:p>
        </p:txBody>
      </p:sp>
      <p:sp>
        <p:nvSpPr>
          <p:cNvPr id="7" name="Slide Number Placeholder 6">
            <a:extLst>
              <a:ext uri="{FF2B5EF4-FFF2-40B4-BE49-F238E27FC236}">
                <a16:creationId xmlns:a16="http://schemas.microsoft.com/office/drawing/2014/main" id="{BDC36055-39E0-ED5F-AAB6-17E6C3676D36}"/>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8</a:t>
            </a:fld>
            <a:endParaRPr lang="en-US" dirty="0"/>
          </a:p>
        </p:txBody>
      </p:sp>
      <p:sp>
        <p:nvSpPr>
          <p:cNvPr id="14" name="TextBox 13">
            <a:extLst>
              <a:ext uri="{FF2B5EF4-FFF2-40B4-BE49-F238E27FC236}">
                <a16:creationId xmlns:a16="http://schemas.microsoft.com/office/drawing/2014/main" id="{2B300913-A96E-70D7-15D6-1B320221203C}"/>
              </a:ext>
            </a:extLst>
          </p:cNvPr>
          <p:cNvSpPr txBox="1"/>
          <p:nvPr/>
        </p:nvSpPr>
        <p:spPr>
          <a:xfrm>
            <a:off x="9719848" y="5818346"/>
            <a:ext cx="247215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robbrestyle.com/affordable-bold-rugs/">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Tree>
    <p:extLst>
      <p:ext uri="{BB962C8B-B14F-4D97-AF65-F5344CB8AC3E}">
        <p14:creationId xmlns:p14="http://schemas.microsoft.com/office/powerpoint/2010/main" val="207937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69494301-C350-EE91-41B5-26677792F0CA}"/>
              </a:ext>
            </a:extLst>
          </p:cNvPr>
          <p:cNvSpPr>
            <a:spLocks noGrp="1"/>
          </p:cNvSpPr>
          <p:nvPr>
            <p:ph type="body" sz="half" idx="2"/>
          </p:nvPr>
        </p:nvSpPr>
        <p:spPr>
          <a:xfrm>
            <a:off x="576072" y="1947671"/>
            <a:ext cx="4572000" cy="4070729"/>
          </a:xfrm>
        </p:spPr>
        <p:txBody>
          <a:bodyPr/>
          <a:lstStyle/>
          <a:p>
            <a:r>
              <a:rPr lang="en-US" sz="2800" dirty="0"/>
              <a:t>Stepping Up or Down </a:t>
            </a:r>
          </a:p>
          <a:p>
            <a:endParaRPr lang="en-US" sz="2800" dirty="0"/>
          </a:p>
          <a:p>
            <a:r>
              <a:rPr lang="en-US" sz="2800" dirty="0"/>
              <a:t>Uneven building entrances </a:t>
            </a:r>
          </a:p>
          <a:p>
            <a:endParaRPr lang="en-US" sz="2800" dirty="0"/>
          </a:p>
          <a:p>
            <a:r>
              <a:rPr lang="en-US" sz="2800" dirty="0"/>
              <a:t>Vehicle Safety </a:t>
            </a:r>
          </a:p>
          <a:p>
            <a:endParaRPr lang="en-US" sz="2800" dirty="0"/>
          </a:p>
          <a:p>
            <a:r>
              <a:rPr lang="en-US" sz="2800" dirty="0"/>
              <a:t>Wheelchair vs Walking on </a:t>
            </a:r>
          </a:p>
          <a:p>
            <a:endParaRPr lang="en-US" sz="2800" dirty="0"/>
          </a:p>
          <a:p>
            <a:r>
              <a:rPr lang="en-US" sz="2800" dirty="0"/>
              <a:t>Communication</a:t>
            </a:r>
          </a:p>
          <a:p>
            <a:endParaRPr lang="en-US" dirty="0"/>
          </a:p>
          <a:p>
            <a:endParaRPr lang="en-US" dirty="0"/>
          </a:p>
        </p:txBody>
      </p:sp>
      <p:sp>
        <p:nvSpPr>
          <p:cNvPr id="5" name="Date Placeholder 4">
            <a:extLst>
              <a:ext uri="{FF2B5EF4-FFF2-40B4-BE49-F238E27FC236}">
                <a16:creationId xmlns:a16="http://schemas.microsoft.com/office/drawing/2014/main" id="{FB40D442-9E43-D7F6-6A43-CB1101197713}"/>
              </a:ext>
            </a:extLst>
          </p:cNvPr>
          <p:cNvSpPr>
            <a:spLocks noGrp="1"/>
          </p:cNvSpPr>
          <p:nvPr>
            <p:ph type="dt" sz="half" idx="10"/>
          </p:nvPr>
        </p:nvSpPr>
        <p:spPr>
          <a:xfrm>
            <a:off x="365760" y="6464808"/>
            <a:ext cx="987552" cy="310896"/>
          </a:xfrm>
        </p:spPr>
        <p:txBody>
          <a:bodyPr anchor="ctr">
            <a:normAutofit/>
          </a:bodyPr>
          <a:lstStyle/>
          <a:p>
            <a:pPr>
              <a:spcAft>
                <a:spcPts val="600"/>
              </a:spcAft>
            </a:pPr>
            <a:r>
              <a:rPr lang="en-US" dirty="0"/>
              <a:t>20XX</a:t>
            </a:r>
          </a:p>
        </p:txBody>
      </p:sp>
      <p:sp>
        <p:nvSpPr>
          <p:cNvPr id="7" name="Slide Number Placeholder 6">
            <a:extLst>
              <a:ext uri="{FF2B5EF4-FFF2-40B4-BE49-F238E27FC236}">
                <a16:creationId xmlns:a16="http://schemas.microsoft.com/office/drawing/2014/main" id="{2146EE84-5349-50AD-22BD-87AED4ED80C2}"/>
              </a:ext>
            </a:extLst>
          </p:cNvPr>
          <p:cNvSpPr>
            <a:spLocks noGrp="1"/>
          </p:cNvSpPr>
          <p:nvPr>
            <p:ph type="sldNum" sz="quarter" idx="12"/>
          </p:nvPr>
        </p:nvSpPr>
        <p:spPr>
          <a:xfrm>
            <a:off x="11027664" y="6464808"/>
            <a:ext cx="987552" cy="310896"/>
          </a:xfrm>
        </p:spPr>
        <p:txBody>
          <a:bodyPr anchor="ctr">
            <a:normAutofit/>
          </a:bodyPr>
          <a:lstStyle/>
          <a:p>
            <a:pPr>
              <a:spcAft>
                <a:spcPts val="600"/>
              </a:spcAft>
            </a:pPr>
            <a:fld id="{58FB4751-880F-D840-AAA9-3A15815CC996}" type="slidenum">
              <a:rPr lang="en-US" smtClean="0"/>
              <a:pPr>
                <a:spcAft>
                  <a:spcPts val="600"/>
                </a:spcAft>
              </a:pPr>
              <a:t>9</a:t>
            </a:fld>
            <a:endParaRPr lang="en-US" dirty="0"/>
          </a:p>
        </p:txBody>
      </p:sp>
      <p:sp>
        <p:nvSpPr>
          <p:cNvPr id="2" name="Title 1">
            <a:extLst>
              <a:ext uri="{FF2B5EF4-FFF2-40B4-BE49-F238E27FC236}">
                <a16:creationId xmlns:a16="http://schemas.microsoft.com/office/drawing/2014/main" id="{DCFD8050-5E0B-A4A5-8062-D12F850565A9}"/>
              </a:ext>
            </a:extLst>
          </p:cNvPr>
          <p:cNvSpPr>
            <a:spLocks noGrp="1"/>
          </p:cNvSpPr>
          <p:nvPr>
            <p:ph type="title"/>
          </p:nvPr>
        </p:nvSpPr>
        <p:spPr>
          <a:xfrm>
            <a:off x="576071" y="704088"/>
            <a:ext cx="9144000" cy="676656"/>
          </a:xfrm>
        </p:spPr>
        <p:txBody>
          <a:bodyPr anchor="b">
            <a:normAutofit/>
          </a:bodyPr>
          <a:lstStyle/>
          <a:p>
            <a:r>
              <a:rPr lang="en-US" sz="4100" dirty="0"/>
              <a:t>Different Levels </a:t>
            </a:r>
          </a:p>
        </p:txBody>
      </p:sp>
      <p:pic>
        <p:nvPicPr>
          <p:cNvPr id="8" name="Picture Placeholder 7">
            <a:extLst>
              <a:ext uri="{FF2B5EF4-FFF2-40B4-BE49-F238E27FC236}">
                <a16:creationId xmlns:a16="http://schemas.microsoft.com/office/drawing/2014/main" id="{FF8648D0-6396-968C-B99B-343F51084398}"/>
              </a:ext>
            </a:extLst>
          </p:cNvPr>
          <p:cNvPicPr>
            <a:picLocks noGrp="1" noChangeAspect="1"/>
          </p:cNvPicPr>
          <p:nvPr>
            <p:ph type="pic" idx="1"/>
          </p:nvPr>
        </p:nvPicPr>
        <p:blipFill rotWithShape="1">
          <a:blip r:embed="rId2"/>
          <a:srcRect l="38351" r="594" b="-1"/>
          <a:stretch/>
        </p:blipFill>
        <p:spPr>
          <a:xfrm>
            <a:off x="6646264" y="10"/>
            <a:ext cx="5545736" cy="6063082"/>
          </a:xfrm>
          <a:prstGeom prst="rect">
            <a:avLst/>
          </a:prstGeom>
          <a:noFill/>
        </p:spPr>
      </p:pic>
    </p:spTree>
    <p:extLst>
      <p:ext uri="{BB962C8B-B14F-4D97-AF65-F5344CB8AC3E}">
        <p14:creationId xmlns:p14="http://schemas.microsoft.com/office/powerpoint/2010/main" val="1248870503"/>
      </p:ext>
    </p:extLst>
  </p:cSld>
  <p:clrMapOvr>
    <a:masterClrMapping/>
  </p:clrMapOvr>
</p:sld>
</file>

<file path=ppt/theme/theme1.xml><?xml version="1.0" encoding="utf-8"?>
<a:theme xmlns:a="http://schemas.openxmlformats.org/drawingml/2006/main" name="Office Theme">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ganic design" id="{5BB9B75E-A368-4614-97CA-C549A936357F}" vid="{66BDDD71-3AB6-4D26-9C54-3E9BC0AA3D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18840F3C-8AB4-4243-A06A-B5999EF600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E26AC2-BC04-45BA-BD7C-5CDF09AA9426}">
  <ds:schemaRefs>
    <ds:schemaRef ds:uri="http://schemas.microsoft.com/sharepoint/v3/contenttype/forms"/>
  </ds:schemaRefs>
</ds:datastoreItem>
</file>

<file path=customXml/itemProps3.xml><?xml version="1.0" encoding="utf-8"?>
<ds:datastoreItem xmlns:ds="http://schemas.openxmlformats.org/officeDocument/2006/customXml" ds:itemID="{C7AE7813-FB42-416C-BEF8-5F3180DDB0F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{93DAEEBA-6A00-4699-AAD5-2BEBDA8F75D4}tf11964407_win32</Template>
  <TotalTime>17520</TotalTime>
  <Words>1416</Words>
  <Application>Microsoft Office PowerPoint</Application>
  <PresentationFormat>Widescreen</PresentationFormat>
  <Paragraphs>283</Paragraphs>
  <Slides>24</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Courier New</vt:lpstr>
      <vt:lpstr>Gill Sans Nova</vt:lpstr>
      <vt:lpstr>Gill Sans Nova Light</vt:lpstr>
      <vt:lpstr>Google Sans</vt:lpstr>
      <vt:lpstr>Sagona Book</vt:lpstr>
      <vt:lpstr>Times New Roman</vt:lpstr>
      <vt:lpstr>Wingdings</vt:lpstr>
      <vt:lpstr>Office Theme</vt:lpstr>
      <vt:lpstr>Fall Prevention Strategies – A Team Effort</vt:lpstr>
      <vt:lpstr>agenda</vt:lpstr>
      <vt:lpstr>Focus – Concerns </vt:lpstr>
      <vt:lpstr>Physical Mobility </vt:lpstr>
      <vt:lpstr>Medication Management </vt:lpstr>
      <vt:lpstr>Vision &amp; Hearing Impairment </vt:lpstr>
      <vt:lpstr>Other Risk Factors </vt:lpstr>
      <vt:lpstr>Environmental  Safety </vt:lpstr>
      <vt:lpstr>Different Levels </vt:lpstr>
      <vt:lpstr>Personal Cares </vt:lpstr>
      <vt:lpstr>Rehabilitative Strategies </vt:lpstr>
      <vt:lpstr>Safe Patient Handling </vt:lpstr>
      <vt:lpstr>Liability Exposure</vt:lpstr>
      <vt:lpstr>Assisting a Falling Resident</vt:lpstr>
      <vt:lpstr>Assisting Up </vt:lpstr>
      <vt:lpstr>Gait Belt </vt:lpstr>
      <vt:lpstr>Walking Belt &amp; Vest </vt:lpstr>
      <vt:lpstr>Gait Belt Transfer</vt:lpstr>
      <vt:lpstr>Transfer from Floor </vt:lpstr>
      <vt:lpstr>InDeelift</vt:lpstr>
      <vt:lpstr>Fall Prevention Task Force </vt:lpstr>
      <vt:lpstr>S.T.O.P</vt:lpstr>
      <vt:lpstr>Resources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Prevention Strategies – A Team Effort</dc:title>
  <dc:creator>Brenda Rice</dc:creator>
  <cp:lastModifiedBy>Meghan Shreve</cp:lastModifiedBy>
  <cp:revision>2</cp:revision>
  <dcterms:created xsi:type="dcterms:W3CDTF">2024-01-30T00:28:06Z</dcterms:created>
  <dcterms:modified xsi:type="dcterms:W3CDTF">2024-02-12T17:13:52Z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