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handoutMasterIdLst>
    <p:handoutMasterId r:id="rId51"/>
  </p:handoutMasterIdLst>
  <p:sldIdLst>
    <p:sldId id="256" r:id="rId2"/>
    <p:sldId id="353" r:id="rId3"/>
    <p:sldId id="257" r:id="rId4"/>
    <p:sldId id="292" r:id="rId5"/>
    <p:sldId id="258" r:id="rId6"/>
    <p:sldId id="310" r:id="rId7"/>
    <p:sldId id="260" r:id="rId8"/>
    <p:sldId id="265" r:id="rId9"/>
    <p:sldId id="311" r:id="rId10"/>
    <p:sldId id="312" r:id="rId11"/>
    <p:sldId id="313" r:id="rId12"/>
    <p:sldId id="269" r:id="rId13"/>
    <p:sldId id="315" r:id="rId14"/>
    <p:sldId id="273" r:id="rId15"/>
    <p:sldId id="267" r:id="rId16"/>
    <p:sldId id="278" r:id="rId17"/>
    <p:sldId id="259" r:id="rId18"/>
    <p:sldId id="263" r:id="rId19"/>
    <p:sldId id="316" r:id="rId20"/>
    <p:sldId id="320" r:id="rId21"/>
    <p:sldId id="293" r:id="rId22"/>
    <p:sldId id="294" r:id="rId23"/>
    <p:sldId id="295" r:id="rId24"/>
    <p:sldId id="296" r:id="rId25"/>
    <p:sldId id="326" r:id="rId26"/>
    <p:sldId id="289" r:id="rId27"/>
    <p:sldId id="318" r:id="rId28"/>
    <p:sldId id="266" r:id="rId29"/>
    <p:sldId id="322" r:id="rId30"/>
    <p:sldId id="331" r:id="rId31"/>
    <p:sldId id="285" r:id="rId32"/>
    <p:sldId id="334" r:id="rId33"/>
    <p:sldId id="329" r:id="rId34"/>
    <p:sldId id="268" r:id="rId35"/>
    <p:sldId id="328" r:id="rId36"/>
    <p:sldId id="290" r:id="rId37"/>
    <p:sldId id="330" r:id="rId38"/>
    <p:sldId id="291" r:id="rId39"/>
    <p:sldId id="282" r:id="rId40"/>
    <p:sldId id="286" r:id="rId41"/>
    <p:sldId id="287" r:id="rId42"/>
    <p:sldId id="281" r:id="rId43"/>
    <p:sldId id="354" r:id="rId44"/>
    <p:sldId id="277" r:id="rId45"/>
    <p:sldId id="355" r:id="rId46"/>
    <p:sldId id="280" r:id="rId47"/>
    <p:sldId id="356" r:id="rId48"/>
    <p:sldId id="335"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59" autoAdjust="0"/>
    <p:restoredTop sz="88367" autoAdjust="0"/>
  </p:normalViewPr>
  <p:slideViewPr>
    <p:cSldViewPr snapToGrid="0">
      <p:cViewPr varScale="1">
        <p:scale>
          <a:sx n="76" d="100"/>
          <a:sy n="76" d="100"/>
        </p:scale>
        <p:origin x="1728" y="9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91" d="100"/>
          <a:sy n="91" d="100"/>
        </p:scale>
        <p:origin x="375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125669-C6D9-4A7F-83A9-9BC53FB7F0E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05837B1-3F40-4A82-8693-60403F83F46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51B4BA-ACE0-42CD-A35A-BA388D1F0592}" type="datetimeFigureOut">
              <a:rPr lang="en-US" smtClean="0"/>
              <a:t>10/10/2023</a:t>
            </a:fld>
            <a:endParaRPr lang="en-US"/>
          </a:p>
        </p:txBody>
      </p:sp>
      <p:sp>
        <p:nvSpPr>
          <p:cNvPr id="4" name="Footer Placeholder 3">
            <a:extLst>
              <a:ext uri="{FF2B5EF4-FFF2-40B4-BE49-F238E27FC236}">
                <a16:creationId xmlns:a16="http://schemas.microsoft.com/office/drawing/2014/main" id="{DA75F3B1-DB52-4DFA-893D-04EBBB86C2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12187D5-06FE-4597-9CCE-BA9D19CCCD0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7F0308D-1C6C-47C0-A8CD-59AD5B268963}" type="slidenum">
              <a:rPr lang="en-US" smtClean="0"/>
              <a:t>‹#›</a:t>
            </a:fld>
            <a:endParaRPr lang="en-US"/>
          </a:p>
        </p:txBody>
      </p:sp>
    </p:spTree>
    <p:extLst>
      <p:ext uri="{BB962C8B-B14F-4D97-AF65-F5344CB8AC3E}">
        <p14:creationId xmlns:p14="http://schemas.microsoft.com/office/powerpoint/2010/main" val="10743838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D47411-5441-456C-BE33-5F84E171CC28}" type="datetimeFigureOut">
              <a:rPr lang="en-US" smtClean="0"/>
              <a:t>10/10/2023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3A66D3-8490-4454-AF74-0AB2E469615E}" type="slidenum">
              <a:rPr lang="en-US" smtClean="0"/>
              <a:t>‹#›</a:t>
            </a:fld>
            <a:endParaRPr lang="en-US"/>
          </a:p>
        </p:txBody>
      </p:sp>
    </p:spTree>
    <p:extLst>
      <p:ext uri="{BB962C8B-B14F-4D97-AF65-F5344CB8AC3E}">
        <p14:creationId xmlns:p14="http://schemas.microsoft.com/office/powerpoint/2010/main" val="566209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A66D3-8490-4454-AF74-0AB2E469615E}" type="slidenum">
              <a:rPr lang="en-US" smtClean="0"/>
              <a:t>10</a:t>
            </a:fld>
            <a:endParaRPr lang="en-US"/>
          </a:p>
        </p:txBody>
      </p:sp>
    </p:spTree>
    <p:extLst>
      <p:ext uri="{BB962C8B-B14F-4D97-AF65-F5344CB8AC3E}">
        <p14:creationId xmlns:p14="http://schemas.microsoft.com/office/powerpoint/2010/main" val="1281680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Upon learning that the documents were lost, Dan’s boss should have notified both the beneficiary to whom the PCSPs belonged and the HHS Secretary that the breach had occurred. Within 60 days of the breach, Dan’s boss should have notified beneficiary</a:t>
            </a:r>
            <a:r>
              <a:rPr lang="en-US" b="0" dirty="0"/>
              <a:t>.</a:t>
            </a:r>
            <a:r>
              <a:rPr lang="en-US" dirty="0"/>
              <a:t> To comply with the BAA, Dan’s boss should have notified KDADS of the security incident within </a:t>
            </a:r>
            <a:r>
              <a:rPr lang="en-US" b="1" dirty="0"/>
              <a:t>10 days</a:t>
            </a:r>
            <a:r>
              <a:rPr lang="en-US" b="0" dirty="0"/>
              <a:t> of learning about the lost PHI. </a:t>
            </a:r>
            <a:r>
              <a:rPr lang="en-US" dirty="0"/>
              <a:t>Here, it is unlikely that the I/DD service provider needed to notify the media. </a:t>
            </a:r>
          </a:p>
        </p:txBody>
      </p:sp>
      <p:sp>
        <p:nvSpPr>
          <p:cNvPr id="4" name="Slide Number Placeholder 3"/>
          <p:cNvSpPr>
            <a:spLocks noGrp="1"/>
          </p:cNvSpPr>
          <p:nvPr>
            <p:ph type="sldNum" sz="quarter" idx="5"/>
          </p:nvPr>
        </p:nvSpPr>
        <p:spPr/>
        <p:txBody>
          <a:bodyPr/>
          <a:lstStyle/>
          <a:p>
            <a:fld id="{F13A66D3-8490-4454-AF74-0AB2E469615E}" type="slidenum">
              <a:rPr lang="en-US" smtClean="0"/>
              <a:t>25</a:t>
            </a:fld>
            <a:endParaRPr lang="en-US"/>
          </a:p>
        </p:txBody>
      </p:sp>
    </p:spTree>
    <p:extLst>
      <p:ext uri="{BB962C8B-B14F-4D97-AF65-F5344CB8AC3E}">
        <p14:creationId xmlns:p14="http://schemas.microsoft.com/office/powerpoint/2010/main" val="2176626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A66D3-8490-4454-AF74-0AB2E469615E}" type="slidenum">
              <a:rPr lang="en-US" smtClean="0"/>
              <a:t>26</a:t>
            </a:fld>
            <a:endParaRPr lang="en-US"/>
          </a:p>
        </p:txBody>
      </p:sp>
    </p:spTree>
    <p:extLst>
      <p:ext uri="{BB962C8B-B14F-4D97-AF65-F5344CB8AC3E}">
        <p14:creationId xmlns:p14="http://schemas.microsoft.com/office/powerpoint/2010/main" val="2377830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A66D3-8490-4454-AF74-0AB2E469615E}" type="slidenum">
              <a:rPr lang="en-US" smtClean="0"/>
              <a:t>27</a:t>
            </a:fld>
            <a:endParaRPr lang="en-US"/>
          </a:p>
        </p:txBody>
      </p:sp>
    </p:spTree>
    <p:extLst>
      <p:ext uri="{BB962C8B-B14F-4D97-AF65-F5344CB8AC3E}">
        <p14:creationId xmlns:p14="http://schemas.microsoft.com/office/powerpoint/2010/main" val="4201605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Yes, Barbara has violated HIPAA by exposing PHI in several ways. First, the photo of Rebecca can be considered PHI. (see Slide 8 – HIPAA Identifiers) “</a:t>
            </a:r>
            <a:r>
              <a:rPr lang="en-US" sz="1200" dirty="0">
                <a:solidFill>
                  <a:schemeClr val="tx2"/>
                </a:solidFill>
              </a:rPr>
              <a:t>Full face photographic images” are HIPAA identifiers and can be considered PHI. Even if Barbara posted nothing else, a photo of Rebecca’s face taken in Barbara’s work capacity could be considered exposure of PHI. Second, Barbara included Rebecca’s full name and address. This clearly demonstrates a HIPAA violation. Even when relationships feel personal, exposing information like this on social media constitutes a HIPAA violation. </a:t>
            </a:r>
            <a:endParaRPr lang="en-US" dirty="0"/>
          </a:p>
        </p:txBody>
      </p:sp>
      <p:sp>
        <p:nvSpPr>
          <p:cNvPr id="4" name="Slide Number Placeholder 3"/>
          <p:cNvSpPr>
            <a:spLocks noGrp="1"/>
          </p:cNvSpPr>
          <p:nvPr>
            <p:ph type="sldNum" sz="quarter" idx="5"/>
          </p:nvPr>
        </p:nvSpPr>
        <p:spPr/>
        <p:txBody>
          <a:bodyPr/>
          <a:lstStyle/>
          <a:p>
            <a:fld id="{F13A66D3-8490-4454-AF74-0AB2E469615E}" type="slidenum">
              <a:rPr lang="en-US" smtClean="0"/>
              <a:t>33</a:t>
            </a:fld>
            <a:endParaRPr lang="en-US"/>
          </a:p>
        </p:txBody>
      </p:sp>
    </p:spTree>
    <p:extLst>
      <p:ext uri="{BB962C8B-B14F-4D97-AF65-F5344CB8AC3E}">
        <p14:creationId xmlns:p14="http://schemas.microsoft.com/office/powerpoint/2010/main" val="2865227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Amy and Sarah’s communication did not comply with HIPAA, because the two were sharing PHI on their personal cell phones. Under the HIPAA Security Rule, EPHI should not be shared on an unencrypted device. I/DD service providers must take security measures to ensure that PHI is not exposed in situations like this. Sharing beneficiary information on personal devices will constitute a HIPAA violation. </a:t>
            </a:r>
          </a:p>
        </p:txBody>
      </p:sp>
      <p:sp>
        <p:nvSpPr>
          <p:cNvPr id="4" name="Slide Number Placeholder 3"/>
          <p:cNvSpPr>
            <a:spLocks noGrp="1"/>
          </p:cNvSpPr>
          <p:nvPr>
            <p:ph type="sldNum" sz="quarter" idx="5"/>
          </p:nvPr>
        </p:nvSpPr>
        <p:spPr/>
        <p:txBody>
          <a:bodyPr/>
          <a:lstStyle/>
          <a:p>
            <a:fld id="{F13A66D3-8490-4454-AF74-0AB2E469615E}" type="slidenum">
              <a:rPr lang="en-US" smtClean="0"/>
              <a:t>35</a:t>
            </a:fld>
            <a:endParaRPr lang="en-US"/>
          </a:p>
        </p:txBody>
      </p:sp>
    </p:spTree>
    <p:extLst>
      <p:ext uri="{BB962C8B-B14F-4D97-AF65-F5344CB8AC3E}">
        <p14:creationId xmlns:p14="http://schemas.microsoft.com/office/powerpoint/2010/main" val="89352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provider could have avoided this HIPAA violation by practicing security risk management and conducting a risk assessment. </a:t>
            </a:r>
            <a:r>
              <a:rPr lang="en-US" sz="1200" dirty="0">
                <a:solidFill>
                  <a:schemeClr val="tx2"/>
                </a:solidFill>
              </a:rPr>
              <a:t>If the provider had done the following prior to updating the website, he could have anticipated the breach: installing firewalls for data integrity, encrypting internet transmissions of PHI, maintaining password protections on files containing PHI, and limiting access to patient files based upon job duties. If the provider had conducted a risk assessment, he could have informed the person updating the website that there was PHI that could not be exposed. The provider should have been proactive!</a:t>
            </a:r>
          </a:p>
          <a:p>
            <a:endParaRPr lang="en-US" dirty="0"/>
          </a:p>
        </p:txBody>
      </p:sp>
      <p:sp>
        <p:nvSpPr>
          <p:cNvPr id="4" name="Slide Number Placeholder 3"/>
          <p:cNvSpPr>
            <a:spLocks noGrp="1"/>
          </p:cNvSpPr>
          <p:nvPr>
            <p:ph type="sldNum" sz="quarter" idx="5"/>
          </p:nvPr>
        </p:nvSpPr>
        <p:spPr/>
        <p:txBody>
          <a:bodyPr/>
          <a:lstStyle/>
          <a:p>
            <a:fld id="{F13A66D3-8490-4454-AF74-0AB2E469615E}" type="slidenum">
              <a:rPr lang="en-US" smtClean="0"/>
              <a:t>37</a:t>
            </a:fld>
            <a:endParaRPr lang="en-US"/>
          </a:p>
        </p:txBody>
      </p:sp>
    </p:spTree>
    <p:extLst>
      <p:ext uri="{BB962C8B-B14F-4D97-AF65-F5344CB8AC3E}">
        <p14:creationId xmlns:p14="http://schemas.microsoft.com/office/powerpoint/2010/main" val="495008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A66D3-8490-4454-AF74-0AB2E469615E}" type="slidenum">
              <a:rPr lang="en-US" smtClean="0"/>
              <a:t>48</a:t>
            </a:fld>
            <a:endParaRPr lang="en-US"/>
          </a:p>
        </p:txBody>
      </p:sp>
    </p:spTree>
    <p:extLst>
      <p:ext uri="{BB962C8B-B14F-4D97-AF65-F5344CB8AC3E}">
        <p14:creationId xmlns:p14="http://schemas.microsoft.com/office/powerpoint/2010/main" val="41981835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843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defRPr sz="45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220385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defRPr sz="4500">
                <a:solidFill>
                  <a:schemeClr val="bg2">
                    <a:lumMod val="75000"/>
                  </a:schemeClr>
                </a:solidFill>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905230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defRPr sz="45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066065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defRPr sz="45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4015678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lvl1pPr>
              <a:defRPr>
                <a:solidFill>
                  <a:schemeClr val="tx2">
                    <a:lumMod val="75000"/>
                    <a:lumOff val="25000"/>
                  </a:schemeClr>
                </a:solidFill>
              </a:defRPr>
            </a:lvl1pPr>
            <a:lvl2pPr>
              <a:defRPr>
                <a:solidFill>
                  <a:schemeClr val="tx2">
                    <a:lumMod val="75000"/>
                    <a:lumOff val="25000"/>
                  </a:schemeClr>
                </a:solidFill>
              </a:defRPr>
            </a:lvl2pPr>
            <a:lvl3pPr>
              <a:defRPr>
                <a:solidFill>
                  <a:schemeClr val="tx2">
                    <a:lumMod val="75000"/>
                    <a:lumOff val="25000"/>
                  </a:schemeClr>
                </a:solidFill>
              </a:defRPr>
            </a:lvl3pPr>
            <a:lvl4pPr>
              <a:defRPr>
                <a:solidFill>
                  <a:schemeClr val="tx2">
                    <a:lumMod val="75000"/>
                    <a:lumOff val="25000"/>
                  </a:schemeClr>
                </a:solidFill>
              </a:defRPr>
            </a:lvl4pPr>
            <a:lvl5pPr>
              <a:defRPr>
                <a:solidFill>
                  <a:schemeClr val="tx2">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1pPr>
              <a:defRPr>
                <a:solidFill>
                  <a:schemeClr val="tx2">
                    <a:lumMod val="75000"/>
                    <a:lumOff val="25000"/>
                  </a:schemeClr>
                </a:solidFill>
              </a:defRPr>
            </a:lvl1pPr>
            <a:lvl2pPr>
              <a:defRPr>
                <a:solidFill>
                  <a:schemeClr val="tx2">
                    <a:lumMod val="75000"/>
                    <a:lumOff val="25000"/>
                  </a:schemeClr>
                </a:solidFill>
              </a:defRPr>
            </a:lvl2pPr>
            <a:lvl3pPr>
              <a:defRPr>
                <a:solidFill>
                  <a:schemeClr val="tx2">
                    <a:lumMod val="75000"/>
                    <a:lumOff val="25000"/>
                  </a:schemeClr>
                </a:solidFill>
              </a:defRPr>
            </a:lvl3pPr>
            <a:lvl4pPr>
              <a:defRPr>
                <a:solidFill>
                  <a:schemeClr val="tx2">
                    <a:lumMod val="75000"/>
                    <a:lumOff val="25000"/>
                  </a:schemeClr>
                </a:solidFill>
              </a:defRPr>
            </a:lvl4pPr>
            <a:lvl5pPr>
              <a:defRPr>
                <a:solidFill>
                  <a:schemeClr val="tx2">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08458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lumMod val="75000"/>
                  </a:schemeClr>
                </a:solidFill>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lvl1pPr>
              <a:defRPr>
                <a:solidFill>
                  <a:schemeClr val="tx2">
                    <a:lumMod val="75000"/>
                    <a:lumOff val="25000"/>
                  </a:schemeClr>
                </a:solidFill>
              </a:defRPr>
            </a:lvl1pPr>
            <a:lvl2pPr>
              <a:defRPr>
                <a:solidFill>
                  <a:schemeClr val="tx2">
                    <a:lumMod val="75000"/>
                    <a:lumOff val="25000"/>
                  </a:schemeClr>
                </a:solidFill>
              </a:defRPr>
            </a:lvl2pPr>
            <a:lvl3pPr>
              <a:defRPr>
                <a:solidFill>
                  <a:schemeClr val="tx2">
                    <a:lumMod val="75000"/>
                    <a:lumOff val="25000"/>
                  </a:schemeClr>
                </a:solidFill>
              </a:defRPr>
            </a:lvl3pPr>
            <a:lvl4pPr>
              <a:defRPr>
                <a:solidFill>
                  <a:schemeClr val="tx2">
                    <a:lumMod val="75000"/>
                    <a:lumOff val="25000"/>
                  </a:schemeClr>
                </a:solidFill>
              </a:defRPr>
            </a:lvl4pPr>
            <a:lvl5pPr>
              <a:defRPr>
                <a:solidFill>
                  <a:schemeClr val="tx2">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1pPr>
              <a:defRPr>
                <a:solidFill>
                  <a:schemeClr val="tx2">
                    <a:lumMod val="75000"/>
                    <a:lumOff val="25000"/>
                  </a:schemeClr>
                </a:solidFill>
              </a:defRPr>
            </a:lvl1pPr>
            <a:lvl2pPr>
              <a:defRPr>
                <a:solidFill>
                  <a:schemeClr val="tx2">
                    <a:lumMod val="75000"/>
                    <a:lumOff val="25000"/>
                  </a:schemeClr>
                </a:solidFill>
              </a:defRPr>
            </a:lvl2pPr>
            <a:lvl3pPr>
              <a:defRPr>
                <a:solidFill>
                  <a:schemeClr val="tx2">
                    <a:lumMod val="75000"/>
                    <a:lumOff val="25000"/>
                  </a:schemeClr>
                </a:solidFill>
              </a:defRPr>
            </a:lvl3pPr>
            <a:lvl4pPr>
              <a:defRPr>
                <a:solidFill>
                  <a:schemeClr val="tx2">
                    <a:lumMod val="75000"/>
                    <a:lumOff val="25000"/>
                  </a:schemeClr>
                </a:solidFill>
              </a:defRPr>
            </a:lvl4pPr>
            <a:lvl5pPr>
              <a:defRPr>
                <a:solidFill>
                  <a:schemeClr val="tx2">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11701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3707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95162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solidFill>
                  <a:schemeClr val="tx2">
                    <a:lumMod val="75000"/>
                    <a:lumOff val="25000"/>
                  </a:schemeClr>
                </a:solidFill>
              </a:defRPr>
            </a:lvl1pPr>
            <a:lvl2pPr>
              <a:defRPr sz="2800">
                <a:solidFill>
                  <a:schemeClr val="tx2">
                    <a:lumMod val="75000"/>
                    <a:lumOff val="25000"/>
                  </a:schemeClr>
                </a:solidFill>
              </a:defRPr>
            </a:lvl2pPr>
            <a:lvl3pPr>
              <a:defRPr sz="2400">
                <a:solidFill>
                  <a:schemeClr val="tx2">
                    <a:lumMod val="75000"/>
                    <a:lumOff val="25000"/>
                  </a:schemeClr>
                </a:solidFill>
              </a:defRPr>
            </a:lvl3pPr>
            <a:lvl4pPr>
              <a:defRPr sz="2000">
                <a:solidFill>
                  <a:schemeClr val="tx2">
                    <a:lumMod val="75000"/>
                    <a:lumOff val="25000"/>
                  </a:schemeClr>
                </a:solidFill>
              </a:defRPr>
            </a:lvl4pPr>
            <a:lvl5pPr>
              <a:defRPr sz="2000">
                <a:solidFill>
                  <a:schemeClr val="tx2">
                    <a:lumMod val="75000"/>
                    <a:lumOff val="25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solidFill>
                  <a:schemeClr val="tx2">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42820183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2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solidFill>
                  <a:schemeClr val="bg2">
                    <a:lumMod val="75000"/>
                  </a:schemeClr>
                </a:solidFill>
              </a:defRPr>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solidFill>
                  <a:schemeClr val="tx2">
                    <a:lumMod val="75000"/>
                    <a:lumOff val="25000"/>
                  </a:schemeClr>
                </a:solidFill>
              </a:defRPr>
            </a:lvl1pPr>
            <a:lvl2pPr>
              <a:defRPr sz="2800">
                <a:solidFill>
                  <a:schemeClr val="tx2">
                    <a:lumMod val="75000"/>
                    <a:lumOff val="25000"/>
                  </a:schemeClr>
                </a:solidFill>
              </a:defRPr>
            </a:lvl2pPr>
            <a:lvl3pPr>
              <a:defRPr sz="2400">
                <a:solidFill>
                  <a:schemeClr val="tx2">
                    <a:lumMod val="75000"/>
                    <a:lumOff val="25000"/>
                  </a:schemeClr>
                </a:solidFill>
              </a:defRPr>
            </a:lvl3pPr>
            <a:lvl4pPr>
              <a:defRPr sz="2000">
                <a:solidFill>
                  <a:schemeClr val="tx2">
                    <a:lumMod val="75000"/>
                    <a:lumOff val="25000"/>
                  </a:schemeClr>
                </a:solidFill>
              </a:defRPr>
            </a:lvl4pPr>
            <a:lvl5pPr>
              <a:defRPr sz="2000">
                <a:solidFill>
                  <a:schemeClr val="tx2">
                    <a:lumMod val="75000"/>
                    <a:lumOff val="25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solidFill>
                  <a:schemeClr val="tx2">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292028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1742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3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4003249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4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4350511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54443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46596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5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520286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5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77652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5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chemeClr val="tx2">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92988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lumMod val="75000"/>
                    <a:lumOff val="25000"/>
                  </a:schemeClr>
                </a:solidFill>
              </a:defRPr>
            </a:lvl1pPr>
            <a:lvl2pPr>
              <a:defRPr>
                <a:solidFill>
                  <a:schemeClr val="tx2">
                    <a:lumMod val="75000"/>
                    <a:lumOff val="25000"/>
                  </a:schemeClr>
                </a:solidFill>
              </a:defRPr>
            </a:lvl2pPr>
            <a:lvl3pPr>
              <a:defRPr>
                <a:solidFill>
                  <a:schemeClr val="tx2">
                    <a:lumMod val="75000"/>
                    <a:lumOff val="25000"/>
                  </a:schemeClr>
                </a:solidFill>
              </a:defRPr>
            </a:lvl3pPr>
            <a:lvl4pPr>
              <a:defRPr>
                <a:solidFill>
                  <a:schemeClr val="tx2">
                    <a:lumMod val="75000"/>
                    <a:lumOff val="25000"/>
                  </a:schemeClr>
                </a:solidFill>
              </a:defRPr>
            </a:lvl4pPr>
            <a:lvl5pPr>
              <a:defRPr>
                <a:solidFill>
                  <a:schemeClr val="tx2">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5077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lumMod val="75000"/>
                    <a:lumOff val="25000"/>
                  </a:schemeClr>
                </a:solidFill>
              </a:defRPr>
            </a:lvl1pPr>
            <a:lvl2pPr>
              <a:defRPr>
                <a:solidFill>
                  <a:schemeClr val="tx2">
                    <a:lumMod val="75000"/>
                    <a:lumOff val="25000"/>
                  </a:schemeClr>
                </a:solidFill>
              </a:defRPr>
            </a:lvl2pPr>
            <a:lvl3pPr>
              <a:defRPr>
                <a:solidFill>
                  <a:schemeClr val="tx2">
                    <a:lumMod val="75000"/>
                    <a:lumOff val="25000"/>
                  </a:schemeClr>
                </a:solidFill>
              </a:defRPr>
            </a:lvl3pPr>
            <a:lvl4pPr>
              <a:defRPr>
                <a:solidFill>
                  <a:schemeClr val="tx2">
                    <a:lumMod val="75000"/>
                    <a:lumOff val="25000"/>
                  </a:schemeClr>
                </a:solidFill>
              </a:defRPr>
            </a:lvl4pPr>
            <a:lvl5pPr>
              <a:defRPr>
                <a:solidFill>
                  <a:schemeClr val="tx2">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87919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7483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8788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0933690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5" r:id="rId3"/>
    <p:sldLayoutId id="2147483674" r:id="rId4"/>
    <p:sldLayoutId id="2147483661" r:id="rId5"/>
    <p:sldLayoutId id="2147483662" r:id="rId6"/>
    <p:sldLayoutId id="2147483676" r:id="rId7"/>
    <p:sldLayoutId id="2147483677" r:id="rId8"/>
    <p:sldLayoutId id="2147483678" r:id="rId9"/>
    <p:sldLayoutId id="2147483663" r:id="rId10"/>
    <p:sldLayoutId id="2147483679" r:id="rId11"/>
    <p:sldLayoutId id="2147483680" r:id="rId12"/>
    <p:sldLayoutId id="2147483681" r:id="rId13"/>
    <p:sldLayoutId id="2147483664" r:id="rId14"/>
    <p:sldLayoutId id="2147483684" r:id="rId15"/>
    <p:sldLayoutId id="2147483683" r:id="rId16"/>
    <p:sldLayoutId id="2147483682" r:id="rId17"/>
    <p:sldLayoutId id="2147483668" r:id="rId18"/>
    <p:sldLayoutId id="2147483685" r:id="rId19"/>
    <p:sldLayoutId id="2147483686" r:id="rId20"/>
    <p:sldLayoutId id="2147483687" r:id="rId21"/>
    <p:sldLayoutId id="2147483670" r:id="rId22"/>
    <p:sldLayoutId id="2147483671" r:id="rId23"/>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s://en.wikipedia.org/wiki/Medically_unexplained_physical_symptoms" TargetMode="External"/><Relationship Id="rId2" Type="http://schemas.openxmlformats.org/officeDocument/2006/relationships/image" Target="../media/image13.jpg"/><Relationship Id="rId1" Type="http://schemas.openxmlformats.org/officeDocument/2006/relationships/slideLayout" Target="../slideLayouts/slideLayout9.xml"/><Relationship Id="rId4" Type="http://schemas.openxmlformats.org/officeDocument/2006/relationships/hyperlink" Target="https://creativecommons.org/licenses/by-sa/3.0/"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hyperlink" Target="http://www.alecexposed.org/wiki/Tort_Reform,_Corporate_Liability_and_the_Rights_of_Injured_Americans" TargetMode="External"/><Relationship Id="rId2" Type="http://schemas.openxmlformats.org/officeDocument/2006/relationships/image" Target="../media/image14.jpg"/><Relationship Id="rId1" Type="http://schemas.openxmlformats.org/officeDocument/2006/relationships/slideLayout" Target="../slideLayouts/slideLayout17.xml"/><Relationship Id="rId4" Type="http://schemas.openxmlformats.org/officeDocument/2006/relationships/hyperlink" Target="https://creativecommons.org/licenses/by-nc-sa/3.0/"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pxhere.com/fr/photo/1506409" TargetMode="External"/><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hyperlink" Target="http://rebelem.com/update-age-adjusted-d-dimer/" TargetMode="External"/><Relationship Id="rId2" Type="http://schemas.openxmlformats.org/officeDocument/2006/relationships/image" Target="../media/image16.jpg"/><Relationship Id="rId1" Type="http://schemas.openxmlformats.org/officeDocument/2006/relationships/slideLayout" Target="../slideLayouts/slideLayout9.xml"/><Relationship Id="rId4" Type="http://schemas.openxmlformats.org/officeDocument/2006/relationships/hyperlink" Target="https://creativecommons.org/licenses/by-nc-nd/3.0/"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tekhdecoded.com/3-reasons-healthcare-important/" TargetMode="External"/><Relationship Id="rId2" Type="http://schemas.openxmlformats.org/officeDocument/2006/relationships/image" Target="../media/image17.jpg"/><Relationship Id="rId1" Type="http://schemas.openxmlformats.org/officeDocument/2006/relationships/slideLayout" Target="../slideLayouts/slideLayout9.xml"/><Relationship Id="rId4" Type="http://schemas.openxmlformats.org/officeDocument/2006/relationships/hyperlink" Target="https://creativecommons.org/licenses/by-nc-sa/3.0/"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betterhealthwhileaging.net/10-types-medical-information-for-new-doctor-or-phr/" TargetMode="External"/><Relationship Id="rId2" Type="http://schemas.openxmlformats.org/officeDocument/2006/relationships/image" Target="../media/image18.jpg"/><Relationship Id="rId1" Type="http://schemas.openxmlformats.org/officeDocument/2006/relationships/slideLayout" Target="../slideLayouts/slideLayout9.xml"/><Relationship Id="rId4" Type="http://schemas.openxmlformats.org/officeDocument/2006/relationships/hyperlink" Target="https://creativecommons.org/licenses/by-nc-sa/3.0/"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hyperlink" Target="https://www.healthit.gov/topic/privacy-security-and-hipaa/security-risk-assessment-tool" TargetMode="Externa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hyperlink" Target="http://theconversation.com/living-with-intellectual-disability-in-the-dreamhouse-28800" TargetMode="External"/><Relationship Id="rId2" Type="http://schemas.openxmlformats.org/officeDocument/2006/relationships/image" Target="../media/image19.jpg"/><Relationship Id="rId1" Type="http://schemas.openxmlformats.org/officeDocument/2006/relationships/slideLayout" Target="../slideLayouts/slideLayout9.xml"/><Relationship Id="rId6" Type="http://schemas.openxmlformats.org/officeDocument/2006/relationships/hyperlink" Target="https://creativecommons.org/licenses/by-nd/3.0/" TargetMode="External"/><Relationship Id="rId5" Type="http://schemas.openxmlformats.org/officeDocument/2006/relationships/hyperlink" Target="https://creativecommons.org/licenses/by-nc-sa/3.0/" TargetMode="External"/><Relationship Id="rId4" Type="http://schemas.openxmlformats.org/officeDocument/2006/relationships/hyperlink" Target="http://www.all-flags-world.com/usa-states/Kansas/Flag-kansas-wood-texture.php"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hyperlink" Target="http://scientiablog.com/2013/10/03/como-saber-si-un-complemento-alimenticio-es-un-fraude-en-5-comodos-pasos/" TargetMode="External"/><Relationship Id="rId2" Type="http://schemas.openxmlformats.org/officeDocument/2006/relationships/image" Target="../media/image20.jpg"/><Relationship Id="rId1" Type="http://schemas.openxmlformats.org/officeDocument/2006/relationships/slideLayout" Target="../slideLayouts/slideLayout17.xml"/><Relationship Id="rId4" Type="http://schemas.openxmlformats.org/officeDocument/2006/relationships/hyperlink" Target="https://creativecommons.org/licenses/by-nc-nd/3.0/"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hyperlink" Target="http://www.jammyspeaks.com/2009_01_01_archive.html" TargetMode="External"/><Relationship Id="rId2" Type="http://schemas.openxmlformats.org/officeDocument/2006/relationships/image" Target="../media/image21.jpg"/><Relationship Id="rId1" Type="http://schemas.openxmlformats.org/officeDocument/2006/relationships/slideLayout" Target="../slideLayouts/slideLayout9.xml"/><Relationship Id="rId4" Type="http://schemas.openxmlformats.org/officeDocument/2006/relationships/hyperlink" Target="https://creativecommons.org/licenses/by/3.0/"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hyperlink" Target="http://notenoughgood.com/2011/07/music-link-to-depression/baby-reading/" TargetMode="External"/><Relationship Id="rId2" Type="http://schemas.openxmlformats.org/officeDocument/2006/relationships/image" Target="../media/image9.jpeg"/><Relationship Id="rId1" Type="http://schemas.openxmlformats.org/officeDocument/2006/relationships/slideLayout" Target="../slideLayouts/slideLayout17.xml"/><Relationship Id="rId4" Type="http://schemas.openxmlformats.org/officeDocument/2006/relationships/hyperlink" Target="https://creativecommons.org/licenses/by-nc-sa/3.0/"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hyperlink" Target="http://wahlnetwork.com/2010/11/16/removing-unwanted-user-profiles-with-delprof/" TargetMode="External"/><Relationship Id="rId7" Type="http://schemas.openxmlformats.org/officeDocument/2006/relationships/hyperlink" Target="https://creativecommons.org/licenses/by-sa/3.0/" TargetMode="External"/><Relationship Id="rId2" Type="http://schemas.openxmlformats.org/officeDocument/2006/relationships/image" Target="../media/image10.jpg"/><Relationship Id="rId1" Type="http://schemas.openxmlformats.org/officeDocument/2006/relationships/slideLayout" Target="../slideLayouts/slideLayout9.xml"/><Relationship Id="rId6" Type="http://schemas.openxmlformats.org/officeDocument/2006/relationships/hyperlink" Target="https://en.wikipedia.org/wiki/Laptop" TargetMode="External"/><Relationship Id="rId5" Type="http://schemas.openxmlformats.org/officeDocument/2006/relationships/image" Target="../media/image11.jpg"/><Relationship Id="rId4" Type="http://schemas.openxmlformats.org/officeDocument/2006/relationships/hyperlink" Target="https://creativecommons.org/licenses/by-nc-sa/3.0/"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2C22C-B64E-4919-B0B1-350F0D3F5BD3}"/>
              </a:ext>
            </a:extLst>
          </p:cNvPr>
          <p:cNvSpPr>
            <a:spLocks noGrp="1"/>
          </p:cNvSpPr>
          <p:nvPr>
            <p:ph type="ctrTitle"/>
          </p:nvPr>
        </p:nvSpPr>
        <p:spPr>
          <a:xfrm>
            <a:off x="638735" y="696539"/>
            <a:ext cx="7866529" cy="3532094"/>
          </a:xfrm>
        </p:spPr>
        <p:txBody>
          <a:bodyPr>
            <a:normAutofit/>
          </a:bodyPr>
          <a:lstStyle/>
          <a:p>
            <a:r>
              <a:rPr lang="en-US" sz="5400" dirty="0">
                <a:effectLst>
                  <a:outerShdw blurRad="38100" dist="38100" dir="2700000" algn="tl">
                    <a:srgbClr val="000000">
                      <a:alpha val="43137"/>
                    </a:srgbClr>
                  </a:outerShdw>
                </a:effectLst>
              </a:rPr>
              <a:t>HIPAA Haiku: </a:t>
            </a:r>
            <a:br>
              <a:rPr lang="en-US" sz="2000" dirty="0">
                <a:effectLst>
                  <a:outerShdw blurRad="38100" dist="38100" dir="2700000" algn="tl">
                    <a:srgbClr val="000000">
                      <a:alpha val="43137"/>
                    </a:srgbClr>
                  </a:outerShdw>
                </a:effectLst>
              </a:rPr>
            </a:br>
            <a:br>
              <a:rPr lang="en-US" sz="2000" dirty="0">
                <a:effectLst>
                  <a:outerShdw blurRad="38100" dist="38100" dir="2700000" algn="tl">
                    <a:srgbClr val="000000">
                      <a:alpha val="43137"/>
                    </a:srgbClr>
                  </a:outerShdw>
                </a:effectLst>
              </a:rPr>
            </a:br>
            <a:br>
              <a:rPr lang="en-US" sz="2000" dirty="0">
                <a:effectLst>
                  <a:outerShdw blurRad="38100" dist="38100" dir="2700000" algn="tl">
                    <a:srgbClr val="000000">
                      <a:alpha val="43137"/>
                    </a:srgbClr>
                  </a:outerShdw>
                </a:effectLst>
              </a:rPr>
            </a:br>
            <a:r>
              <a:rPr lang="en-US" sz="3600" b="0" dirty="0">
                <a:effectLst>
                  <a:outerShdw blurRad="38100" dist="38100" dir="2700000" algn="tl">
                    <a:srgbClr val="000000">
                      <a:alpha val="43137"/>
                    </a:srgbClr>
                  </a:outerShdw>
                </a:effectLst>
              </a:rPr>
              <a:t>Helping You Navigate </a:t>
            </a:r>
            <a:br>
              <a:rPr lang="en-US" sz="3600" b="0" dirty="0">
                <a:effectLst>
                  <a:outerShdw blurRad="38100" dist="38100" dir="2700000" algn="tl">
                    <a:srgbClr val="000000">
                      <a:alpha val="43137"/>
                    </a:srgbClr>
                  </a:outerShdw>
                </a:effectLst>
              </a:rPr>
            </a:br>
            <a:r>
              <a:rPr lang="en-US" sz="3600" b="0" dirty="0">
                <a:effectLst>
                  <a:outerShdw blurRad="38100" dist="38100" dir="2700000" algn="tl">
                    <a:srgbClr val="000000">
                      <a:alpha val="43137"/>
                    </a:srgbClr>
                  </a:outerShdw>
                </a:effectLst>
              </a:rPr>
              <a:t>HIPAA Privacy, Security, and </a:t>
            </a:r>
            <a:br>
              <a:rPr lang="en-US" sz="3600" b="0" dirty="0">
                <a:effectLst>
                  <a:outerShdw blurRad="38100" dist="38100" dir="2700000" algn="tl">
                    <a:srgbClr val="000000">
                      <a:alpha val="43137"/>
                    </a:srgbClr>
                  </a:outerShdw>
                </a:effectLst>
              </a:rPr>
            </a:br>
            <a:r>
              <a:rPr lang="en-US" sz="3600" b="0" dirty="0">
                <a:effectLst>
                  <a:outerShdw blurRad="38100" dist="38100" dir="2700000" algn="tl">
                    <a:srgbClr val="000000">
                      <a:alpha val="43137"/>
                    </a:srgbClr>
                  </a:outerShdw>
                </a:effectLst>
              </a:rPr>
              <a:t>Breach Notification Rules</a:t>
            </a:r>
          </a:p>
        </p:txBody>
      </p:sp>
      <p:sp>
        <p:nvSpPr>
          <p:cNvPr id="3" name="Subtitle 2">
            <a:extLst>
              <a:ext uri="{FF2B5EF4-FFF2-40B4-BE49-F238E27FC236}">
                <a16:creationId xmlns:a16="http://schemas.microsoft.com/office/drawing/2014/main" id="{34CAE6D1-0925-4F07-A8D2-A9FB7F7FDC5B}"/>
              </a:ext>
            </a:extLst>
          </p:cNvPr>
          <p:cNvSpPr>
            <a:spLocks noGrp="1"/>
          </p:cNvSpPr>
          <p:nvPr>
            <p:ph type="subTitle" idx="1"/>
          </p:nvPr>
        </p:nvSpPr>
        <p:spPr/>
        <p:txBody>
          <a:bodyPr>
            <a:normAutofit lnSpcReduction="10000"/>
          </a:bodyPr>
          <a:lstStyle/>
          <a:p>
            <a:endParaRPr lang="en-US" dirty="0"/>
          </a:p>
          <a:p>
            <a:endParaRPr lang="en-US" dirty="0"/>
          </a:p>
          <a:p>
            <a:endParaRPr lang="en-US" dirty="0"/>
          </a:p>
          <a:p>
            <a:r>
              <a:rPr lang="en-US" b="1" dirty="0">
                <a:effectLst>
                  <a:outerShdw blurRad="38100" dist="38100" dir="2700000" algn="tl">
                    <a:srgbClr val="000000">
                      <a:alpha val="43137"/>
                    </a:srgbClr>
                  </a:outerShdw>
                </a:effectLst>
              </a:rPr>
              <a:t>Brooke Bennett Aziere</a:t>
            </a:r>
          </a:p>
        </p:txBody>
      </p:sp>
    </p:spTree>
    <p:extLst>
      <p:ext uri="{BB962C8B-B14F-4D97-AF65-F5344CB8AC3E}">
        <p14:creationId xmlns:p14="http://schemas.microsoft.com/office/powerpoint/2010/main" val="1249135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38C0A-BB8E-4B62-8706-935F5C66D47F}"/>
              </a:ext>
            </a:extLst>
          </p:cNvPr>
          <p:cNvSpPr>
            <a:spLocks noGrp="1"/>
          </p:cNvSpPr>
          <p:nvPr>
            <p:ph type="title"/>
          </p:nvPr>
        </p:nvSpPr>
        <p:spPr/>
        <p:txBody>
          <a:bodyPr/>
          <a:lstStyle/>
          <a:p>
            <a:r>
              <a:rPr lang="en-US" dirty="0"/>
              <a:t>Use and Disclosures</a:t>
            </a:r>
          </a:p>
        </p:txBody>
      </p:sp>
      <p:sp>
        <p:nvSpPr>
          <p:cNvPr id="3" name="Content Placeholder 2">
            <a:extLst>
              <a:ext uri="{FF2B5EF4-FFF2-40B4-BE49-F238E27FC236}">
                <a16:creationId xmlns:a16="http://schemas.microsoft.com/office/drawing/2014/main" id="{52E82DAB-DE8F-4E98-9ABB-E27B52E0374E}"/>
              </a:ext>
            </a:extLst>
          </p:cNvPr>
          <p:cNvSpPr>
            <a:spLocks noGrp="1"/>
          </p:cNvSpPr>
          <p:nvPr>
            <p:ph idx="1"/>
          </p:nvPr>
        </p:nvSpPr>
        <p:spPr/>
        <p:txBody>
          <a:bodyPr>
            <a:normAutofit/>
          </a:bodyPr>
          <a:lstStyle/>
          <a:p>
            <a:pPr algn="just"/>
            <a:r>
              <a:rPr lang="en-US" sz="2200" dirty="0">
                <a:solidFill>
                  <a:schemeClr val="tx2"/>
                </a:solidFill>
              </a:rPr>
              <a:t>“</a:t>
            </a:r>
            <a:r>
              <a:rPr lang="en-US" sz="2200" b="1" dirty="0">
                <a:solidFill>
                  <a:schemeClr val="tx2"/>
                </a:solidFill>
              </a:rPr>
              <a:t>Use</a:t>
            </a:r>
            <a:r>
              <a:rPr lang="en-US" sz="2200" dirty="0">
                <a:solidFill>
                  <a:schemeClr val="tx2"/>
                </a:solidFill>
              </a:rPr>
              <a:t>”: the sharing, employment, application, utilization, examination, or analysis of such information </a:t>
            </a:r>
            <a:r>
              <a:rPr lang="en-US" sz="2200" u="sng" dirty="0">
                <a:solidFill>
                  <a:schemeClr val="tx2"/>
                </a:solidFill>
              </a:rPr>
              <a:t>within</a:t>
            </a:r>
            <a:r>
              <a:rPr lang="en-US" sz="2200" dirty="0">
                <a:solidFill>
                  <a:schemeClr val="tx2"/>
                </a:solidFill>
              </a:rPr>
              <a:t> an entity that maintains such information</a:t>
            </a:r>
          </a:p>
          <a:p>
            <a:pPr marL="0" indent="0" algn="just">
              <a:buNone/>
            </a:pPr>
            <a:endParaRPr lang="en-US" sz="2200" dirty="0">
              <a:solidFill>
                <a:schemeClr val="tx2"/>
              </a:solidFill>
            </a:endParaRPr>
          </a:p>
          <a:p>
            <a:pPr algn="just"/>
            <a:r>
              <a:rPr lang="en-US" sz="2200" dirty="0">
                <a:solidFill>
                  <a:schemeClr val="tx2"/>
                </a:solidFill>
              </a:rPr>
              <a:t>“</a:t>
            </a:r>
            <a:r>
              <a:rPr lang="en-US" sz="2200" b="1" dirty="0">
                <a:solidFill>
                  <a:schemeClr val="tx2"/>
                </a:solidFill>
              </a:rPr>
              <a:t>Disclosures</a:t>
            </a:r>
            <a:r>
              <a:rPr lang="en-US" sz="2200" dirty="0">
                <a:solidFill>
                  <a:schemeClr val="tx2"/>
                </a:solidFill>
              </a:rPr>
              <a:t>”: the release, transfer, provision of access to or divulging in any manner of information </a:t>
            </a:r>
            <a:r>
              <a:rPr lang="en-US" sz="2200" u="sng" dirty="0">
                <a:solidFill>
                  <a:schemeClr val="tx2"/>
                </a:solidFill>
              </a:rPr>
              <a:t>outside</a:t>
            </a:r>
            <a:r>
              <a:rPr lang="en-US" sz="2200" dirty="0">
                <a:solidFill>
                  <a:schemeClr val="tx2"/>
                </a:solidFill>
              </a:rPr>
              <a:t> the entity holding the information</a:t>
            </a:r>
          </a:p>
        </p:txBody>
      </p:sp>
    </p:spTree>
    <p:extLst>
      <p:ext uri="{BB962C8B-B14F-4D97-AF65-F5344CB8AC3E}">
        <p14:creationId xmlns:p14="http://schemas.microsoft.com/office/powerpoint/2010/main" val="2001692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9A80-0122-42CF-83AC-6AC9375DA1AA}"/>
              </a:ext>
            </a:extLst>
          </p:cNvPr>
          <p:cNvSpPr>
            <a:spLocks noGrp="1"/>
          </p:cNvSpPr>
          <p:nvPr>
            <p:ph type="title"/>
          </p:nvPr>
        </p:nvSpPr>
        <p:spPr/>
        <p:txBody>
          <a:bodyPr/>
          <a:lstStyle/>
          <a:p>
            <a:r>
              <a:rPr lang="en-US" dirty="0"/>
              <a:t>Minimum Necessary</a:t>
            </a:r>
          </a:p>
        </p:txBody>
      </p:sp>
      <p:sp>
        <p:nvSpPr>
          <p:cNvPr id="3" name="Content Placeholder 2">
            <a:extLst>
              <a:ext uri="{FF2B5EF4-FFF2-40B4-BE49-F238E27FC236}">
                <a16:creationId xmlns:a16="http://schemas.microsoft.com/office/drawing/2014/main" id="{D72AAF3D-0042-49D2-8D86-BD40F4518E1E}"/>
              </a:ext>
            </a:extLst>
          </p:cNvPr>
          <p:cNvSpPr>
            <a:spLocks noGrp="1"/>
          </p:cNvSpPr>
          <p:nvPr>
            <p:ph idx="1"/>
          </p:nvPr>
        </p:nvSpPr>
        <p:spPr>
          <a:xfrm>
            <a:off x="628650" y="1461477"/>
            <a:ext cx="7886700" cy="4715486"/>
          </a:xfrm>
        </p:spPr>
        <p:txBody>
          <a:bodyPr>
            <a:normAutofit/>
          </a:bodyPr>
          <a:lstStyle/>
          <a:p>
            <a:pPr algn="just"/>
            <a:endParaRPr lang="en-US" sz="800" dirty="0">
              <a:solidFill>
                <a:schemeClr val="tx2"/>
              </a:solidFill>
            </a:endParaRPr>
          </a:p>
          <a:p>
            <a:pPr algn="just"/>
            <a:r>
              <a:rPr lang="en-US" sz="2200" dirty="0">
                <a:solidFill>
                  <a:schemeClr val="tx2"/>
                </a:solidFill>
              </a:rPr>
              <a:t>Covered entities must limit the PHI used or disclosed to the minimum necessary to achieve the purpose of the use or disclosure</a:t>
            </a:r>
          </a:p>
          <a:p>
            <a:pPr algn="just"/>
            <a:r>
              <a:rPr lang="en-US" sz="2200" dirty="0">
                <a:solidFill>
                  <a:schemeClr val="tx2"/>
                </a:solidFill>
              </a:rPr>
              <a:t>Identify which members of workforce require which items of PHI and limit access accordingly</a:t>
            </a:r>
          </a:p>
        </p:txBody>
      </p:sp>
      <p:pic>
        <p:nvPicPr>
          <p:cNvPr id="4" name="Content Placeholder 4">
            <a:extLst>
              <a:ext uri="{FF2B5EF4-FFF2-40B4-BE49-F238E27FC236}">
                <a16:creationId xmlns:a16="http://schemas.microsoft.com/office/drawing/2014/main" id="{46963E9D-415F-471B-9E34-6CD0F60A90D3}"/>
              </a:ext>
            </a:extLst>
          </p:cNvPr>
          <p:cNvPicPr>
            <a:picLocks noChangeAspect="1"/>
          </p:cNvPicPr>
          <p:nvPr/>
        </p:nvPicPr>
        <p:blipFill>
          <a:blip r:embed="rId2"/>
          <a:stretch>
            <a:fillRect/>
          </a:stretch>
        </p:blipFill>
        <p:spPr>
          <a:xfrm>
            <a:off x="2372038" y="3819220"/>
            <a:ext cx="4399923" cy="2074861"/>
          </a:xfrm>
          <a:prstGeom prst="rect">
            <a:avLst/>
          </a:prstGeom>
        </p:spPr>
      </p:pic>
    </p:spTree>
    <p:extLst>
      <p:ext uri="{BB962C8B-B14F-4D97-AF65-F5344CB8AC3E}">
        <p14:creationId xmlns:p14="http://schemas.microsoft.com/office/powerpoint/2010/main" val="3800232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5CA32-3E77-4F97-A912-53309D22B70E}"/>
              </a:ext>
            </a:extLst>
          </p:cNvPr>
          <p:cNvSpPr>
            <a:spLocks noGrp="1"/>
          </p:cNvSpPr>
          <p:nvPr>
            <p:ph type="title"/>
          </p:nvPr>
        </p:nvSpPr>
        <p:spPr>
          <a:xfrm>
            <a:off x="360758" y="3752849"/>
            <a:ext cx="2807227" cy="2905096"/>
          </a:xfrm>
        </p:spPr>
        <p:txBody>
          <a:bodyPr anchor="ctr">
            <a:normAutofit/>
          </a:bodyPr>
          <a:lstStyle/>
          <a:p>
            <a:r>
              <a:rPr lang="en-US" sz="1600" dirty="0"/>
              <a:t>Protected Health Information –</a:t>
            </a:r>
            <a:br>
              <a:rPr lang="en-US" sz="1600" dirty="0"/>
            </a:br>
            <a:r>
              <a:rPr lang="en-US" sz="3600" dirty="0"/>
              <a:t>Minimum </a:t>
            </a:r>
            <a:br>
              <a:rPr lang="en-US" sz="3600" dirty="0"/>
            </a:br>
            <a:r>
              <a:rPr lang="en-US" sz="3600" dirty="0"/>
              <a:t>Necessary </a:t>
            </a:r>
          </a:p>
        </p:txBody>
      </p:sp>
      <p:pic>
        <p:nvPicPr>
          <p:cNvPr id="5" name="Picture 4">
            <a:extLst>
              <a:ext uri="{FF2B5EF4-FFF2-40B4-BE49-F238E27FC236}">
                <a16:creationId xmlns:a16="http://schemas.microsoft.com/office/drawing/2014/main" id="{E3B8B6C0-9370-4B90-B4A1-D6A87E02324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503" b="29130"/>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3D3EC70D-91C8-40E3-AF3C-63A00F7D68A0}"/>
              </a:ext>
            </a:extLst>
          </p:cNvPr>
          <p:cNvSpPr>
            <a:spLocks noGrp="1"/>
          </p:cNvSpPr>
          <p:nvPr>
            <p:ph idx="1"/>
          </p:nvPr>
        </p:nvSpPr>
        <p:spPr>
          <a:xfrm>
            <a:off x="3529940" y="3957935"/>
            <a:ext cx="5614060" cy="2452687"/>
          </a:xfrm>
        </p:spPr>
        <p:txBody>
          <a:bodyPr anchor="ctr">
            <a:normAutofit/>
          </a:bodyPr>
          <a:lstStyle/>
          <a:p>
            <a:r>
              <a:rPr lang="en-US" sz="1800" dirty="0">
                <a:solidFill>
                  <a:schemeClr val="tx2"/>
                </a:solidFill>
              </a:rPr>
              <a:t>Minimum necessary standards do not apply:</a:t>
            </a:r>
          </a:p>
          <a:p>
            <a:pPr lvl="1"/>
            <a:r>
              <a:rPr lang="en-US" sz="1800" dirty="0">
                <a:solidFill>
                  <a:schemeClr val="tx2"/>
                </a:solidFill>
              </a:rPr>
              <a:t>Disclosure to the clients themselves</a:t>
            </a:r>
          </a:p>
          <a:p>
            <a:pPr lvl="1"/>
            <a:r>
              <a:rPr lang="en-US" sz="1800" dirty="0">
                <a:solidFill>
                  <a:schemeClr val="tx2"/>
                </a:solidFill>
              </a:rPr>
              <a:t>Disclosures necessary for treatment, payment, and healthcare operations</a:t>
            </a:r>
          </a:p>
          <a:p>
            <a:pPr lvl="1"/>
            <a:r>
              <a:rPr lang="en-US" sz="1800" dirty="0">
                <a:solidFill>
                  <a:schemeClr val="tx2"/>
                </a:solidFill>
              </a:rPr>
              <a:t>Disclosures authorized by the client</a:t>
            </a:r>
          </a:p>
          <a:p>
            <a:pPr lvl="1"/>
            <a:r>
              <a:rPr lang="en-US" sz="1800" dirty="0">
                <a:solidFill>
                  <a:schemeClr val="tx2"/>
                </a:solidFill>
              </a:rPr>
              <a:t>Certain disclosures required by law</a:t>
            </a:r>
          </a:p>
        </p:txBody>
      </p:sp>
      <p:sp>
        <p:nvSpPr>
          <p:cNvPr id="6" name="TextBox 5">
            <a:extLst>
              <a:ext uri="{FF2B5EF4-FFF2-40B4-BE49-F238E27FC236}">
                <a16:creationId xmlns:a16="http://schemas.microsoft.com/office/drawing/2014/main" id="{15F287B5-E1C7-46E4-9FC6-28507981ADA3}"/>
              </a:ext>
            </a:extLst>
          </p:cNvPr>
          <p:cNvSpPr txBox="1"/>
          <p:nvPr/>
        </p:nvSpPr>
        <p:spPr>
          <a:xfrm>
            <a:off x="6463459" y="6657945"/>
            <a:ext cx="268054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en.wikipedia.org/wiki/Medically_unexplained_physical_symptom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7520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EAA04-20CB-4B5A-8D4D-28B6BEA3F625}"/>
              </a:ext>
            </a:extLst>
          </p:cNvPr>
          <p:cNvSpPr>
            <a:spLocks noGrp="1"/>
          </p:cNvSpPr>
          <p:nvPr>
            <p:ph type="title"/>
          </p:nvPr>
        </p:nvSpPr>
        <p:spPr/>
        <p:txBody>
          <a:bodyPr>
            <a:normAutofit/>
          </a:bodyPr>
          <a:lstStyle/>
          <a:p>
            <a:r>
              <a:rPr lang="en-US" sz="4400" dirty="0"/>
              <a:t>Business Associates </a:t>
            </a:r>
            <a:r>
              <a:rPr lang="en-US" sz="4400" b="0" dirty="0"/>
              <a:t>(BA)</a:t>
            </a:r>
            <a:endParaRPr lang="en-US" sz="4400" dirty="0"/>
          </a:p>
        </p:txBody>
      </p:sp>
      <p:sp>
        <p:nvSpPr>
          <p:cNvPr id="3" name="Content Placeholder 2">
            <a:extLst>
              <a:ext uri="{FF2B5EF4-FFF2-40B4-BE49-F238E27FC236}">
                <a16:creationId xmlns:a16="http://schemas.microsoft.com/office/drawing/2014/main" id="{B958CC1D-5002-4230-B92C-332A6BD797C4}"/>
              </a:ext>
            </a:extLst>
          </p:cNvPr>
          <p:cNvSpPr>
            <a:spLocks noGrp="1"/>
          </p:cNvSpPr>
          <p:nvPr>
            <p:ph sz="half" idx="1"/>
          </p:nvPr>
        </p:nvSpPr>
        <p:spPr>
          <a:xfrm>
            <a:off x="628650" y="1825625"/>
            <a:ext cx="8128478" cy="4351338"/>
          </a:xfrm>
        </p:spPr>
        <p:txBody>
          <a:bodyPr>
            <a:noAutofit/>
          </a:bodyPr>
          <a:lstStyle/>
          <a:p>
            <a:pPr algn="just">
              <a:lnSpc>
                <a:spcPct val="100000"/>
              </a:lnSpc>
              <a:spcBef>
                <a:spcPts val="1200"/>
              </a:spcBef>
            </a:pPr>
            <a:r>
              <a:rPr lang="en-US" sz="1800" dirty="0">
                <a:solidFill>
                  <a:schemeClr val="tx2"/>
                </a:solidFill>
              </a:rPr>
              <a:t>A person or entity who, on behalf of a covered entity, creates, receives, maintains, or transmits PHI</a:t>
            </a:r>
          </a:p>
          <a:p>
            <a:pPr algn="just">
              <a:lnSpc>
                <a:spcPct val="100000"/>
              </a:lnSpc>
              <a:spcBef>
                <a:spcPts val="600"/>
              </a:spcBef>
            </a:pPr>
            <a:r>
              <a:rPr lang="en-US" sz="1800" dirty="0">
                <a:solidFill>
                  <a:schemeClr val="tx2"/>
                </a:solidFill>
              </a:rPr>
              <a:t>BAs do not include members of the covered entity’s workforce.</a:t>
            </a:r>
          </a:p>
          <a:p>
            <a:pPr algn="just">
              <a:lnSpc>
                <a:spcPct val="100000"/>
              </a:lnSpc>
              <a:spcBef>
                <a:spcPts val="1200"/>
              </a:spcBef>
            </a:pPr>
            <a:r>
              <a:rPr lang="en-US" sz="1800" dirty="0">
                <a:solidFill>
                  <a:schemeClr val="tx2"/>
                </a:solidFill>
              </a:rPr>
              <a:t>With limited exceptions, a covered entity may not disclose PHI to a BA without “satisfactory assurance” that the PHI will be appropriately safeguarded. </a:t>
            </a:r>
            <a:r>
              <a:rPr lang="en-US" sz="1800" dirty="0">
                <a:solidFill>
                  <a:schemeClr val="tx2"/>
                </a:solidFill>
                <a:sym typeface="Wingdings" panose="05000000000000000000" pitchFamily="2" charset="2"/>
              </a:rPr>
              <a:t></a:t>
            </a:r>
            <a:r>
              <a:rPr lang="en-US" sz="1800" dirty="0">
                <a:solidFill>
                  <a:schemeClr val="tx2"/>
                </a:solidFill>
              </a:rPr>
              <a:t> </a:t>
            </a:r>
            <a:r>
              <a:rPr lang="en-US" sz="1800" b="1" dirty="0">
                <a:solidFill>
                  <a:schemeClr val="tx2"/>
                </a:solidFill>
              </a:rPr>
              <a:t>Business Associate Agreements</a:t>
            </a:r>
          </a:p>
          <a:p>
            <a:pPr algn="just">
              <a:lnSpc>
                <a:spcPct val="100000"/>
              </a:lnSpc>
              <a:spcBef>
                <a:spcPts val="1200"/>
              </a:spcBef>
            </a:pPr>
            <a:r>
              <a:rPr lang="en-US" sz="1800" dirty="0">
                <a:solidFill>
                  <a:schemeClr val="tx2"/>
                </a:solidFill>
              </a:rPr>
              <a:t>The BA Rules do not apply to disclosures</a:t>
            </a:r>
          </a:p>
          <a:p>
            <a:pPr lvl="1" algn="just">
              <a:lnSpc>
                <a:spcPct val="100000"/>
              </a:lnSpc>
              <a:spcBef>
                <a:spcPts val="1200"/>
              </a:spcBef>
            </a:pPr>
            <a:r>
              <a:rPr lang="en-US" sz="1800" dirty="0">
                <a:solidFill>
                  <a:schemeClr val="tx2"/>
                </a:solidFill>
              </a:rPr>
              <a:t>by one covered entity to another healthcare provider concerning treatment of the client, or</a:t>
            </a:r>
          </a:p>
          <a:p>
            <a:pPr lvl="1" algn="just">
              <a:lnSpc>
                <a:spcPct val="100000"/>
              </a:lnSpc>
              <a:spcBef>
                <a:spcPts val="1200"/>
              </a:spcBef>
            </a:pPr>
            <a:r>
              <a:rPr lang="en-US" sz="1800" dirty="0">
                <a:solidFill>
                  <a:schemeClr val="tx2"/>
                </a:solidFill>
              </a:rPr>
              <a:t>by one covered entity to a second covered entity for payment activities of the second covered entity.</a:t>
            </a:r>
            <a:endParaRPr lang="en-US" sz="1400" dirty="0">
              <a:solidFill>
                <a:schemeClr val="tx2"/>
              </a:solidFill>
            </a:endParaRPr>
          </a:p>
        </p:txBody>
      </p:sp>
    </p:spTree>
    <p:extLst>
      <p:ext uri="{BB962C8B-B14F-4D97-AF65-F5344CB8AC3E}">
        <p14:creationId xmlns:p14="http://schemas.microsoft.com/office/powerpoint/2010/main" val="3001855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EAA04-20CB-4B5A-8D4D-28B6BEA3F625}"/>
              </a:ext>
            </a:extLst>
          </p:cNvPr>
          <p:cNvSpPr>
            <a:spLocks noGrp="1"/>
          </p:cNvSpPr>
          <p:nvPr>
            <p:ph type="title"/>
          </p:nvPr>
        </p:nvSpPr>
        <p:spPr/>
        <p:txBody>
          <a:bodyPr>
            <a:normAutofit/>
          </a:bodyPr>
          <a:lstStyle/>
          <a:p>
            <a:r>
              <a:rPr lang="en-US" sz="4400" dirty="0"/>
              <a:t>Business Associates</a:t>
            </a:r>
          </a:p>
        </p:txBody>
      </p:sp>
      <p:sp>
        <p:nvSpPr>
          <p:cNvPr id="3" name="Content Placeholder 2">
            <a:extLst>
              <a:ext uri="{FF2B5EF4-FFF2-40B4-BE49-F238E27FC236}">
                <a16:creationId xmlns:a16="http://schemas.microsoft.com/office/drawing/2014/main" id="{B958CC1D-5002-4230-B92C-332A6BD797C4}"/>
              </a:ext>
            </a:extLst>
          </p:cNvPr>
          <p:cNvSpPr>
            <a:spLocks noGrp="1"/>
          </p:cNvSpPr>
          <p:nvPr>
            <p:ph sz="half" idx="1"/>
          </p:nvPr>
        </p:nvSpPr>
        <p:spPr>
          <a:xfrm>
            <a:off x="367415" y="1472750"/>
            <a:ext cx="8409170" cy="4679936"/>
          </a:xfrm>
        </p:spPr>
        <p:txBody>
          <a:bodyPr>
            <a:noAutofit/>
          </a:bodyPr>
          <a:lstStyle/>
          <a:p>
            <a:pPr algn="just">
              <a:lnSpc>
                <a:spcPct val="100000"/>
              </a:lnSpc>
            </a:pPr>
            <a:r>
              <a:rPr lang="en-US" sz="1800" b="1" dirty="0">
                <a:solidFill>
                  <a:schemeClr val="tx2"/>
                </a:solidFill>
              </a:rPr>
              <a:t>OCR holds Business Associates directly liable for HIPAA violations, but in limited circumstances</a:t>
            </a:r>
            <a:r>
              <a:rPr lang="en-US" sz="1800" dirty="0">
                <a:solidFill>
                  <a:schemeClr val="tx2"/>
                </a:solidFill>
              </a:rPr>
              <a:t>:</a:t>
            </a:r>
            <a:endParaRPr lang="en-US" sz="1600" dirty="0">
              <a:solidFill>
                <a:schemeClr val="tx2"/>
              </a:solidFill>
            </a:endParaRPr>
          </a:p>
          <a:p>
            <a:pPr lvl="1" algn="just">
              <a:lnSpc>
                <a:spcPct val="100000"/>
              </a:lnSpc>
            </a:pPr>
            <a:r>
              <a:rPr lang="en-US" sz="1600" dirty="0">
                <a:solidFill>
                  <a:schemeClr val="tx2"/>
                </a:solidFill>
              </a:rPr>
              <a:t>Impermissible uses and disclosure of PHI</a:t>
            </a:r>
          </a:p>
          <a:p>
            <a:pPr lvl="1" algn="just">
              <a:lnSpc>
                <a:spcPct val="100000"/>
              </a:lnSpc>
              <a:spcBef>
                <a:spcPts val="600"/>
              </a:spcBef>
            </a:pPr>
            <a:r>
              <a:rPr lang="en-US" sz="1600" dirty="0">
                <a:solidFill>
                  <a:schemeClr val="tx2"/>
                </a:solidFill>
              </a:rPr>
              <a:t>Failing to </a:t>
            </a:r>
          </a:p>
          <a:p>
            <a:pPr lvl="2" algn="just">
              <a:lnSpc>
                <a:spcPct val="100000"/>
              </a:lnSpc>
              <a:spcBef>
                <a:spcPts val="300"/>
              </a:spcBef>
            </a:pPr>
            <a:r>
              <a:rPr lang="en-US" sz="1600" dirty="0">
                <a:solidFill>
                  <a:schemeClr val="tx2"/>
                </a:solidFill>
              </a:rPr>
              <a:t>provide records and compliance reports</a:t>
            </a:r>
          </a:p>
          <a:p>
            <a:pPr lvl="2" algn="just">
              <a:lnSpc>
                <a:spcPct val="100000"/>
              </a:lnSpc>
              <a:spcBef>
                <a:spcPts val="300"/>
              </a:spcBef>
            </a:pPr>
            <a:r>
              <a:rPr lang="en-US" sz="1600" dirty="0">
                <a:solidFill>
                  <a:schemeClr val="tx2"/>
                </a:solidFill>
              </a:rPr>
              <a:t>cooperate with investigations and compliance reviews</a:t>
            </a:r>
          </a:p>
          <a:p>
            <a:pPr lvl="2" algn="just">
              <a:lnSpc>
                <a:spcPct val="100000"/>
              </a:lnSpc>
              <a:spcBef>
                <a:spcPts val="300"/>
              </a:spcBef>
            </a:pPr>
            <a:r>
              <a:rPr lang="en-US" sz="1600" dirty="0">
                <a:solidFill>
                  <a:schemeClr val="tx2"/>
                </a:solidFill>
              </a:rPr>
              <a:t>permit HHS Secretary access to information</a:t>
            </a:r>
          </a:p>
          <a:p>
            <a:pPr lvl="2" algn="just">
              <a:lnSpc>
                <a:spcPct val="100000"/>
              </a:lnSpc>
              <a:spcBef>
                <a:spcPts val="300"/>
              </a:spcBef>
            </a:pPr>
            <a:r>
              <a:rPr lang="en-US" sz="1600" dirty="0">
                <a:solidFill>
                  <a:schemeClr val="tx2"/>
                </a:solidFill>
              </a:rPr>
              <a:t>comply with the Security Rule</a:t>
            </a:r>
          </a:p>
          <a:p>
            <a:pPr lvl="2" algn="just">
              <a:lnSpc>
                <a:spcPct val="100000"/>
              </a:lnSpc>
              <a:spcBef>
                <a:spcPts val="300"/>
              </a:spcBef>
            </a:pPr>
            <a:r>
              <a:rPr lang="en-US" sz="1600" dirty="0">
                <a:solidFill>
                  <a:schemeClr val="tx2"/>
                </a:solidFill>
              </a:rPr>
              <a:t>provide breach notification to covered entity or BA</a:t>
            </a:r>
          </a:p>
          <a:p>
            <a:pPr lvl="2" algn="just">
              <a:lnSpc>
                <a:spcPct val="100000"/>
              </a:lnSpc>
              <a:spcBef>
                <a:spcPts val="300"/>
              </a:spcBef>
            </a:pPr>
            <a:r>
              <a:rPr lang="en-US" sz="1600" dirty="0">
                <a:solidFill>
                  <a:schemeClr val="tx2"/>
                </a:solidFill>
              </a:rPr>
              <a:t>disclose EPHI to covered entities when appropriate</a:t>
            </a:r>
          </a:p>
          <a:p>
            <a:pPr lvl="2" algn="just">
              <a:lnSpc>
                <a:spcPct val="100000"/>
              </a:lnSpc>
              <a:spcBef>
                <a:spcPts val="300"/>
              </a:spcBef>
            </a:pPr>
            <a:r>
              <a:rPr lang="en-US" sz="1600" dirty="0">
                <a:solidFill>
                  <a:schemeClr val="tx2"/>
                </a:solidFill>
              </a:rPr>
              <a:t>make “minimum necessary”</a:t>
            </a:r>
          </a:p>
          <a:p>
            <a:pPr lvl="2" algn="just">
              <a:lnSpc>
                <a:spcPct val="100000"/>
              </a:lnSpc>
              <a:spcBef>
                <a:spcPts val="300"/>
              </a:spcBef>
            </a:pPr>
            <a:r>
              <a:rPr lang="en-US" sz="1600" dirty="0">
                <a:solidFill>
                  <a:schemeClr val="tx2"/>
                </a:solidFill>
              </a:rPr>
              <a:t>provide accounting of disclosures</a:t>
            </a:r>
          </a:p>
          <a:p>
            <a:pPr lvl="2" algn="just">
              <a:lnSpc>
                <a:spcPct val="100000"/>
              </a:lnSpc>
              <a:spcBef>
                <a:spcPts val="300"/>
              </a:spcBef>
            </a:pPr>
            <a:r>
              <a:rPr lang="en-US" sz="1600" dirty="0">
                <a:solidFill>
                  <a:schemeClr val="tx2"/>
                </a:solidFill>
              </a:rPr>
              <a:t>enter BAA with subcontractors </a:t>
            </a:r>
          </a:p>
          <a:p>
            <a:pPr lvl="2" algn="just">
              <a:lnSpc>
                <a:spcPct val="100000"/>
              </a:lnSpc>
              <a:spcBef>
                <a:spcPts val="300"/>
              </a:spcBef>
            </a:pPr>
            <a:r>
              <a:rPr lang="en-US" sz="1600" dirty="0">
                <a:solidFill>
                  <a:schemeClr val="tx2"/>
                </a:solidFill>
              </a:rPr>
              <a:t>comply with implementation standards for BAA</a:t>
            </a:r>
          </a:p>
          <a:p>
            <a:pPr lvl="2" algn="just">
              <a:lnSpc>
                <a:spcPct val="100000"/>
              </a:lnSpc>
              <a:spcBef>
                <a:spcPts val="300"/>
              </a:spcBef>
            </a:pPr>
            <a:r>
              <a:rPr lang="en-US" sz="1600" dirty="0">
                <a:solidFill>
                  <a:schemeClr val="tx2"/>
                </a:solidFill>
              </a:rPr>
              <a:t>take reasonable steps to address material breach or subcontractor’s violation of BAA</a:t>
            </a:r>
            <a:endParaRPr lang="en-US" sz="1600" b="1" dirty="0">
              <a:solidFill>
                <a:schemeClr val="tx2"/>
              </a:solidFill>
            </a:endParaRPr>
          </a:p>
          <a:p>
            <a:pPr lvl="1" algn="just">
              <a:lnSpc>
                <a:spcPct val="100000"/>
              </a:lnSpc>
            </a:pPr>
            <a:endParaRPr lang="en-US" sz="1800" b="1" dirty="0">
              <a:solidFill>
                <a:schemeClr val="tx2"/>
              </a:solidFill>
            </a:endParaRPr>
          </a:p>
          <a:p>
            <a:pPr lvl="2">
              <a:lnSpc>
                <a:spcPct val="100000"/>
              </a:lnSpc>
              <a:spcBef>
                <a:spcPts val="600"/>
              </a:spcBef>
            </a:pPr>
            <a:endParaRPr lang="en-US" sz="1400" dirty="0">
              <a:solidFill>
                <a:schemeClr val="tx2"/>
              </a:solidFill>
            </a:endParaRPr>
          </a:p>
        </p:txBody>
      </p:sp>
      <p:pic>
        <p:nvPicPr>
          <p:cNvPr id="5" name="Picture 4" descr="A picture containing diagram&#10;&#10;Description automatically generated">
            <a:extLst>
              <a:ext uri="{FF2B5EF4-FFF2-40B4-BE49-F238E27FC236}">
                <a16:creationId xmlns:a16="http://schemas.microsoft.com/office/drawing/2014/main" id="{85B782FD-055D-45BD-8F65-E84D9C4CE18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056730" y="3812718"/>
            <a:ext cx="1458620" cy="1530116"/>
          </a:xfrm>
          <a:prstGeom prst="rect">
            <a:avLst/>
          </a:prstGeom>
        </p:spPr>
      </p:pic>
      <p:sp>
        <p:nvSpPr>
          <p:cNvPr id="6" name="TextBox 5">
            <a:extLst>
              <a:ext uri="{FF2B5EF4-FFF2-40B4-BE49-F238E27FC236}">
                <a16:creationId xmlns:a16="http://schemas.microsoft.com/office/drawing/2014/main" id="{8F156E7D-2542-4527-8B04-A6228476A0D0}"/>
              </a:ext>
            </a:extLst>
          </p:cNvPr>
          <p:cNvSpPr txBox="1"/>
          <p:nvPr/>
        </p:nvSpPr>
        <p:spPr>
          <a:xfrm>
            <a:off x="6822220" y="6051129"/>
            <a:ext cx="2321780" cy="369332"/>
          </a:xfrm>
          <a:prstGeom prst="rect">
            <a:avLst/>
          </a:prstGeom>
          <a:noFill/>
        </p:spPr>
        <p:txBody>
          <a:bodyPr wrap="square" rtlCol="0">
            <a:spAutoFit/>
          </a:bodyPr>
          <a:lstStyle/>
          <a:p>
            <a:pPr algn="r"/>
            <a:r>
              <a:rPr lang="en-US" sz="900" dirty="0">
                <a:solidFill>
                  <a:schemeClr val="bg2">
                    <a:lumMod val="20000"/>
                    <a:lumOff val="80000"/>
                  </a:schemeClr>
                </a:solidFill>
                <a:hlinkClick r:id="rId3" tooltip="http://www.alecexposed.org/wiki/Tort_Reform,_Corporate_Liability_and_the_Rights_of_Injured_Americans">
                  <a:extLst>
                    <a:ext uri="{A12FA001-AC4F-418D-AE19-62706E023703}">
                      <ahyp:hlinkClr xmlns:ahyp="http://schemas.microsoft.com/office/drawing/2018/hyperlinkcolor" val="tx"/>
                    </a:ext>
                  </a:extLst>
                </a:hlinkClick>
              </a:rPr>
              <a:t>This Photo</a:t>
            </a:r>
            <a:r>
              <a:rPr lang="en-US" sz="900" dirty="0">
                <a:solidFill>
                  <a:schemeClr val="bg2">
                    <a:lumMod val="20000"/>
                    <a:lumOff val="80000"/>
                  </a:schemeClr>
                </a:solidFill>
              </a:rPr>
              <a:t> by Unknown Author is licensed under </a:t>
            </a:r>
            <a:r>
              <a:rPr lang="en-US" sz="900" dirty="0">
                <a:solidFill>
                  <a:schemeClr val="bg2">
                    <a:lumMod val="20000"/>
                    <a:lumOff val="80000"/>
                  </a:schemeClr>
                </a:solidFill>
                <a:hlinkClick r:id="rId4" tooltip="https://creativecommons.org/licenses/by-nc-sa/3.0/">
                  <a:extLst>
                    <a:ext uri="{A12FA001-AC4F-418D-AE19-62706E023703}">
                      <ahyp:hlinkClr xmlns:ahyp="http://schemas.microsoft.com/office/drawing/2018/hyperlinkcolor" val="tx"/>
                    </a:ext>
                  </a:extLst>
                </a:hlinkClick>
              </a:rPr>
              <a:t>CC BY-SA-NC</a:t>
            </a:r>
            <a:endParaRPr lang="en-US" sz="900" dirty="0">
              <a:solidFill>
                <a:schemeClr val="bg2">
                  <a:lumMod val="20000"/>
                  <a:lumOff val="80000"/>
                </a:schemeClr>
              </a:solidFill>
            </a:endParaRPr>
          </a:p>
        </p:txBody>
      </p:sp>
    </p:spTree>
    <p:extLst>
      <p:ext uri="{BB962C8B-B14F-4D97-AF65-F5344CB8AC3E}">
        <p14:creationId xmlns:p14="http://schemas.microsoft.com/office/powerpoint/2010/main" val="1268385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4D29-AD77-4B43-8F96-029CCABD766B}"/>
              </a:ext>
            </a:extLst>
          </p:cNvPr>
          <p:cNvSpPr>
            <a:spLocks noGrp="1"/>
          </p:cNvSpPr>
          <p:nvPr>
            <p:ph type="title"/>
          </p:nvPr>
        </p:nvSpPr>
        <p:spPr/>
        <p:txBody>
          <a:bodyPr/>
          <a:lstStyle/>
          <a:p>
            <a:r>
              <a:rPr lang="en-US" dirty="0"/>
              <a:t>How does this apply to you?</a:t>
            </a:r>
          </a:p>
        </p:txBody>
      </p:sp>
      <p:sp>
        <p:nvSpPr>
          <p:cNvPr id="3" name="Content Placeholder 2">
            <a:extLst>
              <a:ext uri="{FF2B5EF4-FFF2-40B4-BE49-F238E27FC236}">
                <a16:creationId xmlns:a16="http://schemas.microsoft.com/office/drawing/2014/main" id="{022D64F6-967D-4797-AAD6-FF2301E6E321}"/>
              </a:ext>
            </a:extLst>
          </p:cNvPr>
          <p:cNvSpPr>
            <a:spLocks noGrp="1"/>
          </p:cNvSpPr>
          <p:nvPr>
            <p:ph sz="half" idx="1"/>
          </p:nvPr>
        </p:nvSpPr>
        <p:spPr>
          <a:xfrm>
            <a:off x="724372" y="1690689"/>
            <a:ext cx="7695256" cy="4549350"/>
          </a:xfrm>
        </p:spPr>
        <p:txBody>
          <a:bodyPr>
            <a:normAutofit/>
          </a:bodyPr>
          <a:lstStyle/>
          <a:p>
            <a:pPr algn="just">
              <a:lnSpc>
                <a:spcPct val="100000"/>
              </a:lnSpc>
            </a:pPr>
            <a:r>
              <a:rPr lang="en-US" sz="1900" dirty="0">
                <a:solidFill>
                  <a:schemeClr val="tx2"/>
                </a:solidFill>
              </a:rPr>
              <a:t>Business Associate Agreements (BAA)</a:t>
            </a:r>
          </a:p>
          <a:p>
            <a:pPr lvl="1" algn="just">
              <a:lnSpc>
                <a:spcPct val="100000"/>
              </a:lnSpc>
            </a:pPr>
            <a:r>
              <a:rPr lang="en-US" sz="1900" dirty="0">
                <a:solidFill>
                  <a:schemeClr val="tx2"/>
                </a:solidFill>
              </a:rPr>
              <a:t>Covered entities must enter into contracts with their BAs to ensure that their BAs appropriately safeguard PHI.</a:t>
            </a:r>
          </a:p>
          <a:p>
            <a:pPr algn="just">
              <a:lnSpc>
                <a:spcPct val="100000"/>
              </a:lnSpc>
            </a:pPr>
            <a:r>
              <a:rPr lang="en-US" sz="1900" dirty="0">
                <a:solidFill>
                  <a:schemeClr val="tx2"/>
                </a:solidFill>
              </a:rPr>
              <a:t>Service contracts include non-medical services as HIPAA-covered services. </a:t>
            </a:r>
          </a:p>
          <a:p>
            <a:pPr algn="just">
              <a:lnSpc>
                <a:spcPct val="100000"/>
              </a:lnSpc>
            </a:pPr>
            <a:r>
              <a:rPr lang="en-US" sz="1900" dirty="0">
                <a:solidFill>
                  <a:schemeClr val="tx2"/>
                </a:solidFill>
              </a:rPr>
              <a:t>By signing BAAs, I/DD service providers become subject to the HIPAA requirements for BAs. </a:t>
            </a:r>
          </a:p>
          <a:p>
            <a:pPr algn="just">
              <a:lnSpc>
                <a:spcPct val="100000"/>
              </a:lnSpc>
            </a:pPr>
            <a:endParaRPr lang="en-US" sz="1900" dirty="0">
              <a:solidFill>
                <a:schemeClr val="tx2"/>
              </a:solidFill>
            </a:endParaRPr>
          </a:p>
          <a:p>
            <a:pPr algn="just">
              <a:lnSpc>
                <a:spcPct val="100000"/>
              </a:lnSpc>
              <a:spcBef>
                <a:spcPts val="0"/>
              </a:spcBef>
            </a:pPr>
            <a:endParaRPr lang="en-US" sz="2000" dirty="0">
              <a:solidFill>
                <a:schemeClr val="tx2"/>
              </a:solidFill>
            </a:endParaRPr>
          </a:p>
          <a:p>
            <a:pPr algn="just">
              <a:lnSpc>
                <a:spcPct val="100000"/>
              </a:lnSpc>
              <a:spcBef>
                <a:spcPts val="0"/>
              </a:spcBef>
            </a:pPr>
            <a:endParaRPr lang="en-US" sz="1800" dirty="0">
              <a:solidFill>
                <a:schemeClr val="tx2"/>
              </a:solidFill>
            </a:endParaRPr>
          </a:p>
          <a:p>
            <a:pPr algn="just"/>
            <a:endParaRPr lang="en-US" sz="1800" dirty="0">
              <a:solidFill>
                <a:schemeClr val="tx2"/>
              </a:solidFill>
            </a:endParaRPr>
          </a:p>
          <a:p>
            <a:pPr algn="just"/>
            <a:endParaRPr lang="en-US" sz="1800" dirty="0">
              <a:solidFill>
                <a:schemeClr val="tx2"/>
              </a:solidFill>
            </a:endParaRPr>
          </a:p>
        </p:txBody>
      </p:sp>
      <p:pic>
        <p:nvPicPr>
          <p:cNvPr id="5" name="Picture 4">
            <a:extLst>
              <a:ext uri="{FF2B5EF4-FFF2-40B4-BE49-F238E27FC236}">
                <a16:creationId xmlns:a16="http://schemas.microsoft.com/office/drawing/2014/main" id="{C31F6495-706D-41C2-AEAD-1632C048700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118664" y="4299679"/>
            <a:ext cx="2906672" cy="1940360"/>
          </a:xfrm>
          <a:prstGeom prst="rect">
            <a:avLst/>
          </a:prstGeom>
        </p:spPr>
      </p:pic>
    </p:spTree>
    <p:extLst>
      <p:ext uri="{BB962C8B-B14F-4D97-AF65-F5344CB8AC3E}">
        <p14:creationId xmlns:p14="http://schemas.microsoft.com/office/powerpoint/2010/main" val="3486129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4D29-AD77-4B43-8F96-029CCABD766B}"/>
              </a:ext>
            </a:extLst>
          </p:cNvPr>
          <p:cNvSpPr>
            <a:spLocks noGrp="1"/>
          </p:cNvSpPr>
          <p:nvPr>
            <p:ph type="title"/>
          </p:nvPr>
        </p:nvSpPr>
        <p:spPr/>
        <p:txBody>
          <a:bodyPr/>
          <a:lstStyle/>
          <a:p>
            <a:r>
              <a:rPr lang="en-US" dirty="0"/>
              <a:t>How does this all apply to you?</a:t>
            </a:r>
          </a:p>
        </p:txBody>
      </p:sp>
      <p:sp>
        <p:nvSpPr>
          <p:cNvPr id="3" name="Content Placeholder 2">
            <a:extLst>
              <a:ext uri="{FF2B5EF4-FFF2-40B4-BE49-F238E27FC236}">
                <a16:creationId xmlns:a16="http://schemas.microsoft.com/office/drawing/2014/main" id="{022D64F6-967D-4797-AAD6-FF2301E6E321}"/>
              </a:ext>
            </a:extLst>
          </p:cNvPr>
          <p:cNvSpPr>
            <a:spLocks noGrp="1"/>
          </p:cNvSpPr>
          <p:nvPr>
            <p:ph idx="1"/>
          </p:nvPr>
        </p:nvSpPr>
        <p:spPr>
          <a:xfrm>
            <a:off x="240105" y="1690689"/>
            <a:ext cx="8663789" cy="4351338"/>
          </a:xfrm>
        </p:spPr>
        <p:txBody>
          <a:bodyPr>
            <a:noAutofit/>
          </a:bodyPr>
          <a:lstStyle/>
          <a:p>
            <a:pPr lvl="8"/>
            <a:endParaRPr lang="en-US" sz="2200" dirty="0">
              <a:solidFill>
                <a:schemeClr val="tx2"/>
              </a:solidFill>
            </a:endParaRPr>
          </a:p>
          <a:p>
            <a:pPr marL="3657600" lvl="8" indent="0">
              <a:buNone/>
            </a:pPr>
            <a:endParaRPr lang="en-US" sz="2200" dirty="0">
              <a:solidFill>
                <a:schemeClr val="tx2"/>
              </a:solidFill>
            </a:endParaRPr>
          </a:p>
          <a:p>
            <a:pPr marL="3657600" lvl="8" indent="0">
              <a:buNone/>
            </a:pPr>
            <a:endParaRPr lang="en-US" sz="2200" dirty="0">
              <a:solidFill>
                <a:schemeClr val="tx2"/>
              </a:solidFill>
            </a:endParaRPr>
          </a:p>
          <a:p>
            <a:pPr marL="3200400" lvl="7" indent="0" algn="just">
              <a:buNone/>
            </a:pPr>
            <a:r>
              <a:rPr lang="en-US" sz="2400" b="1" dirty="0">
                <a:solidFill>
                  <a:schemeClr val="tx2"/>
                </a:solidFill>
              </a:rPr>
              <a:t>By entering BAAs and becoming business associates, I/DD service providers become directly liable for HIPAA violations. </a:t>
            </a:r>
          </a:p>
          <a:p>
            <a:pPr lvl="8" algn="just"/>
            <a:endParaRPr lang="en-US" sz="2200" dirty="0">
              <a:solidFill>
                <a:schemeClr val="tx2"/>
              </a:solidFill>
            </a:endParaRPr>
          </a:p>
          <a:p>
            <a:pPr lvl="8"/>
            <a:endParaRPr lang="en-US" sz="2200" dirty="0">
              <a:solidFill>
                <a:schemeClr val="tx2"/>
              </a:solidFill>
            </a:endParaRPr>
          </a:p>
          <a:p>
            <a:pPr marL="3657600" lvl="8" indent="0">
              <a:buNone/>
            </a:pPr>
            <a:endParaRPr lang="en-US" sz="2200" dirty="0">
              <a:solidFill>
                <a:schemeClr val="tx2"/>
              </a:solidFill>
            </a:endParaRPr>
          </a:p>
          <a:p>
            <a:pPr marL="3657600" lvl="8" indent="0">
              <a:buNone/>
            </a:pPr>
            <a:endParaRPr lang="en-US" dirty="0">
              <a:solidFill>
                <a:schemeClr val="tx2"/>
              </a:solidFill>
            </a:endParaRPr>
          </a:p>
          <a:p>
            <a:pPr marL="3657600" lvl="8" indent="0">
              <a:buNone/>
            </a:pPr>
            <a:endParaRPr lang="en-US" dirty="0">
              <a:solidFill>
                <a:schemeClr val="tx2"/>
              </a:solidFill>
            </a:endParaRPr>
          </a:p>
          <a:p>
            <a:pPr algn="just">
              <a:lnSpc>
                <a:spcPct val="100000"/>
              </a:lnSpc>
              <a:spcBef>
                <a:spcPts val="0"/>
              </a:spcBef>
            </a:pPr>
            <a:endParaRPr lang="en-US" sz="1800" dirty="0">
              <a:solidFill>
                <a:schemeClr val="tx2"/>
              </a:solidFill>
            </a:endParaRPr>
          </a:p>
          <a:p>
            <a:pPr marL="457200" lvl="1" indent="0" algn="just">
              <a:buNone/>
            </a:pPr>
            <a:endParaRPr lang="en-US" sz="2200" dirty="0"/>
          </a:p>
        </p:txBody>
      </p:sp>
      <p:pic>
        <p:nvPicPr>
          <p:cNvPr id="5" name="Picture 4" descr="A picture containing text, green, light, traffic&#10;&#10;Description automatically generated">
            <a:extLst>
              <a:ext uri="{FF2B5EF4-FFF2-40B4-BE49-F238E27FC236}">
                <a16:creationId xmlns:a16="http://schemas.microsoft.com/office/drawing/2014/main" id="{41F08956-6FB5-407D-AF20-FD4ED54F012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75014" y="2735108"/>
            <a:ext cx="2794196" cy="1387784"/>
          </a:xfrm>
          <a:prstGeom prst="rect">
            <a:avLst/>
          </a:prstGeom>
        </p:spPr>
      </p:pic>
      <p:sp>
        <p:nvSpPr>
          <p:cNvPr id="6" name="TextBox 5">
            <a:extLst>
              <a:ext uri="{FF2B5EF4-FFF2-40B4-BE49-F238E27FC236}">
                <a16:creationId xmlns:a16="http://schemas.microsoft.com/office/drawing/2014/main" id="{706977C1-C41C-4BCF-A700-CE7A4A1DAB82}"/>
              </a:ext>
            </a:extLst>
          </p:cNvPr>
          <p:cNvSpPr txBox="1"/>
          <p:nvPr/>
        </p:nvSpPr>
        <p:spPr>
          <a:xfrm>
            <a:off x="0" y="5992297"/>
            <a:ext cx="3371354" cy="369332"/>
          </a:xfrm>
          <a:prstGeom prst="rect">
            <a:avLst/>
          </a:prstGeom>
          <a:noFill/>
        </p:spPr>
        <p:txBody>
          <a:bodyPr wrap="square" rtlCol="0">
            <a:spAutoFit/>
          </a:bodyPr>
          <a:lstStyle/>
          <a:p>
            <a:r>
              <a:rPr lang="en-US" sz="900" dirty="0">
                <a:solidFill>
                  <a:schemeClr val="bg2">
                    <a:lumMod val="20000"/>
                    <a:lumOff val="80000"/>
                  </a:schemeClr>
                </a:solidFill>
                <a:hlinkClick r:id="rId3" tooltip="http://rebelem.com/update-age-adjusted-d-dimer/">
                  <a:extLst>
                    <a:ext uri="{A12FA001-AC4F-418D-AE19-62706E023703}">
                      <ahyp:hlinkClr xmlns:ahyp="http://schemas.microsoft.com/office/drawing/2018/hyperlinkcolor" val="tx"/>
                    </a:ext>
                  </a:extLst>
                </a:hlinkClick>
              </a:rPr>
              <a:t>This Photo</a:t>
            </a:r>
            <a:r>
              <a:rPr lang="en-US" sz="900" dirty="0">
                <a:solidFill>
                  <a:schemeClr val="bg2">
                    <a:lumMod val="20000"/>
                    <a:lumOff val="80000"/>
                  </a:schemeClr>
                </a:solidFill>
              </a:rPr>
              <a:t> by Unknown Author is licensed under </a:t>
            </a:r>
            <a:r>
              <a:rPr lang="en-US" sz="900" dirty="0">
                <a:solidFill>
                  <a:schemeClr val="bg2">
                    <a:lumMod val="20000"/>
                    <a:lumOff val="80000"/>
                  </a:schemeClr>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900" dirty="0">
              <a:solidFill>
                <a:schemeClr val="bg2">
                  <a:lumMod val="20000"/>
                  <a:lumOff val="80000"/>
                </a:schemeClr>
              </a:solidFill>
            </a:endParaRPr>
          </a:p>
        </p:txBody>
      </p:sp>
    </p:spTree>
    <p:extLst>
      <p:ext uri="{BB962C8B-B14F-4D97-AF65-F5344CB8AC3E}">
        <p14:creationId xmlns:p14="http://schemas.microsoft.com/office/powerpoint/2010/main" val="1975563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082622D-AAF3-4897-8629-FC918530D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365125"/>
            <a:ext cx="8375585" cy="2089317"/>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36978F-9618-40DA-9869-17F1187C7FBC}"/>
              </a:ext>
            </a:extLst>
          </p:cNvPr>
          <p:cNvSpPr>
            <a:spLocks noGrp="1"/>
          </p:cNvSpPr>
          <p:nvPr>
            <p:ph type="title"/>
          </p:nvPr>
        </p:nvSpPr>
        <p:spPr>
          <a:xfrm>
            <a:off x="807622" y="603761"/>
            <a:ext cx="2708910" cy="1535865"/>
          </a:xfrm>
        </p:spPr>
        <p:txBody>
          <a:bodyPr>
            <a:normAutofit/>
          </a:bodyPr>
          <a:lstStyle/>
          <a:p>
            <a:r>
              <a:rPr lang="en-US" sz="2800" dirty="0"/>
              <a:t>The HIPAA Privacy Rule</a:t>
            </a:r>
          </a:p>
        </p:txBody>
      </p:sp>
      <p:sp>
        <p:nvSpPr>
          <p:cNvPr id="15" name="Rectangle 14">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105773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7" name="Rectangle 16">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140292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FC76711-5C7C-410F-B756-F8B111F43BA2}"/>
              </a:ext>
            </a:extLst>
          </p:cNvPr>
          <p:cNvSpPr>
            <a:spLocks noGrp="1"/>
          </p:cNvSpPr>
          <p:nvPr>
            <p:ph idx="1"/>
          </p:nvPr>
        </p:nvSpPr>
        <p:spPr>
          <a:xfrm>
            <a:off x="3738154" y="678262"/>
            <a:ext cx="5705434" cy="2016496"/>
          </a:xfrm>
        </p:spPr>
        <p:txBody>
          <a:bodyPr anchor="ctr">
            <a:noAutofit/>
          </a:bodyPr>
          <a:lstStyle/>
          <a:p>
            <a:endParaRPr lang="en-US" sz="1200" dirty="0"/>
          </a:p>
          <a:p>
            <a:endParaRPr lang="en-US" sz="1200" dirty="0"/>
          </a:p>
          <a:p>
            <a:pPr>
              <a:lnSpc>
                <a:spcPct val="100000"/>
              </a:lnSpc>
              <a:spcBef>
                <a:spcPts val="0"/>
              </a:spcBef>
            </a:pPr>
            <a:r>
              <a:rPr lang="en-US" sz="1700" dirty="0">
                <a:solidFill>
                  <a:schemeClr val="tx2"/>
                </a:solidFill>
              </a:rPr>
              <a:t>Regulates how and when covered entities </a:t>
            </a:r>
          </a:p>
          <a:p>
            <a:pPr marL="227013" indent="0">
              <a:lnSpc>
                <a:spcPct val="100000"/>
              </a:lnSpc>
              <a:spcBef>
                <a:spcPts val="0"/>
              </a:spcBef>
              <a:buNone/>
            </a:pPr>
            <a:r>
              <a:rPr lang="en-US" sz="1700" dirty="0">
                <a:solidFill>
                  <a:schemeClr val="tx2"/>
                </a:solidFill>
              </a:rPr>
              <a:t>may use and disclose PHI</a:t>
            </a:r>
          </a:p>
          <a:p>
            <a:r>
              <a:rPr lang="en-US" sz="1700" dirty="0">
                <a:solidFill>
                  <a:schemeClr val="tx2"/>
                </a:solidFill>
              </a:rPr>
              <a:t>Prohibits the use and disclosure expect as expressly permitted or required by HIPAA</a:t>
            </a:r>
          </a:p>
          <a:p>
            <a:r>
              <a:rPr lang="en-US" sz="1700" dirty="0">
                <a:solidFill>
                  <a:schemeClr val="tx2"/>
                </a:solidFill>
              </a:rPr>
              <a:t>Substantial barriers to uses and disclosures for purposes other than healthcare</a:t>
            </a:r>
          </a:p>
          <a:p>
            <a:endParaRPr lang="en-US" sz="1700" dirty="0">
              <a:solidFill>
                <a:schemeClr val="tx2"/>
              </a:solidFill>
            </a:endParaRPr>
          </a:p>
          <a:p>
            <a:pPr marL="457200" lvl="1" indent="0">
              <a:buNone/>
            </a:pPr>
            <a:endParaRPr lang="en-US" sz="1800" b="1" dirty="0">
              <a:solidFill>
                <a:schemeClr val="tx2"/>
              </a:solidFill>
            </a:endParaRPr>
          </a:p>
          <a:p>
            <a:endParaRPr lang="en-US" sz="1200" dirty="0"/>
          </a:p>
        </p:txBody>
      </p:sp>
      <p:pic>
        <p:nvPicPr>
          <p:cNvPr id="5" name="Picture 4" descr="Diagram&#10;&#10;Description automatically generated">
            <a:extLst>
              <a:ext uri="{FF2B5EF4-FFF2-40B4-BE49-F238E27FC236}">
                <a16:creationId xmlns:a16="http://schemas.microsoft.com/office/drawing/2014/main" id="{E0E377ED-5D9B-4558-9513-D39C74A1EE4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4545" b="15821"/>
          <a:stretch/>
        </p:blipFill>
        <p:spPr>
          <a:xfrm>
            <a:off x="415812" y="2731167"/>
            <a:ext cx="8375585" cy="3484983"/>
          </a:xfrm>
          <a:prstGeom prst="rect">
            <a:avLst/>
          </a:prstGeom>
        </p:spPr>
      </p:pic>
      <p:sp>
        <p:nvSpPr>
          <p:cNvPr id="6" name="TextBox 5">
            <a:extLst>
              <a:ext uri="{FF2B5EF4-FFF2-40B4-BE49-F238E27FC236}">
                <a16:creationId xmlns:a16="http://schemas.microsoft.com/office/drawing/2014/main" id="{26D53950-F860-478F-9A58-D0065968641D}"/>
              </a:ext>
            </a:extLst>
          </p:cNvPr>
          <p:cNvSpPr txBox="1"/>
          <p:nvPr/>
        </p:nvSpPr>
        <p:spPr>
          <a:xfrm>
            <a:off x="5940938" y="6016095"/>
            <a:ext cx="285045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tekhdecoded.com/3-reasons-healthcare-important/">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12404446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6978F-9618-40DA-9869-17F1187C7FBC}"/>
              </a:ext>
            </a:extLst>
          </p:cNvPr>
          <p:cNvSpPr>
            <a:spLocks noGrp="1"/>
          </p:cNvSpPr>
          <p:nvPr>
            <p:ph type="title"/>
          </p:nvPr>
        </p:nvSpPr>
        <p:spPr>
          <a:xfrm>
            <a:off x="324728" y="435463"/>
            <a:ext cx="3840085" cy="1692794"/>
          </a:xfrm>
        </p:spPr>
        <p:txBody>
          <a:bodyPr>
            <a:normAutofit/>
          </a:bodyPr>
          <a:lstStyle/>
          <a:p>
            <a:br>
              <a:rPr lang="en-US" sz="2400" dirty="0"/>
            </a:br>
            <a:r>
              <a:rPr lang="en-US" sz="2400" dirty="0"/>
              <a:t>The HIPAA </a:t>
            </a:r>
            <a:br>
              <a:rPr lang="en-US" sz="2400" dirty="0"/>
            </a:br>
            <a:r>
              <a:rPr lang="en-US" sz="2400" dirty="0"/>
              <a:t>Privacy Rule – </a:t>
            </a:r>
            <a:br>
              <a:rPr lang="en-US" sz="3700" dirty="0"/>
            </a:br>
            <a:r>
              <a:rPr lang="en-US" dirty="0"/>
              <a:t>Basic Rules</a:t>
            </a:r>
          </a:p>
        </p:txBody>
      </p:sp>
      <p:cxnSp>
        <p:nvCxnSpPr>
          <p:cNvPr id="11" name="Straight Arrow Connector 1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FC76711-5C7C-410F-B756-F8B111F43BA2}"/>
              </a:ext>
            </a:extLst>
          </p:cNvPr>
          <p:cNvSpPr>
            <a:spLocks noGrp="1"/>
          </p:cNvSpPr>
          <p:nvPr>
            <p:ph idx="1"/>
          </p:nvPr>
        </p:nvSpPr>
        <p:spPr>
          <a:xfrm>
            <a:off x="324728" y="2379648"/>
            <a:ext cx="4247272" cy="4278295"/>
          </a:xfrm>
        </p:spPr>
        <p:txBody>
          <a:bodyPr>
            <a:noAutofit/>
          </a:bodyPr>
          <a:lstStyle/>
          <a:p>
            <a:pPr>
              <a:lnSpc>
                <a:spcPct val="100000"/>
              </a:lnSpc>
              <a:spcBef>
                <a:spcPts val="0"/>
              </a:spcBef>
            </a:pPr>
            <a:r>
              <a:rPr lang="en-US" sz="1700" dirty="0">
                <a:solidFill>
                  <a:schemeClr val="tx2"/>
                </a:solidFill>
              </a:rPr>
              <a:t>Permitted Uses and Disclosures </a:t>
            </a:r>
          </a:p>
          <a:p>
            <a:pPr lvl="1">
              <a:lnSpc>
                <a:spcPct val="100000"/>
              </a:lnSpc>
              <a:spcBef>
                <a:spcPts val="600"/>
              </a:spcBef>
            </a:pPr>
            <a:r>
              <a:rPr lang="en-US" sz="1700" dirty="0">
                <a:solidFill>
                  <a:schemeClr val="tx2"/>
                </a:solidFill>
              </a:rPr>
              <a:t>Make “good faith” effort to receive patient’s acknowledgement of Notice of Privacy Practices</a:t>
            </a:r>
          </a:p>
          <a:p>
            <a:pPr lvl="1">
              <a:lnSpc>
                <a:spcPct val="100000"/>
              </a:lnSpc>
              <a:spcBef>
                <a:spcPts val="600"/>
              </a:spcBef>
            </a:pPr>
            <a:r>
              <a:rPr lang="en-US" sz="1700" dirty="0">
                <a:solidFill>
                  <a:schemeClr val="tx2"/>
                </a:solidFill>
              </a:rPr>
              <a:t>Obtain Authorization for uses and disclosures unless an exception exists</a:t>
            </a:r>
          </a:p>
          <a:p>
            <a:pPr lvl="1">
              <a:lnSpc>
                <a:spcPct val="100000"/>
              </a:lnSpc>
              <a:spcBef>
                <a:spcPts val="600"/>
              </a:spcBef>
            </a:pPr>
            <a:r>
              <a:rPr lang="en-US" sz="1700" dirty="0">
                <a:solidFill>
                  <a:schemeClr val="tx2"/>
                </a:solidFill>
              </a:rPr>
              <a:t>No Authorization required when </a:t>
            </a:r>
          </a:p>
          <a:p>
            <a:pPr lvl="2">
              <a:lnSpc>
                <a:spcPct val="100000"/>
              </a:lnSpc>
              <a:spcBef>
                <a:spcPts val="600"/>
              </a:spcBef>
            </a:pPr>
            <a:r>
              <a:rPr lang="en-US" sz="1700" dirty="0">
                <a:solidFill>
                  <a:schemeClr val="tx2"/>
                </a:solidFill>
              </a:rPr>
              <a:t>use and disclosure is for public policy reasons</a:t>
            </a:r>
          </a:p>
          <a:p>
            <a:pPr lvl="2">
              <a:lnSpc>
                <a:spcPct val="100000"/>
              </a:lnSpc>
              <a:spcBef>
                <a:spcPts val="600"/>
              </a:spcBef>
            </a:pPr>
            <a:r>
              <a:rPr lang="en-US" sz="1700" dirty="0">
                <a:solidFill>
                  <a:schemeClr val="tx2"/>
                </a:solidFill>
              </a:rPr>
              <a:t>PHI is de-identified or part of a limited data set</a:t>
            </a:r>
          </a:p>
          <a:p>
            <a:endParaRPr lang="en-US" sz="1800" dirty="0">
              <a:solidFill>
                <a:schemeClr val="tx2"/>
              </a:solidFill>
            </a:endParaRPr>
          </a:p>
          <a:p>
            <a:endParaRPr lang="en-US" sz="1500" dirty="0"/>
          </a:p>
        </p:txBody>
      </p:sp>
      <p:pic>
        <p:nvPicPr>
          <p:cNvPr id="5" name="Picture 4" descr="A picture containing indoor, stationary&#10;&#10;Description automatically generated">
            <a:extLst>
              <a:ext uri="{FF2B5EF4-FFF2-40B4-BE49-F238E27FC236}">
                <a16:creationId xmlns:a16="http://schemas.microsoft.com/office/drawing/2014/main" id="{E82182E5-D270-429F-A96E-6B0BE6710DC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6340" r="27574" b="-1"/>
          <a:stretch/>
        </p:blipFill>
        <p:spPr>
          <a:xfrm>
            <a:off x="4409136" y="1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6" name="TextBox 5">
            <a:extLst>
              <a:ext uri="{FF2B5EF4-FFF2-40B4-BE49-F238E27FC236}">
                <a16:creationId xmlns:a16="http://schemas.microsoft.com/office/drawing/2014/main" id="{7F5B7D56-DE93-4B69-85E7-837019E2FD05}"/>
              </a:ext>
            </a:extLst>
          </p:cNvPr>
          <p:cNvSpPr txBox="1"/>
          <p:nvPr/>
        </p:nvSpPr>
        <p:spPr>
          <a:xfrm>
            <a:off x="6293541" y="6657945"/>
            <a:ext cx="285045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betterhealthwhileaging.net/10-types-medical-information-for-new-doctor-or-phr/">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4156457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FA800-3FB1-4848-A353-38AD0BF4AE13}"/>
              </a:ext>
            </a:extLst>
          </p:cNvPr>
          <p:cNvSpPr>
            <a:spLocks noGrp="1"/>
          </p:cNvSpPr>
          <p:nvPr>
            <p:ph type="title"/>
          </p:nvPr>
        </p:nvSpPr>
        <p:spPr/>
        <p:txBody>
          <a:bodyPr/>
          <a:lstStyle/>
          <a:p>
            <a:r>
              <a:rPr lang="en-US" dirty="0"/>
              <a:t>Patient Right to Access</a:t>
            </a:r>
          </a:p>
        </p:txBody>
      </p:sp>
      <p:sp>
        <p:nvSpPr>
          <p:cNvPr id="3" name="Content Placeholder 2">
            <a:extLst>
              <a:ext uri="{FF2B5EF4-FFF2-40B4-BE49-F238E27FC236}">
                <a16:creationId xmlns:a16="http://schemas.microsoft.com/office/drawing/2014/main" id="{64F8378A-13F3-4BBC-A60D-DA10B95C03FE}"/>
              </a:ext>
            </a:extLst>
          </p:cNvPr>
          <p:cNvSpPr>
            <a:spLocks noGrp="1"/>
          </p:cNvSpPr>
          <p:nvPr>
            <p:ph idx="1"/>
          </p:nvPr>
        </p:nvSpPr>
        <p:spPr>
          <a:xfrm>
            <a:off x="628650" y="1513211"/>
            <a:ext cx="7886700" cy="4663752"/>
          </a:xfrm>
        </p:spPr>
        <p:txBody>
          <a:bodyPr>
            <a:normAutofit/>
          </a:bodyPr>
          <a:lstStyle/>
          <a:p>
            <a:pPr algn="just">
              <a:lnSpc>
                <a:spcPct val="100000"/>
              </a:lnSpc>
              <a:spcBef>
                <a:spcPts val="600"/>
              </a:spcBef>
            </a:pPr>
            <a:r>
              <a:rPr lang="en-US" sz="2000" dirty="0">
                <a:solidFill>
                  <a:schemeClr val="tx2"/>
                </a:solidFill>
              </a:rPr>
              <a:t>HIPAA guarantees several patient rights. </a:t>
            </a:r>
          </a:p>
          <a:p>
            <a:pPr algn="just">
              <a:lnSpc>
                <a:spcPct val="100000"/>
              </a:lnSpc>
              <a:spcBef>
                <a:spcPts val="600"/>
              </a:spcBef>
            </a:pPr>
            <a:r>
              <a:rPr lang="en-US" sz="2000" dirty="0">
                <a:solidFill>
                  <a:schemeClr val="tx2"/>
                </a:solidFill>
              </a:rPr>
              <a:t>OCR Right to Access Initiative</a:t>
            </a:r>
          </a:p>
          <a:p>
            <a:pPr lvl="1" algn="just">
              <a:lnSpc>
                <a:spcPct val="100000"/>
              </a:lnSpc>
              <a:spcBef>
                <a:spcPts val="600"/>
              </a:spcBef>
            </a:pPr>
            <a:r>
              <a:rPr lang="en-US" sz="2000" dirty="0">
                <a:solidFill>
                  <a:schemeClr val="tx2"/>
                </a:solidFill>
              </a:rPr>
              <a:t>Vigorous enforcement of patient right to access copies of records </a:t>
            </a:r>
            <a:r>
              <a:rPr lang="en-US" sz="2000" b="1" dirty="0">
                <a:solidFill>
                  <a:schemeClr val="tx2"/>
                </a:solidFill>
              </a:rPr>
              <a:t>promptly and without being overcharged</a:t>
            </a:r>
            <a:r>
              <a:rPr lang="en-US" sz="2000" dirty="0">
                <a:solidFill>
                  <a:schemeClr val="tx2"/>
                </a:solidFill>
              </a:rPr>
              <a:t>. </a:t>
            </a:r>
          </a:p>
          <a:p>
            <a:pPr algn="just">
              <a:lnSpc>
                <a:spcPct val="100000"/>
              </a:lnSpc>
              <a:spcBef>
                <a:spcPts val="600"/>
              </a:spcBef>
            </a:pPr>
            <a:r>
              <a:rPr lang="en-US" sz="2000" dirty="0">
                <a:solidFill>
                  <a:schemeClr val="tx2"/>
                </a:solidFill>
              </a:rPr>
              <a:t>45 Right of Access cases settled since 2019</a:t>
            </a:r>
          </a:p>
          <a:p>
            <a:pPr algn="just">
              <a:lnSpc>
                <a:spcPct val="100000"/>
              </a:lnSpc>
              <a:spcBef>
                <a:spcPts val="600"/>
              </a:spcBef>
            </a:pPr>
            <a:endParaRPr lang="en-US" sz="2000" dirty="0">
              <a:solidFill>
                <a:schemeClr val="tx2"/>
              </a:solidFill>
            </a:endParaRPr>
          </a:p>
          <a:p>
            <a:pPr marL="457200" lvl="1" indent="0">
              <a:buNone/>
            </a:pPr>
            <a:endParaRPr lang="en-US" dirty="0">
              <a:solidFill>
                <a:schemeClr val="tx2"/>
              </a:solidFill>
            </a:endParaRPr>
          </a:p>
          <a:p>
            <a:pPr lvl="1"/>
            <a:endParaRPr lang="en-US" dirty="0">
              <a:solidFill>
                <a:schemeClr val="tx2"/>
              </a:solidFill>
            </a:endParaRPr>
          </a:p>
          <a:p>
            <a:pPr lvl="1"/>
            <a:endParaRPr lang="en-US" dirty="0">
              <a:solidFill>
                <a:schemeClr val="tx2"/>
              </a:solidFill>
            </a:endParaRPr>
          </a:p>
        </p:txBody>
      </p:sp>
    </p:spTree>
    <p:extLst>
      <p:ext uri="{BB962C8B-B14F-4D97-AF65-F5344CB8AC3E}">
        <p14:creationId xmlns:p14="http://schemas.microsoft.com/office/powerpoint/2010/main" val="155317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DC51-E471-48BA-BDAC-C6A14BBC14D6}"/>
              </a:ext>
            </a:extLst>
          </p:cNvPr>
          <p:cNvSpPr>
            <a:spLocks noGrp="1"/>
          </p:cNvSpPr>
          <p:nvPr>
            <p:ph type="title"/>
          </p:nvPr>
        </p:nvSpPr>
        <p:spPr/>
        <p:txBody>
          <a:bodyPr/>
          <a:lstStyle/>
          <a:p>
            <a:r>
              <a:rPr lang="en-US" dirty="0"/>
              <a:t>Brooke’s HIPAA Haiku</a:t>
            </a:r>
          </a:p>
        </p:txBody>
      </p:sp>
      <p:sp>
        <p:nvSpPr>
          <p:cNvPr id="3" name="Content Placeholder 2">
            <a:extLst>
              <a:ext uri="{FF2B5EF4-FFF2-40B4-BE49-F238E27FC236}">
                <a16:creationId xmlns:a16="http://schemas.microsoft.com/office/drawing/2014/main" id="{6A0D72D4-BBEF-4367-934A-BA10EDA86C52}"/>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b="1" i="1" dirty="0"/>
              <a:t>Enforcement will continue</a:t>
            </a:r>
          </a:p>
          <a:p>
            <a:pPr marL="0" indent="0" algn="ctr">
              <a:buNone/>
            </a:pPr>
            <a:r>
              <a:rPr lang="en-US" b="1" i="1" dirty="0"/>
              <a:t>Access is still a problem</a:t>
            </a:r>
          </a:p>
          <a:p>
            <a:pPr marL="0" indent="0" algn="ctr">
              <a:buNone/>
            </a:pPr>
            <a:r>
              <a:rPr lang="en-US" b="1" i="1" dirty="0"/>
              <a:t>Beware of breaches</a:t>
            </a:r>
          </a:p>
        </p:txBody>
      </p:sp>
    </p:spTree>
    <p:extLst>
      <p:ext uri="{BB962C8B-B14F-4D97-AF65-F5344CB8AC3E}">
        <p14:creationId xmlns:p14="http://schemas.microsoft.com/office/powerpoint/2010/main" val="1325389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34CAA-4109-486E-82F1-BE3DD7B778F0}"/>
              </a:ext>
            </a:extLst>
          </p:cNvPr>
          <p:cNvSpPr>
            <a:spLocks noGrp="1"/>
          </p:cNvSpPr>
          <p:nvPr>
            <p:ph type="title"/>
          </p:nvPr>
        </p:nvSpPr>
        <p:spPr/>
        <p:txBody>
          <a:bodyPr/>
          <a:lstStyle/>
          <a:p>
            <a:r>
              <a:rPr lang="en-US" dirty="0"/>
              <a:t>The HIPAA Security Rule</a:t>
            </a:r>
          </a:p>
        </p:txBody>
      </p:sp>
      <p:sp>
        <p:nvSpPr>
          <p:cNvPr id="3" name="Content Placeholder 2">
            <a:extLst>
              <a:ext uri="{FF2B5EF4-FFF2-40B4-BE49-F238E27FC236}">
                <a16:creationId xmlns:a16="http://schemas.microsoft.com/office/drawing/2014/main" id="{8749B183-C2CF-4B5A-BE3B-CA1E7063D091}"/>
              </a:ext>
            </a:extLst>
          </p:cNvPr>
          <p:cNvSpPr>
            <a:spLocks noGrp="1"/>
          </p:cNvSpPr>
          <p:nvPr>
            <p:ph idx="1"/>
          </p:nvPr>
        </p:nvSpPr>
        <p:spPr>
          <a:xfrm>
            <a:off x="628650" y="1690689"/>
            <a:ext cx="7886700" cy="4685047"/>
          </a:xfrm>
        </p:spPr>
        <p:txBody>
          <a:bodyPr>
            <a:normAutofit/>
          </a:bodyPr>
          <a:lstStyle/>
          <a:p>
            <a:pPr>
              <a:lnSpc>
                <a:spcPct val="100000"/>
              </a:lnSpc>
            </a:pPr>
            <a:r>
              <a:rPr lang="en-US" sz="2000" dirty="0">
                <a:solidFill>
                  <a:schemeClr val="tx2"/>
                </a:solidFill>
              </a:rPr>
              <a:t>Only applies to electronic protected health information (EPHI)</a:t>
            </a:r>
          </a:p>
          <a:p>
            <a:pPr>
              <a:lnSpc>
                <a:spcPct val="100000"/>
              </a:lnSpc>
            </a:pPr>
            <a:r>
              <a:rPr lang="en-US" sz="2000" dirty="0">
                <a:solidFill>
                  <a:schemeClr val="tx2"/>
                </a:solidFill>
              </a:rPr>
              <a:t>Requires </a:t>
            </a:r>
            <a:r>
              <a:rPr lang="en-US" sz="2000" b="1" dirty="0">
                <a:solidFill>
                  <a:schemeClr val="tx2"/>
                </a:solidFill>
              </a:rPr>
              <a:t>accurate and thorough</a:t>
            </a:r>
            <a:r>
              <a:rPr lang="en-US" sz="2000" dirty="0">
                <a:solidFill>
                  <a:schemeClr val="tx2"/>
                </a:solidFill>
              </a:rPr>
              <a:t> risk analysis and documentation</a:t>
            </a:r>
          </a:p>
          <a:p>
            <a:pPr>
              <a:lnSpc>
                <a:spcPct val="100000"/>
              </a:lnSpc>
            </a:pPr>
            <a:r>
              <a:rPr lang="en-US" sz="2000" dirty="0">
                <a:solidFill>
                  <a:schemeClr val="tx2"/>
                </a:solidFill>
              </a:rPr>
              <a:t>To comply, covered entities must:</a:t>
            </a:r>
          </a:p>
          <a:p>
            <a:pPr lvl="1">
              <a:lnSpc>
                <a:spcPct val="100000"/>
              </a:lnSpc>
            </a:pPr>
            <a:r>
              <a:rPr lang="en-US" sz="2000" dirty="0">
                <a:solidFill>
                  <a:schemeClr val="tx2"/>
                </a:solidFill>
              </a:rPr>
              <a:t>Ensure the confidentiality, integrity, and availability of all EPHI;</a:t>
            </a:r>
          </a:p>
          <a:p>
            <a:pPr lvl="1">
              <a:lnSpc>
                <a:spcPct val="100000"/>
              </a:lnSpc>
            </a:pPr>
            <a:r>
              <a:rPr lang="en-US" sz="2000" dirty="0">
                <a:solidFill>
                  <a:schemeClr val="tx2"/>
                </a:solidFill>
              </a:rPr>
              <a:t>Protect against reasonably anticipated threats to the security or integrity of the EPHI;</a:t>
            </a:r>
          </a:p>
          <a:p>
            <a:pPr lvl="1">
              <a:lnSpc>
                <a:spcPct val="100000"/>
              </a:lnSpc>
            </a:pPr>
            <a:r>
              <a:rPr lang="en-US" sz="2000" dirty="0">
                <a:solidFill>
                  <a:schemeClr val="tx2"/>
                </a:solidFill>
              </a:rPr>
              <a:t>Protect against reasonably anticipated impermissible uses or disclosures; and </a:t>
            </a:r>
          </a:p>
          <a:p>
            <a:pPr lvl="1">
              <a:lnSpc>
                <a:spcPct val="100000"/>
              </a:lnSpc>
            </a:pPr>
            <a:r>
              <a:rPr lang="en-US" sz="2000" dirty="0">
                <a:solidFill>
                  <a:schemeClr val="tx2"/>
                </a:solidFill>
              </a:rPr>
              <a:t>Certify compliance by entire workforce</a:t>
            </a:r>
            <a:r>
              <a:rPr lang="en-US" sz="1800" dirty="0">
                <a:solidFill>
                  <a:schemeClr val="tx2"/>
                </a:solidFill>
              </a:rPr>
              <a:t>. </a:t>
            </a:r>
          </a:p>
        </p:txBody>
      </p:sp>
    </p:spTree>
    <p:extLst>
      <p:ext uri="{BB962C8B-B14F-4D97-AF65-F5344CB8AC3E}">
        <p14:creationId xmlns:p14="http://schemas.microsoft.com/office/powerpoint/2010/main" val="95528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BDFA0-5CC5-1025-AE86-BA1DDA12185E}"/>
              </a:ext>
            </a:extLst>
          </p:cNvPr>
          <p:cNvSpPr>
            <a:spLocks noGrp="1"/>
          </p:cNvSpPr>
          <p:nvPr>
            <p:ph type="title"/>
          </p:nvPr>
        </p:nvSpPr>
        <p:spPr/>
        <p:txBody>
          <a:bodyPr/>
          <a:lstStyle/>
          <a:p>
            <a:r>
              <a:rPr lang="en-US" dirty="0"/>
              <a:t>Security Risk Assessment Tool</a:t>
            </a:r>
          </a:p>
        </p:txBody>
      </p:sp>
      <p:sp>
        <p:nvSpPr>
          <p:cNvPr id="3" name="Content Placeholder 2">
            <a:extLst>
              <a:ext uri="{FF2B5EF4-FFF2-40B4-BE49-F238E27FC236}">
                <a16:creationId xmlns:a16="http://schemas.microsoft.com/office/drawing/2014/main" id="{1289B5DC-3044-E55C-65AA-9ED5BB2E0D52}"/>
              </a:ext>
            </a:extLst>
          </p:cNvPr>
          <p:cNvSpPr>
            <a:spLocks noGrp="1"/>
          </p:cNvSpPr>
          <p:nvPr>
            <p:ph idx="1"/>
          </p:nvPr>
        </p:nvSpPr>
        <p:spPr/>
        <p:txBody>
          <a:bodyPr/>
          <a:lstStyle/>
          <a:p>
            <a:r>
              <a:rPr lang="en-US" b="1" dirty="0"/>
              <a:t>Security Risk Assessment</a:t>
            </a:r>
          </a:p>
          <a:p>
            <a:pPr lvl="1"/>
            <a:r>
              <a:rPr lang="en-US" dirty="0"/>
              <a:t>A covered entity or business associate </a:t>
            </a:r>
            <a:r>
              <a:rPr lang="en-US" b="1" dirty="0"/>
              <a:t>must </a:t>
            </a:r>
            <a:r>
              <a:rPr lang="en-US" dirty="0"/>
              <a:t>conduct an accurate and thorough assessment of the potential risks and vulnerabilities to the confidentiality, integrity and availability of EPHI held by the organization.</a:t>
            </a:r>
          </a:p>
          <a:p>
            <a:pPr lvl="2"/>
            <a:r>
              <a:rPr lang="en-US" dirty="0"/>
              <a:t>45 CFR 164.308(a)(1)(ii)(A)</a:t>
            </a:r>
          </a:p>
        </p:txBody>
      </p:sp>
    </p:spTree>
    <p:extLst>
      <p:ext uri="{BB962C8B-B14F-4D97-AF65-F5344CB8AC3E}">
        <p14:creationId xmlns:p14="http://schemas.microsoft.com/office/powerpoint/2010/main" val="3355889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BDFA0-5CC5-1025-AE86-BA1DDA12185E}"/>
              </a:ext>
            </a:extLst>
          </p:cNvPr>
          <p:cNvSpPr>
            <a:spLocks noGrp="1"/>
          </p:cNvSpPr>
          <p:nvPr>
            <p:ph type="title"/>
          </p:nvPr>
        </p:nvSpPr>
        <p:spPr/>
        <p:txBody>
          <a:bodyPr/>
          <a:lstStyle/>
          <a:p>
            <a:r>
              <a:rPr lang="en-US" dirty="0"/>
              <a:t>Security Risk Assessment Tool</a:t>
            </a:r>
          </a:p>
        </p:txBody>
      </p:sp>
      <p:sp>
        <p:nvSpPr>
          <p:cNvPr id="3" name="Content Placeholder 2">
            <a:extLst>
              <a:ext uri="{FF2B5EF4-FFF2-40B4-BE49-F238E27FC236}">
                <a16:creationId xmlns:a16="http://schemas.microsoft.com/office/drawing/2014/main" id="{1289B5DC-3044-E55C-65AA-9ED5BB2E0D52}"/>
              </a:ext>
            </a:extLst>
          </p:cNvPr>
          <p:cNvSpPr>
            <a:spLocks noGrp="1"/>
          </p:cNvSpPr>
          <p:nvPr>
            <p:ph idx="1"/>
          </p:nvPr>
        </p:nvSpPr>
        <p:spPr/>
        <p:txBody>
          <a:bodyPr/>
          <a:lstStyle/>
          <a:p>
            <a:pPr marL="175022" lvl="2"/>
            <a:r>
              <a:rPr lang="en-US" b="1" dirty="0"/>
              <a:t>Components of Security Risk Assessment</a:t>
            </a:r>
          </a:p>
          <a:p>
            <a:pPr marL="517922" lvl="4"/>
            <a:r>
              <a:rPr lang="en-US" dirty="0"/>
              <a:t>Identify all EPHI within your organization</a:t>
            </a:r>
          </a:p>
          <a:p>
            <a:pPr marL="517922" lvl="4"/>
            <a:r>
              <a:rPr lang="en-US" dirty="0"/>
              <a:t>Identify sources of EPHI</a:t>
            </a:r>
          </a:p>
          <a:p>
            <a:pPr marL="517922" lvl="4"/>
            <a:r>
              <a:rPr lang="en-US" dirty="0"/>
              <a:t>Identify Identifying human, natural, and environmental threats to information systems that contain ePHI.</a:t>
            </a:r>
          </a:p>
        </p:txBody>
      </p:sp>
    </p:spTree>
    <p:extLst>
      <p:ext uri="{BB962C8B-B14F-4D97-AF65-F5344CB8AC3E}">
        <p14:creationId xmlns:p14="http://schemas.microsoft.com/office/powerpoint/2010/main" val="386305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BDFA0-5CC5-1025-AE86-BA1DDA12185E}"/>
              </a:ext>
            </a:extLst>
          </p:cNvPr>
          <p:cNvSpPr>
            <a:spLocks noGrp="1"/>
          </p:cNvSpPr>
          <p:nvPr>
            <p:ph type="title"/>
          </p:nvPr>
        </p:nvSpPr>
        <p:spPr/>
        <p:txBody>
          <a:bodyPr/>
          <a:lstStyle/>
          <a:p>
            <a:r>
              <a:rPr lang="en-US" dirty="0"/>
              <a:t>Security Risk Assessment Tool</a:t>
            </a:r>
          </a:p>
        </p:txBody>
      </p:sp>
      <p:sp>
        <p:nvSpPr>
          <p:cNvPr id="3" name="Content Placeholder 2">
            <a:extLst>
              <a:ext uri="{FF2B5EF4-FFF2-40B4-BE49-F238E27FC236}">
                <a16:creationId xmlns:a16="http://schemas.microsoft.com/office/drawing/2014/main" id="{1289B5DC-3044-E55C-65AA-9ED5BB2E0D52}"/>
              </a:ext>
            </a:extLst>
          </p:cNvPr>
          <p:cNvSpPr>
            <a:spLocks noGrp="1"/>
          </p:cNvSpPr>
          <p:nvPr>
            <p:ph idx="1"/>
          </p:nvPr>
        </p:nvSpPr>
        <p:spPr/>
        <p:txBody>
          <a:bodyPr>
            <a:normAutofit fontScale="92500" lnSpcReduction="20000"/>
          </a:bodyPr>
          <a:lstStyle/>
          <a:p>
            <a:r>
              <a:rPr lang="en-US" dirty="0"/>
              <a:t>Security Risk Assessment Tool - </a:t>
            </a:r>
            <a:r>
              <a:rPr lang="en-US" dirty="0">
                <a:hlinkClick r:id="rId2"/>
              </a:rPr>
              <a:t>https://www.healthit.gov/topic/privacy-security-and-hipaa/security-risk-assessment-tool</a:t>
            </a:r>
            <a:endParaRPr lang="en-US" dirty="0"/>
          </a:p>
          <a:p>
            <a:pPr lvl="1"/>
            <a:r>
              <a:rPr lang="en-US" dirty="0"/>
              <a:t>A place to track practice locations, assets, Business Associates, attached documents, etc.</a:t>
            </a:r>
          </a:p>
          <a:p>
            <a:pPr lvl="1"/>
            <a:r>
              <a:rPr lang="en-US" dirty="0"/>
              <a:t>Assessment with guidance related to the responses and references to the HIPAA Security rule citation</a:t>
            </a:r>
          </a:p>
          <a:p>
            <a:pPr lvl="1"/>
            <a:r>
              <a:rPr lang="en-US" dirty="0"/>
              <a:t>Threats &amp; Vulnerabilities</a:t>
            </a:r>
          </a:p>
          <a:p>
            <a:pPr lvl="2"/>
            <a:r>
              <a:rPr lang="en-US" dirty="0"/>
              <a:t>Rating section presents the vulnerabilities that may apply to a practice</a:t>
            </a:r>
          </a:p>
          <a:p>
            <a:pPr lvl="2"/>
            <a:r>
              <a:rPr lang="en-US" dirty="0"/>
              <a:t>List of related threats that must be rated for the likelihood they may occur and the impact they would have should they occur</a:t>
            </a:r>
          </a:p>
          <a:p>
            <a:pPr marL="514350" lvl="2"/>
            <a:r>
              <a:rPr lang="en-US" dirty="0"/>
              <a:t>Summary lists: Areas of Success and Areas for Review</a:t>
            </a:r>
          </a:p>
          <a:p>
            <a:pPr marL="514350" lvl="2"/>
            <a:r>
              <a:rPr lang="en-US" dirty="0"/>
              <a:t>Summary and Risk reports</a:t>
            </a:r>
          </a:p>
          <a:p>
            <a:pPr lvl="1"/>
            <a:endParaRPr lang="en-US" dirty="0"/>
          </a:p>
        </p:txBody>
      </p:sp>
    </p:spTree>
    <p:extLst>
      <p:ext uri="{BB962C8B-B14F-4D97-AF65-F5344CB8AC3E}">
        <p14:creationId xmlns:p14="http://schemas.microsoft.com/office/powerpoint/2010/main" val="3203580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BDFA0-5CC5-1025-AE86-BA1DDA12185E}"/>
              </a:ext>
            </a:extLst>
          </p:cNvPr>
          <p:cNvSpPr>
            <a:spLocks noGrp="1"/>
          </p:cNvSpPr>
          <p:nvPr>
            <p:ph type="title"/>
          </p:nvPr>
        </p:nvSpPr>
        <p:spPr/>
        <p:txBody>
          <a:bodyPr/>
          <a:lstStyle/>
          <a:p>
            <a:r>
              <a:rPr lang="en-US" dirty="0"/>
              <a:t>Security Risk Assessment Tool</a:t>
            </a:r>
          </a:p>
        </p:txBody>
      </p:sp>
      <p:sp>
        <p:nvSpPr>
          <p:cNvPr id="3" name="Content Placeholder 2">
            <a:extLst>
              <a:ext uri="{FF2B5EF4-FFF2-40B4-BE49-F238E27FC236}">
                <a16:creationId xmlns:a16="http://schemas.microsoft.com/office/drawing/2014/main" id="{1289B5DC-3044-E55C-65AA-9ED5BB2E0D52}"/>
              </a:ext>
            </a:extLst>
          </p:cNvPr>
          <p:cNvSpPr>
            <a:spLocks noGrp="1"/>
          </p:cNvSpPr>
          <p:nvPr>
            <p:ph idx="1"/>
          </p:nvPr>
        </p:nvSpPr>
        <p:spPr/>
        <p:txBody>
          <a:bodyPr/>
          <a:lstStyle/>
          <a:p>
            <a:r>
              <a:rPr lang="en-US" b="1" dirty="0"/>
              <a:t>Enhancements in Version 3.4</a:t>
            </a:r>
          </a:p>
          <a:p>
            <a:pPr lvl="1"/>
            <a:r>
              <a:rPr lang="en-US" dirty="0"/>
              <a:t>Glossary Page and Embedded Definitions</a:t>
            </a:r>
          </a:p>
          <a:p>
            <a:pPr lvl="1"/>
            <a:r>
              <a:rPr lang="en-US" dirty="0"/>
              <a:t>Remediation Report</a:t>
            </a:r>
          </a:p>
          <a:p>
            <a:pPr lvl="2"/>
            <a:r>
              <a:rPr lang="en-US" dirty="0"/>
              <a:t>Place to respond to risk and outline plan to move forward </a:t>
            </a:r>
          </a:p>
          <a:p>
            <a:pPr marL="517922" lvl="2"/>
            <a:r>
              <a:rPr lang="en-US" dirty="0"/>
              <a:t>Updated references for HICP 2023 Edition</a:t>
            </a:r>
          </a:p>
          <a:p>
            <a:pPr marL="517922" lvl="2"/>
            <a:r>
              <a:rPr lang="en-US" dirty="0"/>
              <a:t>Content version warning</a:t>
            </a:r>
          </a:p>
          <a:p>
            <a:pPr marL="517922" lvl="2"/>
            <a:r>
              <a:rPr lang="en-US" dirty="0"/>
              <a:t>Ability to copy text and improved PDF format</a:t>
            </a:r>
          </a:p>
          <a:p>
            <a:pPr marL="517922" lvl="2"/>
            <a:r>
              <a:rPr lang="en-US" dirty="0"/>
              <a:t>Alternative excel workbook</a:t>
            </a:r>
          </a:p>
        </p:txBody>
      </p:sp>
    </p:spTree>
    <p:extLst>
      <p:ext uri="{BB962C8B-B14F-4D97-AF65-F5344CB8AC3E}">
        <p14:creationId xmlns:p14="http://schemas.microsoft.com/office/powerpoint/2010/main" val="4046386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4C2DE-8D14-4E8E-83E0-180A1FC77F3C}"/>
              </a:ext>
            </a:extLst>
          </p:cNvPr>
          <p:cNvSpPr>
            <a:spLocks noGrp="1"/>
          </p:cNvSpPr>
          <p:nvPr>
            <p:ph type="title"/>
          </p:nvPr>
        </p:nvSpPr>
        <p:spPr/>
        <p:txBody>
          <a:bodyPr/>
          <a:lstStyle/>
          <a:p>
            <a:r>
              <a:rPr lang="en-US" dirty="0"/>
              <a:t>Scenario 1</a:t>
            </a:r>
          </a:p>
        </p:txBody>
      </p:sp>
      <p:sp>
        <p:nvSpPr>
          <p:cNvPr id="3" name="Content Placeholder 2">
            <a:extLst>
              <a:ext uri="{FF2B5EF4-FFF2-40B4-BE49-F238E27FC236}">
                <a16:creationId xmlns:a16="http://schemas.microsoft.com/office/drawing/2014/main" id="{6BE7DF19-52D1-4B31-9024-99C626367A0B}"/>
              </a:ext>
            </a:extLst>
          </p:cNvPr>
          <p:cNvSpPr>
            <a:spLocks noGrp="1"/>
          </p:cNvSpPr>
          <p:nvPr>
            <p:ph idx="1"/>
          </p:nvPr>
        </p:nvSpPr>
        <p:spPr>
          <a:xfrm>
            <a:off x="628650" y="1480842"/>
            <a:ext cx="7886700" cy="4696121"/>
          </a:xfrm>
        </p:spPr>
        <p:txBody>
          <a:bodyPr>
            <a:noAutofit/>
          </a:bodyPr>
          <a:lstStyle/>
          <a:p>
            <a:pPr algn="just"/>
            <a:r>
              <a:rPr lang="en-US" sz="1900" dirty="0">
                <a:solidFill>
                  <a:schemeClr val="tx2"/>
                </a:solidFill>
              </a:rPr>
              <a:t>Dan, an I/DD staff member, was leaving work to go to his son’s baseball game. He was running late but made it to the game just in time. Upon arriving, he slid his briefcase under the bleacher so that he could focus on watching his son play. As he got home that night, Dan realized that he had left his briefcase underneath the bleacher. He raced back to the baseball field, only to realize it was gone—including his unencrypted laptop which had the PCSPs that he had just completed on it. Dan mentioned to his boss that he needed a new computer and that a few documents were on the one that he had lost, but Dan’s boss did not take any further action on the matter.</a:t>
            </a:r>
          </a:p>
          <a:p>
            <a:pPr algn="just"/>
            <a:endParaRPr lang="en-US" sz="2000" dirty="0">
              <a:solidFill>
                <a:schemeClr val="tx2"/>
              </a:solidFill>
            </a:endParaRPr>
          </a:p>
          <a:p>
            <a:pPr algn="just"/>
            <a:r>
              <a:rPr lang="en-US" sz="2000" b="1" dirty="0">
                <a:solidFill>
                  <a:schemeClr val="tx2"/>
                </a:solidFill>
              </a:rPr>
              <a:t>Question: What should the boss have done in order to comply with HIPAA and the Business Associate Agreement to which the I/DD service provider was bound?</a:t>
            </a:r>
          </a:p>
        </p:txBody>
      </p:sp>
    </p:spTree>
    <p:extLst>
      <p:ext uri="{BB962C8B-B14F-4D97-AF65-F5344CB8AC3E}">
        <p14:creationId xmlns:p14="http://schemas.microsoft.com/office/powerpoint/2010/main" val="5412306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6D861-91A9-4D0A-A510-BCEE15B15E9C}"/>
              </a:ext>
            </a:extLst>
          </p:cNvPr>
          <p:cNvSpPr>
            <a:spLocks noGrp="1"/>
          </p:cNvSpPr>
          <p:nvPr>
            <p:ph type="title"/>
          </p:nvPr>
        </p:nvSpPr>
        <p:spPr/>
        <p:txBody>
          <a:bodyPr/>
          <a:lstStyle/>
          <a:p>
            <a:r>
              <a:rPr lang="en-US" dirty="0"/>
              <a:t>The Breach Notification Rule</a:t>
            </a:r>
          </a:p>
        </p:txBody>
      </p:sp>
      <p:sp>
        <p:nvSpPr>
          <p:cNvPr id="3" name="Content Placeholder 2">
            <a:extLst>
              <a:ext uri="{FF2B5EF4-FFF2-40B4-BE49-F238E27FC236}">
                <a16:creationId xmlns:a16="http://schemas.microsoft.com/office/drawing/2014/main" id="{C21FFC0F-F67C-40BF-A6A4-CE05F30799B9}"/>
              </a:ext>
            </a:extLst>
          </p:cNvPr>
          <p:cNvSpPr>
            <a:spLocks noGrp="1"/>
          </p:cNvSpPr>
          <p:nvPr>
            <p:ph idx="1"/>
          </p:nvPr>
        </p:nvSpPr>
        <p:spPr>
          <a:xfrm>
            <a:off x="628650" y="1563077"/>
            <a:ext cx="7886700" cy="4613886"/>
          </a:xfrm>
        </p:spPr>
        <p:txBody>
          <a:bodyPr>
            <a:noAutofit/>
          </a:bodyPr>
          <a:lstStyle/>
          <a:p>
            <a:pPr algn="just">
              <a:lnSpc>
                <a:spcPct val="100000"/>
              </a:lnSpc>
              <a:spcBef>
                <a:spcPts val="1200"/>
              </a:spcBef>
            </a:pPr>
            <a:r>
              <a:rPr lang="en-US" sz="2100" dirty="0">
                <a:solidFill>
                  <a:schemeClr val="tx2"/>
                </a:solidFill>
              </a:rPr>
              <a:t>Breach – the acquisition, access, use, or disclosure of PHI in a manner not permitted by the Privacy rule which compromises the privacy or security of PHI</a:t>
            </a:r>
          </a:p>
          <a:p>
            <a:pPr algn="just">
              <a:lnSpc>
                <a:spcPct val="100000"/>
              </a:lnSpc>
              <a:spcBef>
                <a:spcPts val="1200"/>
              </a:spcBef>
            </a:pPr>
            <a:r>
              <a:rPr lang="en-US" sz="2100" b="1" dirty="0">
                <a:solidFill>
                  <a:schemeClr val="tx2"/>
                </a:solidFill>
              </a:rPr>
              <a:t>Covered entities and their BAs must provide notification that a breach of unsecured PHI has occurred</a:t>
            </a:r>
            <a:r>
              <a:rPr lang="en-US" sz="2100" dirty="0">
                <a:solidFill>
                  <a:schemeClr val="tx2"/>
                </a:solidFill>
              </a:rPr>
              <a:t>. </a:t>
            </a:r>
          </a:p>
          <a:p>
            <a:pPr algn="just">
              <a:lnSpc>
                <a:spcPct val="100000"/>
              </a:lnSpc>
              <a:spcBef>
                <a:spcPts val="1200"/>
              </a:spcBef>
            </a:pPr>
            <a:r>
              <a:rPr lang="en-US" sz="2100" dirty="0">
                <a:solidFill>
                  <a:schemeClr val="tx2"/>
                </a:solidFill>
              </a:rPr>
              <a:t>Notice must be given to the individual, the HHS Secretary, and sometimes even the media.</a:t>
            </a:r>
          </a:p>
          <a:p>
            <a:pPr lvl="1" algn="just">
              <a:lnSpc>
                <a:spcPct val="100000"/>
              </a:lnSpc>
              <a:spcBef>
                <a:spcPts val="1200"/>
              </a:spcBef>
            </a:pPr>
            <a:r>
              <a:rPr lang="en-US" sz="1800" dirty="0">
                <a:solidFill>
                  <a:schemeClr val="tx2"/>
                </a:solidFill>
              </a:rPr>
              <a:t>Must notify individual in no more than </a:t>
            </a:r>
            <a:r>
              <a:rPr lang="en-US" sz="1800" b="1" dirty="0">
                <a:solidFill>
                  <a:schemeClr val="tx2"/>
                </a:solidFill>
              </a:rPr>
              <a:t>60 days </a:t>
            </a:r>
            <a:r>
              <a:rPr lang="en-US" sz="1800" dirty="0">
                <a:solidFill>
                  <a:schemeClr val="tx2"/>
                </a:solidFill>
              </a:rPr>
              <a:t>after the earlier of actual discovery of the breach or the date on which the covered entity or BA would have known with reasonable diligence</a:t>
            </a:r>
          </a:p>
        </p:txBody>
      </p:sp>
    </p:spTree>
    <p:extLst>
      <p:ext uri="{BB962C8B-B14F-4D97-AF65-F5344CB8AC3E}">
        <p14:creationId xmlns:p14="http://schemas.microsoft.com/office/powerpoint/2010/main" val="38030204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6D861-91A9-4D0A-A510-BCEE15B15E9C}"/>
              </a:ext>
            </a:extLst>
          </p:cNvPr>
          <p:cNvSpPr>
            <a:spLocks noGrp="1"/>
          </p:cNvSpPr>
          <p:nvPr>
            <p:ph type="title"/>
          </p:nvPr>
        </p:nvSpPr>
        <p:spPr/>
        <p:txBody>
          <a:bodyPr/>
          <a:lstStyle/>
          <a:p>
            <a:r>
              <a:rPr lang="en-US" dirty="0"/>
              <a:t>The Breach Notification Rule</a:t>
            </a:r>
          </a:p>
        </p:txBody>
      </p:sp>
      <p:sp>
        <p:nvSpPr>
          <p:cNvPr id="3" name="Content Placeholder 2">
            <a:extLst>
              <a:ext uri="{FF2B5EF4-FFF2-40B4-BE49-F238E27FC236}">
                <a16:creationId xmlns:a16="http://schemas.microsoft.com/office/drawing/2014/main" id="{C21FFC0F-F67C-40BF-A6A4-CE05F30799B9}"/>
              </a:ext>
            </a:extLst>
          </p:cNvPr>
          <p:cNvSpPr>
            <a:spLocks noGrp="1"/>
          </p:cNvSpPr>
          <p:nvPr>
            <p:ph idx="1"/>
          </p:nvPr>
        </p:nvSpPr>
        <p:spPr>
          <a:xfrm>
            <a:off x="628650" y="1563077"/>
            <a:ext cx="7886700" cy="4613886"/>
          </a:xfrm>
        </p:spPr>
        <p:txBody>
          <a:bodyPr>
            <a:noAutofit/>
          </a:bodyPr>
          <a:lstStyle/>
          <a:p>
            <a:pPr algn="just">
              <a:lnSpc>
                <a:spcPct val="100000"/>
              </a:lnSpc>
              <a:spcBef>
                <a:spcPts val="1200"/>
              </a:spcBef>
            </a:pPr>
            <a:r>
              <a:rPr lang="en-US" sz="2100" dirty="0">
                <a:solidFill>
                  <a:schemeClr val="tx2"/>
                </a:solidFill>
              </a:rPr>
              <a:t>KDADS Business Associate Agreement requires that its BAs</a:t>
            </a:r>
          </a:p>
          <a:p>
            <a:pPr lvl="1" algn="just">
              <a:spcBef>
                <a:spcPts val="700"/>
              </a:spcBef>
            </a:pPr>
            <a:r>
              <a:rPr lang="en-US" sz="2100" dirty="0">
                <a:solidFill>
                  <a:schemeClr val="tx2"/>
                </a:solidFill>
              </a:rPr>
              <a:t>Notify KDADS of any security incident which compromises the PHI within </a:t>
            </a:r>
            <a:r>
              <a:rPr lang="en-US" sz="2100" b="1" u="sng" dirty="0">
                <a:solidFill>
                  <a:schemeClr val="tx2"/>
                </a:solidFill>
              </a:rPr>
              <a:t>10 days</a:t>
            </a:r>
            <a:r>
              <a:rPr lang="en-US" sz="2100" b="1" dirty="0">
                <a:solidFill>
                  <a:schemeClr val="tx2"/>
                </a:solidFill>
              </a:rPr>
              <a:t> </a:t>
            </a:r>
            <a:r>
              <a:rPr lang="en-US" sz="2100" dirty="0">
                <a:solidFill>
                  <a:schemeClr val="tx2"/>
                </a:solidFill>
              </a:rPr>
              <a:t>of becoming aware of such incident, and</a:t>
            </a:r>
          </a:p>
          <a:p>
            <a:pPr lvl="1" algn="just">
              <a:spcBef>
                <a:spcPts val="700"/>
              </a:spcBef>
            </a:pPr>
            <a:r>
              <a:rPr lang="en-US" sz="2100" dirty="0">
                <a:solidFill>
                  <a:schemeClr val="tx2"/>
                </a:solidFill>
              </a:rPr>
              <a:t>Notify KDADS of a security breach or disclosure of PHI within </a:t>
            </a:r>
            <a:r>
              <a:rPr lang="en-US" sz="2100" b="1" u="sng" dirty="0">
                <a:solidFill>
                  <a:schemeClr val="tx2"/>
                </a:solidFill>
              </a:rPr>
              <a:t>10 days</a:t>
            </a:r>
            <a:r>
              <a:rPr lang="en-US" sz="2100" dirty="0">
                <a:solidFill>
                  <a:schemeClr val="tx2"/>
                </a:solidFill>
              </a:rPr>
              <a:t> of learning of the breach.</a:t>
            </a:r>
          </a:p>
          <a:p>
            <a:pPr lvl="1" algn="just">
              <a:spcBef>
                <a:spcPts val="700"/>
              </a:spcBef>
            </a:pPr>
            <a:endParaRPr lang="en-US" sz="2200" dirty="0">
              <a:solidFill>
                <a:schemeClr val="tx2"/>
              </a:solidFill>
            </a:endParaRPr>
          </a:p>
          <a:p>
            <a:pPr algn="just">
              <a:spcBef>
                <a:spcPts val="700"/>
              </a:spcBef>
            </a:pPr>
            <a:r>
              <a:rPr lang="en-US" sz="2200" dirty="0">
                <a:solidFill>
                  <a:schemeClr val="tx2"/>
                </a:solidFill>
              </a:rPr>
              <a:t>I/DD service providers </a:t>
            </a:r>
            <a:r>
              <a:rPr lang="en-US" sz="2200" b="1" u="sng" dirty="0">
                <a:solidFill>
                  <a:schemeClr val="tx2"/>
                </a:solidFill>
              </a:rPr>
              <a:t>must comply with these notification requirements</a:t>
            </a:r>
            <a:r>
              <a:rPr lang="en-US" sz="2200" dirty="0">
                <a:solidFill>
                  <a:schemeClr val="tx2"/>
                </a:solidFill>
              </a:rPr>
              <a:t>. </a:t>
            </a:r>
          </a:p>
          <a:p>
            <a:pPr algn="just">
              <a:lnSpc>
                <a:spcPct val="100000"/>
              </a:lnSpc>
              <a:spcBef>
                <a:spcPts val="1200"/>
              </a:spcBef>
            </a:pPr>
            <a:endParaRPr lang="en-US" sz="1800" dirty="0">
              <a:solidFill>
                <a:schemeClr val="tx2"/>
              </a:solidFill>
            </a:endParaRPr>
          </a:p>
        </p:txBody>
      </p:sp>
    </p:spTree>
    <p:extLst>
      <p:ext uri="{BB962C8B-B14F-4D97-AF65-F5344CB8AC3E}">
        <p14:creationId xmlns:p14="http://schemas.microsoft.com/office/powerpoint/2010/main" val="11113199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ree, outdoor, person, standing&#10;&#10;Description automatically generated">
            <a:extLst>
              <a:ext uri="{FF2B5EF4-FFF2-40B4-BE49-F238E27FC236}">
                <a16:creationId xmlns:a16="http://schemas.microsoft.com/office/drawing/2014/main" id="{3771673F-4762-4CD9-8052-C85D6C02DE2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9523" r="26523"/>
          <a:stretch/>
        </p:blipFill>
        <p:spPr>
          <a:xfrm>
            <a:off x="2998718" y="10"/>
            <a:ext cx="6145281"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23" name="Freeform: Shape 22">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Freeform: Shape 24">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142"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95CA32-3E77-4F97-A912-53309D22B70E}"/>
              </a:ext>
            </a:extLst>
          </p:cNvPr>
          <p:cNvSpPr>
            <a:spLocks noGrp="1"/>
          </p:cNvSpPr>
          <p:nvPr>
            <p:ph type="title"/>
          </p:nvPr>
        </p:nvSpPr>
        <p:spPr>
          <a:xfrm>
            <a:off x="281178" y="856488"/>
            <a:ext cx="3744468" cy="1243584"/>
          </a:xfrm>
        </p:spPr>
        <p:txBody>
          <a:bodyPr anchor="ctr">
            <a:normAutofit/>
          </a:bodyPr>
          <a:lstStyle/>
          <a:p>
            <a:br>
              <a:rPr lang="en-US" sz="2300"/>
            </a:br>
            <a:r>
              <a:rPr lang="en-US" sz="2300"/>
              <a:t>When do I/DD service providers encounter PHI?</a:t>
            </a:r>
          </a:p>
        </p:txBody>
      </p:sp>
      <p:sp>
        <p:nvSpPr>
          <p:cNvPr id="27" name="Rectangle 26">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326" y="2195336"/>
            <a:ext cx="373761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D3EC70D-91C8-40E3-AF3C-63A00F7D68A0}"/>
              </a:ext>
            </a:extLst>
          </p:cNvPr>
          <p:cNvSpPr>
            <a:spLocks noGrp="1"/>
          </p:cNvSpPr>
          <p:nvPr>
            <p:ph idx="1"/>
          </p:nvPr>
        </p:nvSpPr>
        <p:spPr>
          <a:xfrm>
            <a:off x="281177" y="2238238"/>
            <a:ext cx="4161349" cy="4064591"/>
          </a:xfrm>
        </p:spPr>
        <p:txBody>
          <a:bodyPr anchor="t">
            <a:noAutofit/>
          </a:bodyPr>
          <a:lstStyle/>
          <a:p>
            <a:r>
              <a:rPr lang="en-US" sz="1800" dirty="0">
                <a:solidFill>
                  <a:schemeClr val="tx2"/>
                </a:solidFill>
              </a:rPr>
              <a:t>I/DD service providers encounter PHI in their relationships with the following entities:</a:t>
            </a:r>
          </a:p>
          <a:p>
            <a:pPr lvl="1"/>
            <a:r>
              <a:rPr lang="en-US" sz="1800" dirty="0">
                <a:solidFill>
                  <a:schemeClr val="tx2"/>
                </a:solidFill>
              </a:rPr>
              <a:t>COMCARE</a:t>
            </a:r>
          </a:p>
          <a:p>
            <a:pPr lvl="1"/>
            <a:r>
              <a:rPr lang="en-US" sz="1800" dirty="0">
                <a:solidFill>
                  <a:schemeClr val="tx2"/>
                </a:solidFill>
              </a:rPr>
              <a:t>CDDOs</a:t>
            </a:r>
          </a:p>
          <a:p>
            <a:pPr lvl="1"/>
            <a:r>
              <a:rPr lang="en-US" sz="1800" dirty="0">
                <a:solidFill>
                  <a:schemeClr val="tx2"/>
                </a:solidFill>
              </a:rPr>
              <a:t>Kansas Dept. on Aging and Disability (KDADS)</a:t>
            </a:r>
          </a:p>
          <a:p>
            <a:pPr lvl="1"/>
            <a:r>
              <a:rPr lang="en-US" sz="1800" dirty="0">
                <a:solidFill>
                  <a:schemeClr val="tx2"/>
                </a:solidFill>
              </a:rPr>
              <a:t>Emergency Medical Services (EMS)</a:t>
            </a:r>
          </a:p>
          <a:p>
            <a:pPr lvl="1"/>
            <a:r>
              <a:rPr lang="en-US" sz="1800" dirty="0">
                <a:solidFill>
                  <a:schemeClr val="tx2"/>
                </a:solidFill>
              </a:rPr>
              <a:t>Any other departments that collect, maintain, and transmit PHI in its daily provision of care to the public. </a:t>
            </a:r>
          </a:p>
        </p:txBody>
      </p:sp>
      <p:sp>
        <p:nvSpPr>
          <p:cNvPr id="6" name="TextBox 5">
            <a:extLst>
              <a:ext uri="{FF2B5EF4-FFF2-40B4-BE49-F238E27FC236}">
                <a16:creationId xmlns:a16="http://schemas.microsoft.com/office/drawing/2014/main" id="{89575EEC-2877-42C0-9D65-465EC7C0859A}"/>
              </a:ext>
            </a:extLst>
          </p:cNvPr>
          <p:cNvSpPr txBox="1"/>
          <p:nvPr/>
        </p:nvSpPr>
        <p:spPr>
          <a:xfrm>
            <a:off x="6293541" y="6870700"/>
            <a:ext cx="285045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www.all-flags-world.com/usa-states/Kansas/Flag-kansas-wood-texture.php">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
        <p:nvSpPr>
          <p:cNvPr id="8" name="TextBox 7">
            <a:extLst>
              <a:ext uri="{FF2B5EF4-FFF2-40B4-BE49-F238E27FC236}">
                <a16:creationId xmlns:a16="http://schemas.microsoft.com/office/drawing/2014/main" id="{06DC8456-89FF-454F-B6F6-2E3BE8988462}"/>
              </a:ext>
            </a:extLst>
          </p:cNvPr>
          <p:cNvSpPr txBox="1"/>
          <p:nvPr/>
        </p:nvSpPr>
        <p:spPr>
          <a:xfrm>
            <a:off x="2914311" y="6870700"/>
            <a:ext cx="3030171" cy="200055"/>
          </a:xfrm>
          <a:prstGeom prst="rect">
            <a:avLst/>
          </a:prstGeom>
          <a:solidFill>
            <a:srgbClr val="000000"/>
          </a:solidFill>
        </p:spPr>
        <p:txBody>
          <a:bodyPr wrap="square" rtlCol="0">
            <a:spAutoFit/>
          </a:bodyPr>
          <a:lstStyle/>
          <a:p>
            <a:pPr algn="r">
              <a:spcAft>
                <a:spcPts val="600"/>
              </a:spcAft>
            </a:pPr>
            <a:r>
              <a:rPr lang="en-US" sz="700">
                <a:solidFill>
                  <a:srgbClr val="FFFFFF"/>
                </a:solidFill>
                <a:hlinkClick r:id="rId3" tooltip="http://theconversation.com/living-with-intellectual-disability-in-the-dreamhouse-28800">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nd/3.0/">
                  <a:extLst>
                    <a:ext uri="{A12FA001-AC4F-418D-AE19-62706E023703}">
                      <ahyp:hlinkClr xmlns:ahyp="http://schemas.microsoft.com/office/drawing/2018/hyperlinkcolor" val="tx"/>
                    </a:ext>
                  </a:extLst>
                </a:hlinkClick>
              </a:rPr>
              <a:t>CC BY-ND</a:t>
            </a:r>
            <a:endParaRPr lang="en-US" sz="700">
              <a:solidFill>
                <a:srgbClr val="FFFFFF"/>
              </a:solidFill>
            </a:endParaRPr>
          </a:p>
        </p:txBody>
      </p:sp>
    </p:spTree>
    <p:extLst>
      <p:ext uri="{BB962C8B-B14F-4D97-AF65-F5344CB8AC3E}">
        <p14:creationId xmlns:p14="http://schemas.microsoft.com/office/powerpoint/2010/main" val="11752410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4D29-AD77-4B43-8F96-029CCABD766B}"/>
              </a:ext>
            </a:extLst>
          </p:cNvPr>
          <p:cNvSpPr>
            <a:spLocks noGrp="1"/>
          </p:cNvSpPr>
          <p:nvPr>
            <p:ph type="title"/>
          </p:nvPr>
        </p:nvSpPr>
        <p:spPr>
          <a:xfrm>
            <a:off x="628650" y="350472"/>
            <a:ext cx="7886700" cy="1325563"/>
          </a:xfrm>
        </p:spPr>
        <p:txBody>
          <a:bodyPr>
            <a:normAutofit/>
          </a:bodyPr>
          <a:lstStyle/>
          <a:p>
            <a:r>
              <a:rPr lang="en-US" sz="3200" dirty="0"/>
              <a:t>When do I/DD service providers encounter PHI?</a:t>
            </a:r>
          </a:p>
        </p:txBody>
      </p:sp>
      <p:sp>
        <p:nvSpPr>
          <p:cNvPr id="3" name="Content Placeholder 2">
            <a:extLst>
              <a:ext uri="{FF2B5EF4-FFF2-40B4-BE49-F238E27FC236}">
                <a16:creationId xmlns:a16="http://schemas.microsoft.com/office/drawing/2014/main" id="{022D64F6-967D-4797-AAD6-FF2301E6E321}"/>
              </a:ext>
            </a:extLst>
          </p:cNvPr>
          <p:cNvSpPr>
            <a:spLocks noGrp="1"/>
          </p:cNvSpPr>
          <p:nvPr>
            <p:ph idx="1"/>
          </p:nvPr>
        </p:nvSpPr>
        <p:spPr>
          <a:xfrm>
            <a:off x="628650" y="1387212"/>
            <a:ext cx="7886700" cy="4855221"/>
          </a:xfrm>
        </p:spPr>
        <p:txBody>
          <a:bodyPr>
            <a:noAutofit/>
          </a:bodyPr>
          <a:lstStyle/>
          <a:p>
            <a:pPr algn="just"/>
            <a:endParaRPr lang="en-US" sz="2000" b="1" dirty="0">
              <a:solidFill>
                <a:schemeClr val="tx2"/>
              </a:solidFill>
            </a:endParaRPr>
          </a:p>
          <a:p>
            <a:pPr algn="just"/>
            <a:r>
              <a:rPr lang="en-US" sz="2000" b="1" dirty="0">
                <a:solidFill>
                  <a:schemeClr val="tx2"/>
                </a:solidFill>
              </a:rPr>
              <a:t>Person-Centered Support Plans </a:t>
            </a:r>
            <a:r>
              <a:rPr lang="en-US" sz="2000" dirty="0">
                <a:solidFill>
                  <a:schemeClr val="tx2"/>
                </a:solidFill>
              </a:rPr>
              <a:t>(PCSPs)</a:t>
            </a:r>
            <a:endParaRPr lang="en-US" sz="2000" b="1" dirty="0">
              <a:solidFill>
                <a:schemeClr val="tx2"/>
              </a:solidFill>
            </a:endParaRPr>
          </a:p>
          <a:p>
            <a:pPr lvl="1" algn="just"/>
            <a:r>
              <a:rPr lang="en-US" sz="2000" dirty="0">
                <a:solidFill>
                  <a:schemeClr val="tx2"/>
                </a:solidFill>
              </a:rPr>
              <a:t>Beneficiary name</a:t>
            </a:r>
          </a:p>
          <a:p>
            <a:pPr lvl="1" algn="just"/>
            <a:r>
              <a:rPr lang="en-US" sz="2000" dirty="0">
                <a:solidFill>
                  <a:schemeClr val="tx2"/>
                </a:solidFill>
              </a:rPr>
              <a:t>Beneficiary address</a:t>
            </a:r>
          </a:p>
          <a:p>
            <a:pPr lvl="1" algn="just"/>
            <a:r>
              <a:rPr lang="en-US" sz="2000" dirty="0">
                <a:solidFill>
                  <a:schemeClr val="tx2"/>
                </a:solidFill>
              </a:rPr>
              <a:t>Social security number</a:t>
            </a:r>
          </a:p>
          <a:p>
            <a:pPr lvl="1" algn="just"/>
            <a:r>
              <a:rPr lang="en-US" sz="2000" dirty="0">
                <a:solidFill>
                  <a:schemeClr val="tx2"/>
                </a:solidFill>
              </a:rPr>
              <a:t>Health insurance ID number</a:t>
            </a:r>
          </a:p>
          <a:p>
            <a:pPr lvl="1" algn="just"/>
            <a:r>
              <a:rPr lang="en-US" sz="2000" dirty="0">
                <a:solidFill>
                  <a:schemeClr val="tx2"/>
                </a:solidFill>
              </a:rPr>
              <a:t>Medical record number</a:t>
            </a:r>
          </a:p>
          <a:p>
            <a:pPr lvl="1" algn="just"/>
            <a:r>
              <a:rPr lang="en-US" sz="2000" dirty="0">
                <a:solidFill>
                  <a:schemeClr val="tx2"/>
                </a:solidFill>
              </a:rPr>
              <a:t>Medical assistance (ex: administering medication or assisting with cathing)</a:t>
            </a:r>
          </a:p>
          <a:p>
            <a:pPr lvl="1" algn="just"/>
            <a:r>
              <a:rPr lang="en-US" sz="2000" dirty="0">
                <a:solidFill>
                  <a:schemeClr val="tx2"/>
                </a:solidFill>
              </a:rPr>
              <a:t>Personal care services</a:t>
            </a:r>
          </a:p>
          <a:p>
            <a:pPr algn="just"/>
            <a:endParaRPr lang="en-US" sz="1600" dirty="0">
              <a:solidFill>
                <a:srgbClr val="FF0000"/>
              </a:solidFill>
            </a:endParaRPr>
          </a:p>
          <a:p>
            <a:pPr lvl="1" algn="just"/>
            <a:endParaRPr lang="en-US" sz="1600" dirty="0">
              <a:solidFill>
                <a:schemeClr val="tx2"/>
              </a:solidFill>
            </a:endParaRPr>
          </a:p>
        </p:txBody>
      </p:sp>
    </p:spTree>
    <p:extLst>
      <p:ext uri="{BB962C8B-B14F-4D97-AF65-F5344CB8AC3E}">
        <p14:creationId xmlns:p14="http://schemas.microsoft.com/office/powerpoint/2010/main" val="3751549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6978F-9618-40DA-9869-17F1187C7FBC}"/>
              </a:ext>
            </a:extLst>
          </p:cNvPr>
          <p:cNvSpPr>
            <a:spLocks noGrp="1"/>
          </p:cNvSpPr>
          <p:nvPr>
            <p:ph type="title"/>
          </p:nvPr>
        </p:nvSpPr>
        <p:spPr>
          <a:xfrm>
            <a:off x="628650" y="153191"/>
            <a:ext cx="7886700" cy="1325563"/>
          </a:xfrm>
        </p:spPr>
        <p:txBody>
          <a:bodyPr/>
          <a:lstStyle/>
          <a:p>
            <a:r>
              <a:rPr lang="en-US" dirty="0"/>
              <a:t>Agenda</a:t>
            </a:r>
          </a:p>
        </p:txBody>
      </p:sp>
      <p:sp>
        <p:nvSpPr>
          <p:cNvPr id="3" name="Content Placeholder 2">
            <a:extLst>
              <a:ext uri="{FF2B5EF4-FFF2-40B4-BE49-F238E27FC236}">
                <a16:creationId xmlns:a16="http://schemas.microsoft.com/office/drawing/2014/main" id="{4FC76711-5C7C-410F-B756-F8B111F43BA2}"/>
              </a:ext>
            </a:extLst>
          </p:cNvPr>
          <p:cNvSpPr>
            <a:spLocks noGrp="1"/>
          </p:cNvSpPr>
          <p:nvPr>
            <p:ph idx="1"/>
          </p:nvPr>
        </p:nvSpPr>
        <p:spPr>
          <a:xfrm>
            <a:off x="628650" y="1227015"/>
            <a:ext cx="7886700" cy="4580550"/>
          </a:xfrm>
        </p:spPr>
        <p:txBody>
          <a:bodyPr>
            <a:noAutofit/>
          </a:bodyPr>
          <a:lstStyle/>
          <a:p>
            <a:pPr>
              <a:spcBef>
                <a:spcPts val="300"/>
              </a:spcBef>
            </a:pPr>
            <a:endParaRPr lang="en-US" dirty="0">
              <a:solidFill>
                <a:schemeClr val="tx2"/>
              </a:solidFill>
            </a:endParaRPr>
          </a:p>
          <a:p>
            <a:pPr>
              <a:spcBef>
                <a:spcPts val="300"/>
              </a:spcBef>
            </a:pPr>
            <a:r>
              <a:rPr lang="en-US" dirty="0">
                <a:solidFill>
                  <a:schemeClr val="tx2"/>
                </a:solidFill>
              </a:rPr>
              <a:t>Introduction to HIPAA</a:t>
            </a:r>
          </a:p>
          <a:p>
            <a:pPr>
              <a:lnSpc>
                <a:spcPct val="100000"/>
              </a:lnSpc>
              <a:spcBef>
                <a:spcPts val="300"/>
              </a:spcBef>
            </a:pPr>
            <a:r>
              <a:rPr lang="en-US" dirty="0">
                <a:solidFill>
                  <a:schemeClr val="tx2"/>
                </a:solidFill>
              </a:rPr>
              <a:t>The HIPAA Privacy Rule</a:t>
            </a:r>
          </a:p>
          <a:p>
            <a:pPr>
              <a:lnSpc>
                <a:spcPct val="100000"/>
              </a:lnSpc>
              <a:spcBef>
                <a:spcPts val="300"/>
              </a:spcBef>
            </a:pPr>
            <a:r>
              <a:rPr lang="en-US" dirty="0">
                <a:solidFill>
                  <a:schemeClr val="tx2"/>
                </a:solidFill>
              </a:rPr>
              <a:t>The HIPAA Security Rule</a:t>
            </a:r>
          </a:p>
          <a:p>
            <a:pPr>
              <a:lnSpc>
                <a:spcPct val="100000"/>
              </a:lnSpc>
              <a:spcBef>
                <a:spcPts val="300"/>
              </a:spcBef>
            </a:pPr>
            <a:r>
              <a:rPr lang="en-US" dirty="0">
                <a:solidFill>
                  <a:schemeClr val="tx2"/>
                </a:solidFill>
              </a:rPr>
              <a:t>The Breach Notification Rule</a:t>
            </a:r>
          </a:p>
          <a:p>
            <a:pPr>
              <a:lnSpc>
                <a:spcPct val="100000"/>
              </a:lnSpc>
              <a:spcBef>
                <a:spcPts val="300"/>
              </a:spcBef>
            </a:pPr>
            <a:r>
              <a:rPr lang="en-US" dirty="0">
                <a:solidFill>
                  <a:schemeClr val="tx2"/>
                </a:solidFill>
              </a:rPr>
              <a:t>How does this all apply to I/DD service providers?</a:t>
            </a:r>
          </a:p>
          <a:p>
            <a:pPr>
              <a:lnSpc>
                <a:spcPct val="100000"/>
              </a:lnSpc>
              <a:spcBef>
                <a:spcPts val="300"/>
              </a:spcBef>
            </a:pPr>
            <a:r>
              <a:rPr lang="en-US" dirty="0">
                <a:solidFill>
                  <a:schemeClr val="tx2"/>
                </a:solidFill>
              </a:rPr>
              <a:t>Good Privacy Practices</a:t>
            </a:r>
          </a:p>
          <a:p>
            <a:pPr>
              <a:lnSpc>
                <a:spcPct val="100000"/>
              </a:lnSpc>
              <a:spcBef>
                <a:spcPts val="300"/>
              </a:spcBef>
            </a:pPr>
            <a:r>
              <a:rPr lang="en-US" dirty="0">
                <a:solidFill>
                  <a:schemeClr val="tx2"/>
                </a:solidFill>
              </a:rPr>
              <a:t>Hot Button Issues</a:t>
            </a:r>
          </a:p>
          <a:p>
            <a:pPr>
              <a:lnSpc>
                <a:spcPct val="100000"/>
              </a:lnSpc>
              <a:spcBef>
                <a:spcPts val="0"/>
              </a:spcBef>
            </a:pPr>
            <a:endParaRPr lang="en-US" sz="1200" b="1" dirty="0">
              <a:solidFill>
                <a:schemeClr val="tx2"/>
              </a:solidFill>
            </a:endParaRPr>
          </a:p>
          <a:p>
            <a:pPr marL="457200" lvl="1" indent="0">
              <a:buNone/>
            </a:pPr>
            <a:endParaRPr lang="en-US" sz="1800" dirty="0">
              <a:solidFill>
                <a:schemeClr val="tx2"/>
              </a:solidFill>
            </a:endParaRPr>
          </a:p>
        </p:txBody>
      </p:sp>
    </p:spTree>
    <p:extLst>
      <p:ext uri="{BB962C8B-B14F-4D97-AF65-F5344CB8AC3E}">
        <p14:creationId xmlns:p14="http://schemas.microsoft.com/office/powerpoint/2010/main" val="529096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4D29-AD77-4B43-8F96-029CCABD766B}"/>
              </a:ext>
            </a:extLst>
          </p:cNvPr>
          <p:cNvSpPr>
            <a:spLocks noGrp="1"/>
          </p:cNvSpPr>
          <p:nvPr>
            <p:ph type="title"/>
          </p:nvPr>
        </p:nvSpPr>
        <p:spPr>
          <a:xfrm>
            <a:off x="628650" y="340437"/>
            <a:ext cx="7886700" cy="1325563"/>
          </a:xfrm>
        </p:spPr>
        <p:txBody>
          <a:bodyPr>
            <a:normAutofit/>
          </a:bodyPr>
          <a:lstStyle/>
          <a:p>
            <a:r>
              <a:rPr lang="en-US" sz="3200" dirty="0"/>
              <a:t>When do I/DD service providers encounter PHI?</a:t>
            </a:r>
          </a:p>
        </p:txBody>
      </p:sp>
      <p:sp>
        <p:nvSpPr>
          <p:cNvPr id="3" name="Content Placeholder 2">
            <a:extLst>
              <a:ext uri="{FF2B5EF4-FFF2-40B4-BE49-F238E27FC236}">
                <a16:creationId xmlns:a16="http://schemas.microsoft.com/office/drawing/2014/main" id="{022D64F6-967D-4797-AAD6-FF2301E6E321}"/>
              </a:ext>
            </a:extLst>
          </p:cNvPr>
          <p:cNvSpPr>
            <a:spLocks noGrp="1"/>
          </p:cNvSpPr>
          <p:nvPr>
            <p:ph idx="1"/>
          </p:nvPr>
        </p:nvSpPr>
        <p:spPr>
          <a:xfrm>
            <a:off x="628650" y="1387212"/>
            <a:ext cx="7886700" cy="4855221"/>
          </a:xfrm>
        </p:spPr>
        <p:txBody>
          <a:bodyPr>
            <a:noAutofit/>
          </a:bodyPr>
          <a:lstStyle/>
          <a:p>
            <a:pPr algn="just"/>
            <a:endParaRPr lang="en-US" sz="2000" b="1" dirty="0">
              <a:solidFill>
                <a:schemeClr val="tx2"/>
              </a:solidFill>
            </a:endParaRPr>
          </a:p>
          <a:p>
            <a:pPr algn="just"/>
            <a:r>
              <a:rPr lang="en-US" sz="2000" b="1" dirty="0">
                <a:solidFill>
                  <a:schemeClr val="tx2"/>
                </a:solidFill>
              </a:rPr>
              <a:t>Targeted Case Management </a:t>
            </a:r>
            <a:r>
              <a:rPr lang="en-US" sz="2000" dirty="0">
                <a:solidFill>
                  <a:schemeClr val="tx2"/>
                </a:solidFill>
              </a:rPr>
              <a:t>(TCMs) – provide beneficiary with access to medical, social, educational, and other needed services</a:t>
            </a:r>
          </a:p>
          <a:p>
            <a:pPr lvl="1" algn="just"/>
            <a:r>
              <a:rPr lang="en-US" sz="2000" dirty="0">
                <a:solidFill>
                  <a:schemeClr val="tx2"/>
                </a:solidFill>
              </a:rPr>
              <a:t>Documenting an activity log as required by KMAP</a:t>
            </a:r>
          </a:p>
          <a:p>
            <a:pPr lvl="1" algn="just"/>
            <a:r>
              <a:rPr lang="en-US" sz="2000" dirty="0">
                <a:solidFill>
                  <a:schemeClr val="tx2"/>
                </a:solidFill>
              </a:rPr>
              <a:t>Gathering information from beneficiary’s family members, medical providers, social workers, and educators to form a complete assessment</a:t>
            </a:r>
          </a:p>
          <a:p>
            <a:pPr lvl="1" algn="just"/>
            <a:r>
              <a:rPr lang="en-US" sz="2000" dirty="0">
                <a:solidFill>
                  <a:schemeClr val="tx2"/>
                </a:solidFill>
              </a:rPr>
              <a:t>Identifying beneficiary needs and documenting such needs</a:t>
            </a:r>
          </a:p>
          <a:p>
            <a:pPr lvl="1" algn="just"/>
            <a:r>
              <a:rPr lang="en-US" sz="2000" dirty="0">
                <a:solidFill>
                  <a:schemeClr val="tx2"/>
                </a:solidFill>
              </a:rPr>
              <a:t>Providing referral and related activities that link the beneficiary with medical, social, and educational providers</a:t>
            </a:r>
          </a:p>
          <a:p>
            <a:pPr algn="just"/>
            <a:endParaRPr lang="en-US" sz="2000" dirty="0">
              <a:solidFill>
                <a:srgbClr val="FF0000"/>
              </a:solidFill>
            </a:endParaRPr>
          </a:p>
          <a:p>
            <a:pPr lvl="1" algn="just"/>
            <a:endParaRPr lang="en-US" sz="1600" dirty="0">
              <a:solidFill>
                <a:schemeClr val="tx2"/>
              </a:solidFill>
            </a:endParaRPr>
          </a:p>
        </p:txBody>
      </p:sp>
    </p:spTree>
    <p:extLst>
      <p:ext uri="{BB962C8B-B14F-4D97-AF65-F5344CB8AC3E}">
        <p14:creationId xmlns:p14="http://schemas.microsoft.com/office/powerpoint/2010/main" val="161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4D29-AD77-4B43-8F96-029CCABD766B}"/>
              </a:ext>
            </a:extLst>
          </p:cNvPr>
          <p:cNvSpPr>
            <a:spLocks noGrp="1"/>
          </p:cNvSpPr>
          <p:nvPr>
            <p:ph type="title"/>
          </p:nvPr>
        </p:nvSpPr>
        <p:spPr>
          <a:xfrm>
            <a:off x="628650" y="277644"/>
            <a:ext cx="7886700" cy="1325563"/>
          </a:xfrm>
        </p:spPr>
        <p:txBody>
          <a:bodyPr>
            <a:normAutofit/>
          </a:bodyPr>
          <a:lstStyle/>
          <a:p>
            <a:r>
              <a:rPr lang="en-US" sz="3200" dirty="0"/>
              <a:t>When do I/DD service providers encounter PHI?</a:t>
            </a:r>
          </a:p>
        </p:txBody>
      </p:sp>
      <p:sp>
        <p:nvSpPr>
          <p:cNvPr id="3" name="Content Placeholder 2">
            <a:extLst>
              <a:ext uri="{FF2B5EF4-FFF2-40B4-BE49-F238E27FC236}">
                <a16:creationId xmlns:a16="http://schemas.microsoft.com/office/drawing/2014/main" id="{022D64F6-967D-4797-AAD6-FF2301E6E321}"/>
              </a:ext>
            </a:extLst>
          </p:cNvPr>
          <p:cNvSpPr>
            <a:spLocks noGrp="1"/>
          </p:cNvSpPr>
          <p:nvPr>
            <p:ph idx="1"/>
          </p:nvPr>
        </p:nvSpPr>
        <p:spPr>
          <a:xfrm>
            <a:off x="628650" y="1387212"/>
            <a:ext cx="7886700" cy="4855221"/>
          </a:xfrm>
        </p:spPr>
        <p:txBody>
          <a:bodyPr>
            <a:noAutofit/>
          </a:bodyPr>
          <a:lstStyle/>
          <a:p>
            <a:pPr algn="just"/>
            <a:endParaRPr lang="en-US" sz="2000" dirty="0">
              <a:solidFill>
                <a:schemeClr val="tx2"/>
              </a:solidFill>
            </a:endParaRPr>
          </a:p>
          <a:p>
            <a:pPr algn="just"/>
            <a:r>
              <a:rPr lang="en-US" sz="2000" dirty="0">
                <a:solidFill>
                  <a:schemeClr val="tx2"/>
                </a:solidFill>
              </a:rPr>
              <a:t>Documentation and storage of the information gathered from the PCSPs and TCMs </a:t>
            </a:r>
          </a:p>
          <a:p>
            <a:pPr lvl="1" algn="just"/>
            <a:r>
              <a:rPr lang="en-US" sz="2000" dirty="0">
                <a:solidFill>
                  <a:schemeClr val="tx2"/>
                </a:solidFill>
              </a:rPr>
              <a:t>Have you taken privacy and security measures?</a:t>
            </a:r>
          </a:p>
          <a:p>
            <a:pPr algn="just"/>
            <a:r>
              <a:rPr lang="en-US" sz="2000" dirty="0">
                <a:solidFill>
                  <a:schemeClr val="tx2"/>
                </a:solidFill>
              </a:rPr>
              <a:t>Communication among providers regarding care and assessments provided through PCSPs and TCMs </a:t>
            </a:r>
          </a:p>
          <a:p>
            <a:pPr lvl="1" algn="just"/>
            <a:r>
              <a:rPr lang="en-US" sz="2000" dirty="0">
                <a:solidFill>
                  <a:schemeClr val="tx2"/>
                </a:solidFill>
              </a:rPr>
              <a:t>Are you careful about where and to whom you discuss the beneficiary’s PHI?</a:t>
            </a:r>
          </a:p>
          <a:p>
            <a:pPr lvl="1" algn="just"/>
            <a:r>
              <a:rPr lang="en-US" sz="2000" dirty="0">
                <a:solidFill>
                  <a:schemeClr val="tx2"/>
                </a:solidFill>
              </a:rPr>
              <a:t>How are I/DD service providers communicating amongst themselves? </a:t>
            </a:r>
          </a:p>
          <a:p>
            <a:pPr lvl="2" algn="just"/>
            <a:r>
              <a:rPr lang="en-US" sz="1600" b="1" dirty="0">
                <a:solidFill>
                  <a:schemeClr val="tx2"/>
                </a:solidFill>
              </a:rPr>
              <a:t>Poses serious risk of PHI getting stolen</a:t>
            </a:r>
            <a:r>
              <a:rPr lang="en-US" sz="1600" dirty="0">
                <a:solidFill>
                  <a:schemeClr val="tx2"/>
                </a:solidFill>
              </a:rPr>
              <a:t>.</a:t>
            </a:r>
            <a:endParaRPr lang="en-US" sz="1600" dirty="0">
              <a:solidFill>
                <a:srgbClr val="FF0000"/>
              </a:solidFill>
            </a:endParaRPr>
          </a:p>
          <a:p>
            <a:pPr lvl="1" algn="just"/>
            <a:endParaRPr lang="en-US" sz="1600" dirty="0">
              <a:solidFill>
                <a:schemeClr val="tx2"/>
              </a:solidFill>
            </a:endParaRPr>
          </a:p>
        </p:txBody>
      </p:sp>
    </p:spTree>
    <p:extLst>
      <p:ext uri="{BB962C8B-B14F-4D97-AF65-F5344CB8AC3E}">
        <p14:creationId xmlns:p14="http://schemas.microsoft.com/office/powerpoint/2010/main" val="4971661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23CC1-58F2-4084-BCEA-47E2E04E1140}"/>
              </a:ext>
            </a:extLst>
          </p:cNvPr>
          <p:cNvSpPr>
            <a:spLocks noGrp="1"/>
          </p:cNvSpPr>
          <p:nvPr>
            <p:ph type="title"/>
          </p:nvPr>
        </p:nvSpPr>
        <p:spPr/>
        <p:txBody>
          <a:bodyPr/>
          <a:lstStyle/>
          <a:p>
            <a:r>
              <a:rPr lang="en-US" dirty="0"/>
              <a:t>Disclosure of PHI as Required by Law</a:t>
            </a:r>
          </a:p>
        </p:txBody>
      </p:sp>
      <p:sp>
        <p:nvSpPr>
          <p:cNvPr id="3" name="Content Placeholder 2">
            <a:extLst>
              <a:ext uri="{FF2B5EF4-FFF2-40B4-BE49-F238E27FC236}">
                <a16:creationId xmlns:a16="http://schemas.microsoft.com/office/drawing/2014/main" id="{39AA3F87-825F-447E-8A2F-97B53265F7DA}"/>
              </a:ext>
            </a:extLst>
          </p:cNvPr>
          <p:cNvSpPr>
            <a:spLocks noGrp="1"/>
          </p:cNvSpPr>
          <p:nvPr>
            <p:ph idx="1"/>
          </p:nvPr>
        </p:nvSpPr>
        <p:spPr/>
        <p:txBody>
          <a:bodyPr>
            <a:normAutofit/>
          </a:bodyPr>
          <a:lstStyle/>
          <a:p>
            <a:pPr algn="just">
              <a:spcBef>
                <a:spcPts val="1200"/>
              </a:spcBef>
            </a:pPr>
            <a:r>
              <a:rPr lang="en-US" sz="2000" dirty="0">
                <a:solidFill>
                  <a:schemeClr val="tx2"/>
                </a:solidFill>
              </a:rPr>
              <a:t>May disclose PHI to a state-designated Protection and Advocacy (P&amp;A) system that requests access to records in carrying out their protection and advocacy functions</a:t>
            </a:r>
          </a:p>
          <a:p>
            <a:pPr lvl="1" algn="just">
              <a:spcBef>
                <a:spcPts val="1200"/>
              </a:spcBef>
            </a:pPr>
            <a:r>
              <a:rPr lang="en-US" sz="2000" dirty="0">
                <a:solidFill>
                  <a:schemeClr val="tx2"/>
                </a:solidFill>
              </a:rPr>
              <a:t>Disability Rights Center of Kansas (DCR)</a:t>
            </a:r>
          </a:p>
          <a:p>
            <a:pPr algn="just">
              <a:spcBef>
                <a:spcPts val="1200"/>
              </a:spcBef>
            </a:pPr>
            <a:r>
              <a:rPr lang="en-US" sz="2000" dirty="0">
                <a:solidFill>
                  <a:schemeClr val="tx2"/>
                </a:solidFill>
              </a:rPr>
              <a:t>May disclose PHI to P&amp;As where another federal, state, or other law mandates such disclosures</a:t>
            </a:r>
          </a:p>
          <a:p>
            <a:pPr algn="just">
              <a:spcBef>
                <a:spcPts val="1200"/>
              </a:spcBef>
            </a:pPr>
            <a:r>
              <a:rPr lang="en-US" sz="2000" dirty="0">
                <a:solidFill>
                  <a:schemeClr val="tx2"/>
                </a:solidFill>
              </a:rPr>
              <a:t>Minimum necessary standard does not apply.</a:t>
            </a:r>
          </a:p>
          <a:p>
            <a:pPr algn="just">
              <a:spcBef>
                <a:spcPts val="1200"/>
              </a:spcBef>
            </a:pPr>
            <a:r>
              <a:rPr lang="en-US" sz="2000" dirty="0">
                <a:solidFill>
                  <a:schemeClr val="tx2"/>
                </a:solidFill>
              </a:rPr>
              <a:t>Disclosures about abuse, neglect, or domestic violence entail additional privacy requirements.</a:t>
            </a:r>
          </a:p>
        </p:txBody>
      </p:sp>
    </p:spTree>
    <p:extLst>
      <p:ext uri="{BB962C8B-B14F-4D97-AF65-F5344CB8AC3E}">
        <p14:creationId xmlns:p14="http://schemas.microsoft.com/office/powerpoint/2010/main" val="10132812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2A729-D0BE-479C-A3CD-8CF27AAB1570}"/>
              </a:ext>
            </a:extLst>
          </p:cNvPr>
          <p:cNvSpPr>
            <a:spLocks noGrp="1"/>
          </p:cNvSpPr>
          <p:nvPr>
            <p:ph type="title"/>
          </p:nvPr>
        </p:nvSpPr>
        <p:spPr/>
        <p:txBody>
          <a:bodyPr/>
          <a:lstStyle/>
          <a:p>
            <a:r>
              <a:rPr lang="en-US" dirty="0"/>
              <a:t>Scenario 2</a:t>
            </a:r>
          </a:p>
        </p:txBody>
      </p:sp>
      <p:sp>
        <p:nvSpPr>
          <p:cNvPr id="3" name="Content Placeholder 2">
            <a:extLst>
              <a:ext uri="{FF2B5EF4-FFF2-40B4-BE49-F238E27FC236}">
                <a16:creationId xmlns:a16="http://schemas.microsoft.com/office/drawing/2014/main" id="{F92881E3-0DBA-411D-8ED8-B095AB36D01A}"/>
              </a:ext>
            </a:extLst>
          </p:cNvPr>
          <p:cNvSpPr>
            <a:spLocks noGrp="1"/>
          </p:cNvSpPr>
          <p:nvPr>
            <p:ph idx="1"/>
          </p:nvPr>
        </p:nvSpPr>
        <p:spPr>
          <a:xfrm>
            <a:off x="628650" y="1472750"/>
            <a:ext cx="7886700" cy="4704213"/>
          </a:xfrm>
        </p:spPr>
        <p:txBody>
          <a:bodyPr>
            <a:normAutofit/>
          </a:bodyPr>
          <a:lstStyle/>
          <a:p>
            <a:pPr algn="just"/>
            <a:r>
              <a:rPr lang="en-US" sz="2200" dirty="0">
                <a:solidFill>
                  <a:schemeClr val="tx2"/>
                </a:solidFill>
              </a:rPr>
              <a:t>Barbara was an I/DD staff member who had provided services to Rebecca, an older beneficiary, for several years. The two formed a friendship, but Barbara was retiring soon. On Barbara’s last day at Rebecca’s house, the two took a picture together. That night, Barbara posted on Facebook, including a caption that explained how much Rebecca had impacted Barbara’s life and the growth she had seen in Rebecca while working with her. Barbara included Rebecca’s full name and marked Rebecca’s address as the location of the photo.</a:t>
            </a:r>
          </a:p>
          <a:p>
            <a:pPr marL="0" indent="0" algn="just">
              <a:buNone/>
            </a:pPr>
            <a:endParaRPr lang="en-US" sz="2200" dirty="0">
              <a:solidFill>
                <a:schemeClr val="tx2"/>
              </a:solidFill>
            </a:endParaRPr>
          </a:p>
          <a:p>
            <a:pPr algn="just"/>
            <a:r>
              <a:rPr lang="en-US" sz="2200" b="1" dirty="0">
                <a:solidFill>
                  <a:schemeClr val="tx2"/>
                </a:solidFill>
              </a:rPr>
              <a:t>Question: Under HIPAA, has Barbara improperly disclosed PHI?</a:t>
            </a:r>
          </a:p>
        </p:txBody>
      </p:sp>
    </p:spTree>
    <p:extLst>
      <p:ext uri="{BB962C8B-B14F-4D97-AF65-F5344CB8AC3E}">
        <p14:creationId xmlns:p14="http://schemas.microsoft.com/office/powerpoint/2010/main" val="3164807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75992-0DCD-4254-A5AD-8113E5FB2BD8}"/>
              </a:ext>
            </a:extLst>
          </p:cNvPr>
          <p:cNvSpPr>
            <a:spLocks noGrp="1"/>
          </p:cNvSpPr>
          <p:nvPr>
            <p:ph type="title"/>
          </p:nvPr>
        </p:nvSpPr>
        <p:spPr/>
        <p:txBody>
          <a:bodyPr>
            <a:normAutofit/>
          </a:bodyPr>
          <a:lstStyle/>
          <a:p>
            <a:r>
              <a:rPr lang="en-US" dirty="0"/>
              <a:t>What do you need to do to comply with HIPAA?</a:t>
            </a:r>
          </a:p>
        </p:txBody>
      </p:sp>
      <p:sp>
        <p:nvSpPr>
          <p:cNvPr id="3" name="Content Placeholder 2">
            <a:extLst>
              <a:ext uri="{FF2B5EF4-FFF2-40B4-BE49-F238E27FC236}">
                <a16:creationId xmlns:a16="http://schemas.microsoft.com/office/drawing/2014/main" id="{C859DC8D-62A0-4BFE-989F-620795C09EC0}"/>
              </a:ext>
            </a:extLst>
          </p:cNvPr>
          <p:cNvSpPr>
            <a:spLocks noGrp="1"/>
          </p:cNvSpPr>
          <p:nvPr>
            <p:ph idx="1"/>
          </p:nvPr>
        </p:nvSpPr>
        <p:spPr/>
        <p:txBody>
          <a:bodyPr>
            <a:noAutofit/>
          </a:bodyPr>
          <a:lstStyle/>
          <a:p>
            <a:pPr algn="just">
              <a:spcBef>
                <a:spcPts val="0"/>
              </a:spcBef>
            </a:pPr>
            <a:r>
              <a:rPr lang="en-US" sz="1800" dirty="0">
                <a:solidFill>
                  <a:schemeClr val="tx2"/>
                </a:solidFill>
              </a:rPr>
              <a:t>Be aware of your clients’ rights to access, amend, and restrict their PHI</a:t>
            </a:r>
          </a:p>
          <a:p>
            <a:pPr marL="0" indent="0" algn="just">
              <a:spcBef>
                <a:spcPts val="0"/>
              </a:spcBef>
              <a:buNone/>
            </a:pPr>
            <a:endParaRPr lang="en-US" sz="1800" dirty="0">
              <a:solidFill>
                <a:schemeClr val="tx2"/>
              </a:solidFill>
            </a:endParaRPr>
          </a:p>
          <a:p>
            <a:pPr algn="just">
              <a:spcBef>
                <a:spcPts val="0"/>
              </a:spcBef>
            </a:pPr>
            <a:r>
              <a:rPr lang="en-US" sz="1800" dirty="0">
                <a:solidFill>
                  <a:schemeClr val="tx2"/>
                </a:solidFill>
              </a:rPr>
              <a:t>Increase security measures for protecting client records</a:t>
            </a:r>
          </a:p>
          <a:p>
            <a:pPr marL="0" indent="0" algn="just">
              <a:spcBef>
                <a:spcPts val="0"/>
              </a:spcBef>
              <a:buNone/>
            </a:pPr>
            <a:endParaRPr lang="en-US" sz="1800" dirty="0">
              <a:solidFill>
                <a:schemeClr val="tx2"/>
              </a:solidFill>
            </a:endParaRPr>
          </a:p>
          <a:p>
            <a:pPr algn="just">
              <a:spcBef>
                <a:spcPts val="0"/>
              </a:spcBef>
            </a:pPr>
            <a:r>
              <a:rPr lang="en-US" sz="1800" dirty="0">
                <a:solidFill>
                  <a:schemeClr val="tx2"/>
                </a:solidFill>
              </a:rPr>
              <a:t>Ensure that your business associates uphold the same duty to protect your clients’ PHI</a:t>
            </a:r>
          </a:p>
          <a:p>
            <a:pPr marL="0" indent="0" algn="just">
              <a:spcBef>
                <a:spcPts val="0"/>
              </a:spcBef>
              <a:buNone/>
            </a:pPr>
            <a:endParaRPr lang="en-US" sz="1800" dirty="0">
              <a:solidFill>
                <a:schemeClr val="tx2"/>
              </a:solidFill>
            </a:endParaRPr>
          </a:p>
          <a:p>
            <a:pPr algn="just">
              <a:spcBef>
                <a:spcPts val="0"/>
              </a:spcBef>
            </a:pPr>
            <a:r>
              <a:rPr lang="en-US" sz="1800" dirty="0">
                <a:solidFill>
                  <a:schemeClr val="tx2"/>
                </a:solidFill>
              </a:rPr>
              <a:t>Encourage employees to treat </a:t>
            </a:r>
            <a:r>
              <a:rPr lang="en-US" sz="1800" b="1" dirty="0">
                <a:solidFill>
                  <a:schemeClr val="tx2"/>
                </a:solidFill>
              </a:rPr>
              <a:t>all records</a:t>
            </a:r>
            <a:r>
              <a:rPr lang="en-US" sz="1800" dirty="0">
                <a:solidFill>
                  <a:schemeClr val="tx2"/>
                </a:solidFill>
              </a:rPr>
              <a:t>, medical and non-medical, as confidential</a:t>
            </a:r>
          </a:p>
          <a:p>
            <a:pPr lvl="1" algn="just">
              <a:spcBef>
                <a:spcPts val="0"/>
              </a:spcBef>
            </a:pPr>
            <a:r>
              <a:rPr lang="en-US" sz="1800" dirty="0">
                <a:solidFill>
                  <a:schemeClr val="tx2"/>
                </a:solidFill>
              </a:rPr>
              <a:t> Under the BAA, they may be HIPAA-covered!</a:t>
            </a:r>
          </a:p>
          <a:p>
            <a:pPr algn="just">
              <a:spcBef>
                <a:spcPts val="0"/>
              </a:spcBef>
            </a:pPr>
            <a:endParaRPr lang="en-US" sz="1800" dirty="0">
              <a:solidFill>
                <a:schemeClr val="tx2"/>
              </a:solidFill>
            </a:endParaRPr>
          </a:p>
          <a:p>
            <a:pPr algn="just">
              <a:spcBef>
                <a:spcPts val="0"/>
              </a:spcBef>
            </a:pPr>
            <a:r>
              <a:rPr lang="en-US" sz="1800" dirty="0">
                <a:solidFill>
                  <a:schemeClr val="tx2"/>
                </a:solidFill>
              </a:rPr>
              <a:t>Establish standards not to disclose financial or other client information except as necessary for authorized purposes </a:t>
            </a:r>
          </a:p>
          <a:p>
            <a:pPr marL="0" indent="0" algn="just">
              <a:spcBef>
                <a:spcPts val="0"/>
              </a:spcBef>
              <a:buNone/>
            </a:pPr>
            <a:endParaRPr lang="en-US" sz="1800" dirty="0">
              <a:solidFill>
                <a:schemeClr val="tx2"/>
              </a:solidFill>
            </a:endParaRPr>
          </a:p>
          <a:p>
            <a:pPr algn="just">
              <a:spcBef>
                <a:spcPts val="0"/>
              </a:spcBef>
            </a:pPr>
            <a:r>
              <a:rPr lang="en-US" b="1" dirty="0">
                <a:solidFill>
                  <a:schemeClr val="tx2"/>
                </a:solidFill>
              </a:rPr>
              <a:t>Document. Document. Document the measures that you take!</a:t>
            </a:r>
          </a:p>
        </p:txBody>
      </p:sp>
    </p:spTree>
    <p:extLst>
      <p:ext uri="{BB962C8B-B14F-4D97-AF65-F5344CB8AC3E}">
        <p14:creationId xmlns:p14="http://schemas.microsoft.com/office/powerpoint/2010/main" val="3943935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EF26A-C1A0-466F-9F59-E6A67DF5CE69}"/>
              </a:ext>
            </a:extLst>
          </p:cNvPr>
          <p:cNvSpPr>
            <a:spLocks noGrp="1"/>
          </p:cNvSpPr>
          <p:nvPr>
            <p:ph type="title"/>
          </p:nvPr>
        </p:nvSpPr>
        <p:spPr/>
        <p:txBody>
          <a:bodyPr/>
          <a:lstStyle/>
          <a:p>
            <a:r>
              <a:rPr lang="en-US" dirty="0"/>
              <a:t>Scenario 3</a:t>
            </a:r>
          </a:p>
        </p:txBody>
      </p:sp>
      <p:sp>
        <p:nvSpPr>
          <p:cNvPr id="3" name="Content Placeholder 2">
            <a:extLst>
              <a:ext uri="{FF2B5EF4-FFF2-40B4-BE49-F238E27FC236}">
                <a16:creationId xmlns:a16="http://schemas.microsoft.com/office/drawing/2014/main" id="{99CEA7C7-BECA-4787-B877-FFC73C624568}"/>
              </a:ext>
            </a:extLst>
          </p:cNvPr>
          <p:cNvSpPr>
            <a:spLocks noGrp="1"/>
          </p:cNvSpPr>
          <p:nvPr>
            <p:ph idx="1"/>
          </p:nvPr>
        </p:nvSpPr>
        <p:spPr>
          <a:xfrm>
            <a:off x="628650" y="1505119"/>
            <a:ext cx="7886700" cy="4671844"/>
          </a:xfrm>
        </p:spPr>
        <p:txBody>
          <a:bodyPr>
            <a:normAutofit/>
          </a:bodyPr>
          <a:lstStyle/>
          <a:p>
            <a:pPr algn="just"/>
            <a:r>
              <a:rPr lang="en-US" sz="2000" dirty="0">
                <a:solidFill>
                  <a:schemeClr val="tx2"/>
                </a:solidFill>
              </a:rPr>
              <a:t>Amy, an I/DD staff member, was providing services to a beneficiary during the day and needed to leave five minutes prior to the next staff member, Sarah, coming to provide services at night. Because Amy had to leave before Sarah arrived, Amy texted Sarah on both of their personal cell phones to provide an introduction to the beneficiary and his Person-Centered Support Plan, including the beneficiary’s name, address, and instructions for administering his medication. Sarah received the text message and was able to provide the proper services to the beneficiary, just as he needed.</a:t>
            </a:r>
          </a:p>
          <a:p>
            <a:pPr marL="0" indent="0" algn="just">
              <a:buNone/>
            </a:pPr>
            <a:endParaRPr lang="en-US" sz="2000" dirty="0">
              <a:solidFill>
                <a:schemeClr val="tx2"/>
              </a:solidFill>
            </a:endParaRPr>
          </a:p>
          <a:p>
            <a:pPr algn="just"/>
            <a:r>
              <a:rPr lang="en-US" sz="2000" b="1" dirty="0">
                <a:solidFill>
                  <a:schemeClr val="tx2"/>
                </a:solidFill>
              </a:rPr>
              <a:t>Question:</a:t>
            </a:r>
            <a:r>
              <a:rPr lang="en-US" sz="2000" dirty="0">
                <a:solidFill>
                  <a:schemeClr val="tx2"/>
                </a:solidFill>
              </a:rPr>
              <a:t> </a:t>
            </a:r>
            <a:r>
              <a:rPr lang="en-US" sz="2000" b="1" dirty="0">
                <a:solidFill>
                  <a:schemeClr val="tx2"/>
                </a:solidFill>
              </a:rPr>
              <a:t>Has this communication between Amy and Sarah complied with HIPAA requirements?</a:t>
            </a:r>
          </a:p>
        </p:txBody>
      </p:sp>
    </p:spTree>
    <p:extLst>
      <p:ext uri="{BB962C8B-B14F-4D97-AF65-F5344CB8AC3E}">
        <p14:creationId xmlns:p14="http://schemas.microsoft.com/office/powerpoint/2010/main" val="26039472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4D29-AD77-4B43-8F96-029CCABD766B}"/>
              </a:ext>
            </a:extLst>
          </p:cNvPr>
          <p:cNvSpPr>
            <a:spLocks noGrp="1"/>
          </p:cNvSpPr>
          <p:nvPr>
            <p:ph type="title"/>
          </p:nvPr>
        </p:nvSpPr>
        <p:spPr/>
        <p:txBody>
          <a:bodyPr>
            <a:normAutofit/>
          </a:bodyPr>
          <a:lstStyle/>
          <a:p>
            <a:r>
              <a:rPr lang="en-US" dirty="0"/>
              <a:t>What do you need to do to comply with HIPAA?</a:t>
            </a:r>
          </a:p>
        </p:txBody>
      </p:sp>
      <p:sp>
        <p:nvSpPr>
          <p:cNvPr id="7" name="Content Placeholder 6">
            <a:extLst>
              <a:ext uri="{FF2B5EF4-FFF2-40B4-BE49-F238E27FC236}">
                <a16:creationId xmlns:a16="http://schemas.microsoft.com/office/drawing/2014/main" id="{E74C281B-7F95-4F15-92DB-B6BE2590DCFC}"/>
              </a:ext>
            </a:extLst>
          </p:cNvPr>
          <p:cNvSpPr>
            <a:spLocks noGrp="1"/>
          </p:cNvSpPr>
          <p:nvPr>
            <p:ph sz="half" idx="2"/>
          </p:nvPr>
        </p:nvSpPr>
        <p:spPr>
          <a:xfrm>
            <a:off x="628650" y="1825625"/>
            <a:ext cx="7886700" cy="4351338"/>
          </a:xfrm>
        </p:spPr>
        <p:txBody>
          <a:bodyPr>
            <a:normAutofit/>
          </a:bodyPr>
          <a:lstStyle/>
          <a:p>
            <a:pPr>
              <a:lnSpc>
                <a:spcPct val="100000"/>
              </a:lnSpc>
            </a:pPr>
            <a:r>
              <a:rPr lang="en-US" sz="1800" b="1" dirty="0">
                <a:solidFill>
                  <a:schemeClr val="tx2"/>
                </a:solidFill>
              </a:rPr>
              <a:t>Security Obligations</a:t>
            </a:r>
          </a:p>
          <a:p>
            <a:pPr lvl="1">
              <a:lnSpc>
                <a:spcPct val="100000"/>
              </a:lnSpc>
            </a:pPr>
            <a:r>
              <a:rPr lang="en-US" sz="1800" dirty="0">
                <a:solidFill>
                  <a:schemeClr val="tx2"/>
                </a:solidFill>
              </a:rPr>
              <a:t>Make Security Risk Management and Risk Assessment a priority </a:t>
            </a:r>
            <a:r>
              <a:rPr lang="en-US" sz="1800" b="1" dirty="0">
                <a:solidFill>
                  <a:schemeClr val="tx2"/>
                </a:solidFill>
              </a:rPr>
              <a:t>NOW</a:t>
            </a:r>
            <a:endParaRPr lang="en-US" sz="1800" dirty="0">
              <a:solidFill>
                <a:schemeClr val="tx2"/>
              </a:solidFill>
            </a:endParaRPr>
          </a:p>
          <a:p>
            <a:pPr lvl="1">
              <a:lnSpc>
                <a:spcPct val="100000"/>
              </a:lnSpc>
            </a:pPr>
            <a:r>
              <a:rPr lang="en-US" sz="1800" dirty="0">
                <a:solidFill>
                  <a:schemeClr val="tx2"/>
                </a:solidFill>
              </a:rPr>
              <a:t>Conduct an </a:t>
            </a:r>
            <a:r>
              <a:rPr lang="en-US" sz="1800" u="sng" dirty="0">
                <a:solidFill>
                  <a:schemeClr val="tx2"/>
                </a:solidFill>
              </a:rPr>
              <a:t>accurate and thorough</a:t>
            </a:r>
            <a:r>
              <a:rPr lang="en-US" sz="1800" dirty="0">
                <a:solidFill>
                  <a:schemeClr val="tx2"/>
                </a:solidFill>
              </a:rPr>
              <a:t> assessment of the potential risks and vulnerabilities to the </a:t>
            </a:r>
            <a:r>
              <a:rPr lang="en-US" sz="1800" u="sng" dirty="0">
                <a:solidFill>
                  <a:schemeClr val="tx2"/>
                </a:solidFill>
              </a:rPr>
              <a:t>confidentiality, integrity, and availability</a:t>
            </a:r>
            <a:r>
              <a:rPr lang="en-US" sz="1800" dirty="0">
                <a:solidFill>
                  <a:schemeClr val="tx2"/>
                </a:solidFill>
              </a:rPr>
              <a:t> of EPHI.</a:t>
            </a:r>
          </a:p>
          <a:p>
            <a:pPr lvl="1">
              <a:lnSpc>
                <a:spcPct val="100000"/>
              </a:lnSpc>
            </a:pPr>
            <a:r>
              <a:rPr lang="en-US" sz="1800" dirty="0">
                <a:solidFill>
                  <a:schemeClr val="tx2"/>
                </a:solidFill>
              </a:rPr>
              <a:t>The HIPAA Security Rule requires that you protect against </a:t>
            </a:r>
            <a:r>
              <a:rPr lang="en-US" sz="1800" u="sng" dirty="0">
                <a:solidFill>
                  <a:schemeClr val="tx2"/>
                </a:solidFill>
              </a:rPr>
              <a:t>reasonably anticipated</a:t>
            </a:r>
            <a:endParaRPr lang="en-US" sz="1800" dirty="0">
              <a:solidFill>
                <a:schemeClr val="tx2"/>
              </a:solidFill>
            </a:endParaRPr>
          </a:p>
          <a:p>
            <a:pPr lvl="2">
              <a:lnSpc>
                <a:spcPct val="100000"/>
              </a:lnSpc>
            </a:pPr>
            <a:r>
              <a:rPr lang="en-US" sz="1800" dirty="0">
                <a:solidFill>
                  <a:schemeClr val="tx2"/>
                </a:solidFill>
              </a:rPr>
              <a:t>Threats and hazards to the security or integrity of the EPHI that is created, received, maintained, or transmitted, and</a:t>
            </a:r>
          </a:p>
          <a:p>
            <a:pPr lvl="2">
              <a:lnSpc>
                <a:spcPct val="100000"/>
              </a:lnSpc>
            </a:pPr>
            <a:r>
              <a:rPr lang="en-US" sz="1800" dirty="0">
                <a:solidFill>
                  <a:schemeClr val="tx2"/>
                </a:solidFill>
              </a:rPr>
              <a:t>Any impermissible uses or disclosures.</a:t>
            </a:r>
          </a:p>
          <a:p>
            <a:endParaRPr lang="en-US" dirty="0"/>
          </a:p>
        </p:txBody>
      </p:sp>
    </p:spTree>
    <p:extLst>
      <p:ext uri="{BB962C8B-B14F-4D97-AF65-F5344CB8AC3E}">
        <p14:creationId xmlns:p14="http://schemas.microsoft.com/office/powerpoint/2010/main" val="2169756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C4C8C-394D-408A-8D3B-BAF06D7C890F}"/>
              </a:ext>
            </a:extLst>
          </p:cNvPr>
          <p:cNvSpPr>
            <a:spLocks noGrp="1"/>
          </p:cNvSpPr>
          <p:nvPr>
            <p:ph type="title"/>
          </p:nvPr>
        </p:nvSpPr>
        <p:spPr/>
        <p:txBody>
          <a:bodyPr/>
          <a:lstStyle/>
          <a:p>
            <a:r>
              <a:rPr lang="en-US" dirty="0"/>
              <a:t>Scenario 4</a:t>
            </a:r>
          </a:p>
        </p:txBody>
      </p:sp>
      <p:sp>
        <p:nvSpPr>
          <p:cNvPr id="3" name="Content Placeholder 2">
            <a:extLst>
              <a:ext uri="{FF2B5EF4-FFF2-40B4-BE49-F238E27FC236}">
                <a16:creationId xmlns:a16="http://schemas.microsoft.com/office/drawing/2014/main" id="{3AB363FC-6869-4ED7-BD50-8007EC3BB8D3}"/>
              </a:ext>
            </a:extLst>
          </p:cNvPr>
          <p:cNvSpPr>
            <a:spLocks noGrp="1"/>
          </p:cNvSpPr>
          <p:nvPr>
            <p:ph idx="1"/>
          </p:nvPr>
        </p:nvSpPr>
        <p:spPr>
          <a:xfrm>
            <a:off x="628650" y="1488935"/>
            <a:ext cx="7886700" cy="4688028"/>
          </a:xfrm>
        </p:spPr>
        <p:txBody>
          <a:bodyPr>
            <a:noAutofit/>
          </a:bodyPr>
          <a:lstStyle/>
          <a:p>
            <a:pPr algn="just"/>
            <a:r>
              <a:rPr lang="en-US" sz="2200" dirty="0">
                <a:solidFill>
                  <a:schemeClr val="tx2"/>
                </a:solidFill>
              </a:rPr>
              <a:t>An I/DD service provider recently updated its website. During the update, one of the provider’s internal applications was moved from a private, secure server to a public server. Moving the application from the private to public server caused a flaw in the provider’s software code, allowing internet users to access all the EPHI of the provider’s beneficiaries, including names, addresses, social security numbers, and treatment information. </a:t>
            </a:r>
          </a:p>
          <a:p>
            <a:pPr algn="just"/>
            <a:endParaRPr lang="en-US" sz="2200" dirty="0">
              <a:solidFill>
                <a:schemeClr val="tx2"/>
              </a:solidFill>
            </a:endParaRPr>
          </a:p>
          <a:p>
            <a:pPr algn="just"/>
            <a:r>
              <a:rPr lang="en-US" sz="2200" b="1" dirty="0">
                <a:solidFill>
                  <a:schemeClr val="tx2"/>
                </a:solidFill>
              </a:rPr>
              <a:t>Question: While this is clearly a HIPAA violation, what could and </a:t>
            </a:r>
            <a:r>
              <a:rPr lang="en-US" sz="2200" b="1" i="1" dirty="0">
                <a:solidFill>
                  <a:schemeClr val="tx2"/>
                </a:solidFill>
              </a:rPr>
              <a:t>should </a:t>
            </a:r>
            <a:r>
              <a:rPr lang="en-US" sz="2200" b="1" dirty="0">
                <a:solidFill>
                  <a:schemeClr val="tx2"/>
                </a:solidFill>
              </a:rPr>
              <a:t>the provider have done differently to ensure something like this did not happen?</a:t>
            </a:r>
          </a:p>
        </p:txBody>
      </p:sp>
    </p:spTree>
    <p:extLst>
      <p:ext uri="{BB962C8B-B14F-4D97-AF65-F5344CB8AC3E}">
        <p14:creationId xmlns:p14="http://schemas.microsoft.com/office/powerpoint/2010/main" val="16092979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4D29-AD77-4B43-8F96-029CCABD766B}"/>
              </a:ext>
            </a:extLst>
          </p:cNvPr>
          <p:cNvSpPr>
            <a:spLocks noGrp="1"/>
          </p:cNvSpPr>
          <p:nvPr>
            <p:ph type="title"/>
          </p:nvPr>
        </p:nvSpPr>
        <p:spPr/>
        <p:txBody>
          <a:bodyPr>
            <a:normAutofit/>
          </a:bodyPr>
          <a:lstStyle/>
          <a:p>
            <a:r>
              <a:rPr lang="en-US" dirty="0"/>
              <a:t>What do you need to do to comply with HIPAA?</a:t>
            </a:r>
          </a:p>
        </p:txBody>
      </p:sp>
      <p:sp>
        <p:nvSpPr>
          <p:cNvPr id="7" name="Content Placeholder 6">
            <a:extLst>
              <a:ext uri="{FF2B5EF4-FFF2-40B4-BE49-F238E27FC236}">
                <a16:creationId xmlns:a16="http://schemas.microsoft.com/office/drawing/2014/main" id="{E74C281B-7F95-4F15-92DB-B6BE2590DCFC}"/>
              </a:ext>
            </a:extLst>
          </p:cNvPr>
          <p:cNvSpPr>
            <a:spLocks noGrp="1"/>
          </p:cNvSpPr>
          <p:nvPr>
            <p:ph sz="half" idx="2"/>
          </p:nvPr>
        </p:nvSpPr>
        <p:spPr>
          <a:xfrm>
            <a:off x="628651" y="1825625"/>
            <a:ext cx="7886700" cy="4351338"/>
          </a:xfrm>
        </p:spPr>
        <p:txBody>
          <a:bodyPr>
            <a:noAutofit/>
          </a:bodyPr>
          <a:lstStyle/>
          <a:p>
            <a:pPr>
              <a:lnSpc>
                <a:spcPct val="100000"/>
              </a:lnSpc>
            </a:pPr>
            <a:r>
              <a:rPr lang="en-US" sz="1800" b="1" dirty="0">
                <a:solidFill>
                  <a:schemeClr val="tx2"/>
                </a:solidFill>
              </a:rPr>
              <a:t>Security Risk Management</a:t>
            </a:r>
          </a:p>
          <a:p>
            <a:pPr lvl="1">
              <a:lnSpc>
                <a:spcPct val="100000"/>
              </a:lnSpc>
            </a:pPr>
            <a:r>
              <a:rPr lang="en-US" sz="1800" dirty="0">
                <a:solidFill>
                  <a:schemeClr val="tx2"/>
                </a:solidFill>
              </a:rPr>
              <a:t>Identify all EPHI and systems storing EPHI, including equipment, servers, copy machines</a:t>
            </a:r>
          </a:p>
          <a:p>
            <a:pPr lvl="1">
              <a:lnSpc>
                <a:spcPct val="100000"/>
              </a:lnSpc>
            </a:pPr>
            <a:r>
              <a:rPr lang="en-US" sz="1800" dirty="0">
                <a:solidFill>
                  <a:schemeClr val="tx2"/>
                </a:solidFill>
              </a:rPr>
              <a:t>Identify and prioritize risk</a:t>
            </a:r>
          </a:p>
          <a:p>
            <a:pPr lvl="1">
              <a:lnSpc>
                <a:spcPct val="100000"/>
              </a:lnSpc>
            </a:pPr>
            <a:r>
              <a:rPr lang="en-US" sz="1800" dirty="0">
                <a:solidFill>
                  <a:schemeClr val="tx2"/>
                </a:solidFill>
              </a:rPr>
              <a:t>Protect EPHI against those risks via Risk Management process</a:t>
            </a:r>
          </a:p>
          <a:p>
            <a:pPr lvl="1">
              <a:lnSpc>
                <a:spcPct val="100000"/>
              </a:lnSpc>
            </a:pPr>
            <a:r>
              <a:rPr lang="en-US" sz="1800" dirty="0">
                <a:solidFill>
                  <a:schemeClr val="tx2"/>
                </a:solidFill>
              </a:rPr>
              <a:t>Coordination between IT, HIPAA/Compliance, Materials/Equipment Manager</a:t>
            </a:r>
          </a:p>
          <a:p>
            <a:pPr lvl="2">
              <a:lnSpc>
                <a:spcPct val="100000"/>
              </a:lnSpc>
            </a:pPr>
            <a:r>
              <a:rPr lang="en-US" sz="1800" dirty="0">
                <a:solidFill>
                  <a:schemeClr val="tx2"/>
                </a:solidFill>
              </a:rPr>
              <a:t>Reasonable and appropriate administrative, physical, and technical safeguards</a:t>
            </a:r>
          </a:p>
          <a:p>
            <a:pPr lvl="3">
              <a:lnSpc>
                <a:spcPct val="100000"/>
              </a:lnSpc>
            </a:pPr>
            <a:r>
              <a:rPr lang="en-US" sz="1800" dirty="0">
                <a:solidFill>
                  <a:schemeClr val="tx2"/>
                </a:solidFill>
              </a:rPr>
              <a:t>Physical – facility access controls</a:t>
            </a:r>
          </a:p>
          <a:p>
            <a:pPr lvl="3">
              <a:lnSpc>
                <a:spcPct val="100000"/>
              </a:lnSpc>
            </a:pPr>
            <a:r>
              <a:rPr lang="en-US" sz="1800" dirty="0">
                <a:solidFill>
                  <a:schemeClr val="tx2"/>
                </a:solidFill>
              </a:rPr>
              <a:t>Technical – access controls (user ID; automatic logoff)</a:t>
            </a:r>
            <a:endParaRPr lang="en-US" sz="1800" dirty="0"/>
          </a:p>
        </p:txBody>
      </p:sp>
    </p:spTree>
    <p:extLst>
      <p:ext uri="{BB962C8B-B14F-4D97-AF65-F5344CB8AC3E}">
        <p14:creationId xmlns:p14="http://schemas.microsoft.com/office/powerpoint/2010/main" val="16879735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4D29-AD77-4B43-8F96-029CCABD766B}"/>
              </a:ext>
            </a:extLst>
          </p:cNvPr>
          <p:cNvSpPr>
            <a:spLocks noGrp="1"/>
          </p:cNvSpPr>
          <p:nvPr>
            <p:ph type="title"/>
          </p:nvPr>
        </p:nvSpPr>
        <p:spPr/>
        <p:txBody>
          <a:bodyPr>
            <a:normAutofit/>
          </a:bodyPr>
          <a:lstStyle/>
          <a:p>
            <a:r>
              <a:rPr lang="en-US" dirty="0"/>
              <a:t>What are you contractually bound to do?</a:t>
            </a:r>
          </a:p>
        </p:txBody>
      </p:sp>
      <p:sp>
        <p:nvSpPr>
          <p:cNvPr id="3" name="Content Placeholder 2">
            <a:extLst>
              <a:ext uri="{FF2B5EF4-FFF2-40B4-BE49-F238E27FC236}">
                <a16:creationId xmlns:a16="http://schemas.microsoft.com/office/drawing/2014/main" id="{022D64F6-967D-4797-AAD6-FF2301E6E321}"/>
              </a:ext>
            </a:extLst>
          </p:cNvPr>
          <p:cNvSpPr>
            <a:spLocks noGrp="1"/>
          </p:cNvSpPr>
          <p:nvPr>
            <p:ph idx="1"/>
          </p:nvPr>
        </p:nvSpPr>
        <p:spPr/>
        <p:txBody>
          <a:bodyPr>
            <a:normAutofit/>
          </a:bodyPr>
          <a:lstStyle/>
          <a:p>
            <a:pPr algn="just"/>
            <a:r>
              <a:rPr lang="en-US" sz="2000" b="1" dirty="0">
                <a:solidFill>
                  <a:schemeClr val="tx2"/>
                </a:solidFill>
              </a:rPr>
              <a:t>BAA General Obligations</a:t>
            </a:r>
          </a:p>
          <a:p>
            <a:pPr lvl="1" algn="just"/>
            <a:r>
              <a:rPr lang="en-US" sz="2000" dirty="0">
                <a:solidFill>
                  <a:schemeClr val="tx2"/>
                </a:solidFill>
              </a:rPr>
              <a:t>Comply with HIPAA – 45 C.F.R. parts 160 and 164</a:t>
            </a:r>
          </a:p>
          <a:p>
            <a:pPr lvl="1" algn="just"/>
            <a:r>
              <a:rPr lang="en-US" sz="2000" dirty="0">
                <a:solidFill>
                  <a:schemeClr val="tx2"/>
                </a:solidFill>
              </a:rPr>
              <a:t>Only use and disclose PHI to perform functions, activities, or services for, or on behalf of KDADS</a:t>
            </a:r>
          </a:p>
          <a:p>
            <a:pPr lvl="1" algn="just"/>
            <a:r>
              <a:rPr lang="en-US" sz="2000" dirty="0">
                <a:solidFill>
                  <a:schemeClr val="tx2"/>
                </a:solidFill>
              </a:rPr>
              <a:t>Take disciplinary action against workforce members that violate the BAA</a:t>
            </a:r>
          </a:p>
          <a:p>
            <a:pPr lvl="1" algn="just"/>
            <a:r>
              <a:rPr lang="en-US" sz="2000" dirty="0">
                <a:solidFill>
                  <a:schemeClr val="tx2"/>
                </a:solidFill>
              </a:rPr>
              <a:t>Ensure compliance by workforce, agents, and subcontractors</a:t>
            </a:r>
          </a:p>
          <a:p>
            <a:pPr lvl="1" algn="just"/>
            <a:r>
              <a:rPr lang="en-US" sz="2000" dirty="0">
                <a:solidFill>
                  <a:schemeClr val="tx2"/>
                </a:solidFill>
              </a:rPr>
              <a:t>May not release, reproduce, distribute, or publish PHI without prior written permission of KDADS (unless acting as a covered entity)</a:t>
            </a:r>
          </a:p>
        </p:txBody>
      </p:sp>
    </p:spTree>
    <p:extLst>
      <p:ext uri="{BB962C8B-B14F-4D97-AF65-F5344CB8AC3E}">
        <p14:creationId xmlns:p14="http://schemas.microsoft.com/office/powerpoint/2010/main" val="3449508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081F5-7A83-4D01-943D-B9EB20C821F9}"/>
              </a:ext>
            </a:extLst>
          </p:cNvPr>
          <p:cNvSpPr>
            <a:spLocks noGrp="1"/>
          </p:cNvSpPr>
          <p:nvPr>
            <p:ph type="title"/>
          </p:nvPr>
        </p:nvSpPr>
        <p:spPr>
          <a:xfrm>
            <a:off x="628650" y="0"/>
            <a:ext cx="7886700" cy="1325563"/>
          </a:xfrm>
        </p:spPr>
        <p:txBody>
          <a:bodyPr>
            <a:normAutofit/>
          </a:bodyPr>
          <a:lstStyle/>
          <a:p>
            <a:pPr algn="ctr"/>
            <a:r>
              <a:rPr lang="en-US" sz="2400" dirty="0"/>
              <a:t>Exchanging Health Information in the 21</a:t>
            </a:r>
            <a:r>
              <a:rPr lang="en-US" sz="2400" baseline="30000" dirty="0"/>
              <a:t>st</a:t>
            </a:r>
            <a:r>
              <a:rPr lang="en-US" sz="2400" dirty="0"/>
              <a:t> Century</a:t>
            </a:r>
          </a:p>
        </p:txBody>
      </p:sp>
      <p:pic>
        <p:nvPicPr>
          <p:cNvPr id="4" name="Content Placeholder 3">
            <a:extLst>
              <a:ext uri="{FF2B5EF4-FFF2-40B4-BE49-F238E27FC236}">
                <a16:creationId xmlns:a16="http://schemas.microsoft.com/office/drawing/2014/main" id="{B1916D26-FF0E-49B1-8B8C-9B5C5EE7CD4A}"/>
              </a:ext>
            </a:extLst>
          </p:cNvPr>
          <p:cNvPicPr>
            <a:picLocks noGrp="1" noChangeAspect="1"/>
          </p:cNvPicPr>
          <p:nvPr>
            <p:ph idx="1"/>
          </p:nvPr>
        </p:nvPicPr>
        <p:blipFill>
          <a:blip r:embed="rId2"/>
          <a:stretch>
            <a:fillRect/>
          </a:stretch>
        </p:blipFill>
        <p:spPr>
          <a:xfrm>
            <a:off x="931532" y="1016000"/>
            <a:ext cx="7280936" cy="5407880"/>
          </a:xfrm>
          <a:prstGeom prst="rect">
            <a:avLst/>
          </a:prstGeom>
        </p:spPr>
      </p:pic>
    </p:spTree>
    <p:extLst>
      <p:ext uri="{BB962C8B-B14F-4D97-AF65-F5344CB8AC3E}">
        <p14:creationId xmlns:p14="http://schemas.microsoft.com/office/powerpoint/2010/main" val="20473887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4D29-AD77-4B43-8F96-029CCABD766B}"/>
              </a:ext>
            </a:extLst>
          </p:cNvPr>
          <p:cNvSpPr>
            <a:spLocks noGrp="1"/>
          </p:cNvSpPr>
          <p:nvPr>
            <p:ph type="title"/>
          </p:nvPr>
        </p:nvSpPr>
        <p:spPr/>
        <p:txBody>
          <a:bodyPr>
            <a:normAutofit/>
          </a:bodyPr>
          <a:lstStyle/>
          <a:p>
            <a:r>
              <a:rPr lang="en-US" dirty="0"/>
              <a:t>What are you contractually bound to do?</a:t>
            </a:r>
          </a:p>
        </p:txBody>
      </p:sp>
      <p:sp>
        <p:nvSpPr>
          <p:cNvPr id="7" name="Content Placeholder 6">
            <a:extLst>
              <a:ext uri="{FF2B5EF4-FFF2-40B4-BE49-F238E27FC236}">
                <a16:creationId xmlns:a16="http://schemas.microsoft.com/office/drawing/2014/main" id="{E74C281B-7F95-4F15-92DB-B6BE2590DCFC}"/>
              </a:ext>
            </a:extLst>
          </p:cNvPr>
          <p:cNvSpPr>
            <a:spLocks noGrp="1"/>
          </p:cNvSpPr>
          <p:nvPr>
            <p:ph sz="half" idx="2"/>
          </p:nvPr>
        </p:nvSpPr>
        <p:spPr>
          <a:xfrm>
            <a:off x="3233244" y="1690689"/>
            <a:ext cx="5282106" cy="4351338"/>
          </a:xfrm>
        </p:spPr>
        <p:txBody>
          <a:bodyPr>
            <a:normAutofit fontScale="92500" lnSpcReduction="20000"/>
          </a:bodyPr>
          <a:lstStyle/>
          <a:p>
            <a:pPr marL="0" indent="0" algn="just">
              <a:buNone/>
            </a:pPr>
            <a:endParaRPr lang="en-US" sz="1600" b="1" dirty="0">
              <a:solidFill>
                <a:schemeClr val="tx2"/>
              </a:solidFill>
            </a:endParaRPr>
          </a:p>
          <a:p>
            <a:pPr lvl="1">
              <a:lnSpc>
                <a:spcPct val="110000"/>
              </a:lnSpc>
            </a:pPr>
            <a:r>
              <a:rPr lang="en-US" sz="2000" b="1" dirty="0">
                <a:solidFill>
                  <a:schemeClr val="tx2"/>
                </a:solidFill>
              </a:rPr>
              <a:t>BAA Security Obligations</a:t>
            </a:r>
          </a:p>
          <a:p>
            <a:pPr lvl="2">
              <a:lnSpc>
                <a:spcPct val="110000"/>
              </a:lnSpc>
            </a:pPr>
            <a:r>
              <a:rPr lang="en-US" sz="2000" dirty="0">
                <a:solidFill>
                  <a:schemeClr val="tx2"/>
                </a:solidFill>
              </a:rPr>
              <a:t>Ensure security safeguards are in place</a:t>
            </a:r>
          </a:p>
          <a:p>
            <a:pPr lvl="2">
              <a:lnSpc>
                <a:spcPct val="110000"/>
              </a:lnSpc>
            </a:pPr>
            <a:r>
              <a:rPr lang="en-US" sz="2000" dirty="0">
                <a:solidFill>
                  <a:schemeClr val="tx2"/>
                </a:solidFill>
              </a:rPr>
              <a:t>Adopt written policies and procedures to implement the safeguards</a:t>
            </a:r>
          </a:p>
          <a:p>
            <a:pPr lvl="2">
              <a:lnSpc>
                <a:spcPct val="110000"/>
              </a:lnSpc>
            </a:pPr>
            <a:r>
              <a:rPr lang="en-US" sz="2000" dirty="0">
                <a:solidFill>
                  <a:schemeClr val="tx2"/>
                </a:solidFill>
              </a:rPr>
              <a:t>Implement technical policies and procedures as required by the Secretary of Health and Human Services’ most current guidance</a:t>
            </a:r>
          </a:p>
          <a:p>
            <a:pPr lvl="2">
              <a:lnSpc>
                <a:spcPct val="110000"/>
              </a:lnSpc>
            </a:pPr>
            <a:r>
              <a:rPr lang="en-US" sz="2000" dirty="0">
                <a:solidFill>
                  <a:schemeClr val="tx2"/>
                </a:solidFill>
              </a:rPr>
              <a:t>Ensure compliance by subcontractors</a:t>
            </a:r>
          </a:p>
          <a:p>
            <a:pPr lvl="2">
              <a:lnSpc>
                <a:spcPct val="110000"/>
              </a:lnSpc>
            </a:pPr>
            <a:r>
              <a:rPr lang="en-US" sz="2000" dirty="0">
                <a:solidFill>
                  <a:schemeClr val="tx2"/>
                </a:solidFill>
              </a:rPr>
              <a:t>Comply with 45 C.F.R. 164.306 and 164.316</a:t>
            </a:r>
          </a:p>
          <a:p>
            <a:endParaRPr lang="en-US" dirty="0"/>
          </a:p>
        </p:txBody>
      </p:sp>
      <p:pic>
        <p:nvPicPr>
          <p:cNvPr id="5" name="Picture 4" descr="A picture containing shape&#10;&#10;Description automatically generated">
            <a:extLst>
              <a:ext uri="{FF2B5EF4-FFF2-40B4-BE49-F238E27FC236}">
                <a16:creationId xmlns:a16="http://schemas.microsoft.com/office/drawing/2014/main" id="{1969AA08-6F38-45D3-9E5D-E0A34A49298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326603" y="2236968"/>
            <a:ext cx="2179922" cy="3528652"/>
          </a:xfrm>
          <a:prstGeom prst="rect">
            <a:avLst/>
          </a:prstGeom>
        </p:spPr>
      </p:pic>
      <p:sp>
        <p:nvSpPr>
          <p:cNvPr id="6" name="TextBox 5">
            <a:extLst>
              <a:ext uri="{FF2B5EF4-FFF2-40B4-BE49-F238E27FC236}">
                <a16:creationId xmlns:a16="http://schemas.microsoft.com/office/drawing/2014/main" id="{F34A8817-F684-466D-9128-643E7416095B}"/>
              </a:ext>
            </a:extLst>
          </p:cNvPr>
          <p:cNvSpPr txBox="1"/>
          <p:nvPr/>
        </p:nvSpPr>
        <p:spPr>
          <a:xfrm>
            <a:off x="-10889" y="6013302"/>
            <a:ext cx="3244133" cy="369332"/>
          </a:xfrm>
          <a:prstGeom prst="rect">
            <a:avLst/>
          </a:prstGeom>
          <a:noFill/>
        </p:spPr>
        <p:txBody>
          <a:bodyPr wrap="square" rtlCol="0">
            <a:spAutoFit/>
          </a:bodyPr>
          <a:lstStyle/>
          <a:p>
            <a:r>
              <a:rPr lang="en-US" sz="900" dirty="0">
                <a:solidFill>
                  <a:schemeClr val="bg1">
                    <a:lumMod val="95000"/>
                  </a:schemeClr>
                </a:solidFill>
                <a:hlinkClick r:id="rId3" tooltip="http://scientiablog.com/2013/10/03/como-saber-si-un-complemento-alimenticio-es-un-fraude-en-5-comodos-pasos/">
                  <a:extLst>
                    <a:ext uri="{A12FA001-AC4F-418D-AE19-62706E023703}">
                      <ahyp:hlinkClr xmlns:ahyp="http://schemas.microsoft.com/office/drawing/2018/hyperlinkcolor" val="tx"/>
                    </a:ext>
                  </a:extLst>
                </a:hlinkClick>
              </a:rPr>
              <a:t>This Photo</a:t>
            </a:r>
            <a:r>
              <a:rPr lang="en-US" sz="900" dirty="0">
                <a:solidFill>
                  <a:schemeClr val="bg1">
                    <a:lumMod val="95000"/>
                  </a:schemeClr>
                </a:solidFill>
              </a:rPr>
              <a:t> by Unknown Author is licensed under </a:t>
            </a:r>
            <a:r>
              <a:rPr lang="en-US" sz="900" dirty="0">
                <a:solidFill>
                  <a:schemeClr val="bg1">
                    <a:lumMod val="95000"/>
                  </a:schemeClr>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900" dirty="0">
              <a:solidFill>
                <a:schemeClr val="bg1">
                  <a:lumMod val="95000"/>
                </a:schemeClr>
              </a:solidFill>
            </a:endParaRPr>
          </a:p>
        </p:txBody>
      </p:sp>
    </p:spTree>
    <p:extLst>
      <p:ext uri="{BB962C8B-B14F-4D97-AF65-F5344CB8AC3E}">
        <p14:creationId xmlns:p14="http://schemas.microsoft.com/office/powerpoint/2010/main" val="9817824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4D29-AD77-4B43-8F96-029CCABD766B}"/>
              </a:ext>
            </a:extLst>
          </p:cNvPr>
          <p:cNvSpPr>
            <a:spLocks noGrp="1"/>
          </p:cNvSpPr>
          <p:nvPr>
            <p:ph type="title"/>
          </p:nvPr>
        </p:nvSpPr>
        <p:spPr/>
        <p:txBody>
          <a:bodyPr>
            <a:normAutofit/>
          </a:bodyPr>
          <a:lstStyle/>
          <a:p>
            <a:r>
              <a:rPr lang="en-US" dirty="0"/>
              <a:t>What are you contractually bound to do?</a:t>
            </a:r>
          </a:p>
        </p:txBody>
      </p:sp>
      <p:sp>
        <p:nvSpPr>
          <p:cNvPr id="3" name="Content Placeholder 2">
            <a:extLst>
              <a:ext uri="{FF2B5EF4-FFF2-40B4-BE49-F238E27FC236}">
                <a16:creationId xmlns:a16="http://schemas.microsoft.com/office/drawing/2014/main" id="{022D64F6-967D-4797-AAD6-FF2301E6E321}"/>
              </a:ext>
            </a:extLst>
          </p:cNvPr>
          <p:cNvSpPr>
            <a:spLocks noGrp="1"/>
          </p:cNvSpPr>
          <p:nvPr>
            <p:ph idx="1"/>
          </p:nvPr>
        </p:nvSpPr>
        <p:spPr/>
        <p:txBody>
          <a:bodyPr>
            <a:normAutofit/>
          </a:bodyPr>
          <a:lstStyle/>
          <a:p>
            <a:pPr algn="just"/>
            <a:r>
              <a:rPr lang="en-US" sz="1600" b="1" dirty="0">
                <a:solidFill>
                  <a:schemeClr val="tx2"/>
                </a:solidFill>
              </a:rPr>
              <a:t>Privacy Obligations</a:t>
            </a:r>
          </a:p>
          <a:p>
            <a:pPr lvl="1" algn="just">
              <a:spcBef>
                <a:spcPts val="700"/>
              </a:spcBef>
            </a:pPr>
            <a:r>
              <a:rPr lang="en-US" sz="1600" dirty="0">
                <a:solidFill>
                  <a:schemeClr val="tx2"/>
                </a:solidFill>
              </a:rPr>
              <a:t>Use and disclose of PHI only as described in the BAA</a:t>
            </a:r>
          </a:p>
          <a:p>
            <a:pPr lvl="1" algn="just">
              <a:spcBef>
                <a:spcPts val="700"/>
              </a:spcBef>
            </a:pPr>
            <a:r>
              <a:rPr lang="en-US" sz="1600" dirty="0">
                <a:solidFill>
                  <a:schemeClr val="tx2"/>
                </a:solidFill>
              </a:rPr>
              <a:t>Implement administrative, physical, and technical safeguards to protect PHI</a:t>
            </a:r>
          </a:p>
          <a:p>
            <a:pPr lvl="1" algn="just">
              <a:spcBef>
                <a:spcPts val="700"/>
              </a:spcBef>
            </a:pPr>
            <a:r>
              <a:rPr lang="en-US" sz="1600" dirty="0">
                <a:solidFill>
                  <a:schemeClr val="tx2"/>
                </a:solidFill>
              </a:rPr>
              <a:t>Recognize KDADS’s ownership of PHI</a:t>
            </a:r>
          </a:p>
          <a:p>
            <a:pPr lvl="1" algn="just">
              <a:spcBef>
                <a:spcPts val="700"/>
              </a:spcBef>
            </a:pPr>
            <a:r>
              <a:rPr lang="en-US" sz="1600" dirty="0">
                <a:solidFill>
                  <a:schemeClr val="tx2"/>
                </a:solidFill>
              </a:rPr>
              <a:t>Notify KDADS of any security incident which compromises the PHI within </a:t>
            </a:r>
            <a:r>
              <a:rPr lang="en-US" sz="1600" b="1" dirty="0">
                <a:solidFill>
                  <a:schemeClr val="tx2"/>
                </a:solidFill>
              </a:rPr>
              <a:t>10 days </a:t>
            </a:r>
            <a:r>
              <a:rPr lang="en-US" sz="1600" dirty="0">
                <a:solidFill>
                  <a:schemeClr val="tx2"/>
                </a:solidFill>
              </a:rPr>
              <a:t>of becoming aware of such incident</a:t>
            </a:r>
          </a:p>
          <a:p>
            <a:pPr lvl="1" algn="just">
              <a:spcBef>
                <a:spcPts val="700"/>
              </a:spcBef>
            </a:pPr>
            <a:r>
              <a:rPr lang="en-US" sz="1600" dirty="0">
                <a:solidFill>
                  <a:schemeClr val="tx2"/>
                </a:solidFill>
              </a:rPr>
              <a:t>Notify KDADS of unauthorized use or disclosure of PHI within </a:t>
            </a:r>
            <a:r>
              <a:rPr lang="en-US" sz="1600" b="1" dirty="0">
                <a:solidFill>
                  <a:schemeClr val="tx2"/>
                </a:solidFill>
              </a:rPr>
              <a:t>10 days</a:t>
            </a:r>
            <a:r>
              <a:rPr lang="en-US" sz="1600" dirty="0">
                <a:solidFill>
                  <a:schemeClr val="tx2"/>
                </a:solidFill>
              </a:rPr>
              <a:t> of learning of the breach</a:t>
            </a:r>
          </a:p>
          <a:p>
            <a:pPr lvl="1" algn="just">
              <a:spcBef>
                <a:spcPts val="700"/>
              </a:spcBef>
            </a:pPr>
            <a:r>
              <a:rPr lang="en-US" sz="1600" dirty="0">
                <a:solidFill>
                  <a:schemeClr val="tx2"/>
                </a:solidFill>
              </a:rPr>
              <a:t>Comply with HIPAA transmission standards</a:t>
            </a:r>
          </a:p>
          <a:p>
            <a:pPr lvl="1" algn="just">
              <a:spcBef>
                <a:spcPts val="700"/>
              </a:spcBef>
            </a:pPr>
            <a:r>
              <a:rPr lang="en-US" sz="1600" dirty="0">
                <a:solidFill>
                  <a:schemeClr val="tx2"/>
                </a:solidFill>
              </a:rPr>
              <a:t>Designate an employee as custodian of PHI</a:t>
            </a:r>
          </a:p>
          <a:p>
            <a:pPr lvl="1" algn="just">
              <a:spcBef>
                <a:spcPts val="700"/>
              </a:spcBef>
            </a:pPr>
            <a:r>
              <a:rPr lang="en-US" sz="1600" dirty="0">
                <a:solidFill>
                  <a:schemeClr val="tx2"/>
                </a:solidFill>
              </a:rPr>
              <a:t>Provide access to PHI</a:t>
            </a:r>
          </a:p>
          <a:p>
            <a:pPr lvl="1" algn="just">
              <a:spcBef>
                <a:spcPts val="700"/>
              </a:spcBef>
            </a:pPr>
            <a:r>
              <a:rPr lang="en-US" sz="1600" dirty="0">
                <a:solidFill>
                  <a:schemeClr val="tx2"/>
                </a:solidFill>
              </a:rPr>
              <a:t>Provide HHS with documents verifying HIPAA compliance</a:t>
            </a:r>
          </a:p>
          <a:p>
            <a:pPr lvl="1" algn="just">
              <a:spcBef>
                <a:spcPts val="700"/>
              </a:spcBef>
            </a:pPr>
            <a:r>
              <a:rPr lang="en-US" sz="1600" dirty="0">
                <a:solidFill>
                  <a:schemeClr val="tx2"/>
                </a:solidFill>
              </a:rPr>
              <a:t>Record disclosures and provide record to KDADS</a:t>
            </a:r>
          </a:p>
          <a:p>
            <a:pPr lvl="1" algn="just"/>
            <a:endParaRPr lang="en-US" sz="1600" dirty="0">
              <a:solidFill>
                <a:schemeClr val="tx2"/>
              </a:solidFill>
            </a:endParaRPr>
          </a:p>
        </p:txBody>
      </p:sp>
    </p:spTree>
    <p:extLst>
      <p:ext uri="{BB962C8B-B14F-4D97-AF65-F5344CB8AC3E}">
        <p14:creationId xmlns:p14="http://schemas.microsoft.com/office/powerpoint/2010/main" val="16542044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75992-0DCD-4254-A5AD-8113E5FB2BD8}"/>
              </a:ext>
            </a:extLst>
          </p:cNvPr>
          <p:cNvSpPr>
            <a:spLocks noGrp="1"/>
          </p:cNvSpPr>
          <p:nvPr>
            <p:ph type="title"/>
          </p:nvPr>
        </p:nvSpPr>
        <p:spPr/>
        <p:txBody>
          <a:bodyPr>
            <a:normAutofit/>
          </a:bodyPr>
          <a:lstStyle/>
          <a:p>
            <a:r>
              <a:rPr lang="en-US" sz="2400" dirty="0"/>
              <a:t>I/DD Service Providers – </a:t>
            </a:r>
            <a:br>
              <a:rPr lang="en-US" sz="2400" dirty="0"/>
            </a:br>
            <a:r>
              <a:rPr lang="en-US" dirty="0"/>
              <a:t>Good Privacy Practices</a:t>
            </a:r>
          </a:p>
        </p:txBody>
      </p:sp>
      <p:sp>
        <p:nvSpPr>
          <p:cNvPr id="3" name="Content Placeholder 2">
            <a:extLst>
              <a:ext uri="{FF2B5EF4-FFF2-40B4-BE49-F238E27FC236}">
                <a16:creationId xmlns:a16="http://schemas.microsoft.com/office/drawing/2014/main" id="{C859DC8D-62A0-4BFE-989F-620795C09EC0}"/>
              </a:ext>
            </a:extLst>
          </p:cNvPr>
          <p:cNvSpPr>
            <a:spLocks noGrp="1"/>
          </p:cNvSpPr>
          <p:nvPr>
            <p:ph idx="1"/>
          </p:nvPr>
        </p:nvSpPr>
        <p:spPr/>
        <p:txBody>
          <a:bodyPr>
            <a:noAutofit/>
          </a:bodyPr>
          <a:lstStyle/>
          <a:p>
            <a:pPr algn="just">
              <a:lnSpc>
                <a:spcPct val="150000"/>
              </a:lnSpc>
              <a:spcBef>
                <a:spcPts val="0"/>
              </a:spcBef>
            </a:pPr>
            <a:r>
              <a:rPr lang="en-US" sz="1800" dirty="0">
                <a:solidFill>
                  <a:schemeClr val="tx2"/>
                </a:solidFill>
              </a:rPr>
              <a:t>Put papers with PHI in a secured area</a:t>
            </a:r>
          </a:p>
          <a:p>
            <a:pPr algn="just">
              <a:lnSpc>
                <a:spcPct val="150000"/>
              </a:lnSpc>
              <a:spcBef>
                <a:spcPts val="0"/>
              </a:spcBef>
            </a:pPr>
            <a:r>
              <a:rPr lang="en-US" sz="1800" dirty="0">
                <a:solidFill>
                  <a:schemeClr val="tx2"/>
                </a:solidFill>
              </a:rPr>
              <a:t>Do not leave PHI exposed where others can see the content</a:t>
            </a:r>
          </a:p>
          <a:p>
            <a:pPr algn="just">
              <a:lnSpc>
                <a:spcPct val="150000"/>
              </a:lnSpc>
              <a:spcBef>
                <a:spcPts val="0"/>
              </a:spcBef>
            </a:pPr>
            <a:r>
              <a:rPr lang="en-US" sz="1800" dirty="0">
                <a:solidFill>
                  <a:schemeClr val="tx2"/>
                </a:solidFill>
              </a:rPr>
              <a:t>Discuss PHI in private</a:t>
            </a:r>
          </a:p>
          <a:p>
            <a:pPr algn="just">
              <a:lnSpc>
                <a:spcPct val="150000"/>
              </a:lnSpc>
              <a:spcBef>
                <a:spcPts val="0"/>
              </a:spcBef>
            </a:pPr>
            <a:r>
              <a:rPr lang="en-US" sz="1800" dirty="0">
                <a:solidFill>
                  <a:schemeClr val="tx2"/>
                </a:solidFill>
              </a:rPr>
              <a:t>Do not discuss in a public area where people can overhear you</a:t>
            </a:r>
          </a:p>
          <a:p>
            <a:pPr algn="just">
              <a:lnSpc>
                <a:spcPct val="150000"/>
              </a:lnSpc>
              <a:spcBef>
                <a:spcPts val="0"/>
              </a:spcBef>
            </a:pPr>
            <a:r>
              <a:rPr lang="en-US" sz="1800" dirty="0">
                <a:solidFill>
                  <a:schemeClr val="tx2"/>
                </a:solidFill>
              </a:rPr>
              <a:t>Use passwords to minimize access to computer files</a:t>
            </a:r>
          </a:p>
          <a:p>
            <a:pPr algn="just">
              <a:lnSpc>
                <a:spcPct val="150000"/>
              </a:lnSpc>
              <a:spcBef>
                <a:spcPts val="0"/>
              </a:spcBef>
            </a:pPr>
            <a:r>
              <a:rPr lang="en-US" sz="1800" dirty="0">
                <a:solidFill>
                  <a:schemeClr val="tx2"/>
                </a:solidFill>
              </a:rPr>
              <a:t>Ensure computers are locked when leaving desks</a:t>
            </a:r>
          </a:p>
          <a:p>
            <a:pPr algn="just">
              <a:lnSpc>
                <a:spcPct val="150000"/>
              </a:lnSpc>
              <a:spcBef>
                <a:spcPts val="0"/>
              </a:spcBef>
            </a:pPr>
            <a:r>
              <a:rPr lang="en-US" sz="1800" dirty="0">
                <a:solidFill>
                  <a:schemeClr val="tx2"/>
                </a:solidFill>
              </a:rPr>
              <a:t>Minimize PHI in emails and include as little info as possible</a:t>
            </a:r>
          </a:p>
          <a:p>
            <a:pPr algn="just">
              <a:lnSpc>
                <a:spcPct val="100000"/>
              </a:lnSpc>
              <a:spcBef>
                <a:spcPts val="0"/>
              </a:spcBef>
            </a:pPr>
            <a:r>
              <a:rPr lang="en-US" sz="1800" dirty="0">
                <a:solidFill>
                  <a:schemeClr val="tx2"/>
                </a:solidFill>
              </a:rPr>
              <a:t>Protect fax machines that will receive PHI and put them in a secure area</a:t>
            </a:r>
          </a:p>
          <a:p>
            <a:pPr algn="just">
              <a:lnSpc>
                <a:spcPct val="150000"/>
              </a:lnSpc>
              <a:spcBef>
                <a:spcPts val="0"/>
              </a:spcBef>
            </a:pPr>
            <a:r>
              <a:rPr lang="en-US" sz="1800" dirty="0">
                <a:solidFill>
                  <a:schemeClr val="tx2"/>
                </a:solidFill>
              </a:rPr>
              <a:t>Train employees</a:t>
            </a:r>
          </a:p>
        </p:txBody>
      </p:sp>
      <p:pic>
        <p:nvPicPr>
          <p:cNvPr id="5" name="Picture 4">
            <a:extLst>
              <a:ext uri="{FF2B5EF4-FFF2-40B4-BE49-F238E27FC236}">
                <a16:creationId xmlns:a16="http://schemas.microsoft.com/office/drawing/2014/main" id="{9EB94852-78D8-4A96-B88C-079E0EC69DD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825132" y="100593"/>
            <a:ext cx="2025632" cy="2019302"/>
          </a:xfrm>
          <a:prstGeom prst="rect">
            <a:avLst/>
          </a:prstGeom>
        </p:spPr>
      </p:pic>
      <p:sp>
        <p:nvSpPr>
          <p:cNvPr id="6" name="TextBox 5">
            <a:extLst>
              <a:ext uri="{FF2B5EF4-FFF2-40B4-BE49-F238E27FC236}">
                <a16:creationId xmlns:a16="http://schemas.microsoft.com/office/drawing/2014/main" id="{1B3700D1-5177-48E0-8A64-B5818B3708A3}"/>
              </a:ext>
            </a:extLst>
          </p:cNvPr>
          <p:cNvSpPr txBox="1"/>
          <p:nvPr/>
        </p:nvSpPr>
        <p:spPr>
          <a:xfrm>
            <a:off x="7756396" y="2384428"/>
            <a:ext cx="1387604" cy="507831"/>
          </a:xfrm>
          <a:prstGeom prst="rect">
            <a:avLst/>
          </a:prstGeom>
          <a:noFill/>
        </p:spPr>
        <p:txBody>
          <a:bodyPr wrap="square" rtlCol="0">
            <a:spAutoFit/>
          </a:bodyPr>
          <a:lstStyle/>
          <a:p>
            <a:pPr algn="r"/>
            <a:r>
              <a:rPr lang="en-US" sz="900" dirty="0">
                <a:solidFill>
                  <a:schemeClr val="bg2">
                    <a:lumMod val="20000"/>
                    <a:lumOff val="80000"/>
                  </a:schemeClr>
                </a:solidFill>
                <a:hlinkClick r:id="rId3" tooltip="http://www.jammyspeaks.com/2009_01_01_archive.html">
                  <a:extLst>
                    <a:ext uri="{A12FA001-AC4F-418D-AE19-62706E023703}">
                      <ahyp:hlinkClr xmlns:ahyp="http://schemas.microsoft.com/office/drawing/2018/hyperlinkcolor" val="tx"/>
                    </a:ext>
                  </a:extLst>
                </a:hlinkClick>
              </a:rPr>
              <a:t>This Photo</a:t>
            </a:r>
            <a:r>
              <a:rPr lang="en-US" sz="900" dirty="0">
                <a:solidFill>
                  <a:schemeClr val="bg2">
                    <a:lumMod val="20000"/>
                    <a:lumOff val="80000"/>
                  </a:schemeClr>
                </a:solidFill>
              </a:rPr>
              <a:t> by Unknown Author is licensed under </a:t>
            </a:r>
            <a:r>
              <a:rPr lang="en-US" sz="900" dirty="0">
                <a:solidFill>
                  <a:schemeClr val="bg2">
                    <a:lumMod val="20000"/>
                    <a:lumOff val="80000"/>
                  </a:schemeClr>
                </a:solidFill>
                <a:hlinkClick r:id="rId4" tooltip="https://creativecommons.org/licenses/by/3.0/">
                  <a:extLst>
                    <a:ext uri="{A12FA001-AC4F-418D-AE19-62706E023703}">
                      <ahyp:hlinkClr xmlns:ahyp="http://schemas.microsoft.com/office/drawing/2018/hyperlinkcolor" val="tx"/>
                    </a:ext>
                  </a:extLst>
                </a:hlinkClick>
              </a:rPr>
              <a:t>CC BY</a:t>
            </a:r>
            <a:endParaRPr lang="en-US" sz="900" dirty="0">
              <a:solidFill>
                <a:schemeClr val="bg2">
                  <a:lumMod val="20000"/>
                  <a:lumOff val="80000"/>
                </a:schemeClr>
              </a:solidFill>
            </a:endParaRPr>
          </a:p>
        </p:txBody>
      </p:sp>
    </p:spTree>
    <p:extLst>
      <p:ext uri="{BB962C8B-B14F-4D97-AF65-F5344CB8AC3E}">
        <p14:creationId xmlns:p14="http://schemas.microsoft.com/office/powerpoint/2010/main" val="39646670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C9986-C17C-5B43-AD07-B3CAA4ED627D}"/>
              </a:ext>
            </a:extLst>
          </p:cNvPr>
          <p:cNvSpPr>
            <a:spLocks noGrp="1"/>
          </p:cNvSpPr>
          <p:nvPr>
            <p:ph type="title"/>
          </p:nvPr>
        </p:nvSpPr>
        <p:spPr/>
        <p:txBody>
          <a:bodyPr>
            <a:normAutofit fontScale="90000"/>
          </a:bodyPr>
          <a:lstStyle/>
          <a:p>
            <a:r>
              <a:rPr lang="en-US" sz="2400" dirty="0"/>
              <a:t>Hot Button Issues –</a:t>
            </a:r>
            <a:br>
              <a:rPr lang="en-US" sz="2400" dirty="0"/>
            </a:br>
            <a:r>
              <a:rPr lang="en-US" sz="4400" dirty="0"/>
              <a:t>OCR Enforcement + Compliance Actions </a:t>
            </a:r>
          </a:p>
        </p:txBody>
      </p:sp>
      <p:sp>
        <p:nvSpPr>
          <p:cNvPr id="3" name="Content Placeholder 2">
            <a:extLst>
              <a:ext uri="{FF2B5EF4-FFF2-40B4-BE49-F238E27FC236}">
                <a16:creationId xmlns:a16="http://schemas.microsoft.com/office/drawing/2014/main" id="{ABD79C94-A493-D444-D600-C13130AF8F16}"/>
              </a:ext>
            </a:extLst>
          </p:cNvPr>
          <p:cNvSpPr>
            <a:spLocks noGrp="1"/>
          </p:cNvSpPr>
          <p:nvPr>
            <p:ph idx="1"/>
          </p:nvPr>
        </p:nvSpPr>
        <p:spPr>
          <a:xfrm>
            <a:off x="628650" y="1847397"/>
            <a:ext cx="7886700" cy="4351338"/>
          </a:xfrm>
        </p:spPr>
        <p:txBody>
          <a:bodyPr>
            <a:normAutofit lnSpcReduction="10000"/>
          </a:bodyPr>
          <a:lstStyle/>
          <a:p>
            <a:r>
              <a:rPr lang="en-US" b="1" dirty="0"/>
              <a:t>United Healthcare Insurance Company (Aug. 24, 2023)</a:t>
            </a:r>
          </a:p>
          <a:p>
            <a:pPr lvl="1"/>
            <a:r>
              <a:rPr lang="en-US" dirty="0"/>
              <a:t>Did not respond to an individual’s request for copy of their medical record until 7 months later after OCR initiated its investigation</a:t>
            </a:r>
          </a:p>
          <a:p>
            <a:pPr lvl="1"/>
            <a:r>
              <a:rPr lang="en-US" dirty="0"/>
              <a:t>$80,000 settlement</a:t>
            </a:r>
          </a:p>
          <a:p>
            <a:r>
              <a:rPr lang="en-US" b="1" dirty="0"/>
              <a:t>David Mente, MA, LPC (May 8, 2023)</a:t>
            </a:r>
          </a:p>
          <a:p>
            <a:pPr lvl="1"/>
            <a:r>
              <a:rPr lang="en-US" dirty="0"/>
              <a:t>Denied a father (personal representative) a copy of his three minor children’s medical records in two instances, even OCR provided technical assistance</a:t>
            </a:r>
          </a:p>
          <a:p>
            <a:pPr lvl="1"/>
            <a:r>
              <a:rPr lang="en-US" dirty="0"/>
              <a:t>$15,000 settlement</a:t>
            </a:r>
          </a:p>
        </p:txBody>
      </p:sp>
    </p:spTree>
    <p:extLst>
      <p:ext uri="{BB962C8B-B14F-4D97-AF65-F5344CB8AC3E}">
        <p14:creationId xmlns:p14="http://schemas.microsoft.com/office/powerpoint/2010/main" val="1197105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D075C-14EE-7DCA-9EA4-7BD813BAC528}"/>
              </a:ext>
            </a:extLst>
          </p:cNvPr>
          <p:cNvSpPr>
            <a:spLocks noGrp="1"/>
          </p:cNvSpPr>
          <p:nvPr>
            <p:ph type="title"/>
          </p:nvPr>
        </p:nvSpPr>
        <p:spPr/>
        <p:txBody>
          <a:bodyPr>
            <a:normAutofit fontScale="90000"/>
          </a:bodyPr>
          <a:lstStyle/>
          <a:p>
            <a:r>
              <a:rPr lang="en-US" sz="2000" dirty="0"/>
              <a:t>Hot Button Issues –</a:t>
            </a:r>
            <a:br>
              <a:rPr lang="en-US" sz="2000" dirty="0"/>
            </a:br>
            <a:r>
              <a:rPr lang="en-US" sz="4400" dirty="0"/>
              <a:t>OCR Enforcement + Compliance Actions </a:t>
            </a:r>
          </a:p>
        </p:txBody>
      </p:sp>
      <p:sp>
        <p:nvSpPr>
          <p:cNvPr id="3" name="Content Placeholder 2">
            <a:extLst>
              <a:ext uri="{FF2B5EF4-FFF2-40B4-BE49-F238E27FC236}">
                <a16:creationId xmlns:a16="http://schemas.microsoft.com/office/drawing/2014/main" id="{6756C71E-34FA-3C8F-C1E4-DDF69078CC4B}"/>
              </a:ext>
            </a:extLst>
          </p:cNvPr>
          <p:cNvSpPr>
            <a:spLocks noGrp="1"/>
          </p:cNvSpPr>
          <p:nvPr>
            <p:ph idx="1"/>
          </p:nvPr>
        </p:nvSpPr>
        <p:spPr/>
        <p:txBody>
          <a:bodyPr/>
          <a:lstStyle/>
          <a:p>
            <a:r>
              <a:rPr lang="en-US" b="1" dirty="0"/>
              <a:t>Life Hope Labs (Jan. 3, 2023)</a:t>
            </a:r>
          </a:p>
          <a:p>
            <a:pPr lvl="1"/>
            <a:r>
              <a:rPr lang="en-US" dirty="0"/>
              <a:t>Daughter acting as a personal representative on behalf of her deceased father was did not receive timely access to father’s medical records</a:t>
            </a:r>
          </a:p>
          <a:p>
            <a:pPr lvl="1"/>
            <a:r>
              <a:rPr lang="en-US" dirty="0"/>
              <a:t>$16,500 settlement</a:t>
            </a:r>
          </a:p>
          <a:p>
            <a:r>
              <a:rPr lang="en-US" b="1" dirty="0"/>
              <a:t>Health Specialists of Central Florida (Dec. 15, 2022)</a:t>
            </a:r>
          </a:p>
          <a:p>
            <a:pPr lvl="1"/>
            <a:r>
              <a:rPr lang="en-US" dirty="0"/>
              <a:t>Daughter acting as a personal representative on behalf of her deceased father was denied access to father’s medical records</a:t>
            </a:r>
          </a:p>
          <a:p>
            <a:pPr lvl="1"/>
            <a:r>
              <a:rPr lang="en-US" dirty="0"/>
              <a:t>$20,000 settlement</a:t>
            </a:r>
          </a:p>
        </p:txBody>
      </p:sp>
    </p:spTree>
    <p:extLst>
      <p:ext uri="{BB962C8B-B14F-4D97-AF65-F5344CB8AC3E}">
        <p14:creationId xmlns:p14="http://schemas.microsoft.com/office/powerpoint/2010/main" val="14887668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3B291-4405-C4EE-8316-6164706EF108}"/>
              </a:ext>
            </a:extLst>
          </p:cNvPr>
          <p:cNvSpPr>
            <a:spLocks noGrp="1"/>
          </p:cNvSpPr>
          <p:nvPr>
            <p:ph type="title"/>
          </p:nvPr>
        </p:nvSpPr>
        <p:spPr/>
        <p:txBody>
          <a:bodyPr>
            <a:normAutofit fontScale="90000"/>
          </a:bodyPr>
          <a:lstStyle/>
          <a:p>
            <a:r>
              <a:rPr lang="en-US" sz="2000" dirty="0"/>
              <a:t>Hot Button Issues –</a:t>
            </a:r>
            <a:br>
              <a:rPr lang="en-US" sz="2000" dirty="0"/>
            </a:br>
            <a:r>
              <a:rPr lang="en-US" sz="4400" dirty="0"/>
              <a:t>OCR Enforcement + Compliance Actions </a:t>
            </a:r>
          </a:p>
        </p:txBody>
      </p:sp>
      <p:sp>
        <p:nvSpPr>
          <p:cNvPr id="3" name="Content Placeholder 2">
            <a:extLst>
              <a:ext uri="{FF2B5EF4-FFF2-40B4-BE49-F238E27FC236}">
                <a16:creationId xmlns:a16="http://schemas.microsoft.com/office/drawing/2014/main" id="{392375A5-55D3-3118-4EC2-F896E27D3C1B}"/>
              </a:ext>
            </a:extLst>
          </p:cNvPr>
          <p:cNvSpPr>
            <a:spLocks noGrp="1"/>
          </p:cNvSpPr>
          <p:nvPr>
            <p:ph idx="1"/>
          </p:nvPr>
        </p:nvSpPr>
        <p:spPr/>
        <p:txBody>
          <a:bodyPr>
            <a:normAutofit fontScale="92500" lnSpcReduction="10000"/>
          </a:bodyPr>
          <a:lstStyle/>
          <a:p>
            <a:r>
              <a:rPr lang="en-US" b="1" dirty="0"/>
              <a:t>iHealth Solutions, LLC (June 28, 2023)</a:t>
            </a:r>
          </a:p>
          <a:p>
            <a:pPr lvl="1"/>
            <a:r>
              <a:rPr lang="en-US" dirty="0"/>
              <a:t>Advantum Health – Kentucky-based BA that provides coding, billing, and onsite IT services</a:t>
            </a:r>
          </a:p>
          <a:p>
            <a:pPr lvl="1"/>
            <a:r>
              <a:rPr lang="en-US" dirty="0"/>
              <a:t>Unauthorized transfer of PHI from an unsecured server and failed to perform a security risk assessment</a:t>
            </a:r>
          </a:p>
          <a:p>
            <a:pPr lvl="1"/>
            <a:r>
              <a:rPr lang="en-US" dirty="0"/>
              <a:t>$75,000 settlement</a:t>
            </a:r>
          </a:p>
          <a:p>
            <a:r>
              <a:rPr lang="en-US" b="1" dirty="0"/>
              <a:t>MedEvolve, Inc. (May 16, 2023)</a:t>
            </a:r>
          </a:p>
          <a:p>
            <a:pPr lvl="1"/>
            <a:r>
              <a:rPr lang="en-US" dirty="0"/>
              <a:t>Data breach where a server containing PHI of 230,572 individuals was left unsecure and accessible on the internet</a:t>
            </a:r>
          </a:p>
          <a:p>
            <a:pPr lvl="1"/>
            <a:r>
              <a:rPr lang="en-US" dirty="0"/>
              <a:t>Failure to enter into a BAA with a subcontractor</a:t>
            </a:r>
          </a:p>
          <a:p>
            <a:pPr lvl="1"/>
            <a:r>
              <a:rPr lang="en-US" dirty="0"/>
              <a:t>$350,000 settlement</a:t>
            </a:r>
          </a:p>
        </p:txBody>
      </p:sp>
    </p:spTree>
    <p:extLst>
      <p:ext uri="{BB962C8B-B14F-4D97-AF65-F5344CB8AC3E}">
        <p14:creationId xmlns:p14="http://schemas.microsoft.com/office/powerpoint/2010/main" val="34995088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6DC2C-7994-DD95-A946-AD5D6F3D45C5}"/>
              </a:ext>
            </a:extLst>
          </p:cNvPr>
          <p:cNvSpPr>
            <a:spLocks noGrp="1"/>
          </p:cNvSpPr>
          <p:nvPr>
            <p:ph type="title"/>
          </p:nvPr>
        </p:nvSpPr>
        <p:spPr/>
        <p:txBody>
          <a:bodyPr/>
          <a:lstStyle/>
          <a:p>
            <a:r>
              <a:rPr lang="en-US" dirty="0"/>
              <a:t>Snooping</a:t>
            </a:r>
          </a:p>
        </p:txBody>
      </p:sp>
      <p:sp>
        <p:nvSpPr>
          <p:cNvPr id="3" name="Content Placeholder 2">
            <a:extLst>
              <a:ext uri="{FF2B5EF4-FFF2-40B4-BE49-F238E27FC236}">
                <a16:creationId xmlns:a16="http://schemas.microsoft.com/office/drawing/2014/main" id="{57AA8222-71D9-B44D-D784-CA876A318714}"/>
              </a:ext>
            </a:extLst>
          </p:cNvPr>
          <p:cNvSpPr>
            <a:spLocks noGrp="1"/>
          </p:cNvSpPr>
          <p:nvPr>
            <p:ph idx="1"/>
          </p:nvPr>
        </p:nvSpPr>
        <p:spPr/>
        <p:txBody>
          <a:bodyPr/>
          <a:lstStyle/>
          <a:p>
            <a:r>
              <a:rPr lang="en-US" b="1" dirty="0"/>
              <a:t>Yakima Valley Memorial Hospital (June 15, 2023)</a:t>
            </a:r>
          </a:p>
          <a:p>
            <a:pPr lvl="1"/>
            <a:r>
              <a:rPr lang="en-US" dirty="0"/>
              <a:t>23 hospital security guards working in the emergency department used their login credentials to impermissibly access the medical records of 419 individuals without a job-related purpose</a:t>
            </a:r>
          </a:p>
          <a:p>
            <a:pPr lvl="1"/>
            <a:r>
              <a:rPr lang="en-US" dirty="0"/>
              <a:t>$240,000 settlement </a:t>
            </a:r>
          </a:p>
        </p:txBody>
      </p:sp>
    </p:spTree>
    <p:extLst>
      <p:ext uri="{BB962C8B-B14F-4D97-AF65-F5344CB8AC3E}">
        <p14:creationId xmlns:p14="http://schemas.microsoft.com/office/powerpoint/2010/main" val="39706548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E1CE3-D4D3-EA66-1F78-9814FCE5FCAC}"/>
              </a:ext>
            </a:extLst>
          </p:cNvPr>
          <p:cNvSpPr>
            <a:spLocks noGrp="1"/>
          </p:cNvSpPr>
          <p:nvPr>
            <p:ph type="title"/>
          </p:nvPr>
        </p:nvSpPr>
        <p:spPr/>
        <p:txBody>
          <a:bodyPr>
            <a:normAutofit fontScale="90000"/>
          </a:bodyPr>
          <a:lstStyle/>
          <a:p>
            <a:r>
              <a:rPr lang="en-US" sz="2000" dirty="0"/>
              <a:t>Hot Button Issues –</a:t>
            </a:r>
            <a:br>
              <a:rPr lang="en-US" sz="2000" dirty="0"/>
            </a:br>
            <a:r>
              <a:rPr lang="en-US" sz="4400" dirty="0"/>
              <a:t>OCR Enforcement + Compliance Actions </a:t>
            </a:r>
          </a:p>
        </p:txBody>
      </p:sp>
      <p:sp>
        <p:nvSpPr>
          <p:cNvPr id="3" name="Content Placeholder 2">
            <a:extLst>
              <a:ext uri="{FF2B5EF4-FFF2-40B4-BE49-F238E27FC236}">
                <a16:creationId xmlns:a16="http://schemas.microsoft.com/office/drawing/2014/main" id="{E20A9660-8767-F099-D845-86113F367DED}"/>
              </a:ext>
            </a:extLst>
          </p:cNvPr>
          <p:cNvSpPr>
            <a:spLocks noGrp="1"/>
          </p:cNvSpPr>
          <p:nvPr>
            <p:ph idx="1"/>
          </p:nvPr>
        </p:nvSpPr>
        <p:spPr/>
        <p:txBody>
          <a:bodyPr>
            <a:normAutofit lnSpcReduction="10000"/>
          </a:bodyPr>
          <a:lstStyle/>
          <a:p>
            <a:r>
              <a:rPr lang="en-US" b="1" dirty="0"/>
              <a:t>Manasa Health Center, LLC (June 5, 2023)</a:t>
            </a:r>
          </a:p>
          <a:p>
            <a:pPr lvl="1"/>
            <a:r>
              <a:rPr lang="en-US" dirty="0"/>
              <a:t>Provides adult and child psychiatric services</a:t>
            </a:r>
          </a:p>
          <a:p>
            <a:pPr lvl="1"/>
            <a:r>
              <a:rPr lang="en-US" dirty="0"/>
              <a:t>Posted a response to the patient’s negative online review that included information regarding the patient’s diagnosis and treatment of their mental health condition</a:t>
            </a:r>
          </a:p>
          <a:p>
            <a:pPr lvl="1"/>
            <a:r>
              <a:rPr lang="en-US" dirty="0"/>
              <a:t>$30,000 settlement</a:t>
            </a:r>
          </a:p>
          <a:p>
            <a:r>
              <a:rPr lang="en-US" b="1" dirty="0"/>
              <a:t>New Vision Dental (Dec. 14, 2023)</a:t>
            </a:r>
          </a:p>
          <a:p>
            <a:pPr lvl="1"/>
            <a:r>
              <a:rPr lang="en-US" dirty="0"/>
              <a:t>Disclosed PHI, including patient names, treatment, and insurance information, in response to patients’ online reviews of the practice</a:t>
            </a:r>
          </a:p>
          <a:p>
            <a:pPr lvl="1"/>
            <a:r>
              <a:rPr lang="en-US" dirty="0"/>
              <a:t>$23,000 settlement</a:t>
            </a:r>
          </a:p>
        </p:txBody>
      </p:sp>
    </p:spTree>
    <p:extLst>
      <p:ext uri="{BB962C8B-B14F-4D97-AF65-F5344CB8AC3E}">
        <p14:creationId xmlns:p14="http://schemas.microsoft.com/office/powerpoint/2010/main" val="705840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338163-FC1E-404D-A92A-39A346DF8F6E}"/>
              </a:ext>
            </a:extLst>
          </p:cNvPr>
          <p:cNvSpPr txBox="1"/>
          <p:nvPr/>
        </p:nvSpPr>
        <p:spPr>
          <a:xfrm>
            <a:off x="3040639" y="2180064"/>
            <a:ext cx="4950768" cy="1446550"/>
          </a:xfrm>
          <a:prstGeom prst="rect">
            <a:avLst/>
          </a:prstGeom>
          <a:noFill/>
          <a:ln>
            <a:noFill/>
          </a:ln>
        </p:spPr>
        <p:txBody>
          <a:bodyPr wrap="square" rtlCol="0">
            <a:spAutoFit/>
          </a:bodyPr>
          <a:lstStyle/>
          <a:p>
            <a:r>
              <a:rPr lang="en-US" sz="3200" b="1">
                <a:solidFill>
                  <a:schemeClr val="bg1"/>
                </a:solidFill>
              </a:rPr>
              <a:t>Brooke Bennett Aziere</a:t>
            </a:r>
          </a:p>
          <a:p>
            <a:r>
              <a:rPr lang="en-US" sz="2800">
                <a:solidFill>
                  <a:schemeClr val="bg1"/>
                </a:solidFill>
              </a:rPr>
              <a:t>baziere@foulston.com</a:t>
            </a:r>
          </a:p>
          <a:p>
            <a:r>
              <a:rPr lang="en-US" sz="2800">
                <a:solidFill>
                  <a:schemeClr val="bg1"/>
                </a:solidFill>
              </a:rPr>
              <a:t>316.291.9768</a:t>
            </a:r>
            <a:endParaRPr lang="en-US" sz="2800" dirty="0">
              <a:solidFill>
                <a:schemeClr val="bg1"/>
              </a:solidFill>
            </a:endParaRPr>
          </a:p>
        </p:txBody>
      </p:sp>
      <p:sp>
        <p:nvSpPr>
          <p:cNvPr id="4" name="TextBox 3">
            <a:extLst>
              <a:ext uri="{FF2B5EF4-FFF2-40B4-BE49-F238E27FC236}">
                <a16:creationId xmlns:a16="http://schemas.microsoft.com/office/drawing/2014/main" id="{36305D33-C4D0-4F10-818F-6357168E598D}"/>
              </a:ext>
            </a:extLst>
          </p:cNvPr>
          <p:cNvSpPr txBox="1"/>
          <p:nvPr/>
        </p:nvSpPr>
        <p:spPr>
          <a:xfrm>
            <a:off x="451262" y="4595751"/>
            <a:ext cx="8027720" cy="1169551"/>
          </a:xfrm>
          <a:prstGeom prst="rect">
            <a:avLst/>
          </a:prstGeom>
          <a:noFill/>
        </p:spPr>
        <p:txBody>
          <a:bodyPr wrap="square" rtlCol="0">
            <a:spAutoFit/>
          </a:bodyPr>
          <a:lstStyle/>
          <a:p>
            <a:r>
              <a:rPr lang="en-US" sz="1400" i="1">
                <a:solidFill>
                  <a:schemeClr val="bg1"/>
                </a:solidFill>
              </a:rPr>
              <a:t>This information is not a legal opinion; it does not provide legal advice for any purpose; and it neither creates nor constitutes evidence of an attorney-client relationship. If you have questions or want more information, contact your legal counsel. If you do not have regular counsel for this type of legal assistance, Foulston Siefkin LLP would welcome the opportunity to work with you to meet your specific business needs.</a:t>
            </a:r>
            <a:endParaRPr lang="en-US" sz="1400" dirty="0">
              <a:solidFill>
                <a:schemeClr val="bg1"/>
              </a:solidFill>
            </a:endParaRPr>
          </a:p>
        </p:txBody>
      </p:sp>
      <p:pic>
        <p:nvPicPr>
          <p:cNvPr id="5" name="Picture Placeholder 6" descr="A person smiling at camera&#10;&#10;Description automatically generated with low confidence">
            <a:extLst>
              <a:ext uri="{FF2B5EF4-FFF2-40B4-BE49-F238E27FC236}">
                <a16:creationId xmlns:a16="http://schemas.microsoft.com/office/drawing/2014/main" id="{66F9BABA-E194-C095-5EA8-4B1005A05F3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61629" y="1518795"/>
            <a:ext cx="2304839" cy="2769088"/>
          </a:xfrm>
          <a:prstGeom prst="rect">
            <a:avLst/>
          </a:prstGeom>
        </p:spPr>
      </p:pic>
    </p:spTree>
    <p:extLst>
      <p:ext uri="{BB962C8B-B14F-4D97-AF65-F5344CB8AC3E}">
        <p14:creationId xmlns:p14="http://schemas.microsoft.com/office/powerpoint/2010/main" val="1256723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6978F-9618-40DA-9869-17F1187C7FBC}"/>
              </a:ext>
            </a:extLst>
          </p:cNvPr>
          <p:cNvSpPr>
            <a:spLocks noGrp="1"/>
          </p:cNvSpPr>
          <p:nvPr>
            <p:ph type="title"/>
          </p:nvPr>
        </p:nvSpPr>
        <p:spPr>
          <a:xfrm>
            <a:off x="628650" y="197224"/>
            <a:ext cx="7886700" cy="1947303"/>
          </a:xfrm>
        </p:spPr>
        <p:txBody>
          <a:bodyPr>
            <a:noAutofit/>
          </a:bodyPr>
          <a:lstStyle/>
          <a:p>
            <a:r>
              <a:rPr lang="en-US" sz="2400" dirty="0"/>
              <a:t>The Health Insurance Portability </a:t>
            </a:r>
            <a:br>
              <a:rPr lang="en-US" sz="2400" dirty="0"/>
            </a:br>
            <a:r>
              <a:rPr lang="en-US" sz="2400" dirty="0"/>
              <a:t>and Accountability Act of 1996 – </a:t>
            </a:r>
            <a:br>
              <a:rPr lang="en-US" sz="3200" dirty="0"/>
            </a:br>
            <a:r>
              <a:rPr lang="en-US" sz="4800" dirty="0"/>
              <a:t>HIPAA</a:t>
            </a:r>
            <a:endParaRPr lang="en-US" sz="4800" b="0" dirty="0"/>
          </a:p>
        </p:txBody>
      </p:sp>
      <p:sp>
        <p:nvSpPr>
          <p:cNvPr id="3" name="Content Placeholder 2">
            <a:extLst>
              <a:ext uri="{FF2B5EF4-FFF2-40B4-BE49-F238E27FC236}">
                <a16:creationId xmlns:a16="http://schemas.microsoft.com/office/drawing/2014/main" id="{4FC76711-5C7C-410F-B756-F8B111F43BA2}"/>
              </a:ext>
            </a:extLst>
          </p:cNvPr>
          <p:cNvSpPr>
            <a:spLocks noGrp="1"/>
          </p:cNvSpPr>
          <p:nvPr>
            <p:ph idx="1"/>
          </p:nvPr>
        </p:nvSpPr>
        <p:spPr/>
        <p:txBody>
          <a:bodyPr>
            <a:noAutofit/>
          </a:bodyPr>
          <a:lstStyle/>
          <a:p>
            <a:pPr algn="just"/>
            <a:endParaRPr lang="en-US" sz="1200" dirty="0"/>
          </a:p>
          <a:p>
            <a:pPr algn="just">
              <a:lnSpc>
                <a:spcPct val="100000"/>
              </a:lnSpc>
              <a:spcBef>
                <a:spcPts val="0"/>
              </a:spcBef>
            </a:pPr>
            <a:r>
              <a:rPr lang="en-US" sz="2000" dirty="0">
                <a:solidFill>
                  <a:schemeClr val="tx2"/>
                </a:solidFill>
              </a:rPr>
              <a:t>Creates national minimum standards to protect patient health information (PHI)</a:t>
            </a:r>
          </a:p>
          <a:p>
            <a:pPr algn="just">
              <a:lnSpc>
                <a:spcPct val="100000"/>
              </a:lnSpc>
              <a:spcBef>
                <a:spcPts val="0"/>
              </a:spcBef>
            </a:pPr>
            <a:endParaRPr lang="en-US" sz="2000" dirty="0">
              <a:solidFill>
                <a:schemeClr val="tx2"/>
              </a:solidFill>
            </a:endParaRPr>
          </a:p>
          <a:p>
            <a:pPr algn="just">
              <a:lnSpc>
                <a:spcPct val="100000"/>
              </a:lnSpc>
              <a:spcBef>
                <a:spcPts val="0"/>
              </a:spcBef>
            </a:pPr>
            <a:r>
              <a:rPr lang="en-US" sz="2000" b="1" dirty="0">
                <a:solidFill>
                  <a:schemeClr val="tx2"/>
                </a:solidFill>
              </a:rPr>
              <a:t>Goal</a:t>
            </a:r>
            <a:r>
              <a:rPr lang="en-US" sz="2000" dirty="0">
                <a:solidFill>
                  <a:schemeClr val="tx2"/>
                </a:solidFill>
              </a:rPr>
              <a:t>: Improve the efficiency and effectiveness of electronic information transfers used in the provision, management, and financing of health care</a:t>
            </a:r>
          </a:p>
          <a:p>
            <a:pPr algn="just">
              <a:lnSpc>
                <a:spcPct val="100000"/>
              </a:lnSpc>
              <a:spcBef>
                <a:spcPts val="0"/>
              </a:spcBef>
            </a:pPr>
            <a:endParaRPr lang="en-US" sz="2000" dirty="0">
              <a:solidFill>
                <a:schemeClr val="tx2"/>
              </a:solidFill>
            </a:endParaRPr>
          </a:p>
          <a:p>
            <a:pPr algn="just">
              <a:lnSpc>
                <a:spcPct val="100000"/>
              </a:lnSpc>
              <a:spcBef>
                <a:spcPts val="0"/>
              </a:spcBef>
            </a:pPr>
            <a:r>
              <a:rPr lang="en-US" sz="2000" dirty="0">
                <a:solidFill>
                  <a:schemeClr val="tx2"/>
                </a:solidFill>
              </a:rPr>
              <a:t>Rules under HIPAA:</a:t>
            </a:r>
          </a:p>
          <a:p>
            <a:pPr lvl="1" algn="just">
              <a:lnSpc>
                <a:spcPct val="100000"/>
              </a:lnSpc>
              <a:spcBef>
                <a:spcPts val="0"/>
              </a:spcBef>
            </a:pPr>
            <a:r>
              <a:rPr lang="en-US" sz="2000" dirty="0">
                <a:solidFill>
                  <a:schemeClr val="tx2"/>
                </a:solidFill>
              </a:rPr>
              <a:t>The Privacy Rule</a:t>
            </a:r>
          </a:p>
          <a:p>
            <a:pPr lvl="1" algn="just">
              <a:lnSpc>
                <a:spcPct val="100000"/>
              </a:lnSpc>
              <a:spcBef>
                <a:spcPts val="0"/>
              </a:spcBef>
            </a:pPr>
            <a:r>
              <a:rPr lang="en-US" sz="2000" dirty="0">
                <a:solidFill>
                  <a:schemeClr val="tx2"/>
                </a:solidFill>
              </a:rPr>
              <a:t>The Breach Notification Rule</a:t>
            </a:r>
          </a:p>
          <a:p>
            <a:pPr lvl="1" algn="just">
              <a:lnSpc>
                <a:spcPct val="100000"/>
              </a:lnSpc>
              <a:spcBef>
                <a:spcPts val="0"/>
              </a:spcBef>
            </a:pPr>
            <a:r>
              <a:rPr lang="en-US" sz="2000" dirty="0">
                <a:solidFill>
                  <a:schemeClr val="tx2"/>
                </a:solidFill>
              </a:rPr>
              <a:t>The Security Rule </a:t>
            </a:r>
          </a:p>
          <a:p>
            <a:pPr lvl="1" algn="just">
              <a:lnSpc>
                <a:spcPct val="100000"/>
              </a:lnSpc>
            </a:pPr>
            <a:endParaRPr lang="en-US" sz="2000" dirty="0">
              <a:solidFill>
                <a:schemeClr val="tx2"/>
              </a:solidFill>
            </a:endParaRPr>
          </a:p>
          <a:p>
            <a:pPr lvl="1" algn="just">
              <a:lnSpc>
                <a:spcPct val="100000"/>
              </a:lnSpc>
            </a:pPr>
            <a:endParaRPr lang="en-US" sz="1800" dirty="0">
              <a:solidFill>
                <a:schemeClr val="tx2"/>
              </a:solidFill>
            </a:endParaRPr>
          </a:p>
        </p:txBody>
      </p:sp>
    </p:spTree>
    <p:extLst>
      <p:ext uri="{BB962C8B-B14F-4D97-AF65-F5344CB8AC3E}">
        <p14:creationId xmlns:p14="http://schemas.microsoft.com/office/powerpoint/2010/main" val="3827636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4BAC6-677D-478E-90AF-536BA1F238C2}"/>
              </a:ext>
            </a:extLst>
          </p:cNvPr>
          <p:cNvSpPr>
            <a:spLocks noGrp="1"/>
          </p:cNvSpPr>
          <p:nvPr>
            <p:ph type="title"/>
          </p:nvPr>
        </p:nvSpPr>
        <p:spPr/>
        <p:txBody>
          <a:bodyPr/>
          <a:lstStyle/>
          <a:p>
            <a:r>
              <a:rPr lang="en-US" dirty="0"/>
              <a:t>HIPAA – The Terminology</a:t>
            </a:r>
          </a:p>
        </p:txBody>
      </p:sp>
      <p:sp>
        <p:nvSpPr>
          <p:cNvPr id="3" name="Content Placeholder 2">
            <a:extLst>
              <a:ext uri="{FF2B5EF4-FFF2-40B4-BE49-F238E27FC236}">
                <a16:creationId xmlns:a16="http://schemas.microsoft.com/office/drawing/2014/main" id="{A0CAE5A4-2C8C-4C88-B99C-755EF311B609}"/>
              </a:ext>
            </a:extLst>
          </p:cNvPr>
          <p:cNvSpPr>
            <a:spLocks noGrp="1"/>
          </p:cNvSpPr>
          <p:nvPr>
            <p:ph sz="half" idx="1"/>
          </p:nvPr>
        </p:nvSpPr>
        <p:spPr>
          <a:xfrm>
            <a:off x="4629149" y="1959460"/>
            <a:ext cx="3886200" cy="4351338"/>
          </a:xfrm>
        </p:spPr>
        <p:txBody>
          <a:bodyPr>
            <a:normAutofit/>
          </a:bodyPr>
          <a:lstStyle/>
          <a:p>
            <a:r>
              <a:rPr lang="en-US" sz="1800" dirty="0">
                <a:solidFill>
                  <a:schemeClr val="tx2"/>
                </a:solidFill>
              </a:rPr>
              <a:t>Covered Entity</a:t>
            </a:r>
          </a:p>
          <a:p>
            <a:r>
              <a:rPr lang="en-US" sz="1800" dirty="0">
                <a:solidFill>
                  <a:schemeClr val="tx2"/>
                </a:solidFill>
              </a:rPr>
              <a:t>Protected Health Information (PHI)</a:t>
            </a:r>
          </a:p>
          <a:p>
            <a:r>
              <a:rPr lang="en-US" sz="1800" dirty="0">
                <a:solidFill>
                  <a:schemeClr val="tx2"/>
                </a:solidFill>
              </a:rPr>
              <a:t>Electronic Protected Health Information (EPHI)</a:t>
            </a:r>
          </a:p>
          <a:p>
            <a:r>
              <a:rPr lang="en-US" sz="1800" dirty="0">
                <a:solidFill>
                  <a:schemeClr val="tx2"/>
                </a:solidFill>
              </a:rPr>
              <a:t>Use and Disclosure</a:t>
            </a:r>
          </a:p>
          <a:p>
            <a:r>
              <a:rPr lang="en-US" sz="1800" dirty="0">
                <a:solidFill>
                  <a:schemeClr val="tx2"/>
                </a:solidFill>
              </a:rPr>
              <a:t>Minimum Necessary</a:t>
            </a:r>
          </a:p>
          <a:p>
            <a:r>
              <a:rPr lang="en-US" sz="1800" dirty="0">
                <a:solidFill>
                  <a:schemeClr val="tx2"/>
                </a:solidFill>
              </a:rPr>
              <a:t>Business Associate</a:t>
            </a:r>
          </a:p>
        </p:txBody>
      </p:sp>
      <p:pic>
        <p:nvPicPr>
          <p:cNvPr id="6" name="Content Placeholder 5" descr="A baby reading a book&#10;&#10;Description automatically generated">
            <a:extLst>
              <a:ext uri="{FF2B5EF4-FFF2-40B4-BE49-F238E27FC236}">
                <a16:creationId xmlns:a16="http://schemas.microsoft.com/office/drawing/2014/main" id="{DBD1B30D-4927-4760-A256-5A562FA1B1B3}"/>
              </a:ext>
            </a:extLst>
          </p:cNvPr>
          <p:cNvPicPr>
            <a:picLocks noGrp="1" noChangeAspect="1"/>
          </p:cNvPicPr>
          <p:nvPr>
            <p:ph sz="half" idx="2"/>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832872" y="1920309"/>
            <a:ext cx="3477756" cy="3017382"/>
          </a:xfrm>
        </p:spPr>
      </p:pic>
      <p:sp>
        <p:nvSpPr>
          <p:cNvPr id="7" name="TextBox 6">
            <a:extLst>
              <a:ext uri="{FF2B5EF4-FFF2-40B4-BE49-F238E27FC236}">
                <a16:creationId xmlns:a16="http://schemas.microsoft.com/office/drawing/2014/main" id="{9AE18ACE-1718-4BB0-AC57-04E285B23F04}"/>
              </a:ext>
            </a:extLst>
          </p:cNvPr>
          <p:cNvSpPr txBox="1"/>
          <p:nvPr/>
        </p:nvSpPr>
        <p:spPr>
          <a:xfrm>
            <a:off x="628650" y="5062447"/>
            <a:ext cx="3886200" cy="230832"/>
          </a:xfrm>
          <a:prstGeom prst="rect">
            <a:avLst/>
          </a:prstGeom>
          <a:noFill/>
        </p:spPr>
        <p:txBody>
          <a:bodyPr wrap="square" rtlCol="0">
            <a:spAutoFit/>
          </a:bodyPr>
          <a:lstStyle/>
          <a:p>
            <a:r>
              <a:rPr lang="en-US" sz="900" dirty="0">
                <a:solidFill>
                  <a:schemeClr val="bg1">
                    <a:lumMod val="95000"/>
                  </a:schemeClr>
                </a:solidFill>
                <a:hlinkClick r:id="rId3" tooltip="http://notenoughgood.com/2011/07/music-link-to-depression/baby-reading/">
                  <a:extLst>
                    <a:ext uri="{A12FA001-AC4F-418D-AE19-62706E023703}">
                      <ahyp:hlinkClr xmlns:ahyp="http://schemas.microsoft.com/office/drawing/2018/hyperlinkcolor" val="tx"/>
                    </a:ext>
                  </a:extLst>
                </a:hlinkClick>
              </a:rPr>
              <a:t>This Photo</a:t>
            </a:r>
            <a:r>
              <a:rPr lang="en-US" sz="900" dirty="0">
                <a:solidFill>
                  <a:schemeClr val="bg1">
                    <a:lumMod val="95000"/>
                  </a:schemeClr>
                </a:solidFill>
              </a:rPr>
              <a:t> by Unknown Author is licensed under </a:t>
            </a:r>
            <a:r>
              <a:rPr lang="en-US" sz="900" dirty="0">
                <a:solidFill>
                  <a:schemeClr val="bg1">
                    <a:lumMod val="95000"/>
                  </a:schemeClr>
                </a:solidFill>
                <a:hlinkClick r:id="rId4" tooltip="https://creativecommons.org/licenses/by-nc-sa/3.0/">
                  <a:extLst>
                    <a:ext uri="{A12FA001-AC4F-418D-AE19-62706E023703}">
                      <ahyp:hlinkClr xmlns:ahyp="http://schemas.microsoft.com/office/drawing/2018/hyperlinkcolor" val="tx"/>
                    </a:ext>
                  </a:extLst>
                </a:hlinkClick>
              </a:rPr>
              <a:t>CC BY-SA-NC</a:t>
            </a:r>
            <a:endParaRPr lang="en-US" sz="900" dirty="0">
              <a:solidFill>
                <a:schemeClr val="bg1">
                  <a:lumMod val="95000"/>
                </a:schemeClr>
              </a:solidFill>
            </a:endParaRPr>
          </a:p>
        </p:txBody>
      </p:sp>
    </p:spTree>
    <p:extLst>
      <p:ext uri="{BB962C8B-B14F-4D97-AF65-F5344CB8AC3E}">
        <p14:creationId xmlns:p14="http://schemas.microsoft.com/office/powerpoint/2010/main" val="1988820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6978F-9618-40DA-9869-17F1187C7FBC}"/>
              </a:ext>
            </a:extLst>
          </p:cNvPr>
          <p:cNvSpPr>
            <a:spLocks noGrp="1"/>
          </p:cNvSpPr>
          <p:nvPr>
            <p:ph type="title"/>
          </p:nvPr>
        </p:nvSpPr>
        <p:spPr/>
        <p:txBody>
          <a:bodyPr>
            <a:noAutofit/>
          </a:bodyPr>
          <a:lstStyle/>
          <a:p>
            <a:r>
              <a:rPr lang="en-US" dirty="0"/>
              <a:t>Covered Entities</a:t>
            </a:r>
          </a:p>
        </p:txBody>
      </p:sp>
      <p:sp>
        <p:nvSpPr>
          <p:cNvPr id="3" name="Content Placeholder 2">
            <a:extLst>
              <a:ext uri="{FF2B5EF4-FFF2-40B4-BE49-F238E27FC236}">
                <a16:creationId xmlns:a16="http://schemas.microsoft.com/office/drawing/2014/main" id="{4FC76711-5C7C-410F-B756-F8B111F43BA2}"/>
              </a:ext>
            </a:extLst>
          </p:cNvPr>
          <p:cNvSpPr>
            <a:spLocks noGrp="1"/>
          </p:cNvSpPr>
          <p:nvPr>
            <p:ph idx="1"/>
          </p:nvPr>
        </p:nvSpPr>
        <p:spPr/>
        <p:txBody>
          <a:bodyPr>
            <a:normAutofit/>
          </a:bodyPr>
          <a:lstStyle/>
          <a:p>
            <a:pPr algn="just">
              <a:lnSpc>
                <a:spcPct val="100000"/>
              </a:lnSpc>
            </a:pPr>
            <a:r>
              <a:rPr lang="en-US" dirty="0">
                <a:solidFill>
                  <a:schemeClr val="tx2"/>
                </a:solidFill>
              </a:rPr>
              <a:t>The individuals or organizations who must comply with HIPAA rules and regulations </a:t>
            </a:r>
          </a:p>
          <a:p>
            <a:pPr algn="just">
              <a:lnSpc>
                <a:spcPct val="100000"/>
              </a:lnSpc>
            </a:pPr>
            <a:endParaRPr lang="en-US" dirty="0">
              <a:solidFill>
                <a:schemeClr val="tx2"/>
              </a:solidFill>
            </a:endParaRPr>
          </a:p>
          <a:p>
            <a:pPr lvl="1" algn="just">
              <a:lnSpc>
                <a:spcPct val="100000"/>
              </a:lnSpc>
            </a:pPr>
            <a:r>
              <a:rPr lang="en-US" dirty="0">
                <a:solidFill>
                  <a:schemeClr val="tx2"/>
                </a:solidFill>
              </a:rPr>
              <a:t>Health Plans</a:t>
            </a:r>
          </a:p>
          <a:p>
            <a:pPr lvl="1" algn="just">
              <a:lnSpc>
                <a:spcPct val="100000"/>
              </a:lnSpc>
            </a:pPr>
            <a:r>
              <a:rPr lang="en-US" dirty="0">
                <a:solidFill>
                  <a:schemeClr val="tx2"/>
                </a:solidFill>
              </a:rPr>
              <a:t>Healthcare Clearinghouses</a:t>
            </a:r>
          </a:p>
          <a:p>
            <a:pPr lvl="1" algn="just">
              <a:lnSpc>
                <a:spcPct val="100000"/>
              </a:lnSpc>
            </a:pPr>
            <a:r>
              <a:rPr lang="en-US" dirty="0">
                <a:solidFill>
                  <a:schemeClr val="tx2"/>
                </a:solidFill>
              </a:rPr>
              <a:t>Healthcare Providers who conduct electronic transactions related to third-party billing</a:t>
            </a:r>
          </a:p>
        </p:txBody>
      </p:sp>
    </p:spTree>
    <p:extLst>
      <p:ext uri="{BB962C8B-B14F-4D97-AF65-F5344CB8AC3E}">
        <p14:creationId xmlns:p14="http://schemas.microsoft.com/office/powerpoint/2010/main" val="3548380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3E86F-B56F-4F05-BAC1-BCA82EDC1939}"/>
              </a:ext>
            </a:extLst>
          </p:cNvPr>
          <p:cNvSpPr>
            <a:spLocks noGrp="1"/>
          </p:cNvSpPr>
          <p:nvPr>
            <p:ph type="title"/>
          </p:nvPr>
        </p:nvSpPr>
        <p:spPr/>
        <p:txBody>
          <a:bodyPr>
            <a:normAutofit/>
          </a:bodyPr>
          <a:lstStyle/>
          <a:p>
            <a:r>
              <a:rPr lang="en-US" sz="2400" dirty="0"/>
              <a:t>Protected Health Information – </a:t>
            </a:r>
            <a:br>
              <a:rPr lang="en-US" sz="2400" dirty="0"/>
            </a:br>
            <a:r>
              <a:rPr lang="en-US" dirty="0"/>
              <a:t>What is it?</a:t>
            </a:r>
          </a:p>
        </p:txBody>
      </p:sp>
      <p:sp>
        <p:nvSpPr>
          <p:cNvPr id="3" name="Content Placeholder 2">
            <a:extLst>
              <a:ext uri="{FF2B5EF4-FFF2-40B4-BE49-F238E27FC236}">
                <a16:creationId xmlns:a16="http://schemas.microsoft.com/office/drawing/2014/main" id="{78C74CEC-8B4F-49B5-83D6-F5FE7A7F04DD}"/>
              </a:ext>
            </a:extLst>
          </p:cNvPr>
          <p:cNvSpPr>
            <a:spLocks noGrp="1"/>
          </p:cNvSpPr>
          <p:nvPr>
            <p:ph idx="1"/>
          </p:nvPr>
        </p:nvSpPr>
        <p:spPr>
          <a:xfrm>
            <a:off x="628650" y="1690689"/>
            <a:ext cx="7886700" cy="4351338"/>
          </a:xfrm>
        </p:spPr>
        <p:txBody>
          <a:bodyPr>
            <a:noAutofit/>
          </a:bodyPr>
          <a:lstStyle/>
          <a:p>
            <a:pPr marL="227013" indent="-227013" algn="just">
              <a:lnSpc>
                <a:spcPct val="100000"/>
              </a:lnSpc>
              <a:spcBef>
                <a:spcPts val="0"/>
              </a:spcBef>
            </a:pPr>
            <a:r>
              <a:rPr lang="en-US" sz="1600" dirty="0">
                <a:solidFill>
                  <a:schemeClr val="tx2"/>
                </a:solidFill>
              </a:rPr>
              <a:t>Individually Identifiable Information </a:t>
            </a:r>
            <a:r>
              <a:rPr lang="en-US" sz="1400" dirty="0">
                <a:solidFill>
                  <a:schemeClr val="tx2"/>
                </a:solidFill>
              </a:rPr>
              <a:t>(including a </a:t>
            </a:r>
          </a:p>
          <a:p>
            <a:pPr marL="227013" indent="-227013" algn="just">
              <a:lnSpc>
                <a:spcPct val="100000"/>
              </a:lnSpc>
              <a:spcBef>
                <a:spcPts val="0"/>
              </a:spcBef>
              <a:buNone/>
            </a:pPr>
            <a:r>
              <a:rPr lang="en-US" sz="1400" dirty="0">
                <a:solidFill>
                  <a:schemeClr val="tx2"/>
                </a:solidFill>
              </a:rPr>
              <a:t>	client’s name, birth date, SSN, health insurance ID number, </a:t>
            </a:r>
          </a:p>
          <a:p>
            <a:pPr marL="227013" indent="-227013" algn="just">
              <a:lnSpc>
                <a:spcPct val="100000"/>
              </a:lnSpc>
              <a:spcBef>
                <a:spcPts val="0"/>
              </a:spcBef>
              <a:buNone/>
            </a:pPr>
            <a:r>
              <a:rPr lang="en-US" sz="1400" dirty="0">
                <a:solidFill>
                  <a:schemeClr val="tx2"/>
                </a:solidFill>
              </a:rPr>
              <a:t>	and medical record number)</a:t>
            </a:r>
            <a:endParaRPr lang="en-US" sz="1800" dirty="0">
              <a:solidFill>
                <a:schemeClr val="tx2"/>
              </a:solidFill>
            </a:endParaRPr>
          </a:p>
          <a:p>
            <a:pPr lvl="1" algn="just">
              <a:lnSpc>
                <a:spcPct val="100000"/>
              </a:lnSpc>
              <a:spcBef>
                <a:spcPts val="0"/>
              </a:spcBef>
            </a:pPr>
            <a:r>
              <a:rPr lang="en-US" sz="1600" dirty="0">
                <a:solidFill>
                  <a:schemeClr val="tx2"/>
                </a:solidFill>
              </a:rPr>
              <a:t>Created or received by a covered entity</a:t>
            </a:r>
          </a:p>
          <a:p>
            <a:pPr lvl="1" algn="just">
              <a:lnSpc>
                <a:spcPct val="100000"/>
              </a:lnSpc>
              <a:spcBef>
                <a:spcPts val="0"/>
              </a:spcBef>
            </a:pPr>
            <a:r>
              <a:rPr lang="en-US" sz="1600" dirty="0">
                <a:solidFill>
                  <a:schemeClr val="tx2"/>
                </a:solidFill>
              </a:rPr>
              <a:t>Relates to past, present, or future health, health care, or payments for health care</a:t>
            </a:r>
          </a:p>
          <a:p>
            <a:pPr lvl="1" algn="just">
              <a:lnSpc>
                <a:spcPct val="100000"/>
              </a:lnSpc>
              <a:spcBef>
                <a:spcPts val="0"/>
              </a:spcBef>
            </a:pPr>
            <a:r>
              <a:rPr lang="en-US" sz="1600" dirty="0">
                <a:solidFill>
                  <a:schemeClr val="tx2"/>
                </a:solidFill>
              </a:rPr>
              <a:t>Identifies the individual directly or indirectly</a:t>
            </a:r>
          </a:p>
          <a:p>
            <a:pPr lvl="1" algn="just">
              <a:lnSpc>
                <a:spcPct val="100000"/>
              </a:lnSpc>
              <a:spcBef>
                <a:spcPts val="0"/>
              </a:spcBef>
            </a:pPr>
            <a:endParaRPr lang="en-US" sz="1800" dirty="0">
              <a:solidFill>
                <a:schemeClr val="tx2"/>
              </a:solidFill>
            </a:endParaRPr>
          </a:p>
          <a:p>
            <a:pPr algn="just">
              <a:lnSpc>
                <a:spcPct val="100000"/>
              </a:lnSpc>
              <a:spcBef>
                <a:spcPts val="0"/>
              </a:spcBef>
            </a:pPr>
            <a:r>
              <a:rPr lang="en-US" sz="1800" b="1" dirty="0">
                <a:solidFill>
                  <a:schemeClr val="tx2"/>
                </a:solidFill>
              </a:rPr>
              <a:t>PHI can be paper, electronic, or oral.</a:t>
            </a:r>
          </a:p>
          <a:p>
            <a:pPr algn="just">
              <a:lnSpc>
                <a:spcPct val="100000"/>
              </a:lnSpc>
              <a:spcBef>
                <a:spcPts val="0"/>
              </a:spcBef>
            </a:pPr>
            <a:endParaRPr lang="en-US" sz="1800" dirty="0">
              <a:solidFill>
                <a:schemeClr val="tx2"/>
              </a:solidFill>
            </a:endParaRPr>
          </a:p>
          <a:p>
            <a:pPr algn="just">
              <a:lnSpc>
                <a:spcPct val="100000"/>
              </a:lnSpc>
              <a:spcBef>
                <a:spcPts val="0"/>
              </a:spcBef>
            </a:pPr>
            <a:r>
              <a:rPr lang="en-US" sz="1800" dirty="0">
                <a:solidFill>
                  <a:schemeClr val="tx2"/>
                </a:solidFill>
              </a:rPr>
              <a:t>Examples:</a:t>
            </a:r>
          </a:p>
          <a:p>
            <a:pPr lvl="1" algn="just">
              <a:lnSpc>
                <a:spcPct val="100000"/>
              </a:lnSpc>
              <a:spcBef>
                <a:spcPts val="0"/>
              </a:spcBef>
            </a:pPr>
            <a:r>
              <a:rPr lang="en-US" sz="1800" dirty="0">
                <a:solidFill>
                  <a:schemeClr val="tx2"/>
                </a:solidFill>
              </a:rPr>
              <a:t>Conversations with clients</a:t>
            </a:r>
          </a:p>
          <a:p>
            <a:pPr lvl="1" algn="just">
              <a:lnSpc>
                <a:spcPct val="100000"/>
              </a:lnSpc>
              <a:spcBef>
                <a:spcPts val="0"/>
              </a:spcBef>
            </a:pPr>
            <a:r>
              <a:rPr lang="en-US" sz="1800" dirty="0">
                <a:solidFill>
                  <a:schemeClr val="tx2"/>
                </a:solidFill>
              </a:rPr>
              <a:t>Info in Patient-Centered Support Plan </a:t>
            </a:r>
          </a:p>
          <a:p>
            <a:pPr marL="457200" lvl="1" indent="0" algn="just">
              <a:lnSpc>
                <a:spcPct val="100000"/>
              </a:lnSpc>
              <a:spcBef>
                <a:spcPts val="0"/>
              </a:spcBef>
              <a:buNone/>
            </a:pPr>
            <a:r>
              <a:rPr lang="en-US" sz="1800" dirty="0">
                <a:solidFill>
                  <a:schemeClr val="tx2"/>
                </a:solidFill>
              </a:rPr>
              <a:t>	documents</a:t>
            </a:r>
          </a:p>
          <a:p>
            <a:pPr lvl="1" algn="just">
              <a:lnSpc>
                <a:spcPct val="100000"/>
              </a:lnSpc>
              <a:spcBef>
                <a:spcPts val="0"/>
              </a:spcBef>
            </a:pPr>
            <a:r>
              <a:rPr lang="en-US" sz="1800" dirty="0">
                <a:solidFill>
                  <a:schemeClr val="tx2"/>
                </a:solidFill>
              </a:rPr>
              <a:t>Info in Targeted Case Management </a:t>
            </a:r>
          </a:p>
          <a:p>
            <a:pPr marL="914400" lvl="2" indent="0" algn="just">
              <a:lnSpc>
                <a:spcPct val="100000"/>
              </a:lnSpc>
              <a:spcBef>
                <a:spcPts val="0"/>
              </a:spcBef>
              <a:buNone/>
            </a:pPr>
            <a:r>
              <a:rPr lang="en-US" sz="1800" dirty="0">
                <a:solidFill>
                  <a:schemeClr val="tx2"/>
                </a:solidFill>
              </a:rPr>
              <a:t>documents </a:t>
            </a:r>
          </a:p>
          <a:p>
            <a:pPr lvl="1" algn="just">
              <a:lnSpc>
                <a:spcPct val="100000"/>
              </a:lnSpc>
              <a:spcBef>
                <a:spcPts val="0"/>
              </a:spcBef>
            </a:pPr>
            <a:endParaRPr lang="en-US" sz="1800" dirty="0">
              <a:solidFill>
                <a:schemeClr val="tx2"/>
              </a:solidFill>
            </a:endParaRPr>
          </a:p>
          <a:p>
            <a:endParaRPr lang="en-US" dirty="0"/>
          </a:p>
        </p:txBody>
      </p:sp>
      <p:pic>
        <p:nvPicPr>
          <p:cNvPr id="5" name="Picture 4" descr="A picture containing text, envelope&#10;&#10;Description automatically generated">
            <a:extLst>
              <a:ext uri="{FF2B5EF4-FFF2-40B4-BE49-F238E27FC236}">
                <a16:creationId xmlns:a16="http://schemas.microsoft.com/office/drawing/2014/main" id="{DE162ED0-6E02-42D1-B4EC-FEA2204F2B0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692945" y="575736"/>
            <a:ext cx="1504600" cy="1920872"/>
          </a:xfrm>
          <a:prstGeom prst="rect">
            <a:avLst/>
          </a:prstGeom>
        </p:spPr>
      </p:pic>
      <p:sp>
        <p:nvSpPr>
          <p:cNvPr id="6" name="TextBox 5">
            <a:extLst>
              <a:ext uri="{FF2B5EF4-FFF2-40B4-BE49-F238E27FC236}">
                <a16:creationId xmlns:a16="http://schemas.microsoft.com/office/drawing/2014/main" id="{E2B340D3-1715-43D1-8F30-87654FA7A45F}"/>
              </a:ext>
            </a:extLst>
          </p:cNvPr>
          <p:cNvSpPr txBox="1"/>
          <p:nvPr/>
        </p:nvSpPr>
        <p:spPr>
          <a:xfrm>
            <a:off x="6450055" y="115712"/>
            <a:ext cx="2693945" cy="369332"/>
          </a:xfrm>
          <a:prstGeom prst="rect">
            <a:avLst/>
          </a:prstGeom>
          <a:noFill/>
        </p:spPr>
        <p:txBody>
          <a:bodyPr wrap="square" rtlCol="0">
            <a:spAutoFit/>
          </a:bodyPr>
          <a:lstStyle/>
          <a:p>
            <a:pPr algn="r"/>
            <a:r>
              <a:rPr lang="en-US" sz="900" dirty="0">
                <a:solidFill>
                  <a:schemeClr val="bg1">
                    <a:lumMod val="85000"/>
                  </a:schemeClr>
                </a:solidFill>
                <a:hlinkClick r:id="rId3" tooltip="http://wahlnetwork.com/2010/11/16/removing-unwanted-user-profiles-with-delprof/">
                  <a:extLst>
                    <a:ext uri="{A12FA001-AC4F-418D-AE19-62706E023703}">
                      <ahyp:hlinkClr xmlns:ahyp="http://schemas.microsoft.com/office/drawing/2018/hyperlinkcolor" val="tx"/>
                    </a:ext>
                  </a:extLst>
                </a:hlinkClick>
              </a:rPr>
              <a:t>This Photo</a:t>
            </a:r>
            <a:r>
              <a:rPr lang="en-US" sz="900" dirty="0">
                <a:solidFill>
                  <a:schemeClr val="bg1">
                    <a:lumMod val="85000"/>
                  </a:schemeClr>
                </a:solidFill>
              </a:rPr>
              <a:t> by Unknown Author is licensed under </a:t>
            </a:r>
            <a:r>
              <a:rPr lang="en-US" sz="900" dirty="0">
                <a:solidFill>
                  <a:schemeClr val="bg1">
                    <a:lumMod val="85000"/>
                  </a:schemeClr>
                </a:solidFill>
                <a:hlinkClick r:id="rId4" tooltip="https://creativecommons.org/licenses/by-nc-sa/3.0/">
                  <a:extLst>
                    <a:ext uri="{A12FA001-AC4F-418D-AE19-62706E023703}">
                      <ahyp:hlinkClr xmlns:ahyp="http://schemas.microsoft.com/office/drawing/2018/hyperlinkcolor" val="tx"/>
                    </a:ext>
                  </a:extLst>
                </a:hlinkClick>
              </a:rPr>
              <a:t>CC BY-SA-NC</a:t>
            </a:r>
            <a:endParaRPr lang="en-US" sz="900" dirty="0">
              <a:solidFill>
                <a:schemeClr val="bg1">
                  <a:lumMod val="85000"/>
                </a:schemeClr>
              </a:solidFill>
            </a:endParaRPr>
          </a:p>
        </p:txBody>
      </p:sp>
      <p:pic>
        <p:nvPicPr>
          <p:cNvPr id="7" name="Picture 6" descr="A picture containing text, electronics, computer&#10;&#10;Description automatically generated">
            <a:extLst>
              <a:ext uri="{FF2B5EF4-FFF2-40B4-BE49-F238E27FC236}">
                <a16:creationId xmlns:a16="http://schemas.microsoft.com/office/drawing/2014/main" id="{C8EEB5F5-87C8-4FE0-8D20-5EA608139D3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868385" y="3889666"/>
            <a:ext cx="3153720" cy="2365290"/>
          </a:xfrm>
          <a:prstGeom prst="rect">
            <a:avLst/>
          </a:prstGeom>
        </p:spPr>
      </p:pic>
      <p:sp>
        <p:nvSpPr>
          <p:cNvPr id="10" name="TextBox 9">
            <a:extLst>
              <a:ext uri="{FF2B5EF4-FFF2-40B4-BE49-F238E27FC236}">
                <a16:creationId xmlns:a16="http://schemas.microsoft.com/office/drawing/2014/main" id="{9EF38B2E-F72B-44F8-8CF6-0783B2318B72}"/>
              </a:ext>
            </a:extLst>
          </p:cNvPr>
          <p:cNvSpPr txBox="1"/>
          <p:nvPr/>
        </p:nvSpPr>
        <p:spPr>
          <a:xfrm>
            <a:off x="5718372" y="6234540"/>
            <a:ext cx="3453745" cy="230832"/>
          </a:xfrm>
          <a:prstGeom prst="rect">
            <a:avLst/>
          </a:prstGeom>
          <a:noFill/>
        </p:spPr>
        <p:txBody>
          <a:bodyPr wrap="square" rtlCol="0">
            <a:spAutoFit/>
          </a:bodyPr>
          <a:lstStyle/>
          <a:p>
            <a:r>
              <a:rPr lang="en-US" sz="900" dirty="0">
                <a:solidFill>
                  <a:schemeClr val="bg1">
                    <a:lumMod val="85000"/>
                  </a:schemeClr>
                </a:solidFill>
                <a:hlinkClick r:id="rId6" tooltip="https://en.wikipedia.org/wiki/Laptop">
                  <a:extLst>
                    <a:ext uri="{A12FA001-AC4F-418D-AE19-62706E023703}">
                      <ahyp:hlinkClr xmlns:ahyp="http://schemas.microsoft.com/office/drawing/2018/hyperlinkcolor" val="tx"/>
                    </a:ext>
                  </a:extLst>
                </a:hlinkClick>
              </a:rPr>
              <a:t>This Photo</a:t>
            </a:r>
            <a:r>
              <a:rPr lang="en-US" sz="900" dirty="0">
                <a:solidFill>
                  <a:schemeClr val="bg1">
                    <a:lumMod val="85000"/>
                  </a:schemeClr>
                </a:solidFill>
              </a:rPr>
              <a:t> by Unknown Author is licensed under </a:t>
            </a:r>
            <a:r>
              <a:rPr lang="en-US" sz="900" dirty="0">
                <a:solidFill>
                  <a:schemeClr val="bg1">
                    <a:lumMod val="85000"/>
                  </a:schemeClr>
                </a:solidFill>
                <a:hlinkClick r:id="rId7" tooltip="https://creativecommons.org/licenses/by-sa/3.0/">
                  <a:extLst>
                    <a:ext uri="{A12FA001-AC4F-418D-AE19-62706E023703}">
                      <ahyp:hlinkClr xmlns:ahyp="http://schemas.microsoft.com/office/drawing/2018/hyperlinkcolor" val="tx"/>
                    </a:ext>
                  </a:extLst>
                </a:hlinkClick>
              </a:rPr>
              <a:t>CC BY-SA</a:t>
            </a:r>
            <a:endParaRPr lang="en-US" sz="900" dirty="0">
              <a:solidFill>
                <a:schemeClr val="bg1">
                  <a:lumMod val="85000"/>
                </a:schemeClr>
              </a:solidFill>
            </a:endParaRPr>
          </a:p>
        </p:txBody>
      </p:sp>
    </p:spTree>
    <p:extLst>
      <p:ext uri="{BB962C8B-B14F-4D97-AF65-F5344CB8AC3E}">
        <p14:creationId xmlns:p14="http://schemas.microsoft.com/office/powerpoint/2010/main" val="562544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6748E-7351-417A-998B-3FFDC7BCF7D5}"/>
              </a:ext>
            </a:extLst>
          </p:cNvPr>
          <p:cNvSpPr>
            <a:spLocks noGrp="1"/>
          </p:cNvSpPr>
          <p:nvPr>
            <p:ph type="title"/>
          </p:nvPr>
        </p:nvSpPr>
        <p:spPr>
          <a:xfrm>
            <a:off x="628650" y="119855"/>
            <a:ext cx="7886700" cy="1325563"/>
          </a:xfrm>
        </p:spPr>
        <p:txBody>
          <a:bodyPr/>
          <a:lstStyle/>
          <a:p>
            <a:r>
              <a:rPr lang="en-US" dirty="0"/>
              <a:t>The 18 HIPAA Identifiers</a:t>
            </a:r>
          </a:p>
        </p:txBody>
      </p:sp>
      <p:sp>
        <p:nvSpPr>
          <p:cNvPr id="3" name="Content Placeholder 2">
            <a:extLst>
              <a:ext uri="{FF2B5EF4-FFF2-40B4-BE49-F238E27FC236}">
                <a16:creationId xmlns:a16="http://schemas.microsoft.com/office/drawing/2014/main" id="{1A8C7599-D5E1-428D-AE6E-0B702888FCE6}"/>
              </a:ext>
            </a:extLst>
          </p:cNvPr>
          <p:cNvSpPr>
            <a:spLocks noGrp="1"/>
          </p:cNvSpPr>
          <p:nvPr>
            <p:ph idx="1"/>
          </p:nvPr>
        </p:nvSpPr>
        <p:spPr>
          <a:xfrm>
            <a:off x="628650" y="1141046"/>
            <a:ext cx="7886700" cy="4785825"/>
          </a:xfrm>
        </p:spPr>
        <p:txBody>
          <a:bodyPr>
            <a:normAutofit fontScale="25000" lnSpcReduction="20000"/>
          </a:bodyPr>
          <a:lstStyle/>
          <a:p>
            <a:pPr>
              <a:lnSpc>
                <a:spcPct val="120000"/>
              </a:lnSpc>
              <a:spcBef>
                <a:spcPts val="400"/>
              </a:spcBef>
            </a:pPr>
            <a:r>
              <a:rPr lang="en-US" sz="6000" dirty="0">
                <a:solidFill>
                  <a:schemeClr val="tx2"/>
                </a:solidFill>
              </a:rPr>
              <a:t>Names</a:t>
            </a:r>
          </a:p>
          <a:p>
            <a:pPr>
              <a:lnSpc>
                <a:spcPct val="120000"/>
              </a:lnSpc>
              <a:spcBef>
                <a:spcPts val="400"/>
              </a:spcBef>
            </a:pPr>
            <a:r>
              <a:rPr lang="en-US" sz="6000" dirty="0">
                <a:solidFill>
                  <a:schemeClr val="tx2"/>
                </a:solidFill>
              </a:rPr>
              <a:t>All geographic subdivisions smaller than a State </a:t>
            </a:r>
          </a:p>
          <a:p>
            <a:pPr>
              <a:lnSpc>
                <a:spcPct val="120000"/>
              </a:lnSpc>
              <a:spcBef>
                <a:spcPts val="400"/>
              </a:spcBef>
            </a:pPr>
            <a:r>
              <a:rPr lang="en-US" sz="6000" dirty="0">
                <a:solidFill>
                  <a:schemeClr val="tx2"/>
                </a:solidFill>
              </a:rPr>
              <a:t>All elements of dates (except year)</a:t>
            </a:r>
          </a:p>
          <a:p>
            <a:pPr>
              <a:lnSpc>
                <a:spcPct val="120000"/>
              </a:lnSpc>
              <a:spcBef>
                <a:spcPts val="400"/>
              </a:spcBef>
            </a:pPr>
            <a:r>
              <a:rPr lang="en-US" sz="6000" dirty="0">
                <a:solidFill>
                  <a:schemeClr val="tx2"/>
                </a:solidFill>
              </a:rPr>
              <a:t>Telephone numbers</a:t>
            </a:r>
          </a:p>
          <a:p>
            <a:pPr>
              <a:lnSpc>
                <a:spcPct val="120000"/>
              </a:lnSpc>
              <a:spcBef>
                <a:spcPts val="400"/>
              </a:spcBef>
            </a:pPr>
            <a:r>
              <a:rPr lang="en-US" sz="6000" dirty="0">
                <a:solidFill>
                  <a:schemeClr val="tx2"/>
                </a:solidFill>
              </a:rPr>
              <a:t>Fax numbers</a:t>
            </a:r>
          </a:p>
          <a:p>
            <a:pPr>
              <a:lnSpc>
                <a:spcPct val="120000"/>
              </a:lnSpc>
              <a:spcBef>
                <a:spcPts val="400"/>
              </a:spcBef>
            </a:pPr>
            <a:r>
              <a:rPr lang="en-US" sz="6000" dirty="0">
                <a:solidFill>
                  <a:schemeClr val="tx2"/>
                </a:solidFill>
              </a:rPr>
              <a:t>Electronic mail addresses</a:t>
            </a:r>
          </a:p>
          <a:p>
            <a:pPr>
              <a:lnSpc>
                <a:spcPct val="120000"/>
              </a:lnSpc>
              <a:spcBef>
                <a:spcPts val="400"/>
              </a:spcBef>
            </a:pPr>
            <a:r>
              <a:rPr lang="en-US" sz="6000" dirty="0">
                <a:solidFill>
                  <a:schemeClr val="tx2"/>
                </a:solidFill>
              </a:rPr>
              <a:t>Social security numbers</a:t>
            </a:r>
          </a:p>
          <a:p>
            <a:pPr>
              <a:lnSpc>
                <a:spcPct val="120000"/>
              </a:lnSpc>
              <a:spcBef>
                <a:spcPts val="400"/>
              </a:spcBef>
            </a:pPr>
            <a:r>
              <a:rPr lang="en-US" sz="6000" dirty="0">
                <a:solidFill>
                  <a:schemeClr val="tx2"/>
                </a:solidFill>
              </a:rPr>
              <a:t>Medical record numbers</a:t>
            </a:r>
          </a:p>
          <a:p>
            <a:pPr>
              <a:lnSpc>
                <a:spcPct val="120000"/>
              </a:lnSpc>
              <a:spcBef>
                <a:spcPts val="400"/>
              </a:spcBef>
            </a:pPr>
            <a:r>
              <a:rPr lang="en-US" sz="6000" dirty="0">
                <a:solidFill>
                  <a:schemeClr val="tx2"/>
                </a:solidFill>
              </a:rPr>
              <a:t>Health plan beneficiary numbers</a:t>
            </a:r>
          </a:p>
          <a:p>
            <a:pPr>
              <a:lnSpc>
                <a:spcPct val="120000"/>
              </a:lnSpc>
              <a:spcBef>
                <a:spcPts val="400"/>
              </a:spcBef>
            </a:pPr>
            <a:r>
              <a:rPr lang="en-US" sz="6000" dirty="0">
                <a:solidFill>
                  <a:schemeClr val="tx2"/>
                </a:solidFill>
              </a:rPr>
              <a:t>Account numbers</a:t>
            </a:r>
          </a:p>
          <a:p>
            <a:pPr>
              <a:lnSpc>
                <a:spcPct val="120000"/>
              </a:lnSpc>
              <a:spcBef>
                <a:spcPts val="400"/>
              </a:spcBef>
            </a:pPr>
            <a:r>
              <a:rPr lang="en-US" sz="6000" dirty="0">
                <a:solidFill>
                  <a:schemeClr val="tx2"/>
                </a:solidFill>
              </a:rPr>
              <a:t>Certificate/license numbers</a:t>
            </a:r>
          </a:p>
          <a:p>
            <a:pPr>
              <a:lnSpc>
                <a:spcPct val="120000"/>
              </a:lnSpc>
              <a:spcBef>
                <a:spcPts val="400"/>
              </a:spcBef>
            </a:pPr>
            <a:r>
              <a:rPr lang="en-US" sz="6000" dirty="0">
                <a:solidFill>
                  <a:schemeClr val="tx2"/>
                </a:solidFill>
              </a:rPr>
              <a:t>Vehicle identifiers and serial numbers, including license plate numbers</a:t>
            </a:r>
          </a:p>
          <a:p>
            <a:pPr>
              <a:lnSpc>
                <a:spcPct val="120000"/>
              </a:lnSpc>
              <a:spcBef>
                <a:spcPts val="400"/>
              </a:spcBef>
            </a:pPr>
            <a:r>
              <a:rPr lang="en-US" sz="6000" dirty="0">
                <a:solidFill>
                  <a:schemeClr val="tx2"/>
                </a:solidFill>
              </a:rPr>
              <a:t>Device identifiers and serial numbers</a:t>
            </a:r>
          </a:p>
          <a:p>
            <a:pPr>
              <a:lnSpc>
                <a:spcPct val="120000"/>
              </a:lnSpc>
              <a:spcBef>
                <a:spcPts val="400"/>
              </a:spcBef>
            </a:pPr>
            <a:r>
              <a:rPr lang="en-US" sz="6000" dirty="0">
                <a:solidFill>
                  <a:schemeClr val="tx2"/>
                </a:solidFill>
              </a:rPr>
              <a:t>Web Universal Resource Locators (URLs)</a:t>
            </a:r>
          </a:p>
          <a:p>
            <a:pPr>
              <a:lnSpc>
                <a:spcPct val="120000"/>
              </a:lnSpc>
              <a:spcBef>
                <a:spcPts val="400"/>
              </a:spcBef>
            </a:pPr>
            <a:r>
              <a:rPr lang="en-US" sz="6000" dirty="0">
                <a:solidFill>
                  <a:schemeClr val="tx2"/>
                </a:solidFill>
              </a:rPr>
              <a:t>Internet Protocol (IP) address numbers</a:t>
            </a:r>
          </a:p>
          <a:p>
            <a:pPr>
              <a:lnSpc>
                <a:spcPct val="120000"/>
              </a:lnSpc>
              <a:spcBef>
                <a:spcPts val="400"/>
              </a:spcBef>
            </a:pPr>
            <a:r>
              <a:rPr lang="en-US" sz="6000" dirty="0">
                <a:solidFill>
                  <a:schemeClr val="tx2"/>
                </a:solidFill>
              </a:rPr>
              <a:t>Biometric identifiers, including finger and voice prints</a:t>
            </a:r>
          </a:p>
          <a:p>
            <a:pPr>
              <a:lnSpc>
                <a:spcPct val="120000"/>
              </a:lnSpc>
              <a:spcBef>
                <a:spcPts val="400"/>
              </a:spcBef>
            </a:pPr>
            <a:r>
              <a:rPr lang="en-US" sz="6000" dirty="0">
                <a:solidFill>
                  <a:schemeClr val="tx2"/>
                </a:solidFill>
              </a:rPr>
              <a:t>Full face photographic images and any comparable images</a:t>
            </a:r>
          </a:p>
          <a:p>
            <a:pPr>
              <a:lnSpc>
                <a:spcPct val="120000"/>
              </a:lnSpc>
              <a:spcBef>
                <a:spcPts val="400"/>
              </a:spcBef>
            </a:pPr>
            <a:r>
              <a:rPr lang="en-US" sz="6000" dirty="0">
                <a:solidFill>
                  <a:schemeClr val="tx2"/>
                </a:solidFill>
              </a:rPr>
              <a:t>Any other unique identifying number, characteristic, or code</a:t>
            </a:r>
          </a:p>
          <a:p>
            <a:endParaRPr lang="en-US" dirty="0"/>
          </a:p>
        </p:txBody>
      </p:sp>
    </p:spTree>
    <p:extLst>
      <p:ext uri="{BB962C8B-B14F-4D97-AF65-F5344CB8AC3E}">
        <p14:creationId xmlns:p14="http://schemas.microsoft.com/office/powerpoint/2010/main" val="2764473572"/>
      </p:ext>
    </p:extLst>
  </p:cSld>
  <p:clrMapOvr>
    <a:masterClrMapping/>
  </p:clrMapOvr>
</p:sld>
</file>

<file path=ppt/theme/theme1.xml><?xml version="1.0" encoding="utf-8"?>
<a:theme xmlns:a="http://schemas.openxmlformats.org/drawingml/2006/main" name="Office Theme">
  <a:themeElements>
    <a:clrScheme name="Custom 2">
      <a:dk1>
        <a:srgbClr val="1C68B3"/>
      </a:dk1>
      <a:lt1>
        <a:sysClr val="window" lastClr="FFFFFF"/>
      </a:lt1>
      <a:dk2>
        <a:srgbClr val="000000"/>
      </a:dk2>
      <a:lt2>
        <a:srgbClr val="5F5F5F"/>
      </a:lt2>
      <a:accent1>
        <a:srgbClr val="0F6FC6"/>
      </a:accent1>
      <a:accent2>
        <a:srgbClr val="DBEFF9"/>
      </a:accent2>
      <a:accent3>
        <a:srgbClr val="0BD0D9"/>
      </a:accent3>
      <a:accent4>
        <a:srgbClr val="10CF9B"/>
      </a:accent4>
      <a:accent5>
        <a:srgbClr val="7CCA62"/>
      </a:accent5>
      <a:accent6>
        <a:srgbClr val="A5C249"/>
      </a:accent6>
      <a:hlink>
        <a:srgbClr val="F49100"/>
      </a:hlink>
      <a:folHlink>
        <a:srgbClr val="85DFD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468</TotalTime>
  <Words>3873</Words>
  <Application>Microsoft Office PowerPoint</Application>
  <PresentationFormat>On-screen Show (4:3)</PresentationFormat>
  <Paragraphs>385</Paragraphs>
  <Slides>48</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48</vt:i4>
      </vt:variant>
    </vt:vector>
  </HeadingPairs>
  <TitlesOfParts>
    <vt:vector size="52" baseType="lpstr">
      <vt:lpstr>Arial</vt:lpstr>
      <vt:lpstr>Calibri</vt:lpstr>
      <vt:lpstr>Century Gothic</vt:lpstr>
      <vt:lpstr>Office Theme</vt:lpstr>
      <vt:lpstr>HIPAA Haiku:    Helping You Navigate  HIPAA Privacy, Security, and  Breach Notification Rules</vt:lpstr>
      <vt:lpstr>Brooke’s HIPAA Haiku</vt:lpstr>
      <vt:lpstr>Agenda</vt:lpstr>
      <vt:lpstr>Exchanging Health Information in the 21st Century</vt:lpstr>
      <vt:lpstr>The Health Insurance Portability  and Accountability Act of 1996 –  HIPAA</vt:lpstr>
      <vt:lpstr>HIPAA – The Terminology</vt:lpstr>
      <vt:lpstr>Covered Entities</vt:lpstr>
      <vt:lpstr>Protected Health Information –  What is it?</vt:lpstr>
      <vt:lpstr>The 18 HIPAA Identifiers</vt:lpstr>
      <vt:lpstr>Use and Disclosures</vt:lpstr>
      <vt:lpstr>Minimum Necessary</vt:lpstr>
      <vt:lpstr>Protected Health Information – Minimum  Necessary </vt:lpstr>
      <vt:lpstr>Business Associates (BA)</vt:lpstr>
      <vt:lpstr>Business Associates</vt:lpstr>
      <vt:lpstr>How does this apply to you?</vt:lpstr>
      <vt:lpstr>How does this all apply to you?</vt:lpstr>
      <vt:lpstr>The HIPAA Privacy Rule</vt:lpstr>
      <vt:lpstr> The HIPAA  Privacy Rule –  Basic Rules</vt:lpstr>
      <vt:lpstr>Patient Right to Access</vt:lpstr>
      <vt:lpstr>The HIPAA Security Rule</vt:lpstr>
      <vt:lpstr>Security Risk Assessment Tool</vt:lpstr>
      <vt:lpstr>Security Risk Assessment Tool</vt:lpstr>
      <vt:lpstr>Security Risk Assessment Tool</vt:lpstr>
      <vt:lpstr>Security Risk Assessment Tool</vt:lpstr>
      <vt:lpstr>Scenario 1</vt:lpstr>
      <vt:lpstr>The Breach Notification Rule</vt:lpstr>
      <vt:lpstr>The Breach Notification Rule</vt:lpstr>
      <vt:lpstr> When do I/DD service providers encounter PHI?</vt:lpstr>
      <vt:lpstr>When do I/DD service providers encounter PHI?</vt:lpstr>
      <vt:lpstr>When do I/DD service providers encounter PHI?</vt:lpstr>
      <vt:lpstr>When do I/DD service providers encounter PHI?</vt:lpstr>
      <vt:lpstr>Disclosure of PHI as Required by Law</vt:lpstr>
      <vt:lpstr>Scenario 2</vt:lpstr>
      <vt:lpstr>What do you need to do to comply with HIPAA?</vt:lpstr>
      <vt:lpstr>Scenario 3</vt:lpstr>
      <vt:lpstr>What do you need to do to comply with HIPAA?</vt:lpstr>
      <vt:lpstr>Scenario 4</vt:lpstr>
      <vt:lpstr>What do you need to do to comply with HIPAA?</vt:lpstr>
      <vt:lpstr>What are you contractually bound to do?</vt:lpstr>
      <vt:lpstr>What are you contractually bound to do?</vt:lpstr>
      <vt:lpstr>What are you contractually bound to do?</vt:lpstr>
      <vt:lpstr>I/DD Service Providers –  Good Privacy Practices</vt:lpstr>
      <vt:lpstr>Hot Button Issues – OCR Enforcement + Compliance Actions </vt:lpstr>
      <vt:lpstr>Hot Button Issues – OCR Enforcement + Compliance Actions </vt:lpstr>
      <vt:lpstr>Hot Button Issues – OCR Enforcement + Compliance Actions </vt:lpstr>
      <vt:lpstr>Snooping</vt:lpstr>
      <vt:lpstr>Hot Button Issues – OCR Enforcement + Compliance Actions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HIPAA Hero:    Helping You Navigate  HIPAA Privacy, Security, and  Breach Notification Rules</dc:title>
  <dc:creator>Ferraro, Gabriella</dc:creator>
  <cp:lastModifiedBy>Meghan Shreve</cp:lastModifiedBy>
  <cp:revision>43</cp:revision>
  <dcterms:created xsi:type="dcterms:W3CDTF">2020-10-29T19:25:28Z</dcterms:created>
  <dcterms:modified xsi:type="dcterms:W3CDTF">2023-10-10T16:40:26Z</dcterms:modified>
</cp:coreProperties>
</file>