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318" r:id="rId6"/>
    <p:sldId id="320" r:id="rId7"/>
    <p:sldId id="321" r:id="rId8"/>
    <p:sldId id="323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63" r:id="rId17"/>
    <p:sldId id="333" r:id="rId18"/>
    <p:sldId id="334" r:id="rId19"/>
    <p:sldId id="335" r:id="rId20"/>
    <p:sldId id="336" r:id="rId21"/>
    <p:sldId id="337" r:id="rId22"/>
    <p:sldId id="339" r:id="rId23"/>
    <p:sldId id="340" r:id="rId24"/>
    <p:sldId id="341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278" r:id="rId34"/>
    <p:sldId id="307" r:id="rId35"/>
    <p:sldId id="312" r:id="rId36"/>
    <p:sldId id="313" r:id="rId37"/>
    <p:sldId id="356" r:id="rId38"/>
    <p:sldId id="357" r:id="rId39"/>
    <p:sldId id="358" r:id="rId40"/>
    <p:sldId id="359" r:id="rId41"/>
    <p:sldId id="360" r:id="rId42"/>
    <p:sldId id="361" r:id="rId43"/>
    <p:sldId id="364" r:id="rId4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2B2"/>
    <a:srgbClr val="FA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E827E-4D49-4BF3-B425-EEFB98E36217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70547490-358D-4B10-8F09-5924B76C8F6A}">
      <dgm:prSet phldrT="[Text]"/>
      <dgm:spPr>
        <a:solidFill>
          <a:schemeClr val="accent3"/>
        </a:solidFill>
      </dgm:spPr>
      <dgm:t>
        <a:bodyPr/>
        <a:lstStyle/>
        <a:p>
          <a:r>
            <a:rPr lang="en-US">
              <a:latin typeface="Lato" panose="020F0502020204030203" pitchFamily="34" charset="77"/>
            </a:rPr>
            <a:t>Profitability</a:t>
          </a:r>
        </a:p>
      </dgm:t>
    </dgm:pt>
    <dgm:pt modelId="{1D82C453-8ECF-4569-B76F-9807C0004FA9}" type="parTrans" cxnId="{D204A272-0373-475E-9B39-D93D7D69EE73}">
      <dgm:prSet/>
      <dgm:spPr/>
      <dgm:t>
        <a:bodyPr/>
        <a:lstStyle/>
        <a:p>
          <a:endParaRPr lang="en-US"/>
        </a:p>
      </dgm:t>
    </dgm:pt>
    <dgm:pt modelId="{A53BD857-FB4C-44F5-B043-D2F6A64DDC5B}" type="sibTrans" cxnId="{D204A272-0373-475E-9B39-D93D7D69EE73}">
      <dgm:prSet/>
      <dgm:spPr/>
      <dgm:t>
        <a:bodyPr/>
        <a:lstStyle/>
        <a:p>
          <a:endParaRPr lang="en-US"/>
        </a:p>
      </dgm:t>
    </dgm:pt>
    <dgm:pt modelId="{E36657E6-0A19-4923-B183-B3096A6FD36B}">
      <dgm:prSet phldrT="[Text]"/>
      <dgm:spPr>
        <a:solidFill>
          <a:schemeClr val="accent4"/>
        </a:solidFill>
      </dgm:spPr>
      <dgm:t>
        <a:bodyPr/>
        <a:lstStyle/>
        <a:p>
          <a:r>
            <a:rPr lang="en-US">
              <a:latin typeface="Lato" panose="020F0502020204030203" pitchFamily="34" charset="77"/>
            </a:rPr>
            <a:t>Agency Growth</a:t>
          </a:r>
        </a:p>
      </dgm:t>
    </dgm:pt>
    <dgm:pt modelId="{51993F38-BBCF-4428-9AC2-D3E54663EFD6}" type="parTrans" cxnId="{3593C117-1AEE-44E4-B704-8D2B53B8DFF8}">
      <dgm:prSet/>
      <dgm:spPr/>
      <dgm:t>
        <a:bodyPr/>
        <a:lstStyle/>
        <a:p>
          <a:endParaRPr lang="en-US"/>
        </a:p>
      </dgm:t>
    </dgm:pt>
    <dgm:pt modelId="{AC911BAB-F180-48D4-B878-A6B17FAE1612}" type="sibTrans" cxnId="{3593C117-1AEE-44E4-B704-8D2B53B8DFF8}">
      <dgm:prSet/>
      <dgm:spPr/>
      <dgm:t>
        <a:bodyPr/>
        <a:lstStyle/>
        <a:p>
          <a:endParaRPr lang="en-US"/>
        </a:p>
      </dgm:t>
    </dgm:pt>
    <dgm:pt modelId="{B22E92CE-CF28-43B3-8B69-DB42D46F5091}">
      <dgm:prSet phldrT="[Text]"/>
      <dgm:spPr>
        <a:solidFill>
          <a:schemeClr val="accent1"/>
        </a:solidFill>
      </dgm:spPr>
      <dgm:t>
        <a:bodyPr/>
        <a:lstStyle/>
        <a:p>
          <a:r>
            <a:rPr lang="en-US">
              <a:latin typeface="Lato" panose="020F0502020204030203" pitchFamily="34" charset="77"/>
            </a:rPr>
            <a:t>Client Care</a:t>
          </a:r>
        </a:p>
      </dgm:t>
    </dgm:pt>
    <dgm:pt modelId="{7010F26E-046A-413E-8EAE-7DE34710F813}" type="parTrans" cxnId="{010934C1-4C5C-4031-AE8E-ACE7FE2A2CC4}">
      <dgm:prSet/>
      <dgm:spPr/>
      <dgm:t>
        <a:bodyPr/>
        <a:lstStyle/>
        <a:p>
          <a:endParaRPr lang="en-US"/>
        </a:p>
      </dgm:t>
    </dgm:pt>
    <dgm:pt modelId="{8DE78966-3534-403E-BEC8-6AA684D0D2E7}" type="sibTrans" cxnId="{010934C1-4C5C-4031-AE8E-ACE7FE2A2CC4}">
      <dgm:prSet/>
      <dgm:spPr/>
      <dgm:t>
        <a:bodyPr/>
        <a:lstStyle/>
        <a:p>
          <a:endParaRPr lang="en-US"/>
        </a:p>
      </dgm:t>
    </dgm:pt>
    <dgm:pt modelId="{A323483A-7AF2-41FF-86BC-39A460DDAAE8}" type="pres">
      <dgm:prSet presAssocID="{B63E827E-4D49-4BF3-B425-EEFB98E36217}" presName="Name0" presStyleCnt="0">
        <dgm:presLayoutVars>
          <dgm:dir/>
          <dgm:animLvl val="lvl"/>
          <dgm:resizeHandles val="exact"/>
        </dgm:presLayoutVars>
      </dgm:prSet>
      <dgm:spPr/>
    </dgm:pt>
    <dgm:pt modelId="{4C4BDD92-514A-4A77-95F5-1E4E7F47DE68}" type="pres">
      <dgm:prSet presAssocID="{70547490-358D-4B10-8F09-5924B76C8F6A}" presName="Name8" presStyleCnt="0"/>
      <dgm:spPr/>
    </dgm:pt>
    <dgm:pt modelId="{21A67EDA-A3B4-49B4-BF9E-A5BAFAD09E34}" type="pres">
      <dgm:prSet presAssocID="{70547490-358D-4B10-8F09-5924B76C8F6A}" presName="level" presStyleLbl="node1" presStyleIdx="0" presStyleCnt="3">
        <dgm:presLayoutVars>
          <dgm:chMax val="1"/>
          <dgm:bulletEnabled val="1"/>
        </dgm:presLayoutVars>
      </dgm:prSet>
      <dgm:spPr/>
    </dgm:pt>
    <dgm:pt modelId="{F0BE589F-CC4C-4D54-AA46-DF052CE88826}" type="pres">
      <dgm:prSet presAssocID="{70547490-358D-4B10-8F09-5924B76C8F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A4F880-8458-4D01-8BFD-D001501F9D30}" type="pres">
      <dgm:prSet presAssocID="{E36657E6-0A19-4923-B183-B3096A6FD36B}" presName="Name8" presStyleCnt="0"/>
      <dgm:spPr/>
    </dgm:pt>
    <dgm:pt modelId="{ADDBFE53-40FD-4179-A69F-FA9F99F4CDEB}" type="pres">
      <dgm:prSet presAssocID="{E36657E6-0A19-4923-B183-B3096A6FD36B}" presName="level" presStyleLbl="node1" presStyleIdx="1" presStyleCnt="3">
        <dgm:presLayoutVars>
          <dgm:chMax val="1"/>
          <dgm:bulletEnabled val="1"/>
        </dgm:presLayoutVars>
      </dgm:prSet>
      <dgm:spPr/>
    </dgm:pt>
    <dgm:pt modelId="{98A1CA24-3B8E-4913-97D3-027A92F6AD46}" type="pres">
      <dgm:prSet presAssocID="{E36657E6-0A19-4923-B183-B3096A6FD3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69C8DC-6CE1-49EF-9353-E8B6DBAAC14C}" type="pres">
      <dgm:prSet presAssocID="{B22E92CE-CF28-43B3-8B69-DB42D46F5091}" presName="Name8" presStyleCnt="0"/>
      <dgm:spPr/>
    </dgm:pt>
    <dgm:pt modelId="{A004995C-D76F-4AFF-B4AB-358346529833}" type="pres">
      <dgm:prSet presAssocID="{B22E92CE-CF28-43B3-8B69-DB42D46F5091}" presName="level" presStyleLbl="node1" presStyleIdx="2" presStyleCnt="3">
        <dgm:presLayoutVars>
          <dgm:chMax val="1"/>
          <dgm:bulletEnabled val="1"/>
        </dgm:presLayoutVars>
      </dgm:prSet>
      <dgm:spPr/>
    </dgm:pt>
    <dgm:pt modelId="{CBC4398D-A69D-4B7A-978E-6AB21C4C7764}" type="pres">
      <dgm:prSet presAssocID="{B22E92CE-CF28-43B3-8B69-DB42D46F50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514406-058E-4B85-8226-1AF98BC8AA77}" type="presOf" srcId="{B22E92CE-CF28-43B3-8B69-DB42D46F5091}" destId="{CBC4398D-A69D-4B7A-978E-6AB21C4C7764}" srcOrd="1" destOrd="0" presId="urn:microsoft.com/office/officeart/2005/8/layout/pyramid1"/>
    <dgm:cxn modelId="{3593C117-1AEE-44E4-B704-8D2B53B8DFF8}" srcId="{B63E827E-4D49-4BF3-B425-EEFB98E36217}" destId="{E36657E6-0A19-4923-B183-B3096A6FD36B}" srcOrd="1" destOrd="0" parTransId="{51993F38-BBCF-4428-9AC2-D3E54663EFD6}" sibTransId="{AC911BAB-F180-48D4-B878-A6B17FAE1612}"/>
    <dgm:cxn modelId="{7201F826-4A6D-4EBC-9594-FE76D2B1A75C}" type="presOf" srcId="{E36657E6-0A19-4923-B183-B3096A6FD36B}" destId="{98A1CA24-3B8E-4913-97D3-027A92F6AD46}" srcOrd="1" destOrd="0" presId="urn:microsoft.com/office/officeart/2005/8/layout/pyramid1"/>
    <dgm:cxn modelId="{B31EB567-8B9D-4C86-8D98-99A6D646E186}" type="presOf" srcId="{E36657E6-0A19-4923-B183-B3096A6FD36B}" destId="{ADDBFE53-40FD-4179-A69F-FA9F99F4CDEB}" srcOrd="0" destOrd="0" presId="urn:microsoft.com/office/officeart/2005/8/layout/pyramid1"/>
    <dgm:cxn modelId="{46A20C6D-9F0B-44BD-A07A-BCE0B54D2F48}" type="presOf" srcId="{B63E827E-4D49-4BF3-B425-EEFB98E36217}" destId="{A323483A-7AF2-41FF-86BC-39A460DDAAE8}" srcOrd="0" destOrd="0" presId="urn:microsoft.com/office/officeart/2005/8/layout/pyramid1"/>
    <dgm:cxn modelId="{D204A272-0373-475E-9B39-D93D7D69EE73}" srcId="{B63E827E-4D49-4BF3-B425-EEFB98E36217}" destId="{70547490-358D-4B10-8F09-5924B76C8F6A}" srcOrd="0" destOrd="0" parTransId="{1D82C453-8ECF-4569-B76F-9807C0004FA9}" sibTransId="{A53BD857-FB4C-44F5-B043-D2F6A64DDC5B}"/>
    <dgm:cxn modelId="{010934C1-4C5C-4031-AE8E-ACE7FE2A2CC4}" srcId="{B63E827E-4D49-4BF3-B425-EEFB98E36217}" destId="{B22E92CE-CF28-43B3-8B69-DB42D46F5091}" srcOrd="2" destOrd="0" parTransId="{7010F26E-046A-413E-8EAE-7DE34710F813}" sibTransId="{8DE78966-3534-403E-BEC8-6AA684D0D2E7}"/>
    <dgm:cxn modelId="{B92D0EC5-DB81-4C2D-BEEE-9579F3BF9D76}" type="presOf" srcId="{70547490-358D-4B10-8F09-5924B76C8F6A}" destId="{F0BE589F-CC4C-4D54-AA46-DF052CE88826}" srcOrd="1" destOrd="0" presId="urn:microsoft.com/office/officeart/2005/8/layout/pyramid1"/>
    <dgm:cxn modelId="{05639ACF-A59F-4CB8-8EF5-2FE0FE00AD53}" type="presOf" srcId="{70547490-358D-4B10-8F09-5924B76C8F6A}" destId="{21A67EDA-A3B4-49B4-BF9E-A5BAFAD09E34}" srcOrd="0" destOrd="0" presId="urn:microsoft.com/office/officeart/2005/8/layout/pyramid1"/>
    <dgm:cxn modelId="{B30290D2-DEFC-4001-BC37-0F3CCC5E9C19}" type="presOf" srcId="{B22E92CE-CF28-43B3-8B69-DB42D46F5091}" destId="{A004995C-D76F-4AFF-B4AB-358346529833}" srcOrd="0" destOrd="0" presId="urn:microsoft.com/office/officeart/2005/8/layout/pyramid1"/>
    <dgm:cxn modelId="{13D92559-D6A2-433F-892D-32AB52CC8B11}" type="presParOf" srcId="{A323483A-7AF2-41FF-86BC-39A460DDAAE8}" destId="{4C4BDD92-514A-4A77-95F5-1E4E7F47DE68}" srcOrd="0" destOrd="0" presId="urn:microsoft.com/office/officeart/2005/8/layout/pyramid1"/>
    <dgm:cxn modelId="{5BE8F33B-016A-4793-9B93-26E9622CCE87}" type="presParOf" srcId="{4C4BDD92-514A-4A77-95F5-1E4E7F47DE68}" destId="{21A67EDA-A3B4-49B4-BF9E-A5BAFAD09E34}" srcOrd="0" destOrd="0" presId="urn:microsoft.com/office/officeart/2005/8/layout/pyramid1"/>
    <dgm:cxn modelId="{563EC81C-B6A7-467F-81B3-5043888AB339}" type="presParOf" srcId="{4C4BDD92-514A-4A77-95F5-1E4E7F47DE68}" destId="{F0BE589F-CC4C-4D54-AA46-DF052CE88826}" srcOrd="1" destOrd="0" presId="urn:microsoft.com/office/officeart/2005/8/layout/pyramid1"/>
    <dgm:cxn modelId="{C9968448-7ED0-490C-BBDB-26822A480A23}" type="presParOf" srcId="{A323483A-7AF2-41FF-86BC-39A460DDAAE8}" destId="{E2A4F880-8458-4D01-8BFD-D001501F9D30}" srcOrd="1" destOrd="0" presId="urn:microsoft.com/office/officeart/2005/8/layout/pyramid1"/>
    <dgm:cxn modelId="{89ACA351-8740-45D7-9AC0-57F119B046C9}" type="presParOf" srcId="{E2A4F880-8458-4D01-8BFD-D001501F9D30}" destId="{ADDBFE53-40FD-4179-A69F-FA9F99F4CDEB}" srcOrd="0" destOrd="0" presId="urn:microsoft.com/office/officeart/2005/8/layout/pyramid1"/>
    <dgm:cxn modelId="{89F3A0B7-F12F-47EC-99A9-DEA1B602D2F2}" type="presParOf" srcId="{E2A4F880-8458-4D01-8BFD-D001501F9D30}" destId="{98A1CA24-3B8E-4913-97D3-027A92F6AD46}" srcOrd="1" destOrd="0" presId="urn:microsoft.com/office/officeart/2005/8/layout/pyramid1"/>
    <dgm:cxn modelId="{E2A4D7BD-2447-4766-8248-5A35FE3FFCAB}" type="presParOf" srcId="{A323483A-7AF2-41FF-86BC-39A460DDAAE8}" destId="{F969C8DC-6CE1-49EF-9353-E8B6DBAAC14C}" srcOrd="2" destOrd="0" presId="urn:microsoft.com/office/officeart/2005/8/layout/pyramid1"/>
    <dgm:cxn modelId="{80F7FF1E-6B39-4A03-8D27-AD3B2A8D97B3}" type="presParOf" srcId="{F969C8DC-6CE1-49EF-9353-E8B6DBAAC14C}" destId="{A004995C-D76F-4AFF-B4AB-358346529833}" srcOrd="0" destOrd="0" presId="urn:microsoft.com/office/officeart/2005/8/layout/pyramid1"/>
    <dgm:cxn modelId="{81F6EA93-AA56-43C6-A9C2-440B216E3ACC}" type="presParOf" srcId="{F969C8DC-6CE1-49EF-9353-E8B6DBAAC14C}" destId="{CBC4398D-A69D-4B7A-978E-6AB21C4C776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67EDA-A3B4-49B4-BF9E-A5BAFAD09E34}">
      <dsp:nvSpPr>
        <dsp:cNvPr id="0" name=""/>
        <dsp:cNvSpPr/>
      </dsp:nvSpPr>
      <dsp:spPr>
        <a:xfrm>
          <a:off x="1628774" y="0"/>
          <a:ext cx="1628775" cy="1261401"/>
        </a:xfrm>
        <a:prstGeom prst="trapezoid">
          <a:avLst>
            <a:gd name="adj" fmla="val 64562"/>
          </a:avLst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Lato" panose="020F0502020204030203" pitchFamily="34" charset="77"/>
            </a:rPr>
            <a:t>Profitability</a:t>
          </a:r>
        </a:p>
      </dsp:txBody>
      <dsp:txXfrm>
        <a:off x="1628774" y="0"/>
        <a:ext cx="1628775" cy="1261401"/>
      </dsp:txXfrm>
    </dsp:sp>
    <dsp:sp modelId="{ADDBFE53-40FD-4179-A69F-FA9F99F4CDEB}">
      <dsp:nvSpPr>
        <dsp:cNvPr id="0" name=""/>
        <dsp:cNvSpPr/>
      </dsp:nvSpPr>
      <dsp:spPr>
        <a:xfrm>
          <a:off x="814387" y="1261401"/>
          <a:ext cx="3257550" cy="1261401"/>
        </a:xfrm>
        <a:prstGeom prst="trapezoid">
          <a:avLst>
            <a:gd name="adj" fmla="val 64562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Lato" panose="020F0502020204030203" pitchFamily="34" charset="77"/>
            </a:rPr>
            <a:t>Agency Growth</a:t>
          </a:r>
        </a:p>
      </dsp:txBody>
      <dsp:txXfrm>
        <a:off x="1384458" y="1261401"/>
        <a:ext cx="2117407" cy="1261401"/>
      </dsp:txXfrm>
    </dsp:sp>
    <dsp:sp modelId="{A004995C-D76F-4AFF-B4AB-358346529833}">
      <dsp:nvSpPr>
        <dsp:cNvPr id="0" name=""/>
        <dsp:cNvSpPr/>
      </dsp:nvSpPr>
      <dsp:spPr>
        <a:xfrm>
          <a:off x="0" y="2522802"/>
          <a:ext cx="4886324" cy="1261401"/>
        </a:xfrm>
        <a:prstGeom prst="trapezoid">
          <a:avLst>
            <a:gd name="adj" fmla="val 64562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Lato" panose="020F0502020204030203" pitchFamily="34" charset="77"/>
            </a:rPr>
            <a:t>Client Care</a:t>
          </a:r>
        </a:p>
      </dsp:txBody>
      <dsp:txXfrm>
        <a:off x="855106" y="2522802"/>
        <a:ext cx="3176111" cy="1261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5B92DEB-42D2-AB41-B580-9392614AEC8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75DA9EC-9CDC-224C-93BE-07F6AE1EF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4E829-8B7A-6644-BEEF-A439B54537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4E829-8B7A-6644-BEEF-A439B54537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4E829-8B7A-6644-BEEF-A439B54537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4E829-8B7A-6644-BEEF-A439B54537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6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DA9EC-9CDC-224C-93BE-07F6AE1EF4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ADE4A9-3154-7149-9B28-8C3FC71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FFA23-FDEC-E54C-AA51-5C64952C5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84172-EE11-3140-90F6-AF005F3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81871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63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1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41295-2EE0-2649-AFF4-6CA77EC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72D4F0-960E-9D40-8004-E782FB542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09634"/>
            <a:ext cx="10515600" cy="1325563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  <a:t>Simple. Compliant. Non-Disruptive. </a:t>
            </a:r>
            <a:b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</a:br>
            <a:r>
              <a:rPr lang="en-US">
                <a:solidFill>
                  <a:srgbClr val="4E62B2"/>
                </a:solidFill>
                <a:latin typeface="Scandia" panose="020B0603050000020004" pitchFamily="34" charset="77"/>
              </a:rPr>
              <a:t>Future-Ready.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2D31B9-2ECA-3A44-8B1A-D4CA0F265A24}"/>
              </a:ext>
            </a:extLst>
          </p:cNvPr>
          <p:cNvSpPr txBox="1">
            <a:spLocks/>
          </p:cNvSpPr>
          <p:nvPr userDrawn="1"/>
        </p:nvSpPr>
        <p:spPr>
          <a:xfrm>
            <a:off x="838200" y="3554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4E62B2"/>
                </a:solidFill>
                <a:latin typeface="Scandia" panose="020B0603050000020004" pitchFamily="34" charset="77"/>
                <a:ea typeface="+mj-ea"/>
                <a:cs typeface="+mj-cs"/>
              </a:defRPr>
            </a:lvl1pPr>
          </a:lstStyle>
          <a:p>
            <a:r>
              <a:rPr lang="en-US" sz="3300" b="0" i="0">
                <a:solidFill>
                  <a:srgbClr val="4E62B2"/>
                </a:solidFill>
                <a:latin typeface="Scandia Light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Get it right from the start with the state, </a:t>
            </a:r>
            <a:br>
              <a:rPr lang="en-US" sz="3300" b="0" i="0">
                <a:solidFill>
                  <a:srgbClr val="4E62B2"/>
                </a:solidFill>
                <a:latin typeface="Scandia Light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en-US" sz="3300" b="0" i="0">
                <a:solidFill>
                  <a:srgbClr val="4E62B2"/>
                </a:solidFill>
                <a:latin typeface="Scandia Light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your provider network, and your members.</a:t>
            </a:r>
            <a:endParaRPr lang="en-US" sz="3300" b="0" i="0">
              <a:latin typeface="Scandia Light" panose="020B06030500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846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E41295-2EE0-2649-AFF4-6CA77ECD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72D4F0-960E-9D40-8004-E782FB54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678" y="2766218"/>
            <a:ext cx="7490791" cy="132556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1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9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C94-2F12-496F-8BF3-BDA2AEE09A50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951D-155D-4370-8593-D8656F1CF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7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67A4-008E-1D6A-A457-DEF6329D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27AF0-F801-911D-1A48-077746684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145A-0C77-D696-6198-1211B9A2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C106-D188-496E-9000-2CFDEEABD24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E787E-0B1E-5776-D828-E7E49B89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C6B5-AA25-5448-1953-43A981AF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F84C-0207-4E6D-80DB-D4374CCF0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ADE4A9-3154-7149-9B28-8C3FC71F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FFA23-FDEC-E54C-AA51-5C64952C5A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884172-EE11-3140-90F6-AF005F3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AFC5FA2A-13DD-6645-ABD4-769F16C9FD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49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3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6168-CCE1-4A4C-9F5D-730BDB82E1FF}"/>
              </a:ext>
            </a:extLst>
          </p:cNvPr>
          <p:cNvSpPr/>
          <p:nvPr userDrawn="1"/>
        </p:nvSpPr>
        <p:spPr>
          <a:xfrm>
            <a:off x="838200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925F-794D-7C46-AFF4-2966B713FB15}"/>
              </a:ext>
            </a:extLst>
          </p:cNvPr>
          <p:cNvSpPr/>
          <p:nvPr userDrawn="1"/>
        </p:nvSpPr>
        <p:spPr>
          <a:xfrm>
            <a:off x="4481026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500D6-0E59-E145-AAF5-62263F6C186A}"/>
              </a:ext>
            </a:extLst>
          </p:cNvPr>
          <p:cNvSpPr/>
          <p:nvPr userDrawn="1"/>
        </p:nvSpPr>
        <p:spPr>
          <a:xfrm>
            <a:off x="8123852" y="1825625"/>
            <a:ext cx="3229947" cy="314483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8145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7932F1-0D2C-364A-ABEF-91E5CEBE1CE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026" y="1958145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6E5B46-E54D-4649-BA52-85F86E175EF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3852" y="1989103"/>
            <a:ext cx="3229947" cy="282589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08366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3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16168-CCE1-4A4C-9F5D-730BDB82E1FF}"/>
              </a:ext>
            </a:extLst>
          </p:cNvPr>
          <p:cNvSpPr/>
          <p:nvPr userDrawn="1"/>
        </p:nvSpPr>
        <p:spPr>
          <a:xfrm>
            <a:off x="838200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1925F-794D-7C46-AFF4-2966B713FB15}"/>
              </a:ext>
            </a:extLst>
          </p:cNvPr>
          <p:cNvSpPr/>
          <p:nvPr userDrawn="1"/>
        </p:nvSpPr>
        <p:spPr>
          <a:xfrm>
            <a:off x="4481026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500D6-0E59-E145-AAF5-62263F6C186A}"/>
              </a:ext>
            </a:extLst>
          </p:cNvPr>
          <p:cNvSpPr/>
          <p:nvPr userDrawn="1"/>
        </p:nvSpPr>
        <p:spPr>
          <a:xfrm>
            <a:off x="8123852" y="1706357"/>
            <a:ext cx="3229947" cy="599523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62B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963589-573B-EB49-9B78-19509EB5AD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81026" y="1851689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F5E34C-5813-AF40-A90C-89E0EA633AA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23852" y="1825625"/>
            <a:ext cx="3229947" cy="48025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Scandia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F3302-7415-3046-8F59-3C0D6B13A55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8199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CFB542-A562-954F-B7B8-D435E0F2477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81026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FC2F69-9E57-5244-9A57-4304E2CEBAD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23851" y="2506662"/>
            <a:ext cx="3229947" cy="3231529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116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481871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82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3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91B5C-E93F-304C-9276-8DE67D8D9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322" y="5705475"/>
            <a:ext cx="9339263" cy="4968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61039-2EEE-D345-B0E2-6E45AE90F5E1}"/>
              </a:ext>
            </a:extLst>
          </p:cNvPr>
          <p:cNvSpPr/>
          <p:nvPr userDrawn="1"/>
        </p:nvSpPr>
        <p:spPr>
          <a:xfrm>
            <a:off x="838200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1FCE0-FE2B-3441-93F3-791D70ED4512}"/>
              </a:ext>
            </a:extLst>
          </p:cNvPr>
          <p:cNvSpPr/>
          <p:nvPr userDrawn="1"/>
        </p:nvSpPr>
        <p:spPr>
          <a:xfrm>
            <a:off x="4481026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2BB9A-452D-3045-BFF1-B38A59CA544D}"/>
              </a:ext>
            </a:extLst>
          </p:cNvPr>
          <p:cNvSpPr/>
          <p:nvPr userDrawn="1"/>
        </p:nvSpPr>
        <p:spPr>
          <a:xfrm>
            <a:off x="8123852" y="2874511"/>
            <a:ext cx="3229947" cy="2137844"/>
          </a:xfrm>
          <a:prstGeom prst="rect">
            <a:avLst/>
          </a:prstGeom>
          <a:solidFill>
            <a:srgbClr val="4E6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2DDA5C-F798-644E-A72E-2304D29706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44625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D30793F-0AB9-404A-8731-2345F575636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026" y="2944625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CB2B0A-6E26-FC4B-99DE-185774BB7DE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23851" y="2949898"/>
            <a:ext cx="3229947" cy="2067730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Bullet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7801299-18BC-8D43-B49D-20E7F1643A0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2251505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8F50E81-CCB6-E24B-A504-8E3D6EA7780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95057" y="2251505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49C8D7B-A2E3-804E-A505-419C39FC3E7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50320" y="2256480"/>
            <a:ext cx="3229947" cy="48025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rgbClr val="4E62B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424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A145-C651-6646-9880-C0AA47A3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BC796-3AA7-4242-97EB-79AAFF34EF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12765" y="1825625"/>
            <a:ext cx="3641034" cy="3872810"/>
          </a:xfrm>
        </p:spPr>
        <p:txBody>
          <a:bodyPr/>
          <a:lstStyle>
            <a:lvl1pPr marL="0" indent="0">
              <a:buNone/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>
              <a:buClr>
                <a:srgbClr val="4E62B2"/>
              </a:buCl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Main text</a:t>
            </a:r>
          </a:p>
          <a:p>
            <a:pPr lvl="1"/>
            <a:r>
              <a:rPr lang="en-US"/>
              <a:t>Bullet point text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B65C-CCD8-B141-B396-868488F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5257800" cy="501650"/>
          </a:xfrm>
        </p:spPr>
        <p:txBody>
          <a:bodyPr/>
          <a:lstStyle>
            <a:lvl1pPr>
              <a:defRPr sz="1100">
                <a:solidFill>
                  <a:srgbClr val="4E62B2"/>
                </a:solidFill>
                <a:latin typeface="Scandia" panose="020B0603050000020004" pitchFamily="34" charset="77"/>
              </a:defRPr>
            </a:lvl1pPr>
          </a:lstStyle>
          <a:p>
            <a:r>
              <a:rPr lang="en-US"/>
              <a:t>2021 </a:t>
            </a:r>
            <a:r>
              <a:rPr lang="en-US" err="1"/>
              <a:t>Sandata</a:t>
            </a:r>
            <a:r>
              <a:rPr lang="en-US"/>
              <a:t> Technologies, LLC - Confidential &amp; Proprietary    |    </a:t>
            </a:r>
            <a:fld id="{B2923776-54BA-0E4D-9E25-9D877C7DFB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06BA752-BB9A-0748-B0C0-1B4CC83E3E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343" y="1601022"/>
            <a:ext cx="6745639" cy="46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58BA6-8860-FC4F-A024-6ACB69B8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85A0B-66EE-7645-9F19-1D9381EB3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03778-3545-9447-8F9B-3D44CAB6E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7B64-5773-4149-8AFC-3BECF4DADDDA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1DCF-1605-E547-93E4-299432DB4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C55EC-BEC9-6245-84DC-1D19475C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3776-54BA-0E4D-9E25-9D877C7D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9" r:id="rId5"/>
    <p:sldLayoutId id="2147483670" r:id="rId6"/>
    <p:sldLayoutId id="2147483660" r:id="rId7"/>
    <p:sldLayoutId id="2147483677" r:id="rId8"/>
    <p:sldLayoutId id="2147483683" r:id="rId9"/>
    <p:sldLayoutId id="2147483661" r:id="rId10"/>
    <p:sldLayoutId id="2147483662" r:id="rId11"/>
    <p:sldLayoutId id="2147483665" r:id="rId12"/>
    <p:sldLayoutId id="2147483666" r:id="rId13"/>
    <p:sldLayoutId id="2147483679" r:id="rId14"/>
    <p:sldLayoutId id="2147483651" r:id="rId15"/>
    <p:sldLayoutId id="2147483663" r:id="rId16"/>
    <p:sldLayoutId id="2147483681" r:id="rId17"/>
    <p:sldLayoutId id="2147483684" r:id="rId18"/>
    <p:sldLayoutId id="21474836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EA5318-C5D4-414C-9427-32DF1AE20BB1}"/>
              </a:ext>
            </a:extLst>
          </p:cNvPr>
          <p:cNvSpPr txBox="1">
            <a:spLocks/>
          </p:cNvSpPr>
          <p:nvPr/>
        </p:nvSpPr>
        <p:spPr>
          <a:xfrm>
            <a:off x="671728" y="5257800"/>
            <a:ext cx="7557872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solidFill>
                  <a:srgbClr val="4E62B2"/>
                </a:solidFill>
                <a:latin typeface="Scandia" panose="020B0603050000020004" pitchFamily="34" charset="77"/>
              </a:rPr>
              <a:t>The Wrap Around Impact of Revenue Cycle</a:t>
            </a:r>
          </a:p>
          <a:p>
            <a:pPr algn="l"/>
            <a:r>
              <a:rPr lang="en-US" sz="2600" dirty="0">
                <a:solidFill>
                  <a:srgbClr val="4E62B2"/>
                </a:solidFill>
                <a:latin typeface="Scandia" panose="020B0603050000020004" pitchFamily="34" charset="77"/>
              </a:rPr>
              <a:t>Management on the IDD Provider Agency Mission</a:t>
            </a:r>
          </a:p>
          <a:p>
            <a:pPr algn="l"/>
            <a:endParaRPr lang="en-US" sz="2600" dirty="0">
              <a:solidFill>
                <a:srgbClr val="4E62B2"/>
              </a:solidFill>
              <a:latin typeface="Scandia" panose="020B0603050000020004" pitchFamily="34" charset="77"/>
            </a:endParaRPr>
          </a:p>
          <a:p>
            <a:pPr algn="l"/>
            <a:r>
              <a:rPr lang="en-US" sz="2100" dirty="0">
                <a:solidFill>
                  <a:srgbClr val="4E62B2"/>
                </a:solidFill>
                <a:latin typeface="Scandia Light" panose="020B0603050000020004" pitchFamily="34" charset="77"/>
                <a:ea typeface="Lato Light" panose="020F0502020204030203" pitchFamily="34" charset="0"/>
                <a:cs typeface="Lato Light" panose="020F0502020204030203" pitchFamily="34" charset="0"/>
              </a:rPr>
              <a:t>October 12, 2023</a:t>
            </a:r>
          </a:p>
        </p:txBody>
      </p:sp>
    </p:spTree>
    <p:extLst>
      <p:ext uri="{BB962C8B-B14F-4D97-AF65-F5344CB8AC3E}">
        <p14:creationId xmlns:p14="http://schemas.microsoft.com/office/powerpoint/2010/main" val="183937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Eligibility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F528-85A1-DF80-02D9-50370C5E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1B3E-1701-4C75-B435-0B658390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/>
              <a:t>Significant dollar risk for billing incorrect payer or ineligible client</a:t>
            </a:r>
          </a:p>
          <a:p>
            <a:pPr marL="1028700" lvl="1" indent="-342900"/>
            <a:r>
              <a:rPr lang="en-US" dirty="0"/>
              <a:t>Up to 6 weeks of billing at risk</a:t>
            </a:r>
          </a:p>
          <a:p>
            <a:pPr lvl="1" indent="0">
              <a:buNone/>
            </a:pPr>
            <a:endParaRPr lang="en-US" sz="800" dirty="0"/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Obtain Medicaid/Insurance ID# prior to admission</a:t>
            </a:r>
          </a:p>
          <a:p>
            <a:endParaRPr lang="en-US" sz="800" dirty="0"/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Check Payer Eligibility at least semi-monthly</a:t>
            </a:r>
          </a:p>
          <a:p>
            <a:pPr marL="1028700" lvl="1" indent="-342900"/>
            <a:r>
              <a:rPr lang="en-US" dirty="0"/>
              <a:t>SCDHHS says eligibility may change on a daily basis</a:t>
            </a:r>
          </a:p>
          <a:p>
            <a:pPr lvl="1" indent="0">
              <a:buNone/>
            </a:pPr>
            <a:endParaRPr lang="en-US" sz="800" dirty="0"/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Payer switches – need authorization from the new payer (may be retro)</a:t>
            </a:r>
          </a:p>
          <a:p>
            <a:endParaRPr lang="en-US" sz="800" dirty="0"/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An auth is not a guarantee of payment – eligibility is critical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7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C307-5D17-8B05-9CCD-2705D9B2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B2D5-EDE5-C889-A0A3-3E58EF02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53330"/>
            <a:ext cx="11612880" cy="508650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Know the rules for Kansas LTSS/HCBS IDD Waiver Program: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Must be 5 years of age or older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Have Intellectual Disability that began before the age of 18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Have a diagnosis of a Developmental Disability that began before the age of 22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Must be determined program eligible by the </a:t>
            </a: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          Community Disability Determination Organization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Meet the Medicaid long-term care institutional threshold score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Be financially eligible for Medicaid</a:t>
            </a:r>
            <a:br>
              <a:rPr lang="en-US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</a:br>
            <a:endParaRPr lang="en-US" b="0" i="0" dirty="0">
              <a:solidFill>
                <a:srgbClr val="333333"/>
              </a:solidFill>
              <a:effectLst/>
              <a:latin typeface="Lato Light" panose="020F0302020204030203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8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C307-5D17-8B05-9CCD-2705D9B2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B2D5-EDE5-C889-A0A3-3E58EF02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53330"/>
            <a:ext cx="11612880" cy="508650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Managed Care Organization:</a:t>
            </a:r>
            <a:endParaRPr lang="en-US" sz="800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Selected within 90 days of initial enrollment date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  <a:t>Switches only allowed during annual open enrollment period</a:t>
            </a:r>
            <a:br>
              <a:rPr lang="en-US" sz="2800" b="0" i="0" dirty="0">
                <a:solidFill>
                  <a:srgbClr val="333333"/>
                </a:solidFill>
                <a:effectLst/>
                <a:latin typeface="Lato Light" panose="020F0302020204030203" pitchFamily="34" charset="0"/>
              </a:rPr>
            </a:br>
            <a:endParaRPr lang="en-US" sz="2800" b="0" i="0" dirty="0">
              <a:solidFill>
                <a:srgbClr val="333333"/>
              </a:solidFill>
              <a:effectLst/>
              <a:latin typeface="Lato Light" panose="020F0302020204030203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7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Authorizations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36D3-47B8-CC66-BC0B-C18F8465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7E521-B09E-3CCA-724F-42491439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Second largest denial category after eligibility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Your intake and coordination staff should:</a:t>
            </a:r>
          </a:p>
          <a:p>
            <a:pPr marL="1028700" lvl="1" indent="-342900"/>
            <a:r>
              <a:rPr lang="en-US"/>
              <a:t>Understand how to read and interpret authorization data elements.</a:t>
            </a:r>
          </a:p>
          <a:p>
            <a:pPr marL="1028700" lvl="1" indent="-342900"/>
            <a:r>
              <a:rPr lang="en-US"/>
              <a:t>Understand the importance of verifying what is on the authorization to enter your system.</a:t>
            </a:r>
          </a:p>
          <a:p>
            <a:pPr marL="1028700" lvl="1" indent="-342900"/>
            <a:r>
              <a:rPr lang="en-US"/>
              <a:t>Understand that the service you provide, and the schedule must match the authorization.</a:t>
            </a:r>
          </a:p>
          <a:p>
            <a:pPr marL="1028700" lvl="1" indent="-342900"/>
            <a:r>
              <a:rPr lang="en-US"/>
              <a:t>Understand varying authorization formats to ensure that you understand what to look for on each authorization.</a:t>
            </a:r>
          </a:p>
          <a:p>
            <a:pPr marL="1028700" lvl="1" indent="-342900"/>
            <a:r>
              <a:rPr lang="en-US"/>
              <a:t>Establish a process to maintain changed and expiring authorizations.  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When in Doubt?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Claims Filing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5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47E9-70EB-1547-D4AB-DC25314C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Billing and Claims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CC52-64CC-6724-1DD5-2AC1A30E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/>
              <a:t>Refer to the payer’s billing manual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Bill on the correct form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Bill consistently on time – especially private pay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Put correct data in the correct format in the correct fields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Bill electronically when possible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Work EDI rejections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Get paid electronically when possible</a:t>
            </a:r>
          </a:p>
          <a:p>
            <a:pPr marL="1028700" lvl="1" indent="-342900"/>
            <a:r>
              <a:rPr lang="en-US" dirty="0"/>
              <a:t>EFT, ERA, Credit Card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2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Payments and Denials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D496-13D4-7A2C-E2EC-28AB955D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Agency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A17E-C2AC-27DB-31A4-B5DC35114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Strategic Priorities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D7C01E-4F86-C575-386C-4679B3405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640870"/>
              </p:ext>
            </p:extLst>
          </p:nvPr>
        </p:nvGraphicFramePr>
        <p:xfrm>
          <a:off x="3490257" y="2109192"/>
          <a:ext cx="4886325" cy="378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60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8FE5-0A24-ED78-2590-1CB6E2B6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F74A-0332-0CDD-B088-F0BE41696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/>
              <a:t>Enroll in electronic payment and remittance advices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Post payments promptly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Reconcile payments to invoices and follow up on discrepancies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88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BD1A-7C73-D08E-F28B-6F7BC428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1F9C7-EE4B-EB68-50A7-04F14062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Review as part of payment reconcilement process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Examples</a:t>
            </a:r>
          </a:p>
          <a:p>
            <a:pPr marL="1028700" lvl="1" indent="-342900"/>
            <a:r>
              <a:rPr lang="en-US"/>
              <a:t>Eligibility, authorization disconnects</a:t>
            </a:r>
          </a:p>
          <a:p>
            <a:pPr marL="1028700" lvl="1" indent="-342900"/>
            <a:r>
              <a:rPr lang="en-US"/>
              <a:t>Expired </a:t>
            </a:r>
            <a:r>
              <a:rPr lang="en-US" err="1"/>
              <a:t>auths</a:t>
            </a:r>
            <a:endParaRPr lang="en-US"/>
          </a:p>
          <a:p>
            <a:pPr marL="1028700" lvl="1" indent="-342900"/>
            <a:r>
              <a:rPr lang="en-US"/>
              <a:t>Other authorization discrepancies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Appeal promptly – timely appeal deadlines</a:t>
            </a:r>
          </a:p>
        </p:txBody>
      </p:sp>
    </p:spTree>
    <p:extLst>
      <p:ext uri="{BB962C8B-B14F-4D97-AF65-F5344CB8AC3E}">
        <p14:creationId xmlns:p14="http://schemas.microsoft.com/office/powerpoint/2010/main" val="74098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Metrics and KPI’s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3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D9D0-B578-0DE4-EBC5-0BF623DD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97DF-C4C1-AE5A-DAA2-9C0E2F09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/>
              <a:t>Aging Report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Billed vs Deposits vs Applied Payments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DSO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Expiring and Expired </a:t>
            </a:r>
            <a:r>
              <a:rPr lang="en-US" err="1"/>
              <a:t>Auths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6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8078-CDF6-5BE1-917B-5C16A0CE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 Aging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09F6-C0F6-484C-FD29-BF30429C0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The Aging Report will help you see which claims remain outstanding.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1028700" lvl="1" indent="-342900"/>
            <a:r>
              <a:rPr lang="en-US"/>
              <a:t>If you missed working rejections or denials, these claims will be caught on your Aging Report. However, if applicable, your pre-billing held claims may not appear on the Aging Report since they have not yet been submitted for billing.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1028700" lvl="1" indent="-342900"/>
            <a:r>
              <a:rPr lang="en-US"/>
              <a:t>This report is a tool for you to use to follow up on all open balanced claims.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1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98BC-D206-77B5-3E1F-59FA1218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50"/>
            <a:ext cx="10515600" cy="1325563"/>
          </a:xfrm>
        </p:spPr>
        <p:txBody>
          <a:bodyPr/>
          <a:lstStyle/>
          <a:p>
            <a:r>
              <a:rPr lang="en-US" dirty="0"/>
              <a:t>Payment </a:t>
            </a:r>
            <a:r>
              <a:rPr lang="en-US" dirty="0" err="1"/>
              <a:t>Peformance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39E34C-48C4-B9A8-3B75-65C0895207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7" y="1106938"/>
            <a:ext cx="6868297" cy="5604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740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CFA9-0FF7-2D7A-1A52-2BD3FCF2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Days Sales Outstanding (DSO)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AA1C-973E-BE3E-EB64-05D6A6CC2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AKA – Average Daily Billing in Accounts Receivable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Measures the speed at which a company collects its cash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Lower DSO  = quicker collections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Higher DSO = slower collections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Formula:</a:t>
            </a:r>
          </a:p>
          <a:p>
            <a:pPr marL="1485900" lvl="2" indent="-342900"/>
            <a:r>
              <a:rPr lang="en-US"/>
              <a:t>Accounts Receivable  / Average Billing Per Day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Allows “apples to apples” comparisons across payers and providers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Ask your revenue cycle department: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If our contract says clean claims are paid in 30 days, why isn’t our DSO 30 days? 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9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7DF4-768E-E4F5-5E45-05C8A01D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Days Sales Outstanding (DSO)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6DFF-814B-F6E7-0268-95924636C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en-US" sz="6400" b="1">
                <a:latin typeface="Lato" panose="020F0502020204030203" pitchFamily="34" charset="77"/>
              </a:rPr>
              <a:t>Example DSO Computation: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6400" b="1">
                <a:latin typeface="Lato" panose="020F0502020204030203" pitchFamily="34" charset="77"/>
              </a:rPr>
              <a:t>Formula:</a:t>
            </a:r>
          </a:p>
          <a:p>
            <a:pPr algn="ctr" eaLnBrk="1" hangingPunct="1">
              <a:defRPr/>
            </a:pPr>
            <a:r>
              <a:rPr lang="en-US" sz="6400" b="1">
                <a:latin typeface="Lato" panose="020F0502020204030203" pitchFamily="34" charset="77"/>
              </a:rPr>
              <a:t>Accounts Receivable</a:t>
            </a:r>
          </a:p>
          <a:p>
            <a:pPr algn="ctr" eaLnBrk="1" hangingPunct="1">
              <a:defRPr/>
            </a:pPr>
            <a:endParaRPr lang="en-US" sz="6400" b="1">
              <a:latin typeface="Lato" panose="020F0502020204030203" pitchFamily="34" charset="77"/>
            </a:endParaRPr>
          </a:p>
          <a:p>
            <a:pPr algn="ctr" eaLnBrk="1" hangingPunct="1">
              <a:defRPr/>
            </a:pPr>
            <a:r>
              <a:rPr lang="en-US" sz="6400" b="1">
                <a:latin typeface="Lato" panose="020F0502020204030203" pitchFamily="34" charset="77"/>
              </a:rPr>
              <a:t>Average Daily Billing (Annual Billing / 360)</a:t>
            </a:r>
          </a:p>
          <a:p>
            <a:pPr algn="ctr" eaLnBrk="1" hangingPunct="1">
              <a:defRPr/>
            </a:pPr>
            <a:endParaRPr lang="en-US" sz="6400" b="1">
              <a:latin typeface="Lato" panose="020F0502020204030203" pitchFamily="34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6400" b="1">
                <a:latin typeface="Lato" panose="020F0502020204030203" pitchFamily="34" charset="77"/>
              </a:rPr>
              <a:t>Computation: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US" sz="6400" b="1">
              <a:latin typeface="Lato" panose="020F0502020204030203" pitchFamily="34" charset="77"/>
            </a:endParaRPr>
          </a:p>
          <a:p>
            <a:pPr algn="ctr" eaLnBrk="1" hangingPunct="1">
              <a:defRPr/>
            </a:pPr>
            <a:r>
              <a:rPr lang="en-US" sz="6400" b="1">
                <a:latin typeface="Lato" panose="020F0502020204030203" pitchFamily="34" charset="77"/>
              </a:rPr>
              <a:t>100,000</a:t>
            </a:r>
          </a:p>
          <a:p>
            <a:pPr algn="ctr" eaLnBrk="1" hangingPunct="1">
              <a:defRPr/>
            </a:pPr>
            <a:endParaRPr lang="en-US" sz="6400" b="1">
              <a:latin typeface="Lato" panose="020F0502020204030203" pitchFamily="34" charset="77"/>
            </a:endParaRPr>
          </a:p>
          <a:p>
            <a:pPr algn="ctr" eaLnBrk="1" hangingPunct="1">
              <a:defRPr/>
            </a:pPr>
            <a:endParaRPr lang="en-US" sz="6400" b="1">
              <a:latin typeface="Lato" panose="020F0502020204030203" pitchFamily="34" charset="77"/>
            </a:endParaRPr>
          </a:p>
          <a:p>
            <a:pPr algn="ctr" eaLnBrk="1" hangingPunct="1">
              <a:defRPr/>
            </a:pPr>
            <a:r>
              <a:rPr lang="en-US" sz="6400" b="1">
                <a:latin typeface="Lato" panose="020F0502020204030203" pitchFamily="34" charset="77"/>
              </a:rPr>
              <a:t>(1,000,000 / 360)</a:t>
            </a:r>
          </a:p>
          <a:p>
            <a:pPr algn="ctr" eaLnBrk="1" hangingPunct="1">
              <a:defRPr/>
            </a:pPr>
            <a:endParaRPr lang="en-US" sz="6400" b="1">
              <a:latin typeface="Lato" panose="020F0502020204030203" pitchFamily="34" charset="77"/>
            </a:endParaRPr>
          </a:p>
          <a:p>
            <a:pPr algn="ctr" eaLnBrk="1" hangingPunct="1">
              <a:defRPr/>
            </a:pPr>
            <a:r>
              <a:rPr lang="en-US" sz="6400" b="1">
                <a:latin typeface="Lato" panose="020F0502020204030203" pitchFamily="34" charset="77"/>
              </a:rPr>
              <a:t>DSO = 36 days</a:t>
            </a:r>
          </a:p>
          <a:p>
            <a:endParaRPr lang="en-US"/>
          </a:p>
        </p:txBody>
      </p:sp>
      <p:sp>
        <p:nvSpPr>
          <p:cNvPr id="4" name="Division 3">
            <a:extLst>
              <a:ext uri="{FF2B5EF4-FFF2-40B4-BE49-F238E27FC236}">
                <a16:creationId xmlns:a16="http://schemas.microsoft.com/office/drawing/2014/main" id="{0AB03CDB-A659-A122-FE3A-E0F0E6CF6DCB}"/>
              </a:ext>
            </a:extLst>
          </p:cNvPr>
          <p:cNvSpPr/>
          <p:nvPr/>
        </p:nvSpPr>
        <p:spPr>
          <a:xfrm flipV="1">
            <a:off x="5695177" y="2617273"/>
            <a:ext cx="801646" cy="434847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>
            <a:extLst>
              <a:ext uri="{FF2B5EF4-FFF2-40B4-BE49-F238E27FC236}">
                <a16:creationId xmlns:a16="http://schemas.microsoft.com/office/drawing/2014/main" id="{1E670F2E-BCD8-7F13-E4AE-C3AB555C65BB}"/>
              </a:ext>
            </a:extLst>
          </p:cNvPr>
          <p:cNvSpPr/>
          <p:nvPr/>
        </p:nvSpPr>
        <p:spPr>
          <a:xfrm flipV="1">
            <a:off x="5695177" y="4511976"/>
            <a:ext cx="801646" cy="434847"/>
          </a:xfrm>
          <a:prstGeom prst="mathDivid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B2FD-D264-91CA-E65C-9D8169B7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9407-1561-E559-21E0-BB846834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/>
              <a:t>Develop your metrics – Excel and Report Filters are your friend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Try out reports, filter in different ways, see what works for you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Keep your eyes on the metrics – build and watch your dashboard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Examine your “care-to-cash” cycle and try to shave days where possible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Measure and track / pull levers / watch for results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6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RCM and Care Quality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AA8B-942A-D350-D9EB-2FECC983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B53A5-0C49-981B-D2E0-A2FA119B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400" b="1" u="sng">
                <a:latin typeface="Lato" panose="020F0502020204030203" pitchFamily="34" charset="77"/>
              </a:rPr>
              <a:t>Revenue Cycle Management</a:t>
            </a:r>
          </a:p>
          <a:p>
            <a:endParaRPr lang="en-US" sz="6400" b="1" u="sng">
              <a:latin typeface="Lato" panose="020F0502020204030203" pitchFamily="34" charset="77"/>
            </a:endParaRP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General Concepts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Payment Timeline Impactors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Payment Throughput Impactors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Process Management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RCM Management Metrics and KPIs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RCM and Care Quality?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Technology Support</a:t>
            </a:r>
          </a:p>
          <a:p>
            <a:pPr marL="857250" indent="-857250">
              <a:buBlip>
                <a:blip r:embed="rId2"/>
              </a:buBlip>
            </a:pPr>
            <a:r>
              <a:rPr lang="en-US" sz="6400"/>
              <a:t>Q&amp;A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F5331F9-6D5A-8FED-DE92-C1E15222A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1137" y="356452"/>
            <a:ext cx="1846977" cy="461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4C6AFD-339F-4918-9A7B-E18E29E41A43}"/>
              </a:ext>
            </a:extLst>
          </p:cNvPr>
          <p:cNvSpPr txBox="1"/>
          <p:nvPr/>
        </p:nvSpPr>
        <p:spPr>
          <a:xfrm>
            <a:off x="2845275" y="719640"/>
            <a:ext cx="63078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46538C"/>
                </a:solidFill>
                <a:latin typeface="Lato Black"/>
                <a:ea typeface="Lato Black"/>
                <a:cs typeface="Lato Black"/>
              </a:rPr>
              <a:t>Avoid Underserviced Clients </a:t>
            </a:r>
            <a:endParaRPr lang="en-US" sz="3200" b="1" dirty="0">
              <a:solidFill>
                <a:srgbClr val="EEA32D"/>
              </a:solidFill>
              <a:latin typeface="Lato" panose="020F0502020204030203" pitchFamily="34" charset="77"/>
              <a:ea typeface="Lato"/>
              <a:cs typeface="La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FBE8-651B-4878-F3A4-E12D040FE91C}"/>
              </a:ext>
            </a:extLst>
          </p:cNvPr>
          <p:cNvGrpSpPr/>
          <p:nvPr/>
        </p:nvGrpSpPr>
        <p:grpSpPr>
          <a:xfrm>
            <a:off x="10842370" y="5529072"/>
            <a:ext cx="1280408" cy="1187246"/>
            <a:chOff x="9965527" y="4540635"/>
            <a:chExt cx="1959489" cy="2112263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473C03A-71A3-94E7-61E0-1E1CF597F97E}"/>
                </a:ext>
              </a:extLst>
            </p:cNvPr>
            <p:cNvSpPr/>
            <p:nvPr/>
          </p:nvSpPr>
          <p:spPr>
            <a:xfrm rot="5400000">
              <a:off x="10517745" y="5094277"/>
              <a:ext cx="1809562" cy="100498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7">
              <a:extLst>
                <a:ext uri="{FF2B5EF4-FFF2-40B4-BE49-F238E27FC236}">
                  <a16:creationId xmlns:a16="http://schemas.microsoft.com/office/drawing/2014/main" id="{72C46333-8CE5-40A1-0521-085686F9B9D8}"/>
                </a:ext>
              </a:extLst>
            </p:cNvPr>
            <p:cNvSpPr/>
            <p:nvPr/>
          </p:nvSpPr>
          <p:spPr>
            <a:xfrm rot="5400000">
              <a:off x="9606346" y="5215038"/>
              <a:ext cx="1615647" cy="89728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7">
              <a:extLst>
                <a:ext uri="{FF2B5EF4-FFF2-40B4-BE49-F238E27FC236}">
                  <a16:creationId xmlns:a16="http://schemas.microsoft.com/office/drawing/2014/main" id="{50A55C57-20BA-EE5B-9848-A5E037845CDA}"/>
                </a:ext>
              </a:extLst>
            </p:cNvPr>
            <p:cNvSpPr/>
            <p:nvPr/>
          </p:nvSpPr>
          <p:spPr>
            <a:xfrm rot="5400000">
              <a:off x="9810057" y="5040430"/>
              <a:ext cx="2112263" cy="1112674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4A06649-9CAC-F8CC-F536-66D48A6113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11986" cy="6857874"/>
          </a:xfrm>
          <a:prstGeom prst="rect">
            <a:avLst/>
          </a:prstGeom>
        </p:spPr>
      </p:pic>
      <p:sp>
        <p:nvSpPr>
          <p:cNvPr id="21" name="Triangle 17">
            <a:extLst>
              <a:ext uri="{FF2B5EF4-FFF2-40B4-BE49-F238E27FC236}">
                <a16:creationId xmlns:a16="http://schemas.microsoft.com/office/drawing/2014/main" id="{B25872CD-6E1E-3F22-C6EC-92D0C29D77D8}"/>
              </a:ext>
            </a:extLst>
          </p:cNvPr>
          <p:cNvSpPr/>
          <p:nvPr/>
        </p:nvSpPr>
        <p:spPr>
          <a:xfrm rot="5400000">
            <a:off x="679958" y="6160336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17">
            <a:extLst>
              <a:ext uri="{FF2B5EF4-FFF2-40B4-BE49-F238E27FC236}">
                <a16:creationId xmlns:a16="http://schemas.microsoft.com/office/drawing/2014/main" id="{9C0F35F2-F276-C2FD-C8B0-285EC146B73A}"/>
              </a:ext>
            </a:extLst>
          </p:cNvPr>
          <p:cNvSpPr/>
          <p:nvPr/>
        </p:nvSpPr>
        <p:spPr>
          <a:xfrm rot="5400000">
            <a:off x="789868" y="6118002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17">
            <a:extLst>
              <a:ext uri="{FF2B5EF4-FFF2-40B4-BE49-F238E27FC236}">
                <a16:creationId xmlns:a16="http://schemas.microsoft.com/office/drawing/2014/main" id="{E41722B0-A2CF-F7D4-8640-5D53411680C5}"/>
              </a:ext>
            </a:extLst>
          </p:cNvPr>
          <p:cNvSpPr/>
          <p:nvPr/>
        </p:nvSpPr>
        <p:spPr>
          <a:xfrm rot="5400000">
            <a:off x="1053099" y="6160336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17">
            <a:extLst>
              <a:ext uri="{FF2B5EF4-FFF2-40B4-BE49-F238E27FC236}">
                <a16:creationId xmlns:a16="http://schemas.microsoft.com/office/drawing/2014/main" id="{26CC98EB-2AA4-9FA2-E394-CE3E74ED8E61}"/>
              </a:ext>
            </a:extLst>
          </p:cNvPr>
          <p:cNvSpPr/>
          <p:nvPr/>
        </p:nvSpPr>
        <p:spPr>
          <a:xfrm rot="5400000">
            <a:off x="632630" y="871055"/>
            <a:ext cx="1021691" cy="56742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17">
            <a:extLst>
              <a:ext uri="{FF2B5EF4-FFF2-40B4-BE49-F238E27FC236}">
                <a16:creationId xmlns:a16="http://schemas.microsoft.com/office/drawing/2014/main" id="{D86F2FA9-2305-2826-300E-205D5E6AD970}"/>
              </a:ext>
            </a:extLst>
          </p:cNvPr>
          <p:cNvSpPr/>
          <p:nvPr/>
        </p:nvSpPr>
        <p:spPr>
          <a:xfrm rot="5400000">
            <a:off x="1035272" y="1328671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17">
            <a:extLst>
              <a:ext uri="{FF2B5EF4-FFF2-40B4-BE49-F238E27FC236}">
                <a16:creationId xmlns:a16="http://schemas.microsoft.com/office/drawing/2014/main" id="{B04EB359-0903-1DAE-0159-67FF690AB84D}"/>
              </a:ext>
            </a:extLst>
          </p:cNvPr>
          <p:cNvSpPr/>
          <p:nvPr/>
        </p:nvSpPr>
        <p:spPr>
          <a:xfrm rot="5400000">
            <a:off x="1035272" y="614296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17">
            <a:extLst>
              <a:ext uri="{FF2B5EF4-FFF2-40B4-BE49-F238E27FC236}">
                <a16:creationId xmlns:a16="http://schemas.microsoft.com/office/drawing/2014/main" id="{26A7EAB0-815A-5E34-4AA1-D918FDF6ED81}"/>
              </a:ext>
            </a:extLst>
          </p:cNvPr>
          <p:cNvSpPr/>
          <p:nvPr/>
        </p:nvSpPr>
        <p:spPr>
          <a:xfrm rot="5400000">
            <a:off x="91832" y="3049275"/>
            <a:ext cx="1595013" cy="734049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17">
            <a:extLst>
              <a:ext uri="{FF2B5EF4-FFF2-40B4-BE49-F238E27FC236}">
                <a16:creationId xmlns:a16="http://schemas.microsoft.com/office/drawing/2014/main" id="{60FE2262-7EF0-7E2F-AF94-207641ECB2B3}"/>
              </a:ext>
            </a:extLst>
          </p:cNvPr>
          <p:cNvSpPr/>
          <p:nvPr/>
        </p:nvSpPr>
        <p:spPr>
          <a:xfrm rot="5400000">
            <a:off x="735495" y="2810900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17">
            <a:extLst>
              <a:ext uri="{FF2B5EF4-FFF2-40B4-BE49-F238E27FC236}">
                <a16:creationId xmlns:a16="http://schemas.microsoft.com/office/drawing/2014/main" id="{AF0E83F0-5892-2DB9-82FB-AE7FBFAFDF4F}"/>
              </a:ext>
            </a:extLst>
          </p:cNvPr>
          <p:cNvSpPr/>
          <p:nvPr/>
        </p:nvSpPr>
        <p:spPr>
          <a:xfrm rot="5400000">
            <a:off x="1039743" y="3893784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17">
            <a:extLst>
              <a:ext uri="{FF2B5EF4-FFF2-40B4-BE49-F238E27FC236}">
                <a16:creationId xmlns:a16="http://schemas.microsoft.com/office/drawing/2014/main" id="{F40B1185-00F2-9500-735A-DB4DBCCF346E}"/>
              </a:ext>
            </a:extLst>
          </p:cNvPr>
          <p:cNvSpPr/>
          <p:nvPr/>
        </p:nvSpPr>
        <p:spPr>
          <a:xfrm rot="5400000">
            <a:off x="912153" y="4148967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C975E-6B63-DE3F-B75E-4D754A4ADE7C}"/>
              </a:ext>
            </a:extLst>
          </p:cNvPr>
          <p:cNvSpPr txBox="1"/>
          <p:nvPr/>
        </p:nvSpPr>
        <p:spPr>
          <a:xfrm>
            <a:off x="2549436" y="1791094"/>
            <a:ext cx="4458252" cy="3494033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Missed Services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Will show up as unconfirmed </a:t>
            </a:r>
          </a:p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Underserviced and Lost Clients 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Authorized but not scheduled cases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Missed and short-served shifts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Late shift starts /early clock-outs</a:t>
            </a:r>
          </a:p>
          <a:p>
            <a:pPr>
              <a:lnSpc>
                <a:spcPct val="150000"/>
              </a:lnSpc>
              <a:buClr>
                <a:srgbClr val="EEA32D"/>
              </a:buClr>
            </a:pPr>
            <a:endParaRPr lang="en-US" sz="2000" dirty="0">
              <a:solidFill>
                <a:srgbClr val="46538C"/>
              </a:solidFill>
              <a:latin typeface="Lato" panose="020F050202020403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0CBDB-C9A6-86EA-4507-09E89B58E4C9}"/>
              </a:ext>
            </a:extLst>
          </p:cNvPr>
          <p:cNvSpPr txBox="1"/>
          <p:nvPr/>
        </p:nvSpPr>
        <p:spPr>
          <a:xfrm>
            <a:off x="6927941" y="1791094"/>
            <a:ext cx="4538143" cy="4278864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Reports: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Proposed vs. Actual Times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Hours authorized and not scheduled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Hours scheduled vs. served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Client Discharges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Client list with last scheduled date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dirty="0">
                <a:solidFill>
                  <a:srgbClr val="46538C"/>
                </a:solidFill>
                <a:latin typeface="Lato" panose="020F0502020204030203" pitchFamily="34" charset="77"/>
              </a:rPr>
              <a:t>Hospitalization and other absent status</a:t>
            </a:r>
          </a:p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endParaRPr lang="en-US" sz="2000" dirty="0">
              <a:solidFill>
                <a:srgbClr val="46538C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6368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F5331F9-6D5A-8FED-DE92-C1E15222A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1137" y="356452"/>
            <a:ext cx="1846977" cy="461744"/>
          </a:xfrm>
          <a:prstGeom prst="rect">
            <a:avLst/>
          </a:prstGeom>
        </p:spPr>
      </p:pic>
      <p:sp>
        <p:nvSpPr>
          <p:cNvPr id="5" name="Triangle 17">
            <a:extLst>
              <a:ext uri="{FF2B5EF4-FFF2-40B4-BE49-F238E27FC236}">
                <a16:creationId xmlns:a16="http://schemas.microsoft.com/office/drawing/2014/main" id="{70A12F1A-FD38-5A37-718E-B7C72C76428A}"/>
              </a:ext>
            </a:extLst>
          </p:cNvPr>
          <p:cNvSpPr/>
          <p:nvPr/>
        </p:nvSpPr>
        <p:spPr>
          <a:xfrm rot="5400000">
            <a:off x="679958" y="6160336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17">
            <a:extLst>
              <a:ext uri="{FF2B5EF4-FFF2-40B4-BE49-F238E27FC236}">
                <a16:creationId xmlns:a16="http://schemas.microsoft.com/office/drawing/2014/main" id="{AE8EC4A6-DA4A-1E73-18D1-A3BF4EBC638C}"/>
              </a:ext>
            </a:extLst>
          </p:cNvPr>
          <p:cNvSpPr/>
          <p:nvPr/>
        </p:nvSpPr>
        <p:spPr>
          <a:xfrm rot="5400000">
            <a:off x="789868" y="6118002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17">
            <a:extLst>
              <a:ext uri="{FF2B5EF4-FFF2-40B4-BE49-F238E27FC236}">
                <a16:creationId xmlns:a16="http://schemas.microsoft.com/office/drawing/2014/main" id="{50B557D1-987F-F8A5-924C-B0011D77B560}"/>
              </a:ext>
            </a:extLst>
          </p:cNvPr>
          <p:cNvSpPr/>
          <p:nvPr/>
        </p:nvSpPr>
        <p:spPr>
          <a:xfrm rot="5400000">
            <a:off x="1053099" y="6160336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17">
            <a:extLst>
              <a:ext uri="{FF2B5EF4-FFF2-40B4-BE49-F238E27FC236}">
                <a16:creationId xmlns:a16="http://schemas.microsoft.com/office/drawing/2014/main" id="{01695E9B-3C4C-E49E-B7FB-900EAF9A7AD7}"/>
              </a:ext>
            </a:extLst>
          </p:cNvPr>
          <p:cNvSpPr/>
          <p:nvPr/>
        </p:nvSpPr>
        <p:spPr>
          <a:xfrm rot="5400000">
            <a:off x="632630" y="871055"/>
            <a:ext cx="1021691" cy="56742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17">
            <a:extLst>
              <a:ext uri="{FF2B5EF4-FFF2-40B4-BE49-F238E27FC236}">
                <a16:creationId xmlns:a16="http://schemas.microsoft.com/office/drawing/2014/main" id="{B5CF15AD-DF24-F66E-D175-3BBBE98D7E5C}"/>
              </a:ext>
            </a:extLst>
          </p:cNvPr>
          <p:cNvSpPr/>
          <p:nvPr/>
        </p:nvSpPr>
        <p:spPr>
          <a:xfrm rot="5400000">
            <a:off x="1035272" y="1328671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7">
            <a:extLst>
              <a:ext uri="{FF2B5EF4-FFF2-40B4-BE49-F238E27FC236}">
                <a16:creationId xmlns:a16="http://schemas.microsoft.com/office/drawing/2014/main" id="{986DEDED-6747-54DD-54C1-8798723B6CA5}"/>
              </a:ext>
            </a:extLst>
          </p:cNvPr>
          <p:cNvSpPr/>
          <p:nvPr/>
        </p:nvSpPr>
        <p:spPr>
          <a:xfrm rot="5400000">
            <a:off x="1035272" y="614296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7">
            <a:extLst>
              <a:ext uri="{FF2B5EF4-FFF2-40B4-BE49-F238E27FC236}">
                <a16:creationId xmlns:a16="http://schemas.microsoft.com/office/drawing/2014/main" id="{850EBB10-3CAA-C9F9-1087-DD9E96FC56C0}"/>
              </a:ext>
            </a:extLst>
          </p:cNvPr>
          <p:cNvSpPr/>
          <p:nvPr/>
        </p:nvSpPr>
        <p:spPr>
          <a:xfrm rot="5400000">
            <a:off x="91832" y="3049275"/>
            <a:ext cx="1595013" cy="734049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7">
            <a:extLst>
              <a:ext uri="{FF2B5EF4-FFF2-40B4-BE49-F238E27FC236}">
                <a16:creationId xmlns:a16="http://schemas.microsoft.com/office/drawing/2014/main" id="{1CE45945-8F3E-2CDB-CF87-959367609752}"/>
              </a:ext>
            </a:extLst>
          </p:cNvPr>
          <p:cNvSpPr/>
          <p:nvPr/>
        </p:nvSpPr>
        <p:spPr>
          <a:xfrm rot="5400000">
            <a:off x="735495" y="2810900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7">
            <a:extLst>
              <a:ext uri="{FF2B5EF4-FFF2-40B4-BE49-F238E27FC236}">
                <a16:creationId xmlns:a16="http://schemas.microsoft.com/office/drawing/2014/main" id="{4636E248-2D7B-FBEC-ABE9-80D01F19C645}"/>
              </a:ext>
            </a:extLst>
          </p:cNvPr>
          <p:cNvSpPr/>
          <p:nvPr/>
        </p:nvSpPr>
        <p:spPr>
          <a:xfrm rot="5400000">
            <a:off x="1039743" y="3893784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7">
            <a:extLst>
              <a:ext uri="{FF2B5EF4-FFF2-40B4-BE49-F238E27FC236}">
                <a16:creationId xmlns:a16="http://schemas.microsoft.com/office/drawing/2014/main" id="{774CC1F4-545A-01C9-F9FA-A8A6FD234666}"/>
              </a:ext>
            </a:extLst>
          </p:cNvPr>
          <p:cNvSpPr/>
          <p:nvPr/>
        </p:nvSpPr>
        <p:spPr>
          <a:xfrm rot="5400000">
            <a:off x="912153" y="4148967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784A16-28FE-DBC5-5C02-C85C36B316FE}"/>
              </a:ext>
            </a:extLst>
          </p:cNvPr>
          <p:cNvGrpSpPr/>
          <p:nvPr/>
        </p:nvGrpSpPr>
        <p:grpSpPr>
          <a:xfrm>
            <a:off x="10842370" y="5529072"/>
            <a:ext cx="1280408" cy="1187246"/>
            <a:chOff x="9965527" y="4540635"/>
            <a:chExt cx="1959489" cy="2112263"/>
          </a:xfrm>
        </p:grpSpPr>
        <p:sp>
          <p:nvSpPr>
            <p:cNvPr id="33" name="Triangle 17">
              <a:extLst>
                <a:ext uri="{FF2B5EF4-FFF2-40B4-BE49-F238E27FC236}">
                  <a16:creationId xmlns:a16="http://schemas.microsoft.com/office/drawing/2014/main" id="{F0880AE3-D1E0-F44D-8E33-A8AD16C42766}"/>
                </a:ext>
              </a:extLst>
            </p:cNvPr>
            <p:cNvSpPr/>
            <p:nvPr/>
          </p:nvSpPr>
          <p:spPr>
            <a:xfrm rot="5400000">
              <a:off x="10517745" y="5094277"/>
              <a:ext cx="1809562" cy="100498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17">
              <a:extLst>
                <a:ext uri="{FF2B5EF4-FFF2-40B4-BE49-F238E27FC236}">
                  <a16:creationId xmlns:a16="http://schemas.microsoft.com/office/drawing/2014/main" id="{68DF8AEC-30DC-B044-C824-1D9123DD028D}"/>
                </a:ext>
              </a:extLst>
            </p:cNvPr>
            <p:cNvSpPr/>
            <p:nvPr/>
          </p:nvSpPr>
          <p:spPr>
            <a:xfrm rot="5400000">
              <a:off x="9606346" y="5215038"/>
              <a:ext cx="1615647" cy="89728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riangle 17">
              <a:extLst>
                <a:ext uri="{FF2B5EF4-FFF2-40B4-BE49-F238E27FC236}">
                  <a16:creationId xmlns:a16="http://schemas.microsoft.com/office/drawing/2014/main" id="{D80D432B-A2FC-300F-49CB-B3AC8A5085DA}"/>
                </a:ext>
              </a:extLst>
            </p:cNvPr>
            <p:cNvSpPr/>
            <p:nvPr/>
          </p:nvSpPr>
          <p:spPr>
            <a:xfrm rot="5400000">
              <a:off x="9810057" y="5040430"/>
              <a:ext cx="2112263" cy="1112674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A6478E-CCC9-0C82-B604-E2790AE9AAA7}"/>
              </a:ext>
            </a:extLst>
          </p:cNvPr>
          <p:cNvSpPr txBox="1"/>
          <p:nvPr/>
        </p:nvSpPr>
        <p:spPr>
          <a:xfrm>
            <a:off x="2845275" y="795155"/>
            <a:ext cx="6307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38C"/>
                </a:solidFill>
                <a:latin typeface="Lato Black" panose="020F0502020204030203" pitchFamily="34" charset="77"/>
              </a:rPr>
              <a:t>Authorization Compliance </a:t>
            </a:r>
            <a:endParaRPr lang="en-US" sz="3200" b="1" dirty="0">
              <a:solidFill>
                <a:srgbClr val="EEA32D"/>
              </a:solidFill>
              <a:latin typeface="Lato" panose="020F0502020204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36B16-6509-9482-C567-6295F49C30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09" y="126"/>
            <a:ext cx="2211984" cy="6857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FFE12C-BB99-D357-C699-C880D227AB56}"/>
              </a:ext>
            </a:extLst>
          </p:cNvPr>
          <p:cNvSpPr txBox="1"/>
          <p:nvPr/>
        </p:nvSpPr>
        <p:spPr>
          <a:xfrm>
            <a:off x="2549435" y="1791094"/>
            <a:ext cx="9347096" cy="4463530"/>
          </a:xfrm>
          <a:prstGeom prst="rect">
            <a:avLst/>
          </a:prstGeom>
          <a:noFill/>
        </p:spPr>
        <p:txBody>
          <a:bodyPr wrap="square" numCol="1" spcCol="914400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Foundation for authorization </a:t>
            </a:r>
          </a:p>
          <a:p>
            <a:pPr marL="800100" lvl="1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1600" dirty="0">
                <a:solidFill>
                  <a:srgbClr val="46538C"/>
                </a:solidFill>
                <a:latin typeface="Lato" panose="020F0502020204030203" pitchFamily="34" charset="77"/>
              </a:rPr>
              <a:t>Dx and Assessment </a:t>
            </a:r>
          </a:p>
          <a:p>
            <a:pPr marL="1257300" lvl="2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1600" dirty="0">
                <a:solidFill>
                  <a:srgbClr val="46538C"/>
                </a:solidFill>
                <a:latin typeface="Lato" panose="020F0502020204030203" pitchFamily="34" charset="77"/>
              </a:rPr>
              <a:t>Understand that the service you provide, and the schedule must match the authorization.</a:t>
            </a:r>
          </a:p>
          <a:p>
            <a:pPr marL="1257300" lvl="2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1600" dirty="0">
                <a:solidFill>
                  <a:srgbClr val="46538C"/>
                </a:solidFill>
                <a:latin typeface="Lato" panose="020F0502020204030203" pitchFamily="34" charset="77"/>
              </a:rPr>
              <a:t>Establish a process to maintain changed and expiring authorizations. </a:t>
            </a:r>
          </a:p>
          <a:p>
            <a:pPr marL="1257300" lvl="2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1600" dirty="0">
                <a:solidFill>
                  <a:srgbClr val="46538C"/>
                </a:solidFill>
                <a:latin typeface="Lato" panose="020F0502020204030203" pitchFamily="34" charset="77"/>
              </a:rPr>
              <a:t>Set up case correctly – e.g. procedure code/modifier and unit type per auth/contract/reality (schedule and services).</a:t>
            </a:r>
          </a:p>
          <a:p>
            <a:pPr marL="1257300" lvl="2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1600" dirty="0">
                <a:solidFill>
                  <a:srgbClr val="46538C"/>
                </a:solidFill>
                <a:latin typeface="Lato" panose="020F0502020204030203" pitchFamily="34" charset="77"/>
              </a:rPr>
              <a:t>Reauths – expiring, absence returns </a:t>
            </a:r>
          </a:p>
          <a:p>
            <a:pPr marL="1714500" lvl="3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1600" dirty="0">
                <a:solidFill>
                  <a:srgbClr val="46538C"/>
                </a:solidFill>
                <a:latin typeface="Lato" panose="020F0502020204030203" pitchFamily="34" charset="77"/>
              </a:rPr>
              <a:t>Service level changes – appropriate?</a:t>
            </a:r>
          </a:p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Medicaid Eligibility – gap period</a:t>
            </a:r>
          </a:p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Reauth – gap period </a:t>
            </a:r>
          </a:p>
          <a:p>
            <a:pPr marL="342900" indent="-342900">
              <a:lnSpc>
                <a:spcPct val="150000"/>
              </a:lnSpc>
              <a:buClr>
                <a:srgbClr val="EEA32D"/>
              </a:buClr>
              <a:buFont typeface="System Font Regular"/>
              <a:buChar char="▸"/>
            </a:pPr>
            <a:r>
              <a:rPr lang="en-US" sz="2000" dirty="0">
                <a:solidFill>
                  <a:srgbClr val="46538C"/>
                </a:solidFill>
                <a:latin typeface="Lato" panose="020F0502020204030203" pitchFamily="34" charset="77"/>
              </a:rPr>
              <a:t>Hospitalizations / Incarcerations – need a new auth?</a:t>
            </a:r>
          </a:p>
        </p:txBody>
      </p:sp>
    </p:spTree>
    <p:extLst>
      <p:ext uri="{BB962C8B-B14F-4D97-AF65-F5344CB8AC3E}">
        <p14:creationId xmlns:p14="http://schemas.microsoft.com/office/powerpoint/2010/main" val="3372099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F5331F9-6D5A-8FED-DE92-C1E15222A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1137" y="356452"/>
            <a:ext cx="1846977" cy="4617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7DF5710-55DF-9104-5883-7EFBC9F3C758}"/>
              </a:ext>
            </a:extLst>
          </p:cNvPr>
          <p:cNvGrpSpPr/>
          <p:nvPr/>
        </p:nvGrpSpPr>
        <p:grpSpPr>
          <a:xfrm>
            <a:off x="10842370" y="5529072"/>
            <a:ext cx="1280408" cy="1187246"/>
            <a:chOff x="9965527" y="4540635"/>
            <a:chExt cx="1959489" cy="2112263"/>
          </a:xfrm>
        </p:grpSpPr>
        <p:sp>
          <p:nvSpPr>
            <p:cNvPr id="21" name="Triangle 17">
              <a:extLst>
                <a:ext uri="{FF2B5EF4-FFF2-40B4-BE49-F238E27FC236}">
                  <a16:creationId xmlns:a16="http://schemas.microsoft.com/office/drawing/2014/main" id="{3445C92E-7BBE-94C6-7BA8-4D83ED623290}"/>
                </a:ext>
              </a:extLst>
            </p:cNvPr>
            <p:cNvSpPr/>
            <p:nvPr/>
          </p:nvSpPr>
          <p:spPr>
            <a:xfrm rot="5400000">
              <a:off x="10517745" y="5094277"/>
              <a:ext cx="1809562" cy="100498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17">
              <a:extLst>
                <a:ext uri="{FF2B5EF4-FFF2-40B4-BE49-F238E27FC236}">
                  <a16:creationId xmlns:a16="http://schemas.microsoft.com/office/drawing/2014/main" id="{71B22BB2-7533-B15C-C01B-91117A79CCA2}"/>
                </a:ext>
              </a:extLst>
            </p:cNvPr>
            <p:cNvSpPr/>
            <p:nvPr/>
          </p:nvSpPr>
          <p:spPr>
            <a:xfrm rot="5400000">
              <a:off x="9606346" y="5215038"/>
              <a:ext cx="1615647" cy="89728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17">
              <a:extLst>
                <a:ext uri="{FF2B5EF4-FFF2-40B4-BE49-F238E27FC236}">
                  <a16:creationId xmlns:a16="http://schemas.microsoft.com/office/drawing/2014/main" id="{1FAB9991-5B11-E668-A5BD-FFA1E1063524}"/>
                </a:ext>
              </a:extLst>
            </p:cNvPr>
            <p:cNvSpPr/>
            <p:nvPr/>
          </p:nvSpPr>
          <p:spPr>
            <a:xfrm rot="5400000">
              <a:off x="9810057" y="5040430"/>
              <a:ext cx="2112263" cy="1112674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D2009D4-C628-239D-828E-3FAD7DC8D382}"/>
              </a:ext>
            </a:extLst>
          </p:cNvPr>
          <p:cNvSpPr txBox="1"/>
          <p:nvPr/>
        </p:nvSpPr>
        <p:spPr>
          <a:xfrm>
            <a:off x="2822168" y="822603"/>
            <a:ext cx="6307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38C"/>
                </a:solidFill>
                <a:latin typeface="Lato Black" panose="020F0502020204030203" pitchFamily="34" charset="77"/>
              </a:rPr>
              <a:t>Eligibility Opportunities</a:t>
            </a:r>
            <a:endParaRPr lang="en-US" sz="3200" b="1" dirty="0">
              <a:solidFill>
                <a:srgbClr val="EEA32D"/>
              </a:solidFill>
              <a:latin typeface="Lato" panose="020F0502020204030203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DCB33-2EAD-B684-4FE2-0F8B8B6B6363}"/>
              </a:ext>
            </a:extLst>
          </p:cNvPr>
          <p:cNvSpPr/>
          <p:nvPr/>
        </p:nvSpPr>
        <p:spPr>
          <a:xfrm>
            <a:off x="2639093" y="2374168"/>
            <a:ext cx="9030593" cy="738664"/>
          </a:xfrm>
          <a:prstGeom prst="rect">
            <a:avLst/>
          </a:prstGeom>
          <a:solidFill>
            <a:srgbClr val="46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F2348-C089-35F2-F158-40DAB4202D91}"/>
              </a:ext>
            </a:extLst>
          </p:cNvPr>
          <p:cNvSpPr txBox="1"/>
          <p:nvPr/>
        </p:nvSpPr>
        <p:spPr>
          <a:xfrm>
            <a:off x="2762880" y="2430425"/>
            <a:ext cx="92105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EEA32D"/>
              </a:buClr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Program switches may occur depending on waiver program or Medicare qualification resulting in payer change – qualify for new benefits?</a:t>
            </a:r>
            <a:endParaRPr lang="en-US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7" name="Triangle 17">
            <a:extLst>
              <a:ext uri="{FF2B5EF4-FFF2-40B4-BE49-F238E27FC236}">
                <a16:creationId xmlns:a16="http://schemas.microsoft.com/office/drawing/2014/main" id="{4BEB24E9-F2CC-770A-8D02-4195E84A2798}"/>
              </a:ext>
            </a:extLst>
          </p:cNvPr>
          <p:cNvSpPr/>
          <p:nvPr/>
        </p:nvSpPr>
        <p:spPr>
          <a:xfrm rot="5400000">
            <a:off x="2444081" y="2627600"/>
            <a:ext cx="390022" cy="23180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rgbClr val="EE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F2632-5265-FCC4-794E-46EB40F155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2" y="0"/>
            <a:ext cx="2211986" cy="6857874"/>
          </a:xfrm>
          <a:prstGeom prst="rect">
            <a:avLst/>
          </a:prstGeom>
        </p:spPr>
      </p:pic>
      <p:sp>
        <p:nvSpPr>
          <p:cNvPr id="5" name="Triangle 17">
            <a:extLst>
              <a:ext uri="{FF2B5EF4-FFF2-40B4-BE49-F238E27FC236}">
                <a16:creationId xmlns:a16="http://schemas.microsoft.com/office/drawing/2014/main" id="{B33346C5-D3F3-1826-EB33-ECD828E0DAFF}"/>
              </a:ext>
            </a:extLst>
          </p:cNvPr>
          <p:cNvSpPr/>
          <p:nvPr/>
        </p:nvSpPr>
        <p:spPr>
          <a:xfrm rot="5400000">
            <a:off x="679958" y="6174850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17">
            <a:extLst>
              <a:ext uri="{FF2B5EF4-FFF2-40B4-BE49-F238E27FC236}">
                <a16:creationId xmlns:a16="http://schemas.microsoft.com/office/drawing/2014/main" id="{3CB574F1-C5F6-DBC5-1A6F-374EA755A8C8}"/>
              </a:ext>
            </a:extLst>
          </p:cNvPr>
          <p:cNvSpPr/>
          <p:nvPr/>
        </p:nvSpPr>
        <p:spPr>
          <a:xfrm rot="5400000">
            <a:off x="789868" y="6132516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17">
            <a:extLst>
              <a:ext uri="{FF2B5EF4-FFF2-40B4-BE49-F238E27FC236}">
                <a16:creationId xmlns:a16="http://schemas.microsoft.com/office/drawing/2014/main" id="{D05FAFAC-3ABB-9EA9-44E1-095D6C1514D9}"/>
              </a:ext>
            </a:extLst>
          </p:cNvPr>
          <p:cNvSpPr/>
          <p:nvPr/>
        </p:nvSpPr>
        <p:spPr>
          <a:xfrm rot="5400000">
            <a:off x="1053099" y="6174850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17">
            <a:extLst>
              <a:ext uri="{FF2B5EF4-FFF2-40B4-BE49-F238E27FC236}">
                <a16:creationId xmlns:a16="http://schemas.microsoft.com/office/drawing/2014/main" id="{813EFBBE-047A-9D0E-F76F-DF287CE914ED}"/>
              </a:ext>
            </a:extLst>
          </p:cNvPr>
          <p:cNvSpPr/>
          <p:nvPr/>
        </p:nvSpPr>
        <p:spPr>
          <a:xfrm rot="5400000">
            <a:off x="632630" y="885569"/>
            <a:ext cx="1021691" cy="56742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7">
            <a:extLst>
              <a:ext uri="{FF2B5EF4-FFF2-40B4-BE49-F238E27FC236}">
                <a16:creationId xmlns:a16="http://schemas.microsoft.com/office/drawing/2014/main" id="{74A880A7-EA90-F631-D6B1-375986299037}"/>
              </a:ext>
            </a:extLst>
          </p:cNvPr>
          <p:cNvSpPr/>
          <p:nvPr/>
        </p:nvSpPr>
        <p:spPr>
          <a:xfrm rot="5400000">
            <a:off x="1035272" y="1343185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7">
            <a:extLst>
              <a:ext uri="{FF2B5EF4-FFF2-40B4-BE49-F238E27FC236}">
                <a16:creationId xmlns:a16="http://schemas.microsoft.com/office/drawing/2014/main" id="{5CB5BF45-3CD0-B94E-6662-3F9F59ACA1E6}"/>
              </a:ext>
            </a:extLst>
          </p:cNvPr>
          <p:cNvSpPr/>
          <p:nvPr/>
        </p:nvSpPr>
        <p:spPr>
          <a:xfrm rot="5400000">
            <a:off x="1035272" y="628810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7">
            <a:extLst>
              <a:ext uri="{FF2B5EF4-FFF2-40B4-BE49-F238E27FC236}">
                <a16:creationId xmlns:a16="http://schemas.microsoft.com/office/drawing/2014/main" id="{CA4A4836-FDAF-083A-CD74-C25CC85BDCDE}"/>
              </a:ext>
            </a:extLst>
          </p:cNvPr>
          <p:cNvSpPr/>
          <p:nvPr/>
        </p:nvSpPr>
        <p:spPr>
          <a:xfrm rot="5400000">
            <a:off x="91832" y="3063789"/>
            <a:ext cx="1595013" cy="734049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7">
            <a:extLst>
              <a:ext uri="{FF2B5EF4-FFF2-40B4-BE49-F238E27FC236}">
                <a16:creationId xmlns:a16="http://schemas.microsoft.com/office/drawing/2014/main" id="{5814288E-0190-76E3-E4EA-4AD6387D303D}"/>
              </a:ext>
            </a:extLst>
          </p:cNvPr>
          <p:cNvSpPr/>
          <p:nvPr/>
        </p:nvSpPr>
        <p:spPr>
          <a:xfrm rot="5400000">
            <a:off x="735495" y="2825414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7">
            <a:extLst>
              <a:ext uri="{FF2B5EF4-FFF2-40B4-BE49-F238E27FC236}">
                <a16:creationId xmlns:a16="http://schemas.microsoft.com/office/drawing/2014/main" id="{476B1738-258E-93E8-DAE5-FD65ADFB929B}"/>
              </a:ext>
            </a:extLst>
          </p:cNvPr>
          <p:cNvSpPr/>
          <p:nvPr/>
        </p:nvSpPr>
        <p:spPr>
          <a:xfrm rot="5400000">
            <a:off x="1039743" y="3908298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7">
            <a:extLst>
              <a:ext uri="{FF2B5EF4-FFF2-40B4-BE49-F238E27FC236}">
                <a16:creationId xmlns:a16="http://schemas.microsoft.com/office/drawing/2014/main" id="{62EE90D3-B591-408C-A802-A32F74B969CB}"/>
              </a:ext>
            </a:extLst>
          </p:cNvPr>
          <p:cNvSpPr/>
          <p:nvPr/>
        </p:nvSpPr>
        <p:spPr>
          <a:xfrm rot="5400000">
            <a:off x="912153" y="4163481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D70D3-0493-F294-7588-B09FF30416E0}"/>
              </a:ext>
            </a:extLst>
          </p:cNvPr>
          <p:cNvSpPr/>
          <p:nvPr/>
        </p:nvSpPr>
        <p:spPr>
          <a:xfrm>
            <a:off x="2648195" y="3770273"/>
            <a:ext cx="9030593" cy="738664"/>
          </a:xfrm>
          <a:prstGeom prst="rect">
            <a:avLst/>
          </a:prstGeom>
          <a:solidFill>
            <a:srgbClr val="46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AF02D2-FF19-1A7A-70F3-319726EFA156}"/>
              </a:ext>
            </a:extLst>
          </p:cNvPr>
          <p:cNvSpPr txBox="1"/>
          <p:nvPr/>
        </p:nvSpPr>
        <p:spPr>
          <a:xfrm>
            <a:off x="2762880" y="3929927"/>
            <a:ext cx="92105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EEA32D"/>
              </a:buClr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Payer switches – need auth from new payer (may be retro) – re-assess?</a:t>
            </a:r>
            <a:endParaRPr lang="en-US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7" name="Triangle 17">
            <a:extLst>
              <a:ext uri="{FF2B5EF4-FFF2-40B4-BE49-F238E27FC236}">
                <a16:creationId xmlns:a16="http://schemas.microsoft.com/office/drawing/2014/main" id="{8893E63E-EDCB-56B4-EAD6-5F29490A4D2A}"/>
              </a:ext>
            </a:extLst>
          </p:cNvPr>
          <p:cNvSpPr/>
          <p:nvPr/>
        </p:nvSpPr>
        <p:spPr>
          <a:xfrm rot="5400000">
            <a:off x="2453183" y="4023705"/>
            <a:ext cx="390022" cy="23180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rgbClr val="EE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0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2B8A53F-692A-0CA4-0AA2-BDE7578CA0C0}"/>
              </a:ext>
            </a:extLst>
          </p:cNvPr>
          <p:cNvSpPr/>
          <p:nvPr/>
        </p:nvSpPr>
        <p:spPr>
          <a:xfrm>
            <a:off x="8720514" y="1862678"/>
            <a:ext cx="2745570" cy="3666393"/>
          </a:xfrm>
          <a:prstGeom prst="rect">
            <a:avLst/>
          </a:prstGeom>
          <a:solidFill>
            <a:srgbClr val="46538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538C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135861-EC8D-B784-F91C-6E4A14783C95}"/>
              </a:ext>
            </a:extLst>
          </p:cNvPr>
          <p:cNvSpPr/>
          <p:nvPr/>
        </p:nvSpPr>
        <p:spPr>
          <a:xfrm>
            <a:off x="8617029" y="2168587"/>
            <a:ext cx="2765286" cy="427236"/>
          </a:xfrm>
          <a:prstGeom prst="rect">
            <a:avLst/>
          </a:prstGeom>
          <a:solidFill>
            <a:srgbClr val="46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D0FE47-ACB0-148A-8964-2E457677B433}"/>
              </a:ext>
            </a:extLst>
          </p:cNvPr>
          <p:cNvSpPr/>
          <p:nvPr/>
        </p:nvSpPr>
        <p:spPr>
          <a:xfrm>
            <a:off x="5732765" y="1862679"/>
            <a:ext cx="2745570" cy="3666392"/>
          </a:xfrm>
          <a:prstGeom prst="rect">
            <a:avLst/>
          </a:prstGeom>
          <a:solidFill>
            <a:srgbClr val="46538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538C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95B0AB-B293-8FD6-60FF-98E8AA670F20}"/>
              </a:ext>
            </a:extLst>
          </p:cNvPr>
          <p:cNvSpPr/>
          <p:nvPr/>
        </p:nvSpPr>
        <p:spPr>
          <a:xfrm>
            <a:off x="5629280" y="2168587"/>
            <a:ext cx="2765286" cy="427236"/>
          </a:xfrm>
          <a:prstGeom prst="rect">
            <a:avLst/>
          </a:prstGeom>
          <a:solidFill>
            <a:srgbClr val="46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D793F0-967D-698E-132D-8D91D355DF33}"/>
              </a:ext>
            </a:extLst>
          </p:cNvPr>
          <p:cNvSpPr/>
          <p:nvPr/>
        </p:nvSpPr>
        <p:spPr>
          <a:xfrm>
            <a:off x="2670588" y="1862679"/>
            <a:ext cx="2745570" cy="3666392"/>
          </a:xfrm>
          <a:prstGeom prst="rect">
            <a:avLst/>
          </a:prstGeom>
          <a:solidFill>
            <a:srgbClr val="46538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538C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529971-6797-B8AA-4E03-DAD738E55009}"/>
              </a:ext>
            </a:extLst>
          </p:cNvPr>
          <p:cNvSpPr/>
          <p:nvPr/>
        </p:nvSpPr>
        <p:spPr>
          <a:xfrm>
            <a:off x="2567103" y="2171250"/>
            <a:ext cx="2765286" cy="427236"/>
          </a:xfrm>
          <a:prstGeom prst="rect">
            <a:avLst/>
          </a:prstGeom>
          <a:solidFill>
            <a:srgbClr val="46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Focus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D14EE32-3D5A-BF4A-64EF-86F569DFC274}"/>
              </a:ext>
            </a:extLst>
          </p:cNvPr>
          <p:cNvGrpSpPr/>
          <p:nvPr/>
        </p:nvGrpSpPr>
        <p:grpSpPr>
          <a:xfrm>
            <a:off x="10842370" y="5529072"/>
            <a:ext cx="1280408" cy="1187246"/>
            <a:chOff x="9965527" y="4540635"/>
            <a:chExt cx="1959489" cy="2112263"/>
          </a:xfrm>
        </p:grpSpPr>
        <p:sp>
          <p:nvSpPr>
            <p:cNvPr id="44" name="Triangle 17">
              <a:extLst>
                <a:ext uri="{FF2B5EF4-FFF2-40B4-BE49-F238E27FC236}">
                  <a16:creationId xmlns:a16="http://schemas.microsoft.com/office/drawing/2014/main" id="{7B981E05-A8B9-00E1-D797-5B901194B9A6}"/>
                </a:ext>
              </a:extLst>
            </p:cNvPr>
            <p:cNvSpPr/>
            <p:nvPr/>
          </p:nvSpPr>
          <p:spPr>
            <a:xfrm rot="5400000">
              <a:off x="10517745" y="5094277"/>
              <a:ext cx="1809562" cy="1004980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 17">
              <a:extLst>
                <a:ext uri="{FF2B5EF4-FFF2-40B4-BE49-F238E27FC236}">
                  <a16:creationId xmlns:a16="http://schemas.microsoft.com/office/drawing/2014/main" id="{1192ADB2-1FEF-311D-E9C6-CB8B5138DBA6}"/>
                </a:ext>
              </a:extLst>
            </p:cNvPr>
            <p:cNvSpPr/>
            <p:nvPr/>
          </p:nvSpPr>
          <p:spPr>
            <a:xfrm rot="5400000">
              <a:off x="9606346" y="5215038"/>
              <a:ext cx="1615647" cy="897285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 17">
              <a:extLst>
                <a:ext uri="{FF2B5EF4-FFF2-40B4-BE49-F238E27FC236}">
                  <a16:creationId xmlns:a16="http://schemas.microsoft.com/office/drawing/2014/main" id="{F32F8610-C27C-DAD9-B6E9-E8CEB554EA92}"/>
                </a:ext>
              </a:extLst>
            </p:cNvPr>
            <p:cNvSpPr/>
            <p:nvPr/>
          </p:nvSpPr>
          <p:spPr>
            <a:xfrm rot="5400000">
              <a:off x="9810057" y="5040430"/>
              <a:ext cx="2112263" cy="1112674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>
                <a:alpha val="66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riangle 17">
            <a:extLst>
              <a:ext uri="{FF2B5EF4-FFF2-40B4-BE49-F238E27FC236}">
                <a16:creationId xmlns:a16="http://schemas.microsoft.com/office/drawing/2014/main" id="{990985CE-C473-ACD5-5DCE-5A9BA98DE436}"/>
              </a:ext>
            </a:extLst>
          </p:cNvPr>
          <p:cNvSpPr/>
          <p:nvPr/>
        </p:nvSpPr>
        <p:spPr>
          <a:xfrm rot="5400000">
            <a:off x="2730478" y="2306025"/>
            <a:ext cx="283928" cy="157686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rgbClr val="EE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2989A2-DBBA-3C5F-0D56-31C4F55EB491}"/>
              </a:ext>
            </a:extLst>
          </p:cNvPr>
          <p:cNvSpPr txBox="1"/>
          <p:nvPr/>
        </p:nvSpPr>
        <p:spPr>
          <a:xfrm>
            <a:off x="2872442" y="2867882"/>
            <a:ext cx="2338053" cy="15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EA32D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Effective/efficient RCM process affords staff and management the time to focus on quality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5331F9-6D5A-8FED-DE92-C1E15222AE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1137" y="356452"/>
            <a:ext cx="1846977" cy="46174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102E6B5-F163-CE18-CB84-5D0E34E2E04F}"/>
              </a:ext>
            </a:extLst>
          </p:cNvPr>
          <p:cNvSpPr txBox="1"/>
          <p:nvPr/>
        </p:nvSpPr>
        <p:spPr>
          <a:xfrm>
            <a:off x="5928922" y="2867882"/>
            <a:ext cx="2251721" cy="225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EA32D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RCM resources can be re-purposed to support client care (intake, coordination, customer service, caregiver support)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1D27C9-3259-67E5-62E7-239D8BA57031}"/>
              </a:ext>
            </a:extLst>
          </p:cNvPr>
          <p:cNvSpPr txBox="1"/>
          <p:nvPr/>
        </p:nvSpPr>
        <p:spPr>
          <a:xfrm>
            <a:off x="8917084" y="2867882"/>
            <a:ext cx="2333802" cy="225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EA32D"/>
              </a:buClr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Full and on-time payment provides resource for investments in training, clinical management, technology </a:t>
            </a:r>
          </a:p>
        </p:txBody>
      </p:sp>
      <p:sp>
        <p:nvSpPr>
          <p:cNvPr id="61" name="Triangle 17">
            <a:extLst>
              <a:ext uri="{FF2B5EF4-FFF2-40B4-BE49-F238E27FC236}">
                <a16:creationId xmlns:a16="http://schemas.microsoft.com/office/drawing/2014/main" id="{80604A67-6C7D-84E1-066E-0930610BCA34}"/>
              </a:ext>
            </a:extLst>
          </p:cNvPr>
          <p:cNvSpPr/>
          <p:nvPr/>
        </p:nvSpPr>
        <p:spPr>
          <a:xfrm rot="5400000">
            <a:off x="5792654" y="2306025"/>
            <a:ext cx="283928" cy="157686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rgbClr val="EE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riangle 17">
            <a:extLst>
              <a:ext uri="{FF2B5EF4-FFF2-40B4-BE49-F238E27FC236}">
                <a16:creationId xmlns:a16="http://schemas.microsoft.com/office/drawing/2014/main" id="{E5F9F77D-3BA3-AEF9-3F52-5F3E873263F9}"/>
              </a:ext>
            </a:extLst>
          </p:cNvPr>
          <p:cNvSpPr/>
          <p:nvPr/>
        </p:nvSpPr>
        <p:spPr>
          <a:xfrm rot="5400000">
            <a:off x="8763690" y="2312106"/>
            <a:ext cx="283928" cy="145523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rgbClr val="EEA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622F7-C38A-0DB1-9DED-C598C1C228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"/>
          <a:stretch/>
        </p:blipFill>
        <p:spPr>
          <a:xfrm>
            <a:off x="0" y="126"/>
            <a:ext cx="2211986" cy="6857874"/>
          </a:xfrm>
          <a:prstGeom prst="rect">
            <a:avLst/>
          </a:prstGeom>
        </p:spPr>
      </p:pic>
      <p:sp>
        <p:nvSpPr>
          <p:cNvPr id="6" name="Triangle 17">
            <a:extLst>
              <a:ext uri="{FF2B5EF4-FFF2-40B4-BE49-F238E27FC236}">
                <a16:creationId xmlns:a16="http://schemas.microsoft.com/office/drawing/2014/main" id="{7EB5D00D-F330-46A4-8B0E-C4E3025F257C}"/>
              </a:ext>
            </a:extLst>
          </p:cNvPr>
          <p:cNvSpPr/>
          <p:nvPr/>
        </p:nvSpPr>
        <p:spPr>
          <a:xfrm rot="5400000">
            <a:off x="679958" y="6160336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17">
            <a:extLst>
              <a:ext uri="{FF2B5EF4-FFF2-40B4-BE49-F238E27FC236}">
                <a16:creationId xmlns:a16="http://schemas.microsoft.com/office/drawing/2014/main" id="{CCF33152-59C9-2BF3-6B2E-8CA3AD9DF7F2}"/>
              </a:ext>
            </a:extLst>
          </p:cNvPr>
          <p:cNvSpPr/>
          <p:nvPr/>
        </p:nvSpPr>
        <p:spPr>
          <a:xfrm rot="5400000">
            <a:off x="789868" y="6118002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17">
            <a:extLst>
              <a:ext uri="{FF2B5EF4-FFF2-40B4-BE49-F238E27FC236}">
                <a16:creationId xmlns:a16="http://schemas.microsoft.com/office/drawing/2014/main" id="{DB8B139E-889E-19E9-9711-72AB07DB11CB}"/>
              </a:ext>
            </a:extLst>
          </p:cNvPr>
          <p:cNvSpPr/>
          <p:nvPr/>
        </p:nvSpPr>
        <p:spPr>
          <a:xfrm rot="5400000">
            <a:off x="1053099" y="6160336"/>
            <a:ext cx="406532" cy="22577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17">
            <a:extLst>
              <a:ext uri="{FF2B5EF4-FFF2-40B4-BE49-F238E27FC236}">
                <a16:creationId xmlns:a16="http://schemas.microsoft.com/office/drawing/2014/main" id="{BD73747B-7C0E-D223-32DC-D503FA75B94D}"/>
              </a:ext>
            </a:extLst>
          </p:cNvPr>
          <p:cNvSpPr/>
          <p:nvPr/>
        </p:nvSpPr>
        <p:spPr>
          <a:xfrm rot="5400000">
            <a:off x="632630" y="871055"/>
            <a:ext cx="1021691" cy="56742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7">
            <a:extLst>
              <a:ext uri="{FF2B5EF4-FFF2-40B4-BE49-F238E27FC236}">
                <a16:creationId xmlns:a16="http://schemas.microsoft.com/office/drawing/2014/main" id="{8691D3CD-82BF-B8AF-A378-37DEAFAD6564}"/>
              </a:ext>
            </a:extLst>
          </p:cNvPr>
          <p:cNvSpPr/>
          <p:nvPr/>
        </p:nvSpPr>
        <p:spPr>
          <a:xfrm rot="5400000">
            <a:off x="1035272" y="1328671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7">
            <a:extLst>
              <a:ext uri="{FF2B5EF4-FFF2-40B4-BE49-F238E27FC236}">
                <a16:creationId xmlns:a16="http://schemas.microsoft.com/office/drawing/2014/main" id="{EC669126-11B6-ADED-FCFB-5079E4DEDB15}"/>
              </a:ext>
            </a:extLst>
          </p:cNvPr>
          <p:cNvSpPr/>
          <p:nvPr/>
        </p:nvSpPr>
        <p:spPr>
          <a:xfrm rot="5400000">
            <a:off x="1035272" y="614296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7">
            <a:extLst>
              <a:ext uri="{FF2B5EF4-FFF2-40B4-BE49-F238E27FC236}">
                <a16:creationId xmlns:a16="http://schemas.microsoft.com/office/drawing/2014/main" id="{9FACF4E6-7638-778E-1ED2-B8E163AEC426}"/>
              </a:ext>
            </a:extLst>
          </p:cNvPr>
          <p:cNvSpPr/>
          <p:nvPr/>
        </p:nvSpPr>
        <p:spPr>
          <a:xfrm rot="5400000">
            <a:off x="91832" y="3049275"/>
            <a:ext cx="1595013" cy="734049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7">
            <a:extLst>
              <a:ext uri="{FF2B5EF4-FFF2-40B4-BE49-F238E27FC236}">
                <a16:creationId xmlns:a16="http://schemas.microsoft.com/office/drawing/2014/main" id="{D1D9CF0D-4632-B209-86A9-A3A4322AA77A}"/>
              </a:ext>
            </a:extLst>
          </p:cNvPr>
          <p:cNvSpPr/>
          <p:nvPr/>
        </p:nvSpPr>
        <p:spPr>
          <a:xfrm rot="5400000">
            <a:off x="735495" y="2810900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7">
            <a:extLst>
              <a:ext uri="{FF2B5EF4-FFF2-40B4-BE49-F238E27FC236}">
                <a16:creationId xmlns:a16="http://schemas.microsoft.com/office/drawing/2014/main" id="{123E3FEF-5993-3D24-9206-BF56521A4A14}"/>
              </a:ext>
            </a:extLst>
          </p:cNvPr>
          <p:cNvSpPr/>
          <p:nvPr/>
        </p:nvSpPr>
        <p:spPr>
          <a:xfrm rot="5400000">
            <a:off x="1039743" y="3893784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17">
            <a:extLst>
              <a:ext uri="{FF2B5EF4-FFF2-40B4-BE49-F238E27FC236}">
                <a16:creationId xmlns:a16="http://schemas.microsoft.com/office/drawing/2014/main" id="{D6BA515A-942F-6804-0A04-613F2C578F1F}"/>
              </a:ext>
            </a:extLst>
          </p:cNvPr>
          <p:cNvSpPr/>
          <p:nvPr/>
        </p:nvSpPr>
        <p:spPr>
          <a:xfrm rot="5400000">
            <a:off x="912153" y="4148967"/>
            <a:ext cx="558984" cy="31044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F5279-C54A-1CAA-F4B2-131B19CE606D}"/>
              </a:ext>
            </a:extLst>
          </p:cNvPr>
          <p:cNvSpPr txBox="1"/>
          <p:nvPr/>
        </p:nvSpPr>
        <p:spPr>
          <a:xfrm>
            <a:off x="2845275" y="719640"/>
            <a:ext cx="661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6538C"/>
                </a:solidFill>
                <a:latin typeface="Lato Black" panose="020F0502020204030203" pitchFamily="34" charset="77"/>
              </a:rPr>
              <a:t>Agency Benefit of Effective RCM</a:t>
            </a:r>
            <a:endParaRPr lang="en-US" sz="3200" b="1" dirty="0">
              <a:solidFill>
                <a:srgbClr val="EEA32D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800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20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6FCC-44E3-2B56-394F-12F5C192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Care Quality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5C193C-84CC-D58F-02C7-77DF5E020DB4}"/>
              </a:ext>
            </a:extLst>
          </p:cNvPr>
          <p:cNvGrpSpPr/>
          <p:nvPr/>
        </p:nvGrpSpPr>
        <p:grpSpPr>
          <a:xfrm>
            <a:off x="726561" y="1779373"/>
            <a:ext cx="5954805" cy="873169"/>
            <a:chOff x="3084230" y="1590800"/>
            <a:chExt cx="3875843" cy="5683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74B5CF-3794-4AD6-6A3C-487239E8D311}"/>
                </a:ext>
              </a:extLst>
            </p:cNvPr>
            <p:cNvSpPr/>
            <p:nvPr/>
          </p:nvSpPr>
          <p:spPr>
            <a:xfrm>
              <a:off x="4072354" y="1598806"/>
              <a:ext cx="2887719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6" name="Triangle 17">
              <a:extLst>
                <a:ext uri="{FF2B5EF4-FFF2-40B4-BE49-F238E27FC236}">
                  <a16:creationId xmlns:a16="http://schemas.microsoft.com/office/drawing/2014/main" id="{4FDFDF51-0636-9F48-448E-542D88703966}"/>
                </a:ext>
              </a:extLst>
            </p:cNvPr>
            <p:cNvSpPr/>
            <p:nvPr/>
          </p:nvSpPr>
          <p:spPr>
            <a:xfrm rot="5400000">
              <a:off x="3875557" y="1721595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7FF046-836F-C91A-BCB6-11364644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230" y="1590800"/>
              <a:ext cx="688975" cy="5683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CE4DBB-A043-006A-7556-78F59563CCFA}"/>
                </a:ext>
              </a:extLst>
            </p:cNvPr>
            <p:cNvSpPr txBox="1"/>
            <p:nvPr/>
          </p:nvSpPr>
          <p:spPr>
            <a:xfrm>
              <a:off x="4339339" y="1613353"/>
              <a:ext cx="1737285" cy="420682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Staff Scheduling </a:t>
              </a:r>
              <a:b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</a:b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and Time Tracking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7861B8-9824-3577-C0A4-B9F3EE325C97}"/>
              </a:ext>
            </a:extLst>
          </p:cNvPr>
          <p:cNvSpPr txBox="1"/>
          <p:nvPr/>
        </p:nvSpPr>
        <p:spPr>
          <a:xfrm>
            <a:off x="6912209" y="1716012"/>
            <a:ext cx="4722714" cy="102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rgbClr val="EEA32D"/>
              </a:buClr>
            </a:pP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Gain real-time visibility into </a:t>
            </a:r>
            <a:r>
              <a:rPr lang="en-US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open shifts and reduce your unstaffed schedules </a:t>
            </a: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and overtime expenses. Use a </a:t>
            </a:r>
            <a:r>
              <a:rPr lang="en-US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HIPAA-compliant messaging platform to communicate with caregivers</a:t>
            </a:r>
            <a:r>
              <a:rPr lang="en-US" sz="1050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. </a:t>
            </a: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Allow staff to clock in/out, record billable time, and view and maintain schedules in one streamlined solution.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D821F-FC65-411A-DF1A-67BBD821A980}"/>
              </a:ext>
            </a:extLst>
          </p:cNvPr>
          <p:cNvSpPr txBox="1"/>
          <p:nvPr/>
        </p:nvSpPr>
        <p:spPr>
          <a:xfrm>
            <a:off x="6912209" y="4627036"/>
            <a:ext cx="4618840" cy="30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rgbClr val="EEA32D"/>
              </a:buClr>
            </a:pPr>
            <a:r>
              <a:rPr lang="en-US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Manage client information and care plans.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4099E8-4AA1-B2D7-DAB3-026C0CEAE18B}"/>
              </a:ext>
            </a:extLst>
          </p:cNvPr>
          <p:cNvGrpSpPr/>
          <p:nvPr/>
        </p:nvGrpSpPr>
        <p:grpSpPr>
          <a:xfrm>
            <a:off x="647719" y="4405113"/>
            <a:ext cx="6063803" cy="930405"/>
            <a:chOff x="3084230" y="4704530"/>
            <a:chExt cx="3875843" cy="5946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5262F6-4124-3D85-D084-0AB9C415A96A}"/>
                </a:ext>
              </a:extLst>
            </p:cNvPr>
            <p:cNvSpPr/>
            <p:nvPr/>
          </p:nvSpPr>
          <p:spPr>
            <a:xfrm>
              <a:off x="4108454" y="4712537"/>
              <a:ext cx="2851619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13" name="Triangle 17">
              <a:extLst>
                <a:ext uri="{FF2B5EF4-FFF2-40B4-BE49-F238E27FC236}">
                  <a16:creationId xmlns:a16="http://schemas.microsoft.com/office/drawing/2014/main" id="{0C1DDA34-EEAC-F04B-17A9-4A48F665C48F}"/>
                </a:ext>
              </a:extLst>
            </p:cNvPr>
            <p:cNvSpPr/>
            <p:nvPr/>
          </p:nvSpPr>
          <p:spPr>
            <a:xfrm rot="5400000">
              <a:off x="3911657" y="4835326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651DC3-FE5E-D69A-E547-6CDF5AEFB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230" y="4704530"/>
              <a:ext cx="688974" cy="594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8F068F-6FAF-DB6E-0CD2-EEB0DD50FA22}"/>
                </a:ext>
              </a:extLst>
            </p:cNvPr>
            <p:cNvSpPr txBox="1"/>
            <p:nvPr/>
          </p:nvSpPr>
          <p:spPr>
            <a:xfrm>
              <a:off x="4375439" y="4846378"/>
              <a:ext cx="1807021" cy="236068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Client Care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499F9B-BAAC-397B-BE87-8837A16B38D6}"/>
              </a:ext>
            </a:extLst>
          </p:cNvPr>
          <p:cNvGrpSpPr/>
          <p:nvPr/>
        </p:nvGrpSpPr>
        <p:grpSpPr>
          <a:xfrm>
            <a:off x="647714" y="2983441"/>
            <a:ext cx="11363045" cy="1009950"/>
            <a:chOff x="7595206" y="1555525"/>
            <a:chExt cx="7263001" cy="6455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9DA96B-924C-4BD4-C733-ECDE1E55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5206" y="1555525"/>
              <a:ext cx="617469" cy="64553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A9C714-FE5B-0FFA-0158-DCAD7EFACD65}"/>
                </a:ext>
              </a:extLst>
            </p:cNvPr>
            <p:cNvSpPr/>
            <p:nvPr/>
          </p:nvSpPr>
          <p:spPr>
            <a:xfrm>
              <a:off x="8604367" y="1589815"/>
              <a:ext cx="2847409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19" name="Triangle 17">
              <a:extLst>
                <a:ext uri="{FF2B5EF4-FFF2-40B4-BE49-F238E27FC236}">
                  <a16:creationId xmlns:a16="http://schemas.microsoft.com/office/drawing/2014/main" id="{61D5FEF8-DA02-FFAB-6CA4-137D750834B6}"/>
                </a:ext>
              </a:extLst>
            </p:cNvPr>
            <p:cNvSpPr/>
            <p:nvPr/>
          </p:nvSpPr>
          <p:spPr>
            <a:xfrm rot="5400000">
              <a:off x="8407569" y="1712604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9EFE4E-0BFA-A565-E049-BAA5228A878F}"/>
                </a:ext>
              </a:extLst>
            </p:cNvPr>
            <p:cNvSpPr txBox="1"/>
            <p:nvPr/>
          </p:nvSpPr>
          <p:spPr>
            <a:xfrm>
              <a:off x="8897021" y="1723656"/>
              <a:ext cx="1807023" cy="236069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HR/Compliance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06D608-CED5-412D-0008-72B395E0A3DA}"/>
                </a:ext>
              </a:extLst>
            </p:cNvPr>
            <p:cNvSpPr txBox="1"/>
            <p:nvPr/>
          </p:nvSpPr>
          <p:spPr>
            <a:xfrm>
              <a:off x="11599325" y="1666092"/>
              <a:ext cx="3258882" cy="34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buClr>
                  <a:srgbClr val="EEA32D"/>
                </a:buClr>
              </a:pPr>
              <a:r>
                <a:rPr 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</a:rPr>
                <a:t>Use our easy and customizable module to </a:t>
              </a:r>
              <a:r>
                <a:rPr lang="en-US" sz="1050" b="1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</a:rPr>
                <a:t>track HR and compliance requirements, integrated exclusion verifications, and optional e-</a:t>
              </a:r>
              <a:r>
                <a:rPr lang="en-US" sz="1050" b="1" u="sng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</a:rPr>
                <a:t>Learning</a:t>
              </a:r>
              <a:r>
                <a:rPr lang="en-US" sz="1050" u="sng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</a:rPr>
                <a:t>.Z</a:t>
              </a:r>
              <a:endParaRPr lang="en-US" sz="1050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334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4B08-467A-B092-3E77-6D0D586B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Care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31E58-D46B-06A5-9429-5D0CC1EF8F4C}"/>
              </a:ext>
            </a:extLst>
          </p:cNvPr>
          <p:cNvSpPr txBox="1"/>
          <p:nvPr/>
        </p:nvSpPr>
        <p:spPr>
          <a:xfrm>
            <a:off x="6563556" y="1890090"/>
            <a:ext cx="5375143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rgbClr val="EEA32D"/>
              </a:buClr>
            </a:pPr>
            <a:r>
              <a:rPr lang="en-US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Integrate billing with time tracking to isolate discrepancies, maximize contracted services</a:t>
            </a: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, and improve cash flow. Bill and apply cash electronically to eliminate hours of manual effort, while reducing rejections and denials.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6497F8-0E45-5147-7E90-2D5B35CCAAB4}"/>
              </a:ext>
            </a:extLst>
          </p:cNvPr>
          <p:cNvGrpSpPr/>
          <p:nvPr/>
        </p:nvGrpSpPr>
        <p:grpSpPr>
          <a:xfrm>
            <a:off x="677560" y="4386995"/>
            <a:ext cx="5684728" cy="1165875"/>
            <a:chOff x="3029309" y="2523833"/>
            <a:chExt cx="3735348" cy="7660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FDE497-FFFF-5494-6326-FE34717E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9309" y="2523833"/>
              <a:ext cx="712381" cy="7660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A01637-B98A-6B40-0337-76A8636FE62B}"/>
                </a:ext>
              </a:extLst>
            </p:cNvPr>
            <p:cNvSpPr/>
            <p:nvPr/>
          </p:nvSpPr>
          <p:spPr>
            <a:xfrm>
              <a:off x="4053532" y="2618793"/>
              <a:ext cx="2711125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8" name="Triangle 17">
              <a:extLst>
                <a:ext uri="{FF2B5EF4-FFF2-40B4-BE49-F238E27FC236}">
                  <a16:creationId xmlns:a16="http://schemas.microsoft.com/office/drawing/2014/main" id="{D71D12F3-9B6C-C477-152C-F9E58373673E}"/>
                </a:ext>
              </a:extLst>
            </p:cNvPr>
            <p:cNvSpPr/>
            <p:nvPr/>
          </p:nvSpPr>
          <p:spPr>
            <a:xfrm rot="5400000">
              <a:off x="3856736" y="2754003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5BDEA0-A01C-36C1-1E71-BF970E83DB37}"/>
                </a:ext>
              </a:extLst>
            </p:cNvPr>
            <p:cNvSpPr txBox="1"/>
            <p:nvPr/>
          </p:nvSpPr>
          <p:spPr>
            <a:xfrm>
              <a:off x="4305388" y="2741063"/>
              <a:ext cx="1737285" cy="242682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Plan of Care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20641C-C152-C994-32E4-182D6B0E1206}"/>
              </a:ext>
            </a:extLst>
          </p:cNvPr>
          <p:cNvGrpSpPr/>
          <p:nvPr/>
        </p:nvGrpSpPr>
        <p:grpSpPr>
          <a:xfrm>
            <a:off x="677560" y="1838485"/>
            <a:ext cx="5684728" cy="1111395"/>
            <a:chOff x="7242280" y="2580008"/>
            <a:chExt cx="3600090" cy="730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A7C402-3BB3-998C-9781-5A62B60EB4FD}"/>
                </a:ext>
              </a:extLst>
            </p:cNvPr>
            <p:cNvSpPr/>
            <p:nvPr/>
          </p:nvSpPr>
          <p:spPr>
            <a:xfrm>
              <a:off x="8266504" y="2618793"/>
              <a:ext cx="2575866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12" name="Triangle 17">
              <a:extLst>
                <a:ext uri="{FF2B5EF4-FFF2-40B4-BE49-F238E27FC236}">
                  <a16:creationId xmlns:a16="http://schemas.microsoft.com/office/drawing/2014/main" id="{E60335B8-CD3C-D0F5-CE23-B533BB5C6774}"/>
                </a:ext>
              </a:extLst>
            </p:cNvPr>
            <p:cNvSpPr/>
            <p:nvPr/>
          </p:nvSpPr>
          <p:spPr>
            <a:xfrm rot="5400000">
              <a:off x="8069707" y="2741582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042BFE-0C09-9C48-8A67-F877E027B70A}"/>
                </a:ext>
              </a:extLst>
            </p:cNvPr>
            <p:cNvSpPr txBox="1"/>
            <p:nvPr/>
          </p:nvSpPr>
          <p:spPr>
            <a:xfrm>
              <a:off x="8518358" y="2737367"/>
              <a:ext cx="1807022" cy="242682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Billing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3BD470-08C4-3A1E-68C1-DD13BA9D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2280" y="2580008"/>
              <a:ext cx="705221" cy="73028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D89620B-2F92-7A72-7F07-E5218D5EC6A3}"/>
              </a:ext>
            </a:extLst>
          </p:cNvPr>
          <p:cNvSpPr txBox="1"/>
          <p:nvPr/>
        </p:nvSpPr>
        <p:spPr>
          <a:xfrm>
            <a:off x="6511687" y="4591647"/>
            <a:ext cx="5478883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rgbClr val="EEA32D"/>
              </a:buClr>
            </a:pPr>
            <a:r>
              <a:rPr lang="en-US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Create, update, and manage the client’s plan of care and document tasks performed at the point of service.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DCFB1-5183-838C-C32F-1A788EE49C14}"/>
              </a:ext>
            </a:extLst>
          </p:cNvPr>
          <p:cNvSpPr txBox="1"/>
          <p:nvPr/>
        </p:nvSpPr>
        <p:spPr>
          <a:xfrm>
            <a:off x="6561136" y="3290919"/>
            <a:ext cx="5333928" cy="545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rgbClr val="EEA32D"/>
              </a:buClr>
            </a:pPr>
            <a:r>
              <a:rPr lang="en-US" sz="105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Electronically capture and verify visit and task data in the home and community in real-time</a:t>
            </a: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, and capture electronic customer signature on the device.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C2C2BF-4DBA-1E3B-AA81-BB01D02042EF}"/>
              </a:ext>
            </a:extLst>
          </p:cNvPr>
          <p:cNvGrpSpPr/>
          <p:nvPr/>
        </p:nvGrpSpPr>
        <p:grpSpPr>
          <a:xfrm>
            <a:off x="677562" y="3155413"/>
            <a:ext cx="5684732" cy="1124154"/>
            <a:chOff x="7597342" y="4202860"/>
            <a:chExt cx="3735351" cy="7386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FED663-6AB9-A38A-22A0-2A4122B44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342" y="4202860"/>
              <a:ext cx="714836" cy="73866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50F6D9-582E-BE20-37FB-0963E9C9965F}"/>
                </a:ext>
              </a:extLst>
            </p:cNvPr>
            <p:cNvSpPr/>
            <p:nvPr/>
          </p:nvSpPr>
          <p:spPr>
            <a:xfrm>
              <a:off x="8621567" y="4245092"/>
              <a:ext cx="2711126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20" name="Triangle 17">
              <a:extLst>
                <a:ext uri="{FF2B5EF4-FFF2-40B4-BE49-F238E27FC236}">
                  <a16:creationId xmlns:a16="http://schemas.microsoft.com/office/drawing/2014/main" id="{A10CD1EF-1E3E-267D-8ECA-3E4A94EA5CF8}"/>
                </a:ext>
              </a:extLst>
            </p:cNvPr>
            <p:cNvSpPr/>
            <p:nvPr/>
          </p:nvSpPr>
          <p:spPr>
            <a:xfrm rot="5400000">
              <a:off x="8424140" y="4367882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AC0571-2327-2F48-D109-8C6968A01081}"/>
                </a:ext>
              </a:extLst>
            </p:cNvPr>
            <p:cNvSpPr txBox="1"/>
            <p:nvPr/>
          </p:nvSpPr>
          <p:spPr>
            <a:xfrm>
              <a:off x="8888553" y="4265385"/>
              <a:ext cx="1807021" cy="424694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Electronic Visit Verification (EVV)™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692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182-08E5-F36B-2E30-FAC3EB61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Care Quality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4DB829-81E9-D0B3-3AB6-743C7331B740}"/>
              </a:ext>
            </a:extLst>
          </p:cNvPr>
          <p:cNvGrpSpPr/>
          <p:nvPr/>
        </p:nvGrpSpPr>
        <p:grpSpPr>
          <a:xfrm>
            <a:off x="838201" y="1976950"/>
            <a:ext cx="5847833" cy="918354"/>
            <a:chOff x="7208237" y="2176121"/>
            <a:chExt cx="4004727" cy="6289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095011-05F8-F505-33A8-35B2E2B52145}"/>
                </a:ext>
              </a:extLst>
            </p:cNvPr>
            <p:cNvSpPr/>
            <p:nvPr/>
          </p:nvSpPr>
          <p:spPr>
            <a:xfrm>
              <a:off x="8196361" y="2176121"/>
              <a:ext cx="3016603" cy="552317"/>
            </a:xfrm>
            <a:prstGeom prst="rect">
              <a:avLst/>
            </a:prstGeom>
            <a:solidFill>
              <a:srgbClr val="465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6" name="Triangle 17">
              <a:extLst>
                <a:ext uri="{FF2B5EF4-FFF2-40B4-BE49-F238E27FC236}">
                  <a16:creationId xmlns:a16="http://schemas.microsoft.com/office/drawing/2014/main" id="{8F156FC1-AF85-A4BA-39BB-C3E0A37250BD}"/>
                </a:ext>
              </a:extLst>
            </p:cNvPr>
            <p:cNvSpPr/>
            <p:nvPr/>
          </p:nvSpPr>
          <p:spPr>
            <a:xfrm rot="5400000">
              <a:off x="7999564" y="2298910"/>
              <a:ext cx="552316" cy="306741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530352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0 w 1060704"/>
                <a:gd name="connsiteY0" fmla="*/ 414528 h 414528"/>
                <a:gd name="connsiteX1" fmla="*/ 554736 w 1060704"/>
                <a:gd name="connsiteY1" fmla="*/ 0 h 414528"/>
                <a:gd name="connsiteX2" fmla="*/ 1060704 w 1060704"/>
                <a:gd name="connsiteY2" fmla="*/ 414528 h 414528"/>
                <a:gd name="connsiteX3" fmla="*/ 0 w 1060704"/>
                <a:gd name="connsiteY3" fmla="*/ 414528 h 41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704" h="414528">
                  <a:moveTo>
                    <a:pt x="0" y="414528"/>
                  </a:moveTo>
                  <a:lnTo>
                    <a:pt x="554736" y="0"/>
                  </a:lnTo>
                  <a:lnTo>
                    <a:pt x="1060704" y="414528"/>
                  </a:lnTo>
                  <a:lnTo>
                    <a:pt x="0" y="414528"/>
                  </a:lnTo>
                  <a:close/>
                </a:path>
              </a:pathLst>
            </a:custGeom>
            <a:solidFill>
              <a:srgbClr val="EEA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CAA009-901C-2C33-B06B-E5586DD26FF8}"/>
                </a:ext>
              </a:extLst>
            </p:cNvPr>
            <p:cNvSpPr txBox="1"/>
            <p:nvPr/>
          </p:nvSpPr>
          <p:spPr>
            <a:xfrm>
              <a:off x="8489014" y="2298392"/>
              <a:ext cx="2219516" cy="252927"/>
            </a:xfrm>
            <a:prstGeom prst="rect">
              <a:avLst/>
            </a:prstGeom>
            <a:noFill/>
          </p:spPr>
          <p:txBody>
            <a:bodyPr wrap="square" numCol="1" spcCol="914400" rtlCol="0" anchor="t">
              <a:spAutoFit/>
            </a:bodyPr>
            <a:lstStyle/>
            <a:p>
              <a:pPr fontAlgn="base">
                <a:buClr>
                  <a:srgbClr val="EEA32D"/>
                </a:buClr>
              </a:pPr>
              <a:r>
                <a:rPr lang="en-US" b="1">
                  <a:solidFill>
                    <a:schemeClr val="bg1"/>
                  </a:solidFill>
                  <a:latin typeface="Lato" panose="020F0502020204030203" pitchFamily="34" charset="77"/>
                </a:rPr>
                <a:t>Reporting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906D84-47BB-CFA3-91A1-2C1C17A1A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8237" y="2176121"/>
              <a:ext cx="628909" cy="62890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219B7D-02A3-8266-ED55-DEEB3267C6A5}"/>
              </a:ext>
            </a:extLst>
          </p:cNvPr>
          <p:cNvSpPr txBox="1"/>
          <p:nvPr/>
        </p:nvSpPr>
        <p:spPr>
          <a:xfrm>
            <a:off x="838200" y="3136514"/>
            <a:ext cx="9069281" cy="73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Clr>
                <a:srgbClr val="EEA32D"/>
              </a:buClr>
            </a:pPr>
            <a:r>
              <a:rPr 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Use our </a:t>
            </a:r>
            <a:r>
              <a:rPr lang="en-US" sz="1500" b="1" u="sng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fully integrated solution for reporting to ensure your organization can have access to the data needed </a:t>
            </a:r>
            <a:r>
              <a:rPr 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  <a:t>to streamline operations.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E06EF-F81B-CEA4-DD60-6E093B18B93C}"/>
              </a:ext>
            </a:extLst>
          </p:cNvPr>
          <p:cNvSpPr txBox="1"/>
          <p:nvPr/>
        </p:nvSpPr>
        <p:spPr>
          <a:xfrm>
            <a:off x="1818752" y="3947059"/>
            <a:ext cx="568228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1500">
                <a:latin typeface="Lato" panose="020F0502020204030203" pitchFamily="34" charset="77"/>
              </a:rPr>
              <a:t> Underserved and Lost Clients</a:t>
            </a:r>
          </a:p>
          <a:p>
            <a:pPr marL="685800" lvl="1" indent="-342900">
              <a:buBlip>
                <a:blip r:embed="rId3"/>
              </a:buBlip>
            </a:pPr>
            <a:r>
              <a:rPr lang="en-US" sz="1500">
                <a:latin typeface="Lato" panose="020F0502020204030203" pitchFamily="34" charset="77"/>
              </a:rPr>
              <a:t>Reports:</a:t>
            </a:r>
          </a:p>
          <a:p>
            <a:pPr marL="971550" lvl="2" indent="-285750">
              <a:buBlip>
                <a:blip r:embed="rId3"/>
              </a:buBlip>
            </a:pPr>
            <a:r>
              <a:rPr lang="en-US" sz="1500">
                <a:latin typeface="Lato" panose="020F0502020204030203" pitchFamily="34" charset="77"/>
              </a:rPr>
              <a:t>Proposed vs Actual Times</a:t>
            </a:r>
            <a:endParaRPr lang="en-US" sz="1500">
              <a:solidFill>
                <a:schemeClr val="accent5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971550" lvl="2" indent="-285750">
              <a:buBlip>
                <a:blip r:embed="rId3"/>
              </a:buBlip>
              <a:defRPr/>
            </a:pPr>
            <a:r>
              <a:rPr lang="en-US" sz="1500">
                <a:latin typeface="Lato" panose="020F0502020204030203" pitchFamily="34" charset="77"/>
              </a:rPr>
              <a:t>Hours authorized and not scheduled</a:t>
            </a:r>
            <a:endParaRPr lang="en-US" sz="1500">
              <a:solidFill>
                <a:schemeClr val="accent5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971550" lvl="2" indent="-285750">
              <a:buBlip>
                <a:blip r:embed="rId3"/>
              </a:buBlip>
              <a:defRPr/>
            </a:pPr>
            <a:r>
              <a:rPr lang="en-US" sz="1500">
                <a:latin typeface="Lato" panose="020F0502020204030203" pitchFamily="34" charset="77"/>
              </a:rPr>
              <a:t>Hours scheduled vs served</a:t>
            </a:r>
            <a:endParaRPr lang="en-US" sz="1500">
              <a:solidFill>
                <a:schemeClr val="accent5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971550" lvl="2" indent="-285750">
              <a:buBlip>
                <a:blip r:embed="rId3"/>
              </a:buBlip>
            </a:pPr>
            <a:r>
              <a:rPr lang="en-US" sz="1500">
                <a:latin typeface="Lato" panose="020F0502020204030203" pitchFamily="34" charset="77"/>
              </a:rPr>
              <a:t>Client Discharges</a:t>
            </a:r>
            <a:endParaRPr lang="en-US" sz="1500">
              <a:solidFill>
                <a:schemeClr val="accent5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971550" lvl="2" indent="-285750">
              <a:buBlip>
                <a:blip r:embed="rId3"/>
              </a:buBlip>
            </a:pPr>
            <a:r>
              <a:rPr lang="en-US" sz="1500">
                <a:latin typeface="Lato" panose="020F0502020204030203" pitchFamily="34" charset="77"/>
              </a:rPr>
              <a:t>Client List With Last Scheduled Date</a:t>
            </a:r>
            <a:endParaRPr lang="en-US" sz="1500">
              <a:solidFill>
                <a:schemeClr val="accent5">
                  <a:lumMod val="50000"/>
                </a:schemeClr>
              </a:solidFill>
              <a:latin typeface="Lato" panose="020F0502020204030203" pitchFamily="34" charset="77"/>
            </a:endParaRPr>
          </a:p>
          <a:p>
            <a:pPr marL="971550" lvl="2" indent="-285750">
              <a:buBlip>
                <a:blip r:embed="rId3"/>
              </a:buBlip>
            </a:pPr>
            <a:r>
              <a:rPr lang="en-US" sz="1500">
                <a:latin typeface="Lato" panose="020F0502020204030203" pitchFamily="34" charset="77"/>
              </a:rPr>
              <a:t>Hospitalization Status</a:t>
            </a:r>
            <a:endParaRPr lang="en-US" sz="1500">
              <a:solidFill>
                <a:schemeClr val="accent5">
                  <a:lumMod val="50000"/>
                </a:schemeClr>
              </a:solidFill>
              <a:latin typeface="Lato" panose="020F0502020204030203" pitchFamily="34" charset="77"/>
              <a:ea typeface="Calibri" panose="020F0502020204030204" pitchFamily="34" charset="0"/>
            </a:endParaRPr>
          </a:p>
          <a:p>
            <a:r>
              <a:rPr lang="en-US" sz="1350">
                <a:latin typeface="Lato" panose="020F0502020204030203" pitchFamily="34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4772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8E9-027B-58A4-0998-D42FF8D6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24" y="-43302"/>
            <a:ext cx="10515600" cy="1325563"/>
          </a:xfrm>
        </p:spPr>
        <p:txBody>
          <a:bodyPr/>
          <a:lstStyle/>
          <a:p>
            <a:r>
              <a:rPr lang="en-US" sz="3200"/>
              <a:t>Agency Management System Ben</a:t>
            </a:r>
            <a:r>
              <a:rPr lang="en-US"/>
              <a:t>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4CC9-01A3-EC92-8689-26174F5F8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254" y="1411074"/>
            <a:ext cx="8849497" cy="5032375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8000" b="1">
                <a:latin typeface="Lato" panose="020F0502020204030203" pitchFamily="34" charset="77"/>
              </a:rPr>
              <a:t>Reduce lost hours</a:t>
            </a:r>
          </a:p>
          <a:p>
            <a:pPr marL="1600200" lvl="2" indent="-457200"/>
            <a:r>
              <a:rPr lang="en-US" sz="8000" b="1">
                <a:latin typeface="Lato" panose="020F0502020204030203" pitchFamily="34" charset="77"/>
              </a:rPr>
              <a:t>Real-time alerts for no-shows and short visits</a:t>
            </a:r>
          </a:p>
          <a:p>
            <a:pPr marL="457200" indent="-457200">
              <a:buBlip>
                <a:blip r:embed="rId3"/>
              </a:buBlip>
            </a:pPr>
            <a:endParaRPr lang="en-US" sz="8000" b="1">
              <a:latin typeface="Lato" panose="020F0502020204030203" pitchFamily="34" charset="77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8000" b="1">
                <a:latin typeface="Lato" panose="020F0502020204030203" pitchFamily="34" charset="77"/>
              </a:rPr>
              <a:t>Manage authorization utilization</a:t>
            </a:r>
          </a:p>
          <a:p>
            <a:pPr marL="1600200" lvl="2" indent="-457200"/>
            <a:r>
              <a:rPr lang="en-US" sz="8000" b="1">
                <a:latin typeface="Lato" panose="020F0502020204030203" pitchFamily="34" charset="77"/>
              </a:rPr>
              <a:t>Track unused authorization units</a:t>
            </a:r>
          </a:p>
          <a:p>
            <a:pPr marL="457200" indent="-457200">
              <a:buBlip>
                <a:blip r:embed="rId3"/>
              </a:buBlip>
            </a:pPr>
            <a:endParaRPr lang="en-US" sz="8000" b="1">
              <a:latin typeface="Lato" panose="020F0502020204030203" pitchFamily="34" charset="77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8000" b="1">
                <a:latin typeface="Lato" panose="020F0502020204030203" pitchFamily="34" charset="77"/>
              </a:rPr>
              <a:t>Minimize denials for auth non-compliance</a:t>
            </a:r>
          </a:p>
          <a:p>
            <a:pPr marL="1600200" lvl="2" indent="-457200"/>
            <a:r>
              <a:rPr lang="en-US" sz="8000" b="1">
                <a:latin typeface="Lato" panose="020F0502020204030203" pitchFamily="34" charset="77"/>
              </a:rPr>
              <a:t>Communication with field staff</a:t>
            </a:r>
          </a:p>
          <a:p>
            <a:pPr marL="1600200" lvl="2" indent="-457200"/>
            <a:r>
              <a:rPr lang="en-US" sz="8000" b="1">
                <a:latin typeface="Lato" panose="020F0502020204030203" pitchFamily="34" charset="77"/>
              </a:rPr>
              <a:t>Directions, new cases, shift changes</a:t>
            </a:r>
          </a:p>
          <a:p>
            <a:pPr marL="457200" indent="-457200">
              <a:buBlip>
                <a:blip r:embed="rId3"/>
              </a:buBlip>
            </a:pPr>
            <a:endParaRPr lang="en-US" sz="8000" b="1">
              <a:latin typeface="Lato" panose="020F0502020204030203" pitchFamily="34" charset="77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8000" b="1">
                <a:latin typeface="Lato" panose="020F0502020204030203" pitchFamily="34" charset="77"/>
              </a:rPr>
              <a:t>On-demand data analytics</a:t>
            </a:r>
          </a:p>
          <a:p>
            <a:pPr marL="1600200" lvl="2" indent="-457200"/>
            <a:r>
              <a:rPr lang="en-US" sz="8000" b="1">
                <a:latin typeface="Lato" panose="020F0502020204030203" pitchFamily="34" charset="77"/>
              </a:rPr>
              <a:t>Caregiver metrics</a:t>
            </a:r>
          </a:p>
          <a:p>
            <a:pPr marL="457200" indent="-457200">
              <a:buBlip>
                <a:blip r:embed="rId3"/>
              </a:buBlip>
            </a:pPr>
            <a:endParaRPr lang="en-US" sz="8000" b="1">
              <a:latin typeface="Lato" panose="020F0502020204030203" pitchFamily="34" charset="77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8000" b="1">
                <a:latin typeface="Lato" panose="020F0502020204030203" pitchFamily="34" charset="77"/>
              </a:rPr>
              <a:t>Fill difficult cases</a:t>
            </a:r>
          </a:p>
          <a:p>
            <a:pPr marL="1600200" lvl="2" indent="-457200"/>
            <a:r>
              <a:rPr lang="en-US" sz="8000" b="1">
                <a:latin typeface="Lato" panose="020F0502020204030203" pitchFamily="34" charset="77"/>
              </a:rPr>
              <a:t>Scheduling efficiency tools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E1A63CE3-CD52-CCDF-A058-930460AD7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18" y="1043081"/>
            <a:ext cx="1028055" cy="1028055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846B25D9-6E65-0E1E-176F-9706256D4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18" y="1997889"/>
            <a:ext cx="1028055" cy="1028055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0C4AB5E5-1066-FB11-390D-2CB47C39D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17" y="2995311"/>
            <a:ext cx="1028055" cy="1028055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F824155D-CE4D-674B-8F06-95AB46D84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17" y="4133225"/>
            <a:ext cx="1028055" cy="1028055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9104BEBF-8DF6-227E-9191-9FD52E834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18" y="5124209"/>
            <a:ext cx="1028055" cy="10280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790CA7-C9A1-F160-D5BD-EBC0048859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9975" y="0"/>
            <a:ext cx="2212025" cy="6858000"/>
          </a:xfrm>
          <a:prstGeom prst="rect">
            <a:avLst/>
          </a:prstGeom>
        </p:spPr>
      </p:pic>
      <p:sp>
        <p:nvSpPr>
          <p:cNvPr id="16" name="Triangle 17">
            <a:extLst>
              <a:ext uri="{FF2B5EF4-FFF2-40B4-BE49-F238E27FC236}">
                <a16:creationId xmlns:a16="http://schemas.microsoft.com/office/drawing/2014/main" id="{F91DAF08-FE8C-544B-8826-F4F8DC9F89C0}"/>
              </a:ext>
            </a:extLst>
          </p:cNvPr>
          <p:cNvSpPr/>
          <p:nvPr/>
        </p:nvSpPr>
        <p:spPr>
          <a:xfrm rot="5400000">
            <a:off x="10970665" y="4654729"/>
            <a:ext cx="406537" cy="22578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riangle 17">
            <a:extLst>
              <a:ext uri="{FF2B5EF4-FFF2-40B4-BE49-F238E27FC236}">
                <a16:creationId xmlns:a16="http://schemas.microsoft.com/office/drawing/2014/main" id="{E6BD89E9-D04A-B2D8-ECA0-B78A1FC5A882}"/>
              </a:ext>
            </a:extLst>
          </p:cNvPr>
          <p:cNvSpPr/>
          <p:nvPr/>
        </p:nvSpPr>
        <p:spPr>
          <a:xfrm rot="5400000">
            <a:off x="11023609" y="4631164"/>
            <a:ext cx="558994" cy="31045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F9734030-D489-1E91-8C2A-8FEF4D2F4B28}"/>
              </a:ext>
            </a:extLst>
          </p:cNvPr>
          <p:cNvSpPr/>
          <p:nvPr/>
        </p:nvSpPr>
        <p:spPr>
          <a:xfrm rot="5400000">
            <a:off x="11250520" y="4654729"/>
            <a:ext cx="406537" cy="22578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riangle 17">
            <a:extLst>
              <a:ext uri="{FF2B5EF4-FFF2-40B4-BE49-F238E27FC236}">
                <a16:creationId xmlns:a16="http://schemas.microsoft.com/office/drawing/2014/main" id="{4CE0C0B0-71B3-635E-8DBD-3EFBE15672F5}"/>
              </a:ext>
            </a:extLst>
          </p:cNvPr>
          <p:cNvSpPr/>
          <p:nvPr/>
        </p:nvSpPr>
        <p:spPr>
          <a:xfrm rot="5400000">
            <a:off x="10816189" y="720819"/>
            <a:ext cx="1021709" cy="567430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riangle 17">
            <a:extLst>
              <a:ext uri="{FF2B5EF4-FFF2-40B4-BE49-F238E27FC236}">
                <a16:creationId xmlns:a16="http://schemas.microsoft.com/office/drawing/2014/main" id="{176E3BF3-169B-0EA2-60AB-7521722548C5}"/>
              </a:ext>
            </a:extLst>
          </p:cNvPr>
          <p:cNvSpPr/>
          <p:nvPr/>
        </p:nvSpPr>
        <p:spPr>
          <a:xfrm rot="5400000">
            <a:off x="11207662" y="1039166"/>
            <a:ext cx="558994" cy="31045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riangle 17">
            <a:extLst>
              <a:ext uri="{FF2B5EF4-FFF2-40B4-BE49-F238E27FC236}">
                <a16:creationId xmlns:a16="http://schemas.microsoft.com/office/drawing/2014/main" id="{770A4CA9-99D0-696F-BFFD-2D3DD0F59FCE}"/>
              </a:ext>
            </a:extLst>
          </p:cNvPr>
          <p:cNvSpPr/>
          <p:nvPr/>
        </p:nvSpPr>
        <p:spPr>
          <a:xfrm rot="5400000">
            <a:off x="11207662" y="503384"/>
            <a:ext cx="558994" cy="31045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riangle 17">
            <a:extLst>
              <a:ext uri="{FF2B5EF4-FFF2-40B4-BE49-F238E27FC236}">
                <a16:creationId xmlns:a16="http://schemas.microsoft.com/office/drawing/2014/main" id="{73324668-F367-3E65-13AB-0AA3BC268E53}"/>
              </a:ext>
            </a:extLst>
          </p:cNvPr>
          <p:cNvSpPr/>
          <p:nvPr/>
        </p:nvSpPr>
        <p:spPr>
          <a:xfrm rot="5400000">
            <a:off x="10318400" y="2404261"/>
            <a:ext cx="1595042" cy="734063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riangle 17">
            <a:extLst>
              <a:ext uri="{FF2B5EF4-FFF2-40B4-BE49-F238E27FC236}">
                <a16:creationId xmlns:a16="http://schemas.microsoft.com/office/drawing/2014/main" id="{E36D6B0C-59F7-6B0F-0A44-688303790A97}"/>
              </a:ext>
            </a:extLst>
          </p:cNvPr>
          <p:cNvSpPr/>
          <p:nvPr/>
        </p:nvSpPr>
        <p:spPr>
          <a:xfrm rot="5400000">
            <a:off x="11211015" y="2963000"/>
            <a:ext cx="558994" cy="31045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riangle 17">
            <a:extLst>
              <a:ext uri="{FF2B5EF4-FFF2-40B4-BE49-F238E27FC236}">
                <a16:creationId xmlns:a16="http://schemas.microsoft.com/office/drawing/2014/main" id="{117F9AD1-A085-78A6-20C2-82DC04A435A1}"/>
              </a:ext>
            </a:extLst>
          </p:cNvPr>
          <p:cNvSpPr/>
          <p:nvPr/>
        </p:nvSpPr>
        <p:spPr>
          <a:xfrm rot="5400000">
            <a:off x="11115323" y="3154388"/>
            <a:ext cx="558994" cy="310451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414528 h 414528"/>
              <a:gd name="connsiteX1" fmla="*/ 554736 w 1060704"/>
              <a:gd name="connsiteY1" fmla="*/ 0 h 414528"/>
              <a:gd name="connsiteX2" fmla="*/ 1060704 w 1060704"/>
              <a:gd name="connsiteY2" fmla="*/ 414528 h 414528"/>
              <a:gd name="connsiteX3" fmla="*/ 0 w 1060704"/>
              <a:gd name="connsiteY3" fmla="*/ 41452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414528">
                <a:moveTo>
                  <a:pt x="0" y="414528"/>
                </a:moveTo>
                <a:lnTo>
                  <a:pt x="554736" y="0"/>
                </a:lnTo>
                <a:lnTo>
                  <a:pt x="1060704" y="414528"/>
                </a:lnTo>
                <a:lnTo>
                  <a:pt x="0" y="414528"/>
                </a:lnTo>
                <a:close/>
              </a:path>
            </a:pathLst>
          </a:custGeom>
          <a:solidFill>
            <a:schemeClr val="bg1">
              <a:alpha val="1517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9202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0816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3D0B-4EE4-A220-A88C-4BB6847E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F1FC-4568-1DD1-6EB4-C1EA4035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34"/>
            <a:ext cx="6304005" cy="3872810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Revenue Cycle: the series of steps that must be executed to ensure you are paid for services quickly and completely</a:t>
            </a:r>
          </a:p>
          <a:p>
            <a:pPr marL="342900" indent="-342900">
              <a:buBlip>
                <a:blip r:embed="rId2"/>
              </a:buBlip>
            </a:pPr>
            <a:endParaRPr lang="en-US"/>
          </a:p>
          <a:p>
            <a:pPr marL="342900" indent="-342900">
              <a:buBlip>
                <a:blip r:embed="rId2"/>
              </a:buBlip>
            </a:pPr>
            <a:r>
              <a:rPr lang="en-US"/>
              <a:t>Revenue Cycle Optimization:</a:t>
            </a:r>
          </a:p>
          <a:p>
            <a:pPr marL="1028700" lvl="1" indent="-342900"/>
            <a:r>
              <a:rPr lang="en-US"/>
              <a:t>Minimize Payment Timeline</a:t>
            </a:r>
          </a:p>
          <a:p>
            <a:pPr marL="1028700" lvl="1" indent="-342900"/>
            <a:r>
              <a:rPr lang="en-US"/>
              <a:t>Maximize Payment Throughput</a:t>
            </a:r>
          </a:p>
          <a:p>
            <a:pPr marL="1028700" lvl="1" indent="-342900"/>
            <a:r>
              <a:rPr lang="en-US"/>
              <a:t>Maximize the provision of authorized services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4" descr="A picture containing text, electronics, compact disk&#10;&#10;Description automatically generated">
            <a:extLst>
              <a:ext uri="{FF2B5EF4-FFF2-40B4-BE49-F238E27FC236}">
                <a16:creationId xmlns:a16="http://schemas.microsoft.com/office/drawing/2014/main" id="{2F6012A9-33EE-FA70-167E-4DDE98FEF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62" r="7" b="7"/>
          <a:stretch/>
        </p:blipFill>
        <p:spPr>
          <a:xfrm>
            <a:off x="7019817" y="1393356"/>
            <a:ext cx="3977696" cy="38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75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0F39DF6-B253-7F70-1047-BBF88AC3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202" y="5564357"/>
            <a:ext cx="2703152" cy="901051"/>
          </a:xfrm>
          <a:prstGeom prst="rect">
            <a:avLst/>
          </a:prstGeom>
        </p:spPr>
      </p:pic>
      <p:pic>
        <p:nvPicPr>
          <p:cNvPr id="4" name="Picture 2" descr="Interhab">
            <a:extLst>
              <a:ext uri="{FF2B5EF4-FFF2-40B4-BE49-F238E27FC236}">
                <a16:creationId xmlns:a16="http://schemas.microsoft.com/office/drawing/2014/main" id="{B8ED51A1-846B-5963-B5E9-49875AF7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11" y="5152426"/>
            <a:ext cx="1640840" cy="16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7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1126-6D7A-7686-B91D-CE63F6B7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impacts the payment timeline?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F955-7AF8-6C1C-0CAE-F33B2896C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184"/>
            <a:ext cx="10515600" cy="492061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/>
              <a:t>How quickly and correctly caregivers submit time – EVV/paper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How quickly you resolve unconfirmed shifts 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How quickly you bill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Volume/timeline to resolve held billing (unconfirmed </a:t>
            </a:r>
            <a:r>
              <a:rPr lang="en-US" dirty="0" err="1"/>
              <a:t>chists</a:t>
            </a:r>
            <a:r>
              <a:rPr lang="en-US" dirty="0"/>
              <a:t>, system edits)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Method of billing (paper vs electronic)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Clean claims/invoices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Payment method used (paper checks vs EFT)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Processing time for payments (get the paper in the bank)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Cash posting (paper vs ERA; posting discipline)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Denials/exceptions volume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/>
              <a:t>Denials/exceptions management</a:t>
            </a:r>
          </a:p>
          <a:p>
            <a:pPr marL="342900" indent="-342900">
              <a:buBlip>
                <a:blip r:embed="rId2"/>
              </a:buBlip>
            </a:pPr>
            <a:endParaRPr lang="en-US" dirty="0"/>
          </a:p>
          <a:p>
            <a:r>
              <a:rPr lang="en-US" dirty="0"/>
              <a:t>Advice: Shave off days wherever possible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4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D7A0-DABF-53E6-44C1-5036CD73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impacts payment throughput?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FE9E-C745-CD5D-C831-7159A9439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Contracts administration/compliance/enforcement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Clean claims/invoices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Timely submission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Correct payer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Authorization management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Service issues (private pay)</a:t>
            </a:r>
          </a:p>
          <a:p>
            <a:endParaRPr lang="en-US"/>
          </a:p>
          <a:p>
            <a:r>
              <a:rPr lang="en-US"/>
              <a:t>Advice:  Goal should be to get paid 100% for services provided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0E25-75B1-5EAB-2D58-750355D1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1" y="2766218"/>
            <a:ext cx="10515600" cy="1325563"/>
          </a:xfrm>
        </p:spPr>
        <p:txBody>
          <a:bodyPr/>
          <a:lstStyle/>
          <a:p>
            <a:r>
              <a:rPr lang="en-US"/>
              <a:t>Contracts Administration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E565B-AF53-3CB1-BD98-75B4F5F45FBF}"/>
              </a:ext>
            </a:extLst>
          </p:cNvPr>
          <p:cNvSpPr/>
          <p:nvPr/>
        </p:nvSpPr>
        <p:spPr>
          <a:xfrm>
            <a:off x="1853514" y="3669957"/>
            <a:ext cx="8476735" cy="116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6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784A-3413-0331-1859-81274BE8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Payer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4DFD-723C-C6DE-4555-2250793D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/>
              <a:t>No executed contract or no single case agreement?</a:t>
            </a:r>
          </a:p>
          <a:p>
            <a:pPr marL="1028700" lvl="1" indent="-342900"/>
            <a:r>
              <a:rPr lang="en-US"/>
              <a:t>You will be paid at a lower out-of-network rate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Ensure the latest contract/amendment is loaded into the system</a:t>
            </a:r>
          </a:p>
          <a:p>
            <a:pPr marL="1028700" lvl="1" indent="-342900"/>
            <a:r>
              <a:rPr lang="en-US"/>
              <a:t>Many payers pay at billed rates</a:t>
            </a:r>
          </a:p>
          <a:p>
            <a:pPr marL="1028700" lvl="1" indent="-342900"/>
            <a:r>
              <a:rPr lang="en-US"/>
              <a:t>Back-bill to the effective date for new rates</a:t>
            </a:r>
          </a:p>
          <a:p>
            <a:pPr marL="342900" indent="-342900">
              <a:buBlip>
                <a:blip r:embed="rId2"/>
              </a:buBlip>
            </a:pPr>
            <a:r>
              <a:rPr lang="en-US"/>
              <a:t>Follow up on expiring agreements</a:t>
            </a:r>
          </a:p>
          <a:p>
            <a:pPr marL="1028700" lvl="1" indent="-342900"/>
            <a:r>
              <a:rPr lang="en-US"/>
              <a:t>Chargemaster tool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9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210F-7198-92BB-7CCB-847272B4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Contracts Summary (Chargemaster)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A5C5AA75-B103-294D-83CC-24C7A11D5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588" y="2012181"/>
            <a:ext cx="11728091" cy="3134798"/>
          </a:xfrm>
        </p:spPr>
      </p:pic>
    </p:spTree>
    <p:extLst>
      <p:ext uri="{BB962C8B-B14F-4D97-AF65-F5344CB8AC3E}">
        <p14:creationId xmlns:p14="http://schemas.microsoft.com/office/powerpoint/2010/main" val="119727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ata slide deck template" id="{AD7F7985-57C7-0344-B736-207D2B57FDB4}" vid="{6C09CAAE-4162-CE49-8C0D-CE3D0CD88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D06867ED03A4E8476C9FFD2C14B95" ma:contentTypeVersion="15" ma:contentTypeDescription="Create a new document." ma:contentTypeScope="" ma:versionID="1a5f460d22eb03c111ddaf218d33269a">
  <xsd:schema xmlns:xsd="http://www.w3.org/2001/XMLSchema" xmlns:xs="http://www.w3.org/2001/XMLSchema" xmlns:p="http://schemas.microsoft.com/office/2006/metadata/properties" xmlns:ns2="721bc721-94fa-4c5e-9660-9e3f4c1c0631" xmlns:ns3="4302e5d3-c06f-42d4-b043-ca97f63a493b" targetNamespace="http://schemas.microsoft.com/office/2006/metadata/properties" ma:root="true" ma:fieldsID="1b65c6da422845c37367fa6de863ae1e" ns2:_="" ns3:_="">
    <xsd:import namespace="721bc721-94fa-4c5e-9660-9e3f4c1c0631"/>
    <xsd:import namespace="4302e5d3-c06f-42d4-b043-ca97f63a4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bc721-94fa-4c5e-9660-9e3f4c1c0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8c80cf6-7142-4f80-a370-b3f7bd024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e5d3-c06f-42d4-b043-ca97f63a49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cf648b9-7393-4f9f-8a7e-9049cc04fc48}" ma:internalName="TaxCatchAll" ma:showField="CatchAllData" ma:web="4302e5d3-c06f-42d4-b043-ca97f63a49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1bc721-94fa-4c5e-9660-9e3f4c1c0631">
      <Terms xmlns="http://schemas.microsoft.com/office/infopath/2007/PartnerControls"/>
    </lcf76f155ced4ddcb4097134ff3c332f>
    <TaxCatchAll xmlns="4302e5d3-c06f-42d4-b043-ca97f63a49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45036-0F5E-48DD-AE95-B14B18E71AD5}"/>
</file>

<file path=customXml/itemProps2.xml><?xml version="1.0" encoding="utf-8"?>
<ds:datastoreItem xmlns:ds="http://schemas.openxmlformats.org/officeDocument/2006/customXml" ds:itemID="{98E97460-B2CD-4705-B5AB-A9FF8D71117D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1615d7a-d453-45b5-9f07-1985a3e3ce4c"/>
    <ds:schemaRef ds:uri="82b94e2a-d2f5-49c2-8bbe-67d18843cf6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5E6BFFA-1553-4773-9454-9DE6DFC1EC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213f12-da37-46b5-ac6d-177ae408c719}" enabled="0" method="" siteId="{3e213f12-da37-46b5-ac6d-177ae408c7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1473</Words>
  <Application>Microsoft Office PowerPoint</Application>
  <PresentationFormat>Widescreen</PresentationFormat>
  <Paragraphs>261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Lato</vt:lpstr>
      <vt:lpstr>Lato Black</vt:lpstr>
      <vt:lpstr>Lato Light</vt:lpstr>
      <vt:lpstr>Lato Medium</vt:lpstr>
      <vt:lpstr>Scandia</vt:lpstr>
      <vt:lpstr>Scandia Light</vt:lpstr>
      <vt:lpstr>System Font Regular</vt:lpstr>
      <vt:lpstr>Wingdings</vt:lpstr>
      <vt:lpstr>Office Theme</vt:lpstr>
      <vt:lpstr>PowerPoint Presentation</vt:lpstr>
      <vt:lpstr>Agency Mission</vt:lpstr>
      <vt:lpstr>Agenda</vt:lpstr>
      <vt:lpstr>General Concepts</vt:lpstr>
      <vt:lpstr>What impacts the payment timeline?</vt:lpstr>
      <vt:lpstr>What impacts payment throughput?</vt:lpstr>
      <vt:lpstr>Contracts Administration</vt:lpstr>
      <vt:lpstr>Payer Contracts</vt:lpstr>
      <vt:lpstr>Contracts Summary (Chargemaster)</vt:lpstr>
      <vt:lpstr>Eligibility</vt:lpstr>
      <vt:lpstr>Eligibility Tips</vt:lpstr>
      <vt:lpstr>Eligibility Complexities</vt:lpstr>
      <vt:lpstr>Eligibility Complexities</vt:lpstr>
      <vt:lpstr>Authorizations</vt:lpstr>
      <vt:lpstr>Authorizations</vt:lpstr>
      <vt:lpstr>When in Doubt?</vt:lpstr>
      <vt:lpstr>Claims Filing</vt:lpstr>
      <vt:lpstr>Billing and Claims Submission</vt:lpstr>
      <vt:lpstr>Payments and Denials</vt:lpstr>
      <vt:lpstr>Payments</vt:lpstr>
      <vt:lpstr>Denials</vt:lpstr>
      <vt:lpstr>Metrics and KPI’s</vt:lpstr>
      <vt:lpstr>Metrics and Management</vt:lpstr>
      <vt:lpstr>AR Aging Reports</vt:lpstr>
      <vt:lpstr>Payment Peformance</vt:lpstr>
      <vt:lpstr>Days Sales Outstanding (DSO)</vt:lpstr>
      <vt:lpstr>Days Sales Outstanding (DSO)</vt:lpstr>
      <vt:lpstr>Takeaways</vt:lpstr>
      <vt:lpstr>RCM and Care Quality</vt:lpstr>
      <vt:lpstr>PowerPoint Presentation</vt:lpstr>
      <vt:lpstr>PowerPoint Presentation</vt:lpstr>
      <vt:lpstr>PowerPoint Presentation</vt:lpstr>
      <vt:lpstr>PowerPoint Presentation</vt:lpstr>
      <vt:lpstr>Technology</vt:lpstr>
      <vt:lpstr>Support Care Quality</vt:lpstr>
      <vt:lpstr>Support Care Quality</vt:lpstr>
      <vt:lpstr>Support Care Quality</vt:lpstr>
      <vt:lpstr>Agency Management System Benefits</vt:lpstr>
      <vt:lpstr>Questions?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Hoyden Creative Group</dc:creator>
  <cp:lastModifiedBy>Meghan Shreve</cp:lastModifiedBy>
  <cp:revision>14</cp:revision>
  <cp:lastPrinted>2023-04-03T15:12:17Z</cp:lastPrinted>
  <dcterms:created xsi:type="dcterms:W3CDTF">2021-01-25T20:43:13Z</dcterms:created>
  <dcterms:modified xsi:type="dcterms:W3CDTF">2023-10-09T21:37:40Z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0x0101001E5D06867ED03A4E8476C9FFD2C14B95</vt:lpwstr>
  </property>
  <property fmtid="{D5CDD505-2E9C-101B-9397-08002B2CF9AE}" pid="3" name="MediaServiceImageTags">
    <vt:lpwstr/>
  </property>
</Properties>
</file>