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sldIdLst>
    <p:sldId id="293" r:id="rId2"/>
    <p:sldId id="257" r:id="rId3"/>
    <p:sldId id="292" r:id="rId4"/>
    <p:sldId id="291" r:id="rId5"/>
    <p:sldId id="259" r:id="rId6"/>
    <p:sldId id="258" r:id="rId7"/>
    <p:sldId id="289"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4" r:id="rId29"/>
    <p:sldId id="266" r:id="rId30"/>
    <p:sldId id="284" r:id="rId31"/>
    <p:sldId id="285" r:id="rId32"/>
    <p:sldId id="286" r:id="rId33"/>
    <p:sldId id="295" r:id="rId34"/>
    <p:sldId id="281" r:id="rId35"/>
    <p:sldId id="283" r:id="rId36"/>
    <p:sldId id="288"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jwALVMNOAkUeJ8sDGArQ8B7kk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Shepard" initials="" lastIdx="1" clrIdx="0"/>
  <p:cmAuthor id="1" name="Nanette L. Perrin" initials="NLP" lastIdx="2" clrIdx="1">
    <p:extLst>
      <p:ext uri="{19B8F6BF-5375-455C-9EA6-DF929625EA0E}">
        <p15:presenceInfo xmlns:p15="http://schemas.microsoft.com/office/powerpoint/2012/main" userId="S::CN101568@CENTENE.com::6bafc77c-6eda-4f0d-a719-58d2c88d6a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dads.ks.gov/docs/librariesprovider17/csp/bhs-documents/ccbhcs/consumers/cmhc-ccbhcs-of-ks-map-revised-5-12-2022.pdf?sfvrsn=3a83f43c_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89881f5a3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89881f5a3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2589881f5a3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1970dc7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31970dc7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31970dc7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Community Dev. Disability Organizations are the gatekeeping agency for the IDD Waiver. 26 Community Mental Health Centers (20 are currently CCBHCs as well – with the remaining 6 to join in  2024) 10 Centers for Independent Living, 11 AAAs, ADRCs</a:t>
            </a:r>
          </a:p>
          <a:p>
            <a:r>
              <a:rPr lang="en-US" dirty="0"/>
              <a:t>https://kcdcinfo.ks.gov/resources/service-maps</a:t>
            </a:r>
          </a:p>
          <a:p>
            <a:r>
              <a:rPr lang="en-US" dirty="0">
                <a:hlinkClick r:id="rId3"/>
              </a:rPr>
              <a:t>cmhc-ccbhcs-of-ks-map-revised-5-12-2022.pdf</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5974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1970dc73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31970dc739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31970dc739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1970dc73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1970dc739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31970dc739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31970dc739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31970dc739_0_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96" name="Google Shape;296;g231970dc739_0_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defTabSz="931774">
              <a:defRPr/>
            </a:pPr>
            <a:fld id="{00000000-1234-1234-1234-123412341234}" type="slidenum">
              <a:rPr lang="en-US"/>
              <a:pPr algn="r" defTabSz="931774">
                <a:defRPr/>
              </a:pPr>
              <a:t>28</a:t>
            </a:fld>
            <a:endParaRPr/>
          </a:p>
        </p:txBody>
      </p:sp>
    </p:spTree>
    <p:extLst>
      <p:ext uri="{BB962C8B-B14F-4D97-AF65-F5344CB8AC3E}">
        <p14:creationId xmlns:p14="http://schemas.microsoft.com/office/powerpoint/2010/main" val="84303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ba1a5152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3ba1a5152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3ba1a5152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3525638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544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31970dc739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31970dc739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31970dc739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5f87e8b21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5f87e8b21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5f87e8b21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89881f5a3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89881f5a3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E2B2C"/>
                </a:solidFill>
                <a:effectLst/>
                <a:latin typeface="Raleway" pitchFamily="2" charset="0"/>
              </a:rPr>
              <a:t>The Sequential Intercept Model was developed as a conceptual model to inform community-based responses to the involvement of people with mental and substance use disorders in the criminal justice system.  It was developed over several years in the early 2000s by Mark </a:t>
            </a:r>
            <a:r>
              <a:rPr lang="en-US" b="0" i="0" dirty="0" err="1">
                <a:solidFill>
                  <a:srgbClr val="2E2B2C"/>
                </a:solidFill>
                <a:effectLst/>
                <a:latin typeface="Raleway" pitchFamily="2" charset="0"/>
              </a:rPr>
              <a:t>Munetz</a:t>
            </a:r>
            <a:r>
              <a:rPr lang="en-US" b="0" i="0" dirty="0">
                <a:solidFill>
                  <a:srgbClr val="2E2B2C"/>
                </a:solidFill>
                <a:effectLst/>
                <a:latin typeface="Raleway" pitchFamily="2" charset="0"/>
              </a:rPr>
              <a:t>, MD and Patricia A. Griffin, PhD, along with Henry J. Steadman, PhD, of Policy Research Associates, Inc.</a:t>
            </a:r>
            <a:endParaRPr dirty="0"/>
          </a:p>
        </p:txBody>
      </p:sp>
      <p:sp>
        <p:nvSpPr>
          <p:cNvPr id="131" name="Google Shape;131;g2589881f5a3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37a27579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37a275793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237a275793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641230" y="3259014"/>
            <a:ext cx="9144000" cy="17963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5873262" y="5122985"/>
            <a:ext cx="4689230" cy="10980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0"/>
          <p:cNvPicPr preferRelativeResize="0"/>
          <p:nvPr/>
        </p:nvPicPr>
        <p:blipFill rotWithShape="1">
          <a:blip r:embed="rId2">
            <a:alphaModFix/>
          </a:blip>
          <a:srcRect/>
          <a:stretch/>
        </p:blipFill>
        <p:spPr>
          <a:xfrm>
            <a:off x="3461073" y="634756"/>
            <a:ext cx="5269853" cy="35224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a:spLocks noGrp="1"/>
          </p:cNvSpPr>
          <p:nvPr>
            <p:ph type="pic" idx="2"/>
          </p:nvPr>
        </p:nvSpPr>
        <p:spPr>
          <a:xfrm>
            <a:off x="5183188" y="987425"/>
            <a:ext cx="6172200" cy="4873625"/>
          </a:xfrm>
          <a:prstGeom prst="rect">
            <a:avLst/>
          </a:prstGeom>
          <a:noFill/>
          <a:ln>
            <a:noFill/>
          </a:ln>
        </p:spPr>
      </p:sp>
      <p:sp>
        <p:nvSpPr>
          <p:cNvPr id="77" name="Google Shape;77;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93"/>
        <p:cNvGrpSpPr/>
        <p:nvPr/>
      </p:nvGrpSpPr>
      <p:grpSpPr>
        <a:xfrm>
          <a:off x="0" y="0"/>
          <a:ext cx="0" cy="0"/>
          <a:chOff x="0" y="0"/>
          <a:chExt cx="0" cy="0"/>
        </a:xfrm>
      </p:grpSpPr>
      <p:sp>
        <p:nvSpPr>
          <p:cNvPr id="94" name="Google Shape;9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32" descr="Kansas Department of Aging and Disability Services logo. Yellow banner reads Ad Astra Per Aspera with 34 stars. &#10;"/>
          <p:cNvPicPr preferRelativeResize="0"/>
          <p:nvPr/>
        </p:nvPicPr>
        <p:blipFill rotWithShape="1">
          <a:blip r:embed="rId2">
            <a:alphaModFix/>
          </a:blip>
          <a:srcRect/>
          <a:stretch/>
        </p:blipFill>
        <p:spPr>
          <a:xfrm>
            <a:off x="215488" y="5143500"/>
            <a:ext cx="1714500" cy="1714500"/>
          </a:xfrm>
          <a:prstGeom prst="rect">
            <a:avLst/>
          </a:prstGeom>
          <a:noFill/>
          <a:ln>
            <a:noFill/>
          </a:ln>
        </p:spPr>
      </p:pic>
      <p:pic>
        <p:nvPicPr>
          <p:cNvPr id="100" name="Google Shape;100;p32" descr="Graphical user interface, application, PowerPoint&#10;&#10;Description automatically generated"/>
          <p:cNvPicPr preferRelativeResize="0"/>
          <p:nvPr/>
        </p:nvPicPr>
        <p:blipFill rotWithShape="1">
          <a:blip r:embed="rId3">
            <a:alphaModFix/>
          </a:blip>
          <a:srcRect l="68786" t="30794" r="2928" b="14474"/>
          <a:stretch/>
        </p:blipFill>
        <p:spPr>
          <a:xfrm>
            <a:off x="8648749" y="3226528"/>
            <a:ext cx="3525835" cy="35922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21"/>
          <p:cNvCxnSpPr/>
          <p:nvPr/>
        </p:nvCxnSpPr>
        <p:spPr>
          <a:xfrm>
            <a:off x="838200" y="1690688"/>
            <a:ext cx="10515600" cy="0"/>
          </a:xfrm>
          <a:prstGeom prst="straightConnector1">
            <a:avLst/>
          </a:prstGeom>
          <a:noFill/>
          <a:ln w="9525" cap="flat" cmpd="sng">
            <a:solidFill>
              <a:srgbClr val="366092"/>
            </a:solidFill>
            <a:prstDash val="solid"/>
            <a:miter lim="800000"/>
            <a:headEnd type="none" w="sm" len="sm"/>
            <a:tailEnd type="none" w="sm" len="sm"/>
          </a:ln>
        </p:spPr>
      </p:cxnSp>
      <p:pic>
        <p:nvPicPr>
          <p:cNvPr id="29" name="Google Shape;29;p21" descr="Kansas Department of Aging and Disability Services logo. Yellow banner reads Ad Astra Per Aspera with 34 stars. &#10;"/>
          <p:cNvPicPr preferRelativeResize="0"/>
          <p:nvPr/>
        </p:nvPicPr>
        <p:blipFill rotWithShape="1">
          <a:blip r:embed="rId2">
            <a:alphaModFix/>
          </a:blip>
          <a:srcRect/>
          <a:stretch/>
        </p:blipFill>
        <p:spPr>
          <a:xfrm>
            <a:off x="215488" y="5143500"/>
            <a:ext cx="1714500" cy="1714500"/>
          </a:xfrm>
          <a:prstGeom prst="rect">
            <a:avLst/>
          </a:prstGeom>
          <a:noFill/>
          <a:ln>
            <a:noFill/>
          </a:ln>
        </p:spPr>
      </p:pic>
      <p:pic>
        <p:nvPicPr>
          <p:cNvPr id="30" name="Google Shape;30;p21" descr="Graphical user interface, application, PowerPoint&#10;&#10;Description automatically generated"/>
          <p:cNvPicPr preferRelativeResize="0"/>
          <p:nvPr/>
        </p:nvPicPr>
        <p:blipFill rotWithShape="1">
          <a:blip r:embed="rId3">
            <a:alphaModFix/>
          </a:blip>
          <a:srcRect l="68786" t="30794" r="2928" b="14474"/>
          <a:stretch/>
        </p:blipFill>
        <p:spPr>
          <a:xfrm>
            <a:off x="8648749" y="3226528"/>
            <a:ext cx="3525835" cy="35922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8200" y="4173415"/>
            <a:ext cx="10515600" cy="1584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23"/>
          <p:cNvPicPr preferRelativeResize="0"/>
          <p:nvPr/>
        </p:nvPicPr>
        <p:blipFill rotWithShape="1">
          <a:blip r:embed="rId2">
            <a:alphaModFix/>
          </a:blip>
          <a:srcRect/>
          <a:stretch/>
        </p:blipFill>
        <p:spPr>
          <a:xfrm>
            <a:off x="3181917" y="649622"/>
            <a:ext cx="5705496" cy="38168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kdads.ks.gov/kdads-commissions/long-term-services-supports/federal-medical-assistance-percentage-(fmap)" TargetMode="External"/><Relationship Id="rId2" Type="http://schemas.openxmlformats.org/officeDocument/2006/relationships/hyperlink" Target="https://www.prainc.com/" TargetMode="External"/><Relationship Id="rId1" Type="http://schemas.openxmlformats.org/officeDocument/2006/relationships/slideLayout" Target="../slideLayouts/slideLayout2.xml"/><Relationship Id="rId4" Type="http://schemas.openxmlformats.org/officeDocument/2006/relationships/hyperlink" Target="https://www.doc.ks.gov/publications/Reports/kdoc-fy2022-annual-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77B75A-D11C-3FD5-542E-937DA3B21A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6" name="Picture 5">
            <a:extLst>
              <a:ext uri="{FF2B5EF4-FFF2-40B4-BE49-F238E27FC236}">
                <a16:creationId xmlns:a16="http://schemas.microsoft.com/office/drawing/2014/main" id="{1C37A136-6DB8-DE8C-A184-A866DAE2CE8D}"/>
              </a:ext>
            </a:extLst>
          </p:cNvPr>
          <p:cNvPicPr>
            <a:picLocks noChangeAspect="1"/>
          </p:cNvPicPr>
          <p:nvPr/>
        </p:nvPicPr>
        <p:blipFill>
          <a:blip r:embed="rId2"/>
          <a:stretch>
            <a:fillRect/>
          </a:stretch>
        </p:blipFill>
        <p:spPr>
          <a:xfrm>
            <a:off x="534403" y="3019616"/>
            <a:ext cx="2904566" cy="818768"/>
          </a:xfrm>
          <a:prstGeom prst="rect">
            <a:avLst/>
          </a:prstGeom>
        </p:spPr>
      </p:pic>
      <p:sp>
        <p:nvSpPr>
          <p:cNvPr id="8" name="TextBox 7">
            <a:extLst>
              <a:ext uri="{FF2B5EF4-FFF2-40B4-BE49-F238E27FC236}">
                <a16:creationId xmlns:a16="http://schemas.microsoft.com/office/drawing/2014/main" id="{68C36DA3-25B3-E839-4B75-E0433159E1C7}"/>
              </a:ext>
            </a:extLst>
          </p:cNvPr>
          <p:cNvSpPr txBox="1"/>
          <p:nvPr/>
        </p:nvSpPr>
        <p:spPr>
          <a:xfrm>
            <a:off x="5563603" y="1244621"/>
            <a:ext cx="6093994" cy="4031873"/>
          </a:xfrm>
          <a:prstGeom prst="rect">
            <a:avLst/>
          </a:prstGeom>
          <a:noFill/>
          <a:ln>
            <a:solidFill>
              <a:schemeClr val="tx1">
                <a:lumMod val="75000"/>
                <a:lumOff val="25000"/>
              </a:schemeClr>
            </a:solidFill>
          </a:ln>
        </p:spPr>
        <p:txBody>
          <a:bodyPr wrap="square">
            <a:spAutoFit/>
          </a:bodyPr>
          <a:lstStyle/>
          <a:p>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IDD Dual Diagnosis: Collaborations in the Sunflower State: </a:t>
            </a:r>
            <a:b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br>
            <a:b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3200" b="0" i="1" u="none" strike="noStrike" kern="0" cap="none" spc="0" normalizeH="0" baseline="0" noProof="0" dirty="0">
                <a:ln>
                  <a:noFill/>
                </a:ln>
                <a:solidFill>
                  <a:srgbClr val="000000"/>
                </a:solidFill>
                <a:effectLst/>
                <a:uLnTx/>
                <a:uFillTx/>
                <a:latin typeface="Arial"/>
                <a:ea typeface="Arial"/>
                <a:cs typeface="Arial"/>
                <a:sym typeface="Arial"/>
              </a:rPr>
              <a:t>Kansas Statewide Sequential Intercept Mapping for Individuals with Intellectual and Developmental Disabilities</a:t>
            </a:r>
            <a:endParaRPr lang="en-US" dirty="0"/>
          </a:p>
        </p:txBody>
      </p:sp>
      <p:pic>
        <p:nvPicPr>
          <p:cNvPr id="9" name="Picture 8">
            <a:extLst>
              <a:ext uri="{FF2B5EF4-FFF2-40B4-BE49-F238E27FC236}">
                <a16:creationId xmlns:a16="http://schemas.microsoft.com/office/drawing/2014/main" id="{4460F013-66CA-3ACE-20C9-3CCB7C1232DB}"/>
              </a:ext>
            </a:extLst>
          </p:cNvPr>
          <p:cNvPicPr>
            <a:picLocks noChangeAspect="1"/>
          </p:cNvPicPr>
          <p:nvPr/>
        </p:nvPicPr>
        <p:blipFill>
          <a:blip r:embed="rId3"/>
          <a:stretch>
            <a:fillRect/>
          </a:stretch>
        </p:blipFill>
        <p:spPr>
          <a:xfrm>
            <a:off x="534403" y="505545"/>
            <a:ext cx="2904566" cy="1968225"/>
          </a:xfrm>
          <a:prstGeom prst="rect">
            <a:avLst/>
          </a:prstGeom>
        </p:spPr>
      </p:pic>
      <p:pic>
        <p:nvPicPr>
          <p:cNvPr id="2" name="Picture 1">
            <a:extLst>
              <a:ext uri="{FF2B5EF4-FFF2-40B4-BE49-F238E27FC236}">
                <a16:creationId xmlns:a16="http://schemas.microsoft.com/office/drawing/2014/main" id="{D5D2F57F-647D-2839-5C33-0255B44F8A44}"/>
              </a:ext>
            </a:extLst>
          </p:cNvPr>
          <p:cNvPicPr>
            <a:picLocks noChangeAspect="1"/>
          </p:cNvPicPr>
          <p:nvPr/>
        </p:nvPicPr>
        <p:blipFill>
          <a:blip r:embed="rId4"/>
          <a:stretch>
            <a:fillRect/>
          </a:stretch>
        </p:blipFill>
        <p:spPr>
          <a:xfrm>
            <a:off x="671027" y="4002585"/>
            <a:ext cx="2553506" cy="2547818"/>
          </a:xfrm>
          <a:prstGeom prst="rect">
            <a:avLst/>
          </a:prstGeom>
        </p:spPr>
      </p:pic>
    </p:spTree>
    <p:extLst>
      <p:ext uri="{BB962C8B-B14F-4D97-AF65-F5344CB8AC3E}">
        <p14:creationId xmlns:p14="http://schemas.microsoft.com/office/powerpoint/2010/main" val="155470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latin typeface="Arial"/>
                <a:ea typeface="Arial"/>
                <a:cs typeface="Arial"/>
                <a:sym typeface="Arial"/>
              </a:rPr>
              <a:t>Sequential Intercept Model (SIM)-</a:t>
            </a:r>
            <a:r>
              <a:rPr lang="en-US">
                <a:latin typeface="Arial"/>
                <a:ea typeface="Arial"/>
                <a:cs typeface="Arial"/>
                <a:sym typeface="Arial"/>
              </a:rPr>
              <a:t>Goals</a:t>
            </a:r>
            <a:r>
              <a:rPr lang="en-US"/>
              <a:t> </a:t>
            </a:r>
            <a:endParaRPr/>
          </a:p>
        </p:txBody>
      </p:sp>
      <p:sp>
        <p:nvSpPr>
          <p:cNvPr id="157" name="Google Shape;157;p4"/>
          <p:cNvSpPr txBox="1">
            <a:spLocks noGrp="1"/>
          </p:cNvSpPr>
          <p:nvPr>
            <p:ph type="body" idx="1"/>
          </p:nvPr>
        </p:nvSpPr>
        <p:spPr>
          <a:xfrm>
            <a:off x="638628" y="1690700"/>
            <a:ext cx="11175921" cy="3969871"/>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l" rtl="0">
              <a:lnSpc>
                <a:spcPct val="107000"/>
              </a:lnSpc>
              <a:spcBef>
                <a:spcPts val="0"/>
              </a:spcBef>
              <a:spcAft>
                <a:spcPts val="0"/>
              </a:spcAft>
              <a:buClr>
                <a:schemeClr val="dk1"/>
              </a:buClr>
              <a:buSzPct val="100000"/>
              <a:buNone/>
            </a:pPr>
            <a:endParaRPr dirty="0">
              <a:latin typeface="Calibri"/>
              <a:ea typeface="Calibri"/>
              <a:cs typeface="Calibri"/>
              <a:sym typeface="Calibri"/>
            </a:endParaRPr>
          </a:p>
          <a:p>
            <a:pPr marL="457200" lvl="1" indent="-194468" algn="l" rtl="0">
              <a:lnSpc>
                <a:spcPct val="150000"/>
              </a:lnSpc>
              <a:spcBef>
                <a:spcPts val="800"/>
              </a:spcBef>
              <a:spcAft>
                <a:spcPts val="0"/>
              </a:spcAft>
              <a:buClr>
                <a:schemeClr val="dk1"/>
              </a:buClr>
              <a:buSzPct val="100000"/>
              <a:buChar char="•"/>
            </a:pPr>
            <a:r>
              <a:rPr lang="en-US" sz="4500" dirty="0"/>
              <a:t>SIM is customized to the very specific needs and desired outcomes of individuals with Intellectual Developmental Disabilities and complex needs . </a:t>
            </a:r>
            <a:endParaRPr sz="4500" dirty="0"/>
          </a:p>
          <a:p>
            <a:pPr marL="457200" lvl="1" indent="-194468" algn="l" rtl="0">
              <a:lnSpc>
                <a:spcPct val="150000"/>
              </a:lnSpc>
              <a:spcBef>
                <a:spcPts val="800"/>
              </a:spcBef>
              <a:spcAft>
                <a:spcPts val="0"/>
              </a:spcAft>
              <a:buClr>
                <a:schemeClr val="dk1"/>
              </a:buClr>
              <a:buSzPct val="100000"/>
              <a:buChar char="•"/>
            </a:pPr>
            <a:r>
              <a:rPr lang="en-US" sz="4500" dirty="0"/>
              <a:t>Sequential Intercept Mapping to Identify Cross-Systems Gaps in Service and Collaboration </a:t>
            </a:r>
            <a:endParaRPr sz="4500" dirty="0"/>
          </a:p>
          <a:p>
            <a:pPr marL="457200" lvl="1" indent="-194468" algn="l" rtl="0">
              <a:lnSpc>
                <a:spcPct val="150000"/>
              </a:lnSpc>
              <a:spcBef>
                <a:spcPts val="800"/>
              </a:spcBef>
              <a:spcAft>
                <a:spcPts val="0"/>
              </a:spcAft>
              <a:buClr>
                <a:schemeClr val="dk1"/>
              </a:buClr>
              <a:buSzPct val="100000"/>
              <a:buChar char="•"/>
            </a:pPr>
            <a:r>
              <a:rPr lang="en-US" sz="4500" dirty="0"/>
              <a:t>Identifying and Setting Community Priorities </a:t>
            </a:r>
            <a:endParaRPr sz="4500" dirty="0"/>
          </a:p>
          <a:p>
            <a:pPr marL="457200" lvl="1" indent="-194468" algn="l" rtl="0">
              <a:lnSpc>
                <a:spcPct val="150000"/>
              </a:lnSpc>
              <a:spcBef>
                <a:spcPts val="800"/>
              </a:spcBef>
              <a:spcAft>
                <a:spcPts val="0"/>
              </a:spcAft>
              <a:buClr>
                <a:schemeClr val="dk1"/>
              </a:buClr>
              <a:buSzPct val="100000"/>
              <a:buChar char="•"/>
            </a:pPr>
            <a:r>
              <a:rPr lang="en-US" sz="4500" dirty="0"/>
              <a:t>Making Recommendations for a Local Action Plan </a:t>
            </a:r>
            <a:endParaRPr sz="4500" dirty="0"/>
          </a:p>
          <a:p>
            <a:pPr marL="457200" lvl="1" indent="-194468" algn="l" rtl="0">
              <a:lnSpc>
                <a:spcPct val="150000"/>
              </a:lnSpc>
              <a:spcBef>
                <a:spcPts val="800"/>
              </a:spcBef>
              <a:spcAft>
                <a:spcPts val="0"/>
              </a:spcAft>
              <a:buClr>
                <a:schemeClr val="dk1"/>
              </a:buClr>
              <a:buSzPct val="100000"/>
              <a:buChar char="•"/>
            </a:pPr>
            <a:r>
              <a:rPr lang="en-US" sz="4500" dirty="0"/>
              <a:t>Further the delivery of appropriate services to people with mental illness and/or substance use disorders involved in the criminal justice system </a:t>
            </a:r>
            <a:endParaRPr sz="4500" dirty="0"/>
          </a:p>
          <a:p>
            <a:pPr marL="457200" lvl="1" indent="-194468" algn="l" rtl="0">
              <a:lnSpc>
                <a:spcPct val="150000"/>
              </a:lnSpc>
              <a:spcBef>
                <a:spcPts val="800"/>
              </a:spcBef>
              <a:spcAft>
                <a:spcPts val="0"/>
              </a:spcAft>
              <a:buClr>
                <a:schemeClr val="dk1"/>
              </a:buClr>
              <a:buSzPct val="100000"/>
              <a:buChar char="•"/>
            </a:pPr>
            <a:r>
              <a:rPr lang="en-US" sz="4500" dirty="0"/>
              <a:t>Assist individuals with intellectual developmental disabilities in identifying gaps in service </a:t>
            </a:r>
            <a:endParaRPr sz="4500" dirty="0"/>
          </a:p>
          <a:p>
            <a:pPr marL="457200" lvl="1" indent="-194468" algn="l" rtl="0">
              <a:lnSpc>
                <a:spcPct val="150000"/>
              </a:lnSpc>
              <a:spcBef>
                <a:spcPts val="800"/>
              </a:spcBef>
              <a:spcAft>
                <a:spcPts val="0"/>
              </a:spcAft>
              <a:buClr>
                <a:schemeClr val="dk1"/>
              </a:buClr>
              <a:buSzPct val="100000"/>
              <a:buChar char="•"/>
            </a:pPr>
            <a:r>
              <a:rPr lang="en-US" sz="4500" dirty="0"/>
              <a:t>Optimize use of local resources and opportunities </a:t>
            </a:r>
            <a:endParaRPr sz="4500" dirty="0"/>
          </a:p>
          <a:p>
            <a:pPr marL="0" marR="0" lvl="0" indent="114300" algn="l" rtl="0">
              <a:lnSpc>
                <a:spcPct val="107000"/>
              </a:lnSpc>
              <a:spcBef>
                <a:spcPts val="800"/>
              </a:spcBef>
              <a:spcAft>
                <a:spcPts val="0"/>
              </a:spcAft>
              <a:buClr>
                <a:schemeClr val="dk1"/>
              </a:buClr>
              <a:buSzPct val="100000"/>
              <a:buNone/>
            </a:pPr>
            <a:endParaRPr sz="1800" dirty="0">
              <a:latin typeface="Calibri"/>
              <a:ea typeface="Calibri"/>
              <a:cs typeface="Calibri"/>
              <a:sym typeface="Calibri"/>
            </a:endParaRPr>
          </a:p>
          <a:p>
            <a:pPr marL="0" marR="0" lvl="0" indent="0" algn="l" rtl="0">
              <a:lnSpc>
                <a:spcPct val="107000"/>
              </a:lnSpc>
              <a:spcBef>
                <a:spcPts val="800"/>
              </a:spcBef>
              <a:spcAft>
                <a:spcPts val="0"/>
              </a:spcAft>
              <a:buClr>
                <a:schemeClr val="dk1"/>
              </a:buClr>
              <a:buSzPct val="100000"/>
              <a:buNone/>
            </a:pP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ct val="100000"/>
              <a:buNone/>
            </a:pPr>
            <a:endParaRPr dirty="0"/>
          </a:p>
        </p:txBody>
      </p:sp>
      <p:sp>
        <p:nvSpPr>
          <p:cNvPr id="159" name="Google Shape;159;p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https://www.prainc.com</a:t>
            </a:r>
            <a:endParaRPr dirty="0"/>
          </a:p>
        </p:txBody>
      </p:sp>
      <p:sp>
        <p:nvSpPr>
          <p:cNvPr id="158" name="Google Shape;158;p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latin typeface="Arial"/>
                <a:ea typeface="Arial"/>
                <a:cs typeface="Arial"/>
                <a:sym typeface="Arial"/>
              </a:rPr>
              <a:t>Sequential Intercept Model (SIM)- FAQ’s</a:t>
            </a:r>
            <a:endParaRPr>
              <a:latin typeface="Arial"/>
              <a:ea typeface="Arial"/>
              <a:cs typeface="Arial"/>
              <a:sym typeface="Arial"/>
            </a:endParaRPr>
          </a:p>
        </p:txBody>
      </p:sp>
      <p:sp>
        <p:nvSpPr>
          <p:cNvPr id="165" name="Google Shape;165;p5"/>
          <p:cNvSpPr txBox="1">
            <a:spLocks noGrp="1"/>
          </p:cNvSpPr>
          <p:nvPr>
            <p:ph type="body" idx="1"/>
          </p:nvPr>
        </p:nvSpPr>
        <p:spPr>
          <a:xfrm>
            <a:off x="838200" y="1690689"/>
            <a:ext cx="10294257" cy="398439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7000"/>
              </a:lnSpc>
              <a:spcBef>
                <a:spcPts val="0"/>
              </a:spcBef>
              <a:spcAft>
                <a:spcPts val="0"/>
              </a:spcAft>
              <a:buClr>
                <a:srgbClr val="000000"/>
              </a:buClr>
              <a:buSzPct val="100000"/>
              <a:buNone/>
            </a:pPr>
            <a:r>
              <a:rPr lang="en-US" sz="1800" b="1" dirty="0">
                <a:solidFill>
                  <a:srgbClr val="000000"/>
                </a:solidFill>
              </a:rPr>
              <a:t>What does a successful SIM Conference look like? </a:t>
            </a:r>
            <a:endParaRPr sz="1800" dirty="0"/>
          </a:p>
          <a:p>
            <a:pPr marL="0" marR="0" lvl="0" indent="0" algn="l" rtl="0">
              <a:lnSpc>
                <a:spcPct val="107000"/>
              </a:lnSpc>
              <a:spcBef>
                <a:spcPts val="0"/>
              </a:spcBef>
              <a:spcAft>
                <a:spcPts val="0"/>
              </a:spcAft>
              <a:buClr>
                <a:srgbClr val="000000"/>
              </a:buClr>
              <a:buSzPct val="100000"/>
              <a:buNone/>
            </a:pPr>
            <a:r>
              <a:rPr lang="en-US" sz="1800" dirty="0">
                <a:solidFill>
                  <a:srgbClr val="000000"/>
                </a:solidFill>
              </a:rPr>
              <a:t> </a:t>
            </a:r>
            <a:endParaRPr sz="1800" dirty="0"/>
          </a:p>
          <a:p>
            <a:pPr marL="0" marR="0" lvl="0" indent="0" algn="l" rtl="0">
              <a:lnSpc>
                <a:spcPct val="107000"/>
              </a:lnSpc>
              <a:spcBef>
                <a:spcPts val="0"/>
              </a:spcBef>
              <a:spcAft>
                <a:spcPts val="0"/>
              </a:spcAft>
              <a:buClr>
                <a:srgbClr val="000000"/>
              </a:buClr>
              <a:buSzPct val="100000"/>
              <a:buNone/>
            </a:pPr>
            <a:r>
              <a:rPr lang="en-US" sz="1800" dirty="0">
                <a:solidFill>
                  <a:srgbClr val="000000"/>
                </a:solidFill>
              </a:rPr>
              <a:t>A successful Sequential Intercept Model Conference (SIM) includes bringing all important voices to the table to discuss how to improve responses to individuals with complex needs. During the two-day conference in November, we have invited stakeholders to look at these systems at a higher level. Drawing on their experience and discussing how people with I/DD navigate mental health and criminal justice systems. Another aspect of a successful SIM is making important connections with people across Kansas that work and advocate for individuals living with I/DD. </a:t>
            </a:r>
            <a:endParaRPr sz="1800" dirty="0"/>
          </a:p>
          <a:p>
            <a:pPr marL="0" marR="0" lvl="0" indent="0" algn="l" rtl="0">
              <a:lnSpc>
                <a:spcPct val="107000"/>
              </a:lnSpc>
              <a:spcBef>
                <a:spcPts val="0"/>
              </a:spcBef>
              <a:spcAft>
                <a:spcPts val="0"/>
              </a:spcAft>
              <a:buClr>
                <a:schemeClr val="dk1"/>
              </a:buClr>
              <a:buSzPct val="100000"/>
              <a:buNone/>
            </a:pPr>
            <a:r>
              <a:rPr lang="en-US" sz="1800" dirty="0"/>
              <a:t> </a:t>
            </a:r>
            <a:endParaRPr dirty="0"/>
          </a:p>
          <a:p>
            <a:pPr marL="0" marR="0" lvl="0" indent="0" algn="l" rtl="0">
              <a:lnSpc>
                <a:spcPct val="107000"/>
              </a:lnSpc>
              <a:spcBef>
                <a:spcPts val="800"/>
              </a:spcBef>
              <a:spcAft>
                <a:spcPts val="0"/>
              </a:spcAft>
              <a:buClr>
                <a:srgbClr val="000000"/>
              </a:buClr>
              <a:buSzPct val="100000"/>
              <a:buNone/>
            </a:pPr>
            <a:r>
              <a:rPr lang="en-US" sz="1800" b="1" dirty="0">
                <a:solidFill>
                  <a:srgbClr val="000000"/>
                </a:solidFill>
              </a:rPr>
              <a:t>Why is it important to have a SIM in Kansas? </a:t>
            </a:r>
            <a:endParaRPr sz="1800" dirty="0"/>
          </a:p>
          <a:p>
            <a:pPr marL="0" marR="0" lvl="0" indent="0" algn="l" rtl="0">
              <a:lnSpc>
                <a:spcPct val="107000"/>
              </a:lnSpc>
              <a:spcBef>
                <a:spcPts val="0"/>
              </a:spcBef>
              <a:spcAft>
                <a:spcPts val="0"/>
              </a:spcAft>
              <a:buClr>
                <a:srgbClr val="000000"/>
              </a:buClr>
              <a:buSzPct val="100000"/>
              <a:buNone/>
            </a:pPr>
            <a:r>
              <a:rPr lang="en-US" sz="1800" b="1" dirty="0">
                <a:solidFill>
                  <a:srgbClr val="000000"/>
                </a:solidFill>
              </a:rPr>
              <a:t> </a:t>
            </a:r>
            <a:endParaRPr sz="1800" dirty="0"/>
          </a:p>
          <a:p>
            <a:pPr marL="0" marR="0" lvl="0" indent="0" algn="l" rtl="0">
              <a:lnSpc>
                <a:spcPct val="107000"/>
              </a:lnSpc>
              <a:spcBef>
                <a:spcPts val="0"/>
              </a:spcBef>
              <a:spcAft>
                <a:spcPts val="0"/>
              </a:spcAft>
              <a:buClr>
                <a:srgbClr val="000000"/>
              </a:buClr>
              <a:buSzPct val="100000"/>
              <a:buNone/>
            </a:pPr>
            <a:r>
              <a:rPr lang="en-US" sz="1800" dirty="0">
                <a:solidFill>
                  <a:srgbClr val="000000"/>
                </a:solidFill>
              </a:rPr>
              <a:t>Previous SIM conferences have been done in county and regional areas; this SIM will discuss Kansas as a whole. It is important to identify gaps and barriers statewide and create a systematic plan to overcome these challenges. As a state we need to support individuals with complex needs in complex systems and prevent hospital placement as much as possible to keep people in their community.</a:t>
            </a:r>
            <a:endParaRPr sz="1800" dirty="0"/>
          </a:p>
          <a:p>
            <a:pPr marL="0" marR="0" lvl="0" indent="0" algn="l" rtl="0">
              <a:lnSpc>
                <a:spcPct val="107000"/>
              </a:lnSpc>
              <a:spcBef>
                <a:spcPts val="800"/>
              </a:spcBef>
              <a:spcAft>
                <a:spcPts val="0"/>
              </a:spcAft>
              <a:buClr>
                <a:srgbClr val="000000"/>
              </a:buClr>
              <a:buSzPct val="100000"/>
              <a:buNone/>
            </a:pPr>
            <a:r>
              <a:rPr lang="en-US" sz="1800" dirty="0">
                <a:solidFill>
                  <a:srgbClr val="000000"/>
                </a:solidFill>
                <a:latin typeface="Arial"/>
                <a:ea typeface="Arial"/>
                <a:cs typeface="Arial"/>
                <a:sym typeface="Arial"/>
              </a:rPr>
              <a:t> </a:t>
            </a:r>
            <a:endParaRPr sz="1800" dirty="0">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dirty="0"/>
          </a:p>
        </p:txBody>
      </p:sp>
      <p:sp>
        <p:nvSpPr>
          <p:cNvPr id="167" name="Google Shape;167;p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https://www.prainc.com</a:t>
            </a:r>
            <a:endParaRPr/>
          </a:p>
        </p:txBody>
      </p:sp>
      <p:sp>
        <p:nvSpPr>
          <p:cNvPr id="166" name="Google Shape;166;p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latin typeface="Arial"/>
                <a:ea typeface="Arial"/>
                <a:cs typeface="Arial"/>
                <a:sym typeface="Arial"/>
              </a:rPr>
              <a:t>Sequential Intercept Model (SIM)- FAQ’s</a:t>
            </a:r>
            <a:endParaRPr dirty="0">
              <a:latin typeface="Arial"/>
              <a:ea typeface="Arial"/>
              <a:cs typeface="Arial"/>
              <a:sym typeface="Arial"/>
            </a:endParaRPr>
          </a:p>
        </p:txBody>
      </p:sp>
      <p:sp>
        <p:nvSpPr>
          <p:cNvPr id="173" name="Google Shape;173;p6"/>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 </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b="1">
                <a:solidFill>
                  <a:srgbClr val="000000"/>
                </a:solidFill>
                <a:latin typeface="Arial"/>
                <a:ea typeface="Arial"/>
                <a:cs typeface="Arial"/>
                <a:sym typeface="Arial"/>
              </a:rPr>
              <a:t>Describe how the SIM is different from other collaborative efforts.</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 </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The SIM Conference will allow stakeholders to take a step back and view the entire system as a whole. Viewing the system through a new lens will allow us to identify barriers and set action plans. The SIM will also facilitate communication between those of various levels of experience and representation.   </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b="1">
                <a:solidFill>
                  <a:srgbClr val="000000"/>
                </a:solidFill>
                <a:latin typeface="Arial"/>
                <a:ea typeface="Arial"/>
                <a:cs typeface="Arial"/>
                <a:sym typeface="Arial"/>
              </a:rPr>
              <a:t> </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b="1">
                <a:solidFill>
                  <a:srgbClr val="000000"/>
                </a:solidFill>
                <a:latin typeface="Arial"/>
                <a:ea typeface="Arial"/>
                <a:cs typeface="Arial"/>
                <a:sym typeface="Arial"/>
              </a:rPr>
              <a:t>How will Kansas use the data developed from the SIM Conference?</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b="1">
                <a:solidFill>
                  <a:srgbClr val="000000"/>
                </a:solidFill>
                <a:latin typeface="Arial"/>
                <a:ea typeface="Arial"/>
                <a:cs typeface="Arial"/>
                <a:sym typeface="Arial"/>
              </a:rPr>
              <a:t> </a:t>
            </a:r>
            <a:endParaRPr sz="180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Kansas will use this information as a starting point to develop action plans, recommendations, create committees, and recommend policy. Following the SIM Conference, we plan on keeping the momentum going by using the information for future programs and initiatives. </a:t>
            </a:r>
            <a:endParaRPr sz="18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75" name="Google Shape;175;p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https://www.prainc.com</a:t>
            </a:r>
            <a:endParaRPr/>
          </a:p>
        </p:txBody>
      </p:sp>
      <p:sp>
        <p:nvSpPr>
          <p:cNvPr id="174" name="Google Shape;174;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pic>
        <p:nvPicPr>
          <p:cNvPr id="19" name="Picture Placeholder 18" descr="Diagram&#10;&#10;Description automatically generated">
            <a:extLst>
              <a:ext uri="{FF2B5EF4-FFF2-40B4-BE49-F238E27FC236}">
                <a16:creationId xmlns:a16="http://schemas.microsoft.com/office/drawing/2014/main" id="{1D319509-8011-F13B-C9DC-00BFD08892F0}"/>
              </a:ext>
            </a:extLst>
          </p:cNvPr>
          <p:cNvPicPr>
            <a:picLocks noGrp="1" noChangeAspect="1"/>
          </p:cNvPicPr>
          <p:nvPr>
            <p:ph type="pic" idx="2"/>
          </p:nvPr>
        </p:nvPicPr>
        <p:blipFill>
          <a:blip r:embed="rId3"/>
          <a:srcRect l="2508" r="2508"/>
          <a:stretch>
            <a:fillRect/>
          </a:stretch>
        </p:blipFill>
        <p:spPr>
          <a:xfrm>
            <a:off x="1881945" y="203088"/>
            <a:ext cx="8428110" cy="6654912"/>
          </a:xfrm>
        </p:spPr>
      </p:pic>
      <p:sp>
        <p:nvSpPr>
          <p:cNvPr id="182" name="Google Shape;182;g231970dc739_0_0"/>
          <p:cNvSpPr txBox="1">
            <a:spLocks noGrp="1"/>
          </p:cNvSpPr>
          <p:nvPr>
            <p:ph type="sldNum" idx="12"/>
          </p:nvPr>
        </p:nvSpPr>
        <p:spPr>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Clr>
                  <a:srgbClr val="000000"/>
                </a:buClr>
                <a:buFont typeface="Arial"/>
                <a:buNone/>
              </a:pPr>
              <a:t>13</a:t>
            </a:fld>
            <a:endParaRPr lang="en-US" kern="1200">
              <a:solidFill>
                <a:schemeClr val="tx1">
                  <a:tint val="75000"/>
                </a:schemeClr>
              </a:solidFill>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ctrTitle"/>
          </p:nvPr>
        </p:nvSpPr>
        <p:spPr>
          <a:xfrm>
            <a:off x="1684773" y="4449185"/>
            <a:ext cx="9144000" cy="179630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3100" b="1">
                <a:latin typeface="Arial"/>
                <a:ea typeface="Arial"/>
                <a:cs typeface="Arial"/>
                <a:sym typeface="Arial"/>
              </a:rPr>
              <a:t>Expand Mobile Behavioral Intervention Teams and follow up equipped for broad responses (family, staffing, homes, etc.) Targeted Case Managers</a:t>
            </a:r>
            <a:br>
              <a:rPr lang="en-US" sz="1800">
                <a:latin typeface="Calibri"/>
                <a:ea typeface="Calibri"/>
                <a:cs typeface="Calibri"/>
                <a:sym typeface="Calibri"/>
              </a:rPr>
            </a:br>
            <a:endParaRPr/>
          </a:p>
        </p:txBody>
      </p:sp>
      <p:sp>
        <p:nvSpPr>
          <p:cNvPr id="198" name="Google Shape;198;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2400"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Expand</a:t>
            </a:r>
            <a:r>
              <a:rPr lang="en-US" sz="2400" b="1">
                <a:latin typeface="Arial"/>
                <a:ea typeface="Arial"/>
                <a:cs typeface="Arial"/>
                <a:sym typeface="Arial"/>
              </a:rPr>
              <a:t> Mobile Behavioral Intervention Teams and follow up equipped for broad responses (family, staffing, homes, etc.) Targeted Case Managers</a:t>
            </a:r>
            <a:endParaRPr sz="4000" b="1">
              <a:latin typeface="Arial"/>
              <a:ea typeface="Arial"/>
              <a:cs typeface="Arial"/>
              <a:sym typeface="Arial"/>
            </a:endParaRPr>
          </a:p>
        </p:txBody>
      </p:sp>
      <p:sp>
        <p:nvSpPr>
          <p:cNvPr id="204" name="Google Shape;204;p10"/>
          <p:cNvSpPr txBox="1">
            <a:spLocks noGrp="1"/>
          </p:cNvSpPr>
          <p:nvPr>
            <p:ph type="body" idx="1"/>
          </p:nvPr>
        </p:nvSpPr>
        <p:spPr>
          <a:xfrm>
            <a:off x="1184030" y="1690688"/>
            <a:ext cx="10169769" cy="4486275"/>
          </a:xfrm>
          <a:prstGeom prst="rect">
            <a:avLst/>
          </a:prstGeom>
          <a:noFill/>
          <a:ln>
            <a:noFill/>
          </a:ln>
        </p:spPr>
        <p:txBody>
          <a:bodyPr spcFirstLastPara="1" wrap="square" lIns="91425" tIns="45700" rIns="91425" bIns="45700" anchor="t" anchorCtr="0">
            <a:normAutofit fontScale="92500" lnSpcReduction="10000"/>
          </a:bodyPr>
          <a:lstStyle/>
          <a:p>
            <a:pPr marL="228600" lvl="0" indent="-217169" algn="l" rtl="0">
              <a:lnSpc>
                <a:spcPct val="107000"/>
              </a:lnSpc>
              <a:spcBef>
                <a:spcPts val="0"/>
              </a:spcBef>
              <a:spcAft>
                <a:spcPts val="0"/>
              </a:spcAft>
              <a:buClr>
                <a:schemeClr val="dk1"/>
              </a:buClr>
              <a:buSzPct val="100000"/>
              <a:buChar char="•"/>
            </a:pPr>
            <a:r>
              <a:rPr lang="en-US" sz="2400"/>
              <a:t>Identify an effective model to replicate including rural and frontier areas</a:t>
            </a:r>
            <a:endParaRPr sz="2400"/>
          </a:p>
          <a:p>
            <a:pPr marL="685800" lvl="1" indent="-220027" algn="l" rtl="0">
              <a:lnSpc>
                <a:spcPct val="107000"/>
              </a:lnSpc>
              <a:spcBef>
                <a:spcPts val="0"/>
              </a:spcBef>
              <a:spcAft>
                <a:spcPts val="0"/>
              </a:spcAft>
              <a:buClr>
                <a:schemeClr val="dk1"/>
              </a:buClr>
              <a:buSzPct val="100000"/>
              <a:buChar char="•"/>
            </a:pPr>
            <a:r>
              <a:rPr lang="en-US" sz="1800"/>
              <a:t>Research states and their models- Iowa </a:t>
            </a:r>
            <a:endParaRPr sz="1800"/>
          </a:p>
          <a:p>
            <a:pPr marL="228600" lvl="0" indent="-217169" algn="l" rtl="0">
              <a:lnSpc>
                <a:spcPct val="107000"/>
              </a:lnSpc>
              <a:spcBef>
                <a:spcPts val="0"/>
              </a:spcBef>
              <a:spcAft>
                <a:spcPts val="0"/>
              </a:spcAft>
              <a:buClr>
                <a:schemeClr val="dk1"/>
              </a:buClr>
              <a:buSzPct val="100000"/>
              <a:buChar char="•"/>
            </a:pPr>
            <a:r>
              <a:rPr lang="en-US" sz="2400"/>
              <a:t>Determine provider criteria</a:t>
            </a:r>
            <a:endParaRPr/>
          </a:p>
          <a:p>
            <a:pPr marL="685800" lvl="1" indent="-219075" algn="l" rtl="0">
              <a:lnSpc>
                <a:spcPct val="107000"/>
              </a:lnSpc>
              <a:spcBef>
                <a:spcPts val="0"/>
              </a:spcBef>
              <a:spcAft>
                <a:spcPts val="0"/>
              </a:spcAft>
              <a:buClr>
                <a:schemeClr val="dk1"/>
              </a:buClr>
              <a:buSzPct val="100000"/>
              <a:buChar char="•"/>
            </a:pPr>
            <a:r>
              <a:rPr lang="en-US" sz="2000"/>
              <a:t>Establish Review Team and identify standards and definition</a:t>
            </a:r>
            <a:endParaRPr/>
          </a:p>
          <a:p>
            <a:pPr marL="685800" lvl="1" indent="-219075" algn="l" rtl="0">
              <a:lnSpc>
                <a:spcPct val="107000"/>
              </a:lnSpc>
              <a:spcBef>
                <a:spcPts val="0"/>
              </a:spcBef>
              <a:spcAft>
                <a:spcPts val="0"/>
              </a:spcAft>
              <a:buClr>
                <a:schemeClr val="dk1"/>
              </a:buClr>
              <a:buSzPct val="100000"/>
              <a:buChar char="•"/>
            </a:pPr>
            <a:r>
              <a:rPr lang="en-US" sz="2000"/>
              <a:t>Draft Criteria</a:t>
            </a:r>
            <a:endParaRPr sz="2000"/>
          </a:p>
          <a:p>
            <a:pPr marL="228600" lvl="0" indent="-217169" algn="l" rtl="0">
              <a:lnSpc>
                <a:spcPct val="107000"/>
              </a:lnSpc>
              <a:spcBef>
                <a:spcPts val="0"/>
              </a:spcBef>
              <a:spcAft>
                <a:spcPts val="0"/>
              </a:spcAft>
              <a:buClr>
                <a:schemeClr val="dk1"/>
              </a:buClr>
              <a:buSzPct val="100000"/>
              <a:buChar char="•"/>
            </a:pPr>
            <a:r>
              <a:rPr lang="en-US" sz="2400"/>
              <a:t>Capacity analysis</a:t>
            </a:r>
            <a:endParaRPr sz="2400"/>
          </a:p>
          <a:p>
            <a:pPr marL="685800" lvl="1" indent="-220027" algn="l" rtl="0">
              <a:lnSpc>
                <a:spcPct val="107000"/>
              </a:lnSpc>
              <a:spcBef>
                <a:spcPts val="0"/>
              </a:spcBef>
              <a:spcAft>
                <a:spcPts val="0"/>
              </a:spcAft>
              <a:buClr>
                <a:schemeClr val="dk1"/>
              </a:buClr>
              <a:buSzPct val="100000"/>
              <a:buChar char="•"/>
            </a:pPr>
            <a:r>
              <a:rPr lang="en-US" sz="1800"/>
              <a:t>Crises now calculator and look at a regional level.</a:t>
            </a:r>
            <a:endParaRPr sz="1800"/>
          </a:p>
          <a:p>
            <a:pPr marL="685800" lvl="1" indent="-220027" algn="l" rtl="0">
              <a:lnSpc>
                <a:spcPct val="107000"/>
              </a:lnSpc>
              <a:spcBef>
                <a:spcPts val="0"/>
              </a:spcBef>
              <a:spcAft>
                <a:spcPts val="0"/>
              </a:spcAft>
              <a:buClr>
                <a:schemeClr val="dk1"/>
              </a:buClr>
              <a:buSzPct val="100000"/>
              <a:buChar char="•"/>
            </a:pPr>
            <a:r>
              <a:rPr lang="en-US" sz="1800"/>
              <a:t>Look at hospital utilization data.</a:t>
            </a:r>
            <a:endParaRPr sz="1800"/>
          </a:p>
          <a:p>
            <a:pPr marL="228600" lvl="0" indent="-217169" algn="l" rtl="0">
              <a:lnSpc>
                <a:spcPct val="107000"/>
              </a:lnSpc>
              <a:spcBef>
                <a:spcPts val="0"/>
              </a:spcBef>
              <a:spcAft>
                <a:spcPts val="0"/>
              </a:spcAft>
              <a:buClr>
                <a:schemeClr val="dk1"/>
              </a:buClr>
              <a:buSzPct val="100000"/>
              <a:buChar char="•"/>
            </a:pPr>
            <a:r>
              <a:rPr lang="en-US" sz="2400"/>
              <a:t>Early Intervention and referral and off-site support.</a:t>
            </a:r>
            <a:endParaRPr/>
          </a:p>
          <a:p>
            <a:pPr marL="685800" lvl="1" indent="-219075" algn="l" rtl="0">
              <a:lnSpc>
                <a:spcPct val="107000"/>
              </a:lnSpc>
              <a:spcBef>
                <a:spcPts val="0"/>
              </a:spcBef>
              <a:spcAft>
                <a:spcPts val="0"/>
              </a:spcAft>
              <a:buClr>
                <a:schemeClr val="dk1"/>
              </a:buClr>
              <a:buSzPct val="100000"/>
              <a:buChar char="•"/>
            </a:pPr>
            <a:r>
              <a:rPr lang="en-US" sz="2000"/>
              <a:t>Research partnerships and collaborations </a:t>
            </a:r>
            <a:endParaRPr/>
          </a:p>
          <a:p>
            <a:pPr marL="685800" lvl="1" indent="-219075" algn="l" rtl="0">
              <a:lnSpc>
                <a:spcPct val="107000"/>
              </a:lnSpc>
              <a:spcBef>
                <a:spcPts val="0"/>
              </a:spcBef>
              <a:spcAft>
                <a:spcPts val="0"/>
              </a:spcAft>
              <a:buClr>
                <a:schemeClr val="dk1"/>
              </a:buClr>
              <a:buSzPct val="100000"/>
              <a:buChar char="•"/>
            </a:pPr>
            <a:r>
              <a:rPr lang="en-US" sz="2000"/>
              <a:t>Facilitating conversations between </a:t>
            </a:r>
            <a:endParaRPr/>
          </a:p>
          <a:p>
            <a:pPr marL="228600" lvl="0" indent="-217169" algn="l" rtl="0">
              <a:lnSpc>
                <a:spcPct val="107000"/>
              </a:lnSpc>
              <a:spcBef>
                <a:spcPts val="0"/>
              </a:spcBef>
              <a:spcAft>
                <a:spcPts val="0"/>
              </a:spcAft>
              <a:buClr>
                <a:schemeClr val="dk1"/>
              </a:buClr>
              <a:buSzPct val="100000"/>
              <a:buChar char="•"/>
            </a:pPr>
            <a:r>
              <a:rPr lang="en-US" sz="2400">
                <a:highlight>
                  <a:srgbClr val="FFFF00"/>
                </a:highlight>
              </a:rPr>
              <a:t>Training for DSWs</a:t>
            </a:r>
            <a:r>
              <a:rPr lang="en-US" sz="2400"/>
              <a:t> </a:t>
            </a:r>
            <a:endParaRPr sz="2400"/>
          </a:p>
          <a:p>
            <a:pPr marL="685800" lvl="1" indent="-220027" algn="l" rtl="0">
              <a:lnSpc>
                <a:spcPct val="107000"/>
              </a:lnSpc>
              <a:spcBef>
                <a:spcPts val="0"/>
              </a:spcBef>
              <a:spcAft>
                <a:spcPts val="0"/>
              </a:spcAft>
              <a:buClr>
                <a:schemeClr val="dk1"/>
              </a:buClr>
              <a:buSzPct val="100000"/>
              <a:buChar char="•"/>
            </a:pPr>
            <a:r>
              <a:rPr lang="en-US" sz="1800"/>
              <a:t>Research options</a:t>
            </a:r>
            <a:endParaRPr sz="1800"/>
          </a:p>
          <a:p>
            <a:pPr marL="685800" lvl="1" indent="-220027" algn="l" rtl="0">
              <a:lnSpc>
                <a:spcPct val="107000"/>
              </a:lnSpc>
              <a:spcBef>
                <a:spcPts val="0"/>
              </a:spcBef>
              <a:spcAft>
                <a:spcPts val="0"/>
              </a:spcAft>
              <a:buClr>
                <a:schemeClr val="dk1"/>
              </a:buClr>
              <a:buSzPct val="100000"/>
              <a:buChar char="•"/>
            </a:pPr>
            <a:r>
              <a:rPr lang="en-US" sz="1800"/>
              <a:t>Develop a program</a:t>
            </a:r>
            <a:endParaRPr/>
          </a:p>
          <a:p>
            <a:pPr marL="685800" lvl="1" indent="-220027" algn="l" rtl="0">
              <a:lnSpc>
                <a:spcPct val="107000"/>
              </a:lnSpc>
              <a:spcBef>
                <a:spcPts val="0"/>
              </a:spcBef>
              <a:spcAft>
                <a:spcPts val="0"/>
              </a:spcAft>
              <a:buClr>
                <a:schemeClr val="dk1"/>
              </a:buClr>
              <a:buSzPct val="100000"/>
              <a:buChar char="•"/>
            </a:pPr>
            <a:r>
              <a:rPr lang="en-US" sz="1800"/>
              <a:t>Develop T4T </a:t>
            </a:r>
            <a:endParaRPr sz="1800"/>
          </a:p>
          <a:p>
            <a:pPr marL="228600" lvl="0" indent="-64135" algn="l" rtl="0">
              <a:lnSpc>
                <a:spcPct val="90000"/>
              </a:lnSpc>
              <a:spcBef>
                <a:spcPts val="1000"/>
              </a:spcBef>
              <a:spcAft>
                <a:spcPts val="0"/>
              </a:spcAft>
              <a:buClr>
                <a:schemeClr val="dk1"/>
              </a:buClr>
              <a:buSzPct val="100000"/>
              <a:buNone/>
            </a:pPr>
            <a:endParaRPr/>
          </a:p>
        </p:txBody>
      </p:sp>
      <p:sp>
        <p:nvSpPr>
          <p:cNvPr id="205" name="Google Shape;205;p1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ctrTitle"/>
          </p:nvPr>
        </p:nvSpPr>
        <p:spPr>
          <a:xfrm>
            <a:off x="1524000" y="3829976"/>
            <a:ext cx="9144000" cy="1796303"/>
          </a:xfrm>
          <a:prstGeom prst="rect">
            <a:avLst/>
          </a:prstGeom>
          <a:noFill/>
          <a:ln>
            <a:noFill/>
          </a:ln>
        </p:spPr>
        <p:txBody>
          <a:bodyPr spcFirstLastPara="1" wrap="square" lIns="91425" tIns="45700" rIns="91425" bIns="45700" anchor="b" anchorCtr="0">
            <a:normAutofit/>
          </a:bodyPr>
          <a:lstStyle/>
          <a:p>
            <a:pPr marL="457200" marR="0" lvl="0" indent="0" algn="ctr" rtl="0">
              <a:lnSpc>
                <a:spcPct val="107000"/>
              </a:lnSpc>
              <a:spcBef>
                <a:spcPts val="0"/>
              </a:spcBef>
              <a:spcAft>
                <a:spcPts val="0"/>
              </a:spcAft>
              <a:buClr>
                <a:schemeClr val="dk1"/>
              </a:buClr>
              <a:buSzPts val="1800"/>
              <a:buFont typeface="Arial"/>
              <a:buNone/>
            </a:pPr>
            <a:r>
              <a:rPr lang="en-US" sz="1800">
                <a:latin typeface="Arial"/>
                <a:ea typeface="Arial"/>
                <a:cs typeface="Arial"/>
                <a:sym typeface="Arial"/>
              </a:rPr>
              <a:t> </a:t>
            </a:r>
            <a:br>
              <a:rPr lang="en-US" sz="1800">
                <a:latin typeface="Calibri"/>
                <a:ea typeface="Calibri"/>
                <a:cs typeface="Calibri"/>
                <a:sym typeface="Calibri"/>
              </a:rPr>
            </a:br>
            <a:r>
              <a:rPr lang="en-US" sz="3600" b="1">
                <a:latin typeface="Arial"/>
                <a:ea typeface="Arial"/>
                <a:cs typeface="Arial"/>
                <a:sym typeface="Arial"/>
              </a:rPr>
              <a:t>Expand Cross Training</a:t>
            </a:r>
            <a:endParaRPr b="1"/>
          </a:p>
        </p:txBody>
      </p:sp>
      <p:sp>
        <p:nvSpPr>
          <p:cNvPr id="211" name="Google Shape;211;p1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1800" b="1">
                <a:latin typeface="Arial"/>
                <a:ea typeface="Arial"/>
                <a:cs typeface="Arial"/>
                <a:sym typeface="Arial"/>
              </a:rPr>
              <a:t>Expand Cross Training including trainings on alternative ways of communicating for Families, DSPs, Healthcare, Crisis Line, First Responders, payors, corrections. Create policies and practices to address IDD and Diversion. How to get someone out of the system</a:t>
            </a:r>
            <a:endParaRPr b="1">
              <a:latin typeface="Arial"/>
              <a:ea typeface="Arial"/>
              <a:cs typeface="Arial"/>
              <a:sym typeface="Arial"/>
            </a:endParaRPr>
          </a:p>
        </p:txBody>
      </p:sp>
      <p:sp>
        <p:nvSpPr>
          <p:cNvPr id="217" name="Google Shape;217;p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000"/>
              <a:buChar char="•"/>
            </a:pPr>
            <a:r>
              <a:rPr lang="en-US" sz="2000">
                <a:highlight>
                  <a:srgbClr val="FFFF00"/>
                </a:highlight>
              </a:rPr>
              <a:t>Include Voices of lived experiences,</a:t>
            </a:r>
            <a:r>
              <a:rPr lang="en-US" sz="2000"/>
              <a:t> diversity, identify training needs. Talking about disability 101, utilizing leadership, accessibility is critically important. </a:t>
            </a:r>
            <a:endParaRPr sz="2000"/>
          </a:p>
          <a:p>
            <a:pPr marL="228600" lvl="0" indent="-228600" algn="l" rtl="0">
              <a:lnSpc>
                <a:spcPct val="107000"/>
              </a:lnSpc>
              <a:spcBef>
                <a:spcPts val="0"/>
              </a:spcBef>
              <a:spcAft>
                <a:spcPts val="0"/>
              </a:spcAft>
              <a:buClr>
                <a:schemeClr val="dk1"/>
              </a:buClr>
              <a:buSzPts val="2000"/>
              <a:buChar char="•"/>
            </a:pPr>
            <a:r>
              <a:rPr lang="en-US" sz="2000"/>
              <a:t>Looking at how the training is done. It means a lot is the trainer has personal experience. SACK will do this</a:t>
            </a:r>
            <a:endParaRPr sz="2000"/>
          </a:p>
          <a:p>
            <a:pPr marL="228600" lvl="0" indent="-228600" algn="l" rtl="0">
              <a:lnSpc>
                <a:spcPct val="107000"/>
              </a:lnSpc>
              <a:spcBef>
                <a:spcPts val="0"/>
              </a:spcBef>
              <a:spcAft>
                <a:spcPts val="0"/>
              </a:spcAft>
              <a:buClr>
                <a:schemeClr val="dk1"/>
              </a:buClr>
              <a:buSzPts val="2000"/>
              <a:buChar char="•"/>
            </a:pPr>
            <a:r>
              <a:rPr lang="en-US" sz="2000"/>
              <a:t>Identify the stakeholders in the state-six regions-look at traditional as well as non-traditional such as action clubs</a:t>
            </a:r>
            <a:endParaRPr sz="2000"/>
          </a:p>
          <a:p>
            <a:pPr marL="228600" lvl="0" indent="-228600" algn="l" rtl="0">
              <a:lnSpc>
                <a:spcPct val="107000"/>
              </a:lnSpc>
              <a:spcBef>
                <a:spcPts val="0"/>
              </a:spcBef>
              <a:spcAft>
                <a:spcPts val="0"/>
              </a:spcAft>
              <a:buClr>
                <a:schemeClr val="dk1"/>
              </a:buClr>
              <a:buSzPts val="2000"/>
              <a:buChar char="•"/>
            </a:pPr>
            <a:r>
              <a:rPr lang="en-US" sz="2000"/>
              <a:t>Identify the existing training, is it accessible. </a:t>
            </a:r>
            <a:endParaRPr sz="2000"/>
          </a:p>
          <a:p>
            <a:pPr marL="228600" lvl="0" indent="-228600" algn="l" rtl="0">
              <a:lnSpc>
                <a:spcPct val="107000"/>
              </a:lnSpc>
              <a:spcBef>
                <a:spcPts val="0"/>
              </a:spcBef>
              <a:spcAft>
                <a:spcPts val="0"/>
              </a:spcAft>
              <a:buClr>
                <a:schemeClr val="dk1"/>
              </a:buClr>
              <a:buSzPts val="2000"/>
              <a:buChar char="•"/>
            </a:pPr>
            <a:r>
              <a:rPr lang="en-US" sz="2000">
                <a:highlight>
                  <a:srgbClr val="FFFF00"/>
                </a:highlight>
              </a:rPr>
              <a:t>Look at gaps in training from transitions from the education system</a:t>
            </a:r>
            <a:r>
              <a:rPr lang="en-US" sz="2000"/>
              <a:t>. What are educators and family’s expectations.</a:t>
            </a:r>
            <a:endParaRPr sz="2000"/>
          </a:p>
          <a:p>
            <a:pPr marL="228600" lvl="0" indent="-228600" algn="l" rtl="0">
              <a:lnSpc>
                <a:spcPct val="107000"/>
              </a:lnSpc>
              <a:spcBef>
                <a:spcPts val="0"/>
              </a:spcBef>
              <a:spcAft>
                <a:spcPts val="0"/>
              </a:spcAft>
              <a:buClr>
                <a:schemeClr val="dk1"/>
              </a:buClr>
              <a:buSzPts val="2000"/>
              <a:buChar char="•"/>
            </a:pPr>
            <a:r>
              <a:rPr lang="en-US" sz="2000">
                <a:highlight>
                  <a:srgbClr val="FFFF00"/>
                </a:highlight>
              </a:rPr>
              <a:t>Develop a cross training committee including people with lived experience</a:t>
            </a:r>
            <a:r>
              <a:rPr lang="en-US" sz="2000"/>
              <a:t>.</a:t>
            </a:r>
            <a:endParaRPr sz="2000"/>
          </a:p>
          <a:p>
            <a:pPr marL="228600" lvl="0" indent="-228600" algn="l" rtl="0">
              <a:lnSpc>
                <a:spcPct val="107000"/>
              </a:lnSpc>
              <a:spcBef>
                <a:spcPts val="0"/>
              </a:spcBef>
              <a:spcAft>
                <a:spcPts val="0"/>
              </a:spcAft>
              <a:buClr>
                <a:schemeClr val="dk1"/>
              </a:buClr>
              <a:buSzPts val="2000"/>
              <a:buChar char="•"/>
            </a:pPr>
            <a:r>
              <a:rPr lang="en-US" sz="2000"/>
              <a:t>By 11/18 they will contact KDADS to start</a:t>
            </a:r>
            <a:endParaRPr sz="2000"/>
          </a:p>
          <a:p>
            <a:pPr marL="228600" lvl="0" indent="-50800" algn="l" rtl="0">
              <a:lnSpc>
                <a:spcPct val="90000"/>
              </a:lnSpc>
              <a:spcBef>
                <a:spcPts val="1000"/>
              </a:spcBef>
              <a:spcAft>
                <a:spcPts val="0"/>
              </a:spcAft>
              <a:buClr>
                <a:schemeClr val="dk1"/>
              </a:buClr>
              <a:buSzPts val="2800"/>
              <a:buNone/>
            </a:pPr>
            <a:endParaRPr/>
          </a:p>
        </p:txBody>
      </p:sp>
      <p:sp>
        <p:nvSpPr>
          <p:cNvPr id="218" name="Google Shape;218;p1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Improve timely access to care</a:t>
            </a:r>
            <a:endParaRPr sz="8800" b="1">
              <a:latin typeface="Arial"/>
              <a:ea typeface="Arial"/>
              <a:cs typeface="Arial"/>
              <a:sym typeface="Arial"/>
            </a:endParaRPr>
          </a:p>
        </p:txBody>
      </p:sp>
      <p:sp>
        <p:nvSpPr>
          <p:cNvPr id="224" name="Google Shape;224;p1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Improve timely access to care including crisis beds, not excluded to those with IDD</a:t>
            </a:r>
            <a:endParaRPr sz="6000" b="1">
              <a:latin typeface="Arial"/>
              <a:ea typeface="Arial"/>
              <a:cs typeface="Arial"/>
              <a:sym typeface="Arial"/>
            </a:endParaRPr>
          </a:p>
        </p:txBody>
      </p:sp>
      <p:sp>
        <p:nvSpPr>
          <p:cNvPr id="230" name="Google Shape;230;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100"/>
              <a:buChar char="•"/>
            </a:pPr>
            <a:r>
              <a:rPr lang="en-US" sz="2100"/>
              <a:t>Crisis diversion level</a:t>
            </a:r>
            <a:endParaRPr sz="2100"/>
          </a:p>
          <a:p>
            <a:pPr marL="685800" lvl="1" indent="-228600" algn="l" rtl="0">
              <a:lnSpc>
                <a:spcPct val="107000"/>
              </a:lnSpc>
              <a:spcBef>
                <a:spcPts val="0"/>
              </a:spcBef>
              <a:spcAft>
                <a:spcPts val="0"/>
              </a:spcAft>
              <a:buClr>
                <a:schemeClr val="dk1"/>
              </a:buClr>
              <a:buSzPts val="1700"/>
              <a:buChar char="•"/>
            </a:pPr>
            <a:r>
              <a:rPr lang="en-US" sz="1700"/>
              <a:t>Creation of regional crisis stabilization centers. Not based on diagnosis or funding stream. Accepts all. </a:t>
            </a:r>
            <a:endParaRPr sz="1700"/>
          </a:p>
          <a:p>
            <a:pPr marL="685800" lvl="1" indent="-228600" algn="l" rtl="0">
              <a:lnSpc>
                <a:spcPct val="107000"/>
              </a:lnSpc>
              <a:spcBef>
                <a:spcPts val="0"/>
              </a:spcBef>
              <a:spcAft>
                <a:spcPts val="0"/>
              </a:spcAft>
              <a:buClr>
                <a:schemeClr val="dk1"/>
              </a:buClr>
              <a:buSzPts val="1700"/>
              <a:buChar char="•"/>
            </a:pPr>
            <a:r>
              <a:rPr lang="en-US" sz="1700"/>
              <a:t>Convene stakeholder advocates</a:t>
            </a:r>
            <a:endParaRPr sz="1700"/>
          </a:p>
          <a:p>
            <a:pPr marL="685800" lvl="1" indent="-228600" algn="l" rtl="0">
              <a:lnSpc>
                <a:spcPct val="107000"/>
              </a:lnSpc>
              <a:spcBef>
                <a:spcPts val="0"/>
              </a:spcBef>
              <a:spcAft>
                <a:spcPts val="0"/>
              </a:spcAft>
              <a:buClr>
                <a:schemeClr val="dk1"/>
              </a:buClr>
              <a:buSzPts val="1700"/>
              <a:buChar char="•"/>
            </a:pPr>
            <a:r>
              <a:rPr lang="en-US" sz="1700"/>
              <a:t>Look for opportunities to make sure the crisis act is funded</a:t>
            </a:r>
            <a:endParaRPr sz="1700"/>
          </a:p>
          <a:p>
            <a:pPr marL="685800" lvl="1" indent="-228600" algn="l" rtl="0">
              <a:lnSpc>
                <a:spcPct val="107000"/>
              </a:lnSpc>
              <a:spcBef>
                <a:spcPts val="0"/>
              </a:spcBef>
              <a:spcAft>
                <a:spcPts val="0"/>
              </a:spcAft>
              <a:buClr>
                <a:schemeClr val="dk1"/>
              </a:buClr>
              <a:buSzPts val="1700"/>
              <a:buChar char="•"/>
            </a:pPr>
            <a:r>
              <a:rPr lang="en-US" sz="1700"/>
              <a:t>Finalizing and making sure that IDD pop is included and no wrong door is included</a:t>
            </a:r>
            <a:endParaRPr sz="1700"/>
          </a:p>
          <a:p>
            <a:pPr marL="685800" lvl="1" indent="-228600" algn="l" rtl="0">
              <a:lnSpc>
                <a:spcPct val="107000"/>
              </a:lnSpc>
              <a:spcBef>
                <a:spcPts val="0"/>
              </a:spcBef>
              <a:spcAft>
                <a:spcPts val="0"/>
              </a:spcAft>
              <a:buClr>
                <a:schemeClr val="dk1"/>
              </a:buClr>
              <a:buSzPts val="1700"/>
              <a:buChar char="•"/>
            </a:pPr>
            <a:r>
              <a:rPr lang="en-US" sz="1700"/>
              <a:t>Ensure connection to ongoing support</a:t>
            </a:r>
            <a:endParaRPr sz="1700"/>
          </a:p>
          <a:p>
            <a:pPr marL="228600" lvl="0" indent="-228600" algn="l" rtl="0">
              <a:lnSpc>
                <a:spcPct val="107000"/>
              </a:lnSpc>
              <a:spcBef>
                <a:spcPts val="0"/>
              </a:spcBef>
              <a:spcAft>
                <a:spcPts val="0"/>
              </a:spcAft>
              <a:buClr>
                <a:schemeClr val="dk1"/>
              </a:buClr>
              <a:buSzPts val="2100"/>
              <a:buChar char="•"/>
            </a:pPr>
            <a:r>
              <a:rPr lang="en-US" sz="2100"/>
              <a:t>Prevention</a:t>
            </a:r>
            <a:endParaRPr sz="2100"/>
          </a:p>
          <a:p>
            <a:pPr marL="228600" lvl="0" indent="-228600" algn="l" rtl="0">
              <a:lnSpc>
                <a:spcPct val="107000"/>
              </a:lnSpc>
              <a:spcBef>
                <a:spcPts val="0"/>
              </a:spcBef>
              <a:spcAft>
                <a:spcPts val="0"/>
              </a:spcAft>
              <a:buClr>
                <a:schemeClr val="dk1"/>
              </a:buClr>
              <a:buSzPts val="2100"/>
              <a:buChar char="•"/>
            </a:pPr>
            <a:r>
              <a:rPr lang="en-US" sz="2100"/>
              <a:t>Diagnosis</a:t>
            </a:r>
            <a:endParaRPr sz="2100"/>
          </a:p>
          <a:p>
            <a:pPr marL="228600" lvl="0" indent="-228600" algn="l" rtl="0">
              <a:lnSpc>
                <a:spcPct val="107000"/>
              </a:lnSpc>
              <a:spcBef>
                <a:spcPts val="0"/>
              </a:spcBef>
              <a:spcAft>
                <a:spcPts val="0"/>
              </a:spcAft>
              <a:buClr>
                <a:schemeClr val="dk1"/>
              </a:buClr>
              <a:buSzPts val="2100"/>
              <a:buChar char="•"/>
            </a:pPr>
            <a:r>
              <a:rPr lang="en-US" sz="2100"/>
              <a:t>Pre-curser</a:t>
            </a:r>
            <a:endParaRPr sz="2100"/>
          </a:p>
          <a:p>
            <a:pPr marL="685800" lvl="1" indent="-228600" algn="l" rtl="0">
              <a:lnSpc>
                <a:spcPct val="107000"/>
              </a:lnSpc>
              <a:spcBef>
                <a:spcPts val="0"/>
              </a:spcBef>
              <a:spcAft>
                <a:spcPts val="0"/>
              </a:spcAft>
              <a:buClr>
                <a:schemeClr val="dk1"/>
              </a:buClr>
              <a:buSzPts val="1700"/>
              <a:buChar char="•"/>
            </a:pPr>
            <a:r>
              <a:rPr lang="en-US" sz="1700"/>
              <a:t>Provider is struggling/KDADS brings the no Wrong Door discussion</a:t>
            </a:r>
            <a:endParaRPr sz="1700"/>
          </a:p>
          <a:p>
            <a:pPr marL="685800" lvl="1" indent="-228600" algn="l" rtl="0">
              <a:lnSpc>
                <a:spcPct val="107000"/>
              </a:lnSpc>
              <a:spcBef>
                <a:spcPts val="0"/>
              </a:spcBef>
              <a:spcAft>
                <a:spcPts val="0"/>
              </a:spcAft>
              <a:buClr>
                <a:schemeClr val="dk1"/>
              </a:buClr>
              <a:buSzPts val="1700"/>
              <a:buChar char="•"/>
            </a:pPr>
            <a:r>
              <a:rPr lang="en-US" sz="1700"/>
              <a:t>CCBHC case management making that available timely for member with IDD. </a:t>
            </a:r>
            <a:endParaRPr sz="1700"/>
          </a:p>
          <a:p>
            <a:pPr marL="228600" lvl="0" indent="-50800" algn="l" rtl="0">
              <a:lnSpc>
                <a:spcPct val="90000"/>
              </a:lnSpc>
              <a:spcBef>
                <a:spcPts val="1000"/>
              </a:spcBef>
              <a:spcAft>
                <a:spcPts val="0"/>
              </a:spcAft>
              <a:buClr>
                <a:schemeClr val="dk1"/>
              </a:buClr>
              <a:buSzPts val="2800"/>
              <a:buNone/>
            </a:pPr>
            <a:endParaRPr/>
          </a:p>
        </p:txBody>
      </p:sp>
      <p:sp>
        <p:nvSpPr>
          <p:cNvPr id="231" name="Google Shape;231;p1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589881f5a3_1_1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Welcome</a:t>
            </a:r>
            <a:r>
              <a:rPr lang="en-US">
                <a:latin typeface="Calibri"/>
                <a:ea typeface="Calibri"/>
                <a:cs typeface="Calibri"/>
                <a:sym typeface="Calibri"/>
              </a:rPr>
              <a:t> </a:t>
            </a:r>
            <a:r>
              <a:rPr lang="en-US"/>
              <a:t>	</a:t>
            </a:r>
            <a:endParaRPr/>
          </a:p>
        </p:txBody>
      </p:sp>
      <p:sp>
        <p:nvSpPr>
          <p:cNvPr id="119" name="Google Shape;119;g2589881f5a3_1_18"/>
          <p:cNvSpPr txBox="1">
            <a:spLocks noGrp="1"/>
          </p:cNvSpPr>
          <p:nvPr>
            <p:ph type="body" idx="1"/>
          </p:nvPr>
        </p:nvSpPr>
        <p:spPr>
          <a:xfrm>
            <a:off x="838200" y="1690688"/>
            <a:ext cx="10515600" cy="3528426"/>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sz="1800" dirty="0"/>
              <a:t>Megan Shepard (She/Her), </a:t>
            </a:r>
            <a:endParaRPr sz="1800" dirty="0"/>
          </a:p>
          <a:p>
            <a:pPr marL="0" lvl="0" indent="0" algn="l" rtl="0">
              <a:spcBef>
                <a:spcPts val="1000"/>
              </a:spcBef>
              <a:spcAft>
                <a:spcPts val="0"/>
              </a:spcAft>
              <a:buNone/>
            </a:pPr>
            <a:r>
              <a:rPr lang="en-US" sz="1800" dirty="0"/>
              <a:t>Policy and Program </a:t>
            </a:r>
            <a:r>
              <a:rPr lang="en-US" sz="1800"/>
              <a:t>Oversight Director- LTSS</a:t>
            </a:r>
            <a:endParaRPr sz="1800" dirty="0"/>
          </a:p>
          <a:p>
            <a:pPr marL="0" lvl="0" indent="0" algn="l" rtl="0">
              <a:spcBef>
                <a:spcPts val="1000"/>
              </a:spcBef>
              <a:spcAft>
                <a:spcPts val="0"/>
              </a:spcAft>
              <a:buNone/>
            </a:pPr>
            <a:r>
              <a:rPr lang="en-US" sz="1800" dirty="0"/>
              <a:t>Kansas Department of Aging and Disability Services </a:t>
            </a:r>
          </a:p>
          <a:p>
            <a:pPr marL="0" lvl="0" indent="0" algn="l" rtl="0">
              <a:spcBef>
                <a:spcPts val="1000"/>
              </a:spcBef>
              <a:spcAft>
                <a:spcPts val="0"/>
              </a:spcAft>
              <a:buNone/>
            </a:pPr>
            <a:endParaRPr lang="en-US" sz="1800" dirty="0"/>
          </a:p>
          <a:p>
            <a:pPr marL="0" lvl="0" indent="0" algn="l" rtl="0">
              <a:spcBef>
                <a:spcPts val="1000"/>
              </a:spcBef>
              <a:spcAft>
                <a:spcPts val="0"/>
              </a:spcAft>
              <a:buNone/>
            </a:pPr>
            <a:r>
              <a:rPr lang="en-US" sz="1800" dirty="0"/>
              <a:t>Nanette Perrin (She/Her), </a:t>
            </a:r>
          </a:p>
          <a:p>
            <a:pPr marL="0" lvl="0" indent="0" algn="l" rtl="0">
              <a:spcBef>
                <a:spcPts val="1000"/>
              </a:spcBef>
              <a:spcAft>
                <a:spcPts val="0"/>
              </a:spcAft>
              <a:buNone/>
            </a:pPr>
            <a:r>
              <a:rPr lang="en-US" sz="1800" dirty="0"/>
              <a:t>Sr. Director of Special Populations</a:t>
            </a:r>
          </a:p>
          <a:p>
            <a:pPr marL="0" lvl="0" indent="0" algn="l" rtl="0">
              <a:spcBef>
                <a:spcPts val="1000"/>
              </a:spcBef>
              <a:spcAft>
                <a:spcPts val="0"/>
              </a:spcAft>
              <a:buNone/>
            </a:pPr>
            <a:r>
              <a:rPr lang="en-US" sz="1800" dirty="0"/>
              <a:t>Sunflower Health Plan </a:t>
            </a:r>
          </a:p>
          <a:p>
            <a:pPr marL="0" lvl="0" indent="0" algn="l" rtl="0">
              <a:spcBef>
                <a:spcPts val="1000"/>
              </a:spcBef>
              <a:spcAft>
                <a:spcPts val="0"/>
              </a:spcAft>
              <a:buNone/>
            </a:pPr>
            <a:endParaRPr lang="en-US" sz="1800" dirty="0"/>
          </a:p>
          <a:p>
            <a:pPr marL="0" lvl="0" indent="0" algn="l" rtl="0">
              <a:spcBef>
                <a:spcPts val="1000"/>
              </a:spcBef>
              <a:spcAft>
                <a:spcPts val="0"/>
              </a:spcAft>
              <a:buNone/>
            </a:pPr>
            <a:r>
              <a:rPr lang="en-US" sz="1800" dirty="0"/>
              <a:t>Nick Wood</a:t>
            </a:r>
          </a:p>
          <a:p>
            <a:pPr marL="0" lvl="0" indent="0" algn="l" rtl="0">
              <a:spcBef>
                <a:spcPts val="1000"/>
              </a:spcBef>
              <a:spcAft>
                <a:spcPts val="0"/>
              </a:spcAft>
              <a:buNone/>
            </a:pPr>
            <a:r>
              <a:rPr lang="en-US" sz="1800" dirty="0"/>
              <a:t>Associate Director </a:t>
            </a:r>
          </a:p>
          <a:p>
            <a:pPr marL="0" lvl="0" indent="0" algn="l" rtl="0">
              <a:spcBef>
                <a:spcPts val="1000"/>
              </a:spcBef>
              <a:spcAft>
                <a:spcPts val="0"/>
              </a:spcAft>
              <a:buNone/>
            </a:pPr>
            <a:r>
              <a:rPr lang="en-US" sz="1800" dirty="0" err="1"/>
              <a:t>Interhab</a:t>
            </a:r>
            <a:endParaRPr sz="1800" dirty="0"/>
          </a:p>
        </p:txBody>
      </p:sp>
      <p:sp>
        <p:nvSpPr>
          <p:cNvPr id="118" name="Google Shape;118;g2589881f5a3_1_1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3" name="Picture 2">
            <a:extLst>
              <a:ext uri="{FF2B5EF4-FFF2-40B4-BE49-F238E27FC236}">
                <a16:creationId xmlns:a16="http://schemas.microsoft.com/office/drawing/2014/main" id="{3BA62F16-A086-FF2C-A8CC-BBC15CA766CD}"/>
              </a:ext>
            </a:extLst>
          </p:cNvPr>
          <p:cNvPicPr>
            <a:picLocks noChangeAspect="1"/>
          </p:cNvPicPr>
          <p:nvPr/>
        </p:nvPicPr>
        <p:blipFill>
          <a:blip r:embed="rId3"/>
          <a:stretch>
            <a:fillRect/>
          </a:stretch>
        </p:blipFill>
        <p:spPr>
          <a:xfrm>
            <a:off x="2210067" y="5761470"/>
            <a:ext cx="2662875" cy="754554"/>
          </a:xfrm>
          <a:prstGeom prst="rect">
            <a:avLst/>
          </a:prstGeom>
        </p:spPr>
      </p:pic>
      <p:pic>
        <p:nvPicPr>
          <p:cNvPr id="2" name="Picture 1">
            <a:extLst>
              <a:ext uri="{FF2B5EF4-FFF2-40B4-BE49-F238E27FC236}">
                <a16:creationId xmlns:a16="http://schemas.microsoft.com/office/drawing/2014/main" id="{7EE826F2-FA1E-B8B3-2A25-CD28C7113F4E}"/>
              </a:ext>
            </a:extLst>
          </p:cNvPr>
          <p:cNvPicPr>
            <a:picLocks noChangeAspect="1"/>
          </p:cNvPicPr>
          <p:nvPr/>
        </p:nvPicPr>
        <p:blipFill>
          <a:blip r:embed="rId4"/>
          <a:stretch>
            <a:fillRect/>
          </a:stretch>
        </p:blipFill>
        <p:spPr>
          <a:xfrm>
            <a:off x="5131487" y="4797053"/>
            <a:ext cx="1929025" cy="19244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Workforce development, recruitment, cultivation, etc.</a:t>
            </a:r>
            <a:endParaRPr sz="8000" b="1">
              <a:latin typeface="Arial"/>
              <a:ea typeface="Arial"/>
              <a:cs typeface="Arial"/>
              <a:sym typeface="Arial"/>
            </a:endParaRPr>
          </a:p>
        </p:txBody>
      </p:sp>
      <p:sp>
        <p:nvSpPr>
          <p:cNvPr id="237" name="Google Shape;237;p1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2400" b="1">
                <a:latin typeface="Arial"/>
                <a:ea typeface="Arial"/>
                <a:cs typeface="Arial"/>
                <a:sym typeface="Arial"/>
              </a:rPr>
              <a:t>Workforce development, recruitment, cultivation, etc.</a:t>
            </a:r>
            <a:endParaRPr sz="2400" b="1">
              <a:latin typeface="Arial"/>
              <a:ea typeface="Arial"/>
              <a:cs typeface="Arial"/>
              <a:sym typeface="Arial"/>
            </a:endParaRPr>
          </a:p>
        </p:txBody>
      </p:sp>
      <p:sp>
        <p:nvSpPr>
          <p:cNvPr id="243" name="Google Shape;243;p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200"/>
              <a:buChar char="•"/>
            </a:pPr>
            <a:r>
              <a:rPr lang="en-US" sz="2200"/>
              <a:t>Goal of collaboration/partnerships with organizations that have growth.</a:t>
            </a:r>
            <a:endParaRPr sz="2200"/>
          </a:p>
          <a:p>
            <a:pPr marL="228600" lvl="0" indent="-228600" algn="l" rtl="0">
              <a:lnSpc>
                <a:spcPct val="107000"/>
              </a:lnSpc>
              <a:spcBef>
                <a:spcPts val="0"/>
              </a:spcBef>
              <a:spcAft>
                <a:spcPts val="0"/>
              </a:spcAft>
              <a:buClr>
                <a:schemeClr val="dk1"/>
              </a:buClr>
              <a:buSzPts val="2200"/>
              <a:buChar char="•"/>
            </a:pPr>
            <a:r>
              <a:rPr lang="en-US" sz="2200"/>
              <a:t>Incentivizing credentials in the RFPs for Workforce development</a:t>
            </a:r>
            <a:endParaRPr sz="2200"/>
          </a:p>
          <a:p>
            <a:pPr marL="228600" lvl="0" indent="-228600" algn="l" rtl="0">
              <a:lnSpc>
                <a:spcPct val="107000"/>
              </a:lnSpc>
              <a:spcBef>
                <a:spcPts val="0"/>
              </a:spcBef>
              <a:spcAft>
                <a:spcPts val="0"/>
              </a:spcAft>
              <a:buClr>
                <a:schemeClr val="dk1"/>
              </a:buClr>
              <a:buSzPts val="2200"/>
              <a:buChar char="•"/>
            </a:pPr>
            <a:r>
              <a:rPr lang="en-US" sz="2200"/>
              <a:t>Minimal credentials required</a:t>
            </a:r>
            <a:endParaRPr sz="2200"/>
          </a:p>
          <a:p>
            <a:pPr marL="228600" lvl="0" indent="-228600" algn="l" rtl="0">
              <a:lnSpc>
                <a:spcPct val="107000"/>
              </a:lnSpc>
              <a:spcBef>
                <a:spcPts val="0"/>
              </a:spcBef>
              <a:spcAft>
                <a:spcPts val="0"/>
              </a:spcAft>
              <a:buClr>
                <a:schemeClr val="dk1"/>
              </a:buClr>
              <a:buSzPts val="2200"/>
              <a:buChar char="•"/>
            </a:pPr>
            <a:r>
              <a:rPr lang="en-US" sz="2200"/>
              <a:t>High schools/universities to offer credentialing and a career ladder.</a:t>
            </a:r>
            <a:endParaRPr sz="2200"/>
          </a:p>
          <a:p>
            <a:pPr marL="228600" lvl="0" indent="-228600" algn="l" rtl="0">
              <a:lnSpc>
                <a:spcPct val="107000"/>
              </a:lnSpc>
              <a:spcBef>
                <a:spcPts val="0"/>
              </a:spcBef>
              <a:spcAft>
                <a:spcPts val="0"/>
              </a:spcAft>
              <a:buClr>
                <a:schemeClr val="dk1"/>
              </a:buClr>
              <a:buSzPts val="2200"/>
              <a:buChar char="•"/>
            </a:pPr>
            <a:r>
              <a:rPr lang="en-US" sz="2200"/>
              <a:t>Immigration status changes/allowing formerly incarcerated people providing care. </a:t>
            </a:r>
            <a:endParaRPr sz="2200"/>
          </a:p>
          <a:p>
            <a:pPr marL="228600" lvl="0" indent="-228600" algn="l" rtl="0">
              <a:lnSpc>
                <a:spcPct val="107000"/>
              </a:lnSpc>
              <a:spcBef>
                <a:spcPts val="0"/>
              </a:spcBef>
              <a:spcAft>
                <a:spcPts val="0"/>
              </a:spcAft>
              <a:buClr>
                <a:schemeClr val="dk1"/>
              </a:buClr>
              <a:buSzPts val="2200"/>
              <a:buChar char="•"/>
            </a:pPr>
            <a:r>
              <a:rPr lang="en-US" sz="2200"/>
              <a:t>Have all stakeholders at the table. </a:t>
            </a:r>
            <a:endParaRPr sz="2200"/>
          </a:p>
          <a:p>
            <a:pPr marL="228600" lvl="0" indent="-228600" algn="l" rtl="0">
              <a:lnSpc>
                <a:spcPct val="107000"/>
              </a:lnSpc>
              <a:spcBef>
                <a:spcPts val="0"/>
              </a:spcBef>
              <a:spcAft>
                <a:spcPts val="0"/>
              </a:spcAft>
              <a:buClr>
                <a:schemeClr val="dk1"/>
              </a:buClr>
              <a:buSzPts val="2200"/>
              <a:buChar char="•"/>
            </a:pPr>
            <a:r>
              <a:rPr lang="en-US" sz="2200"/>
              <a:t>Reviewing and revising licensing standards and the floor for base pay. </a:t>
            </a:r>
            <a:endParaRPr sz="2200"/>
          </a:p>
          <a:p>
            <a:pPr marL="228600" lvl="0" indent="-228600" algn="l" rtl="0">
              <a:lnSpc>
                <a:spcPct val="107000"/>
              </a:lnSpc>
              <a:spcBef>
                <a:spcPts val="0"/>
              </a:spcBef>
              <a:spcAft>
                <a:spcPts val="0"/>
              </a:spcAft>
              <a:buClr>
                <a:schemeClr val="dk1"/>
              </a:buClr>
              <a:buSzPts val="2200"/>
              <a:buChar char="•"/>
            </a:pPr>
            <a:r>
              <a:rPr lang="en-US" sz="2200"/>
              <a:t>Mitigating the conflict of interest with perceived pay</a:t>
            </a:r>
            <a:endParaRPr sz="2200"/>
          </a:p>
          <a:p>
            <a:pPr marL="228600" lvl="0" indent="-228600" algn="l" rtl="0">
              <a:lnSpc>
                <a:spcPct val="107000"/>
              </a:lnSpc>
              <a:spcBef>
                <a:spcPts val="0"/>
              </a:spcBef>
              <a:spcAft>
                <a:spcPts val="0"/>
              </a:spcAft>
              <a:buClr>
                <a:schemeClr val="dk1"/>
              </a:buClr>
              <a:buSzPts val="2200"/>
              <a:buChar char="•"/>
            </a:pPr>
            <a:r>
              <a:rPr lang="en-US" sz="2200"/>
              <a:t>Have one of the MCOs be a non-profit org.</a:t>
            </a:r>
            <a:endParaRPr sz="2200"/>
          </a:p>
          <a:p>
            <a:pPr marL="228600" lvl="0" indent="-228600" algn="l" rtl="0">
              <a:lnSpc>
                <a:spcPct val="107000"/>
              </a:lnSpc>
              <a:spcBef>
                <a:spcPts val="0"/>
              </a:spcBef>
              <a:spcAft>
                <a:spcPts val="0"/>
              </a:spcAft>
              <a:buClr>
                <a:schemeClr val="dk1"/>
              </a:buClr>
              <a:buSzPts val="2200"/>
              <a:buChar char="•"/>
            </a:pPr>
            <a:r>
              <a:rPr lang="en-US" sz="2200"/>
              <a:t>Basic needs for workforce are not being met through the compensation. </a:t>
            </a:r>
            <a:endParaRPr sz="2200"/>
          </a:p>
          <a:p>
            <a:pPr marL="228600" lvl="0" indent="-50800" algn="l" rtl="0">
              <a:lnSpc>
                <a:spcPct val="90000"/>
              </a:lnSpc>
              <a:spcBef>
                <a:spcPts val="1000"/>
              </a:spcBef>
              <a:spcAft>
                <a:spcPts val="0"/>
              </a:spcAft>
              <a:buClr>
                <a:schemeClr val="dk1"/>
              </a:buClr>
              <a:buSzPts val="2800"/>
              <a:buNone/>
            </a:pPr>
            <a:endParaRPr/>
          </a:p>
        </p:txBody>
      </p:sp>
      <p:sp>
        <p:nvSpPr>
          <p:cNvPr id="244" name="Google Shape;244;p1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Track &amp; Measure Success</a:t>
            </a:r>
            <a:endParaRPr sz="8000" b="1">
              <a:latin typeface="Arial"/>
              <a:ea typeface="Arial"/>
              <a:cs typeface="Arial"/>
              <a:sym typeface="Arial"/>
            </a:endParaRPr>
          </a:p>
        </p:txBody>
      </p:sp>
      <p:sp>
        <p:nvSpPr>
          <p:cNvPr id="250" name="Google Shape;250;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200" b="1">
                <a:latin typeface="Arial"/>
                <a:ea typeface="Arial"/>
                <a:cs typeface="Arial"/>
                <a:sym typeface="Arial"/>
              </a:rPr>
              <a:t>Track, measure success. Use claims and other data (such as DOC data), crosswalk for outcomes assessments and improvements and develop preventions strategies, e.g. prevention of criminal involvement</a:t>
            </a:r>
            <a:br>
              <a:rPr lang="en-US" sz="1800">
                <a:latin typeface="Calibri"/>
                <a:ea typeface="Calibri"/>
                <a:cs typeface="Calibri"/>
                <a:sym typeface="Calibri"/>
              </a:rPr>
            </a:br>
            <a:endParaRPr/>
          </a:p>
        </p:txBody>
      </p:sp>
      <p:sp>
        <p:nvSpPr>
          <p:cNvPr id="256" name="Google Shape;256;p1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000"/>
              <a:buChar char="•"/>
            </a:pPr>
            <a:r>
              <a:rPr lang="en-US" sz="2000"/>
              <a:t>Barrier is trying to figure out who has the bandwidth for executing this. Need positions funded and need a lot of people at the table. </a:t>
            </a:r>
            <a:endParaRPr sz="2000"/>
          </a:p>
          <a:p>
            <a:pPr marL="228600" lvl="0" indent="-228600" algn="l" rtl="0">
              <a:lnSpc>
                <a:spcPct val="107000"/>
              </a:lnSpc>
              <a:spcBef>
                <a:spcPts val="0"/>
              </a:spcBef>
              <a:spcAft>
                <a:spcPts val="0"/>
              </a:spcAft>
              <a:buClr>
                <a:schemeClr val="dk1"/>
              </a:buClr>
              <a:buSzPts val="2000"/>
              <a:buChar char="•"/>
            </a:pPr>
            <a:r>
              <a:rPr lang="en-US" sz="2000"/>
              <a:t>Handout in PRA's packet about data sharing--turning that model into a state specific framework would be a large part of that.</a:t>
            </a:r>
            <a:endParaRPr sz="2000"/>
          </a:p>
          <a:p>
            <a:pPr marL="228600" lvl="0" indent="-228600" algn="l" rtl="0">
              <a:lnSpc>
                <a:spcPct val="107000"/>
              </a:lnSpc>
              <a:spcBef>
                <a:spcPts val="0"/>
              </a:spcBef>
              <a:spcAft>
                <a:spcPts val="0"/>
              </a:spcAft>
              <a:buClr>
                <a:schemeClr val="dk1"/>
              </a:buClr>
              <a:buSzPts val="2000"/>
              <a:buChar char="•"/>
            </a:pPr>
            <a:r>
              <a:rPr lang="en-US" sz="2000"/>
              <a:t>Have data scientist to analyze and assess it. </a:t>
            </a:r>
            <a:endParaRPr sz="2000"/>
          </a:p>
          <a:p>
            <a:pPr marL="228600" lvl="0" indent="-228600" algn="l" rtl="0">
              <a:lnSpc>
                <a:spcPct val="107000"/>
              </a:lnSpc>
              <a:spcBef>
                <a:spcPts val="0"/>
              </a:spcBef>
              <a:spcAft>
                <a:spcPts val="0"/>
              </a:spcAft>
              <a:buClr>
                <a:schemeClr val="dk1"/>
              </a:buClr>
              <a:buSzPts val="2000"/>
              <a:buChar char="•"/>
            </a:pPr>
            <a:r>
              <a:rPr lang="en-US" sz="2000">
                <a:highlight>
                  <a:srgbClr val="FFFF00"/>
                </a:highlight>
              </a:rPr>
              <a:t>Facilitating meetings and conversations to get the right people together. Convene executive leadership between KDADS, DCF, DOC, courts to talk through this to make sure they are onboard in order to move forward. </a:t>
            </a:r>
            <a:endParaRPr sz="2000">
              <a:highlight>
                <a:srgbClr val="FFFF00"/>
              </a:highlight>
            </a:endParaRPr>
          </a:p>
          <a:p>
            <a:pPr marL="228600" lvl="0" indent="-228600" algn="l" rtl="0">
              <a:lnSpc>
                <a:spcPct val="107000"/>
              </a:lnSpc>
              <a:spcBef>
                <a:spcPts val="0"/>
              </a:spcBef>
              <a:spcAft>
                <a:spcPts val="0"/>
              </a:spcAft>
              <a:buClr>
                <a:schemeClr val="dk1"/>
              </a:buClr>
              <a:buSzPts val="2000"/>
              <a:buChar char="•"/>
            </a:pPr>
            <a:r>
              <a:rPr lang="en-US" sz="2000">
                <a:highlight>
                  <a:srgbClr val="FFFF00"/>
                </a:highlight>
              </a:rPr>
              <a:t>Data sharing agreements an analysis of existing to find gaps and see where they can be filled. </a:t>
            </a:r>
            <a:endParaRPr sz="2000">
              <a:highlight>
                <a:srgbClr val="FFFF00"/>
              </a:highlight>
            </a:endParaRPr>
          </a:p>
          <a:p>
            <a:pPr marL="228600" lvl="0" indent="-228600" algn="l" rtl="0">
              <a:lnSpc>
                <a:spcPct val="107000"/>
              </a:lnSpc>
              <a:spcBef>
                <a:spcPts val="0"/>
              </a:spcBef>
              <a:spcAft>
                <a:spcPts val="0"/>
              </a:spcAft>
              <a:buClr>
                <a:schemeClr val="dk1"/>
              </a:buClr>
              <a:buSzPts val="2000"/>
              <a:buChar char="•"/>
            </a:pPr>
            <a:r>
              <a:rPr lang="en-US" sz="2000"/>
              <a:t>Do a study of what is out there already so they are not re-inventing the wheel.</a:t>
            </a:r>
            <a:endParaRPr sz="2000"/>
          </a:p>
          <a:p>
            <a:pPr marL="0" lvl="0" indent="0" algn="l" rtl="0">
              <a:lnSpc>
                <a:spcPct val="90000"/>
              </a:lnSpc>
              <a:spcBef>
                <a:spcPts val="1000"/>
              </a:spcBef>
              <a:spcAft>
                <a:spcPts val="0"/>
              </a:spcAft>
              <a:buClr>
                <a:schemeClr val="dk1"/>
              </a:buClr>
              <a:buSzPts val="2800"/>
              <a:buNone/>
            </a:pPr>
            <a:endParaRPr/>
          </a:p>
        </p:txBody>
      </p:sp>
      <p:sp>
        <p:nvSpPr>
          <p:cNvPr id="257" name="Google Shape;257;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Build a statewide leadership team for Mental Health/IDD</a:t>
            </a:r>
            <a:endParaRPr sz="8000" b="1"/>
          </a:p>
        </p:txBody>
      </p:sp>
      <p:sp>
        <p:nvSpPr>
          <p:cNvPr id="263" name="Google Shape;263;p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Build a statewide leadership team for Mental Health/IDD</a:t>
            </a:r>
            <a:endParaRPr sz="6600" b="1"/>
          </a:p>
        </p:txBody>
      </p:sp>
      <p:sp>
        <p:nvSpPr>
          <p:cNvPr id="269" name="Google Shape;269;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3600"/>
              <a:buChar char="•"/>
            </a:pPr>
            <a:r>
              <a:rPr lang="en-US" sz="3600"/>
              <a:t>Accomplish the goals we developed at this meeting.</a:t>
            </a:r>
            <a:endParaRPr sz="3600"/>
          </a:p>
          <a:p>
            <a:pPr marL="228600" lvl="0" indent="-228600" algn="l" rtl="0">
              <a:lnSpc>
                <a:spcPct val="107000"/>
              </a:lnSpc>
              <a:spcBef>
                <a:spcPts val="0"/>
              </a:spcBef>
              <a:spcAft>
                <a:spcPts val="0"/>
              </a:spcAft>
              <a:buClr>
                <a:schemeClr val="dk1"/>
              </a:buClr>
              <a:buSzPts val="3600"/>
              <a:buChar char="•"/>
            </a:pPr>
            <a:r>
              <a:rPr lang="en-US" sz="3600"/>
              <a:t>Composition of the team with recommendations to the secretary after reporting.</a:t>
            </a:r>
            <a:endParaRPr sz="3600"/>
          </a:p>
          <a:p>
            <a:pPr marL="228600" lvl="0" indent="-228600" algn="l" rtl="0">
              <a:lnSpc>
                <a:spcPct val="107000"/>
              </a:lnSpc>
              <a:spcBef>
                <a:spcPts val="0"/>
              </a:spcBef>
              <a:spcAft>
                <a:spcPts val="0"/>
              </a:spcAft>
              <a:buClr>
                <a:schemeClr val="dk1"/>
              </a:buClr>
              <a:buSzPts val="3600"/>
              <a:buChar char="•"/>
            </a:pPr>
            <a:r>
              <a:rPr lang="en-US" sz="3600"/>
              <a:t>Determine resources needed to accomplish the goals</a:t>
            </a:r>
            <a:r>
              <a:rPr lang="en-US" sz="3600">
                <a:latin typeface="Calibri"/>
                <a:ea typeface="Calibri"/>
                <a:cs typeface="Calibri"/>
                <a:sym typeface="Calibri"/>
              </a:rPr>
              <a:t>.</a:t>
            </a:r>
            <a:endParaRPr sz="360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p>
        </p:txBody>
      </p:sp>
      <p:sp>
        <p:nvSpPr>
          <p:cNvPr id="270" name="Google Shape;270;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31970dc739_0_17"/>
          <p:cNvSpPr txBox="1">
            <a:spLocks noGrp="1"/>
          </p:cNvSpPr>
          <p:nvPr>
            <p:ph type="ctrTitle"/>
          </p:nvPr>
        </p:nvSpPr>
        <p:spPr>
          <a:xfrm>
            <a:off x="1641230" y="3259014"/>
            <a:ext cx="9144000" cy="17964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2900" b="1">
                <a:latin typeface="Arial"/>
                <a:ea typeface="Arial"/>
                <a:cs typeface="Arial"/>
                <a:sym typeface="Arial"/>
              </a:rPr>
              <a:t>SIM Leadership Committee</a:t>
            </a:r>
            <a:endParaRPr sz="2900" b="1">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31970dc739_0_2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SIM Leadership Committee </a:t>
            </a:r>
            <a:endParaRPr>
              <a:latin typeface="Arial"/>
              <a:ea typeface="Arial"/>
              <a:cs typeface="Arial"/>
              <a:sym typeface="Arial"/>
            </a:endParaRPr>
          </a:p>
        </p:txBody>
      </p:sp>
      <p:sp>
        <p:nvSpPr>
          <p:cNvPr id="283" name="Google Shape;283;g231970dc739_0_23"/>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100"/>
              <a:t>KDADS and Secretary Howard invited  law enforcement, judges, managed care organizations, self-advocates, mental health providers, and other stakeholders. </a:t>
            </a:r>
            <a:endParaRPr sz="2100"/>
          </a:p>
          <a:p>
            <a:pPr marL="0" lvl="0" indent="0" algn="l" rtl="0">
              <a:spcBef>
                <a:spcPts val="1000"/>
              </a:spcBef>
              <a:spcAft>
                <a:spcPts val="0"/>
              </a:spcAft>
              <a:buNone/>
            </a:pPr>
            <a:r>
              <a:rPr lang="en-US" sz="2100"/>
              <a:t>This committee is leading and defining priority areas and develop metrics to measure success. </a:t>
            </a:r>
            <a:endParaRPr sz="2100"/>
          </a:p>
          <a:p>
            <a:pPr marL="0" lvl="0" indent="0" algn="l" rtl="0">
              <a:spcBef>
                <a:spcPts val="1000"/>
              </a:spcBef>
              <a:spcAft>
                <a:spcPts val="0"/>
              </a:spcAft>
              <a:buNone/>
            </a:pPr>
            <a:r>
              <a:rPr lang="en-US" sz="2100"/>
              <a:t>This committee is developing data points to push for a person-centered data base that allows the client to be at the front of the processes. Pulling data points from various intercepts will allow a data map of where an individual is in various systems. </a:t>
            </a:r>
            <a:endParaRPr sz="2100"/>
          </a:p>
          <a:p>
            <a:pPr marL="0" lvl="0" indent="0" algn="l" rtl="0">
              <a:spcBef>
                <a:spcPts val="1000"/>
              </a:spcBef>
              <a:spcAft>
                <a:spcPts val="0"/>
              </a:spcAft>
              <a:buNone/>
            </a:pPr>
            <a:r>
              <a:rPr lang="en-US" sz="2100"/>
              <a:t>The leadership committee is working with state leaders and other agencies to make this a reality. </a:t>
            </a:r>
            <a:endParaRPr sz="2100"/>
          </a:p>
          <a:p>
            <a:pPr marL="0" lvl="0" indent="0" algn="l" rtl="0">
              <a:spcBef>
                <a:spcPts val="1000"/>
              </a:spcBef>
              <a:spcAft>
                <a:spcPts val="0"/>
              </a:spcAft>
              <a:buNone/>
            </a:pPr>
            <a:r>
              <a:rPr lang="en-US" sz="2100"/>
              <a:t>Currently we are surveying the CDDO’s for informal relationships to gather data points. </a:t>
            </a:r>
            <a:endParaRPr sz="2100"/>
          </a:p>
        </p:txBody>
      </p:sp>
      <p:sp>
        <p:nvSpPr>
          <p:cNvPr id="284" name="Google Shape;284;g231970dc739_0_2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g231970dc739_0_9"/>
          <p:cNvSpPr txBox="1">
            <a:spLocks noGrp="1"/>
          </p:cNvSpPr>
          <p:nvPr>
            <p:ph type="sldNum" idx="12"/>
          </p:nvPr>
        </p:nvSpPr>
        <p:spPr>
          <a:xfrm>
            <a:off x="8610600" y="6356350"/>
            <a:ext cx="2743200" cy="365100"/>
          </a:xfrm>
          <a:prstGeom prst="rect">
            <a:avLst/>
          </a:prstGeom>
        </p:spPr>
        <p:txBody>
          <a:bodyPr spcFirstLastPara="1" vert="horz" lIns="91440" tIns="45720" rIns="91440" bIns="45720" rtlCol="0" anchor="ctr" anchorCtr="0">
            <a:normAutofit/>
          </a:bodyPr>
          <a:lstStyle/>
          <a:p>
            <a:pPr marR="0" lvl="0" indent="0" fontAlgn="auto">
              <a:spcBef>
                <a:spcPts val="0"/>
              </a:spcBef>
              <a:spcAft>
                <a:spcPts val="600"/>
              </a:spcAft>
              <a:buClr>
                <a:srgbClr val="000000"/>
              </a:buClr>
              <a:buSzTx/>
              <a:buFont typeface="Arial"/>
              <a:buNone/>
              <a:tabLst/>
              <a:defRPr/>
            </a:pPr>
            <a:fld id="{00000000-1234-1234-1234-123412341234}" type="slidenum">
              <a:rPr kumimoji="0" lang="en-US" b="0" i="0" u="none" strike="noStrike" kern="1200" cap="none" spc="0" normalizeH="0" baseline="0" noProof="0">
                <a:ln>
                  <a:noFill/>
                </a:ln>
                <a:solidFill>
                  <a:srgbClr val="FFFFFF"/>
                </a:solidFill>
                <a:effectLst/>
                <a:uLnTx/>
                <a:uFillTx/>
                <a:latin typeface="+mn-lt"/>
                <a:ea typeface="+mn-ea"/>
                <a:cs typeface="+mn-cs"/>
                <a:sym typeface="Arial"/>
              </a:rPr>
              <a:pPr marR="0" lvl="0" indent="0" fontAlgn="auto">
                <a:spcBef>
                  <a:spcPts val="0"/>
                </a:spcBef>
                <a:spcAft>
                  <a:spcPts val="600"/>
                </a:spcAft>
                <a:buClr>
                  <a:srgbClr val="000000"/>
                </a:buClr>
                <a:buSzTx/>
                <a:buFont typeface="Arial"/>
                <a:buNone/>
                <a:tabLst/>
                <a:defRPr/>
              </a:pPr>
              <a:t>28</a:t>
            </a:fld>
            <a:endParaRPr kumimoji="0" lang="en-US" b="0" i="0" u="none" strike="noStrike" kern="1200" cap="none" spc="0" normalizeH="0" baseline="0" noProof="0">
              <a:ln>
                <a:noFill/>
              </a:ln>
              <a:solidFill>
                <a:srgbClr val="FFFFFF"/>
              </a:solidFill>
              <a:effectLst/>
              <a:uLnTx/>
              <a:uFillTx/>
              <a:latin typeface="+mn-lt"/>
              <a:ea typeface="+mn-ea"/>
              <a:cs typeface="+mn-cs"/>
              <a:sym typeface="Arial"/>
            </a:endParaRPr>
          </a:p>
        </p:txBody>
      </p:sp>
      <p:pic>
        <p:nvPicPr>
          <p:cNvPr id="3" name="Picture 2" descr="Timeline">
            <a:extLst>
              <a:ext uri="{FF2B5EF4-FFF2-40B4-BE49-F238E27FC236}">
                <a16:creationId xmlns:a16="http://schemas.microsoft.com/office/drawing/2014/main" id="{EECFE40F-8C7C-C72A-1AA8-464BB470D5B4}"/>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49141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3ba1a5152b_1_0"/>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mj-lt"/>
              </a:rPr>
              <a:t>Community Services</a:t>
            </a:r>
            <a:endParaRPr dirty="0">
              <a:latin typeface="+mj-lt"/>
            </a:endParaRPr>
          </a:p>
        </p:txBody>
      </p:sp>
      <p:sp>
        <p:nvSpPr>
          <p:cNvPr id="2" name="Text Placeholder 1">
            <a:extLst>
              <a:ext uri="{FF2B5EF4-FFF2-40B4-BE49-F238E27FC236}">
                <a16:creationId xmlns:a16="http://schemas.microsoft.com/office/drawing/2014/main" id="{13967B1A-27C9-24E6-1C0B-2F235BC2011D}"/>
              </a:ext>
            </a:extLst>
          </p:cNvPr>
          <p:cNvSpPr>
            <a:spLocks noGrp="1"/>
          </p:cNvSpPr>
          <p:nvPr>
            <p:ph type="body" idx="1"/>
          </p:nvPr>
        </p:nvSpPr>
        <p:spPr/>
        <p:txBody>
          <a:bodyPr/>
          <a:lstStyle/>
          <a:p>
            <a:r>
              <a:rPr lang="en-US" b="0" i="0" dirty="0">
                <a:solidFill>
                  <a:srgbClr val="000000"/>
                </a:solidFill>
                <a:effectLst/>
              </a:rPr>
              <a:t>Crisis lines and community mental health centers offer services for individuals living with IDD. </a:t>
            </a:r>
          </a:p>
          <a:p>
            <a:r>
              <a:rPr lang="en-US" b="0" i="0" dirty="0">
                <a:solidFill>
                  <a:srgbClr val="000000"/>
                </a:solidFill>
                <a:effectLst/>
              </a:rPr>
              <a:t>How can we improve informal relationships with CMHC's to better serve the IDD population? </a:t>
            </a:r>
          </a:p>
          <a:p>
            <a:r>
              <a:rPr lang="en-US" b="0" i="0" dirty="0">
                <a:solidFill>
                  <a:srgbClr val="000000"/>
                </a:solidFill>
                <a:effectLst/>
              </a:rPr>
              <a:t>How can we avoid using Law Enforcement as a response? </a:t>
            </a:r>
          </a:p>
          <a:p>
            <a:r>
              <a:rPr lang="en-US" b="0" i="0" dirty="0">
                <a:solidFill>
                  <a:srgbClr val="000000"/>
                </a:solidFill>
                <a:effectLst/>
              </a:rPr>
              <a:t>What current response are you using for crisis response?</a:t>
            </a:r>
            <a:endParaRPr lang="en-US" dirty="0"/>
          </a:p>
        </p:txBody>
      </p:sp>
      <p:sp>
        <p:nvSpPr>
          <p:cNvPr id="192" name="Google Shape;192;g23ba1a5152b_1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341574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06DC-0FBF-F001-CD83-19FEA7B9C3D4}"/>
              </a:ext>
            </a:extLst>
          </p:cNvPr>
          <p:cNvSpPr>
            <a:spLocks noGrp="1"/>
          </p:cNvSpPr>
          <p:nvPr>
            <p:ph type="title"/>
          </p:nvPr>
        </p:nvSpPr>
        <p:spPr/>
        <p:txBody>
          <a:bodyPr>
            <a:normAutofit/>
          </a:bodyPr>
          <a:lstStyle/>
          <a:p>
            <a:r>
              <a:rPr lang="en-US" dirty="0">
                <a:latin typeface="+mj-lt"/>
              </a:rPr>
              <a:t>There is no place like home… </a:t>
            </a:r>
          </a:p>
        </p:txBody>
      </p:sp>
      <p:sp>
        <p:nvSpPr>
          <p:cNvPr id="3" name="Text Placeholder 2">
            <a:extLst>
              <a:ext uri="{FF2B5EF4-FFF2-40B4-BE49-F238E27FC236}">
                <a16:creationId xmlns:a16="http://schemas.microsoft.com/office/drawing/2014/main" id="{32C47D0F-8788-7025-D1E7-A6B333ADE144}"/>
              </a:ext>
            </a:extLst>
          </p:cNvPr>
          <p:cNvSpPr>
            <a:spLocks noGrp="1"/>
          </p:cNvSpPr>
          <p:nvPr>
            <p:ph type="body" idx="1"/>
          </p:nvPr>
        </p:nvSpPr>
        <p:spPr/>
        <p:txBody>
          <a:bodyPr/>
          <a:lstStyle/>
          <a:p>
            <a:pPr marL="114300" indent="0">
              <a:buNone/>
            </a:pPr>
            <a:r>
              <a:rPr lang="en-US" dirty="0"/>
              <a:t>Kan Care Managed Care Organizations</a:t>
            </a:r>
          </a:p>
          <a:p>
            <a:pPr lvl="1"/>
            <a:r>
              <a:rPr lang="en-US" dirty="0"/>
              <a:t>	Sunflower</a:t>
            </a:r>
          </a:p>
          <a:p>
            <a:pPr lvl="1"/>
            <a:r>
              <a:rPr lang="en-US" dirty="0"/>
              <a:t>	Aetna</a:t>
            </a:r>
          </a:p>
          <a:p>
            <a:pPr lvl="1"/>
            <a:r>
              <a:rPr lang="en-US" dirty="0"/>
              <a:t>	United </a:t>
            </a:r>
          </a:p>
          <a:p>
            <a:pPr marL="114300" indent="0">
              <a:buNone/>
            </a:pPr>
            <a:r>
              <a:rPr lang="en-US" dirty="0"/>
              <a:t>Community Developmental Disability Organization (CDDO)</a:t>
            </a:r>
          </a:p>
          <a:p>
            <a:pPr lvl="1"/>
            <a:r>
              <a:rPr lang="en-US" dirty="0"/>
              <a:t>	27 across 105 counties </a:t>
            </a:r>
          </a:p>
        </p:txBody>
      </p:sp>
      <p:sp>
        <p:nvSpPr>
          <p:cNvPr id="4" name="Slide Number Placeholder 3">
            <a:extLst>
              <a:ext uri="{FF2B5EF4-FFF2-40B4-BE49-F238E27FC236}">
                <a16:creationId xmlns:a16="http://schemas.microsoft.com/office/drawing/2014/main" id="{DF051544-473A-227E-B740-7B23E648F3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78238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B275-EB12-EC96-5499-1B626AFF222A}"/>
              </a:ext>
            </a:extLst>
          </p:cNvPr>
          <p:cNvSpPr>
            <a:spLocks noGrp="1"/>
          </p:cNvSpPr>
          <p:nvPr>
            <p:ph type="title"/>
          </p:nvPr>
        </p:nvSpPr>
        <p:spPr/>
        <p:txBody>
          <a:bodyPr/>
          <a:lstStyle/>
          <a:p>
            <a:r>
              <a:rPr lang="en-US" dirty="0">
                <a:latin typeface="+mj-lt"/>
              </a:rPr>
              <a:t>Criminal Justice</a:t>
            </a:r>
          </a:p>
        </p:txBody>
      </p:sp>
      <p:sp>
        <p:nvSpPr>
          <p:cNvPr id="3" name="Text Placeholder 2">
            <a:extLst>
              <a:ext uri="{FF2B5EF4-FFF2-40B4-BE49-F238E27FC236}">
                <a16:creationId xmlns:a16="http://schemas.microsoft.com/office/drawing/2014/main" id="{551B190C-FE4D-2E82-22BA-9CFEFB43B85B}"/>
              </a:ext>
            </a:extLst>
          </p:cNvPr>
          <p:cNvSpPr>
            <a:spLocks noGrp="1"/>
          </p:cNvSpPr>
          <p:nvPr>
            <p:ph type="body" idx="1"/>
          </p:nvPr>
        </p:nvSpPr>
        <p:spPr/>
        <p:txBody>
          <a:bodyPr/>
          <a:lstStyle/>
          <a:p>
            <a:r>
              <a:rPr lang="en-US" dirty="0"/>
              <a:t>Interactions with the criminal justice system can cause further harm to individuals living with I/DD. </a:t>
            </a:r>
          </a:p>
          <a:p>
            <a:r>
              <a:rPr lang="en-US" dirty="0"/>
              <a:t>What current methods does your organization have in place to avoid criminal justice involvement? </a:t>
            </a:r>
          </a:p>
          <a:p>
            <a:r>
              <a:rPr lang="en-US" dirty="0"/>
              <a:t>What have you learned when working with individuals involved in the CJ system?</a:t>
            </a:r>
          </a:p>
          <a:p>
            <a:endParaRPr lang="en-US" dirty="0"/>
          </a:p>
        </p:txBody>
      </p:sp>
      <p:sp>
        <p:nvSpPr>
          <p:cNvPr id="4" name="Slide Number Placeholder 3">
            <a:extLst>
              <a:ext uri="{FF2B5EF4-FFF2-40B4-BE49-F238E27FC236}">
                <a16:creationId xmlns:a16="http://schemas.microsoft.com/office/drawing/2014/main" id="{1AB22022-0AD0-3EB7-B02A-DFFE6EDA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118390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21CE-9814-4E53-F996-EF89F3524EE5}"/>
              </a:ext>
            </a:extLst>
          </p:cNvPr>
          <p:cNvSpPr>
            <a:spLocks noGrp="1"/>
          </p:cNvSpPr>
          <p:nvPr>
            <p:ph type="title"/>
          </p:nvPr>
        </p:nvSpPr>
        <p:spPr/>
        <p:txBody>
          <a:bodyPr/>
          <a:lstStyle/>
          <a:p>
            <a:r>
              <a:rPr lang="en-US" dirty="0">
                <a:latin typeface="+mj-lt"/>
              </a:rPr>
              <a:t>Court Hearings </a:t>
            </a:r>
          </a:p>
        </p:txBody>
      </p:sp>
      <p:sp>
        <p:nvSpPr>
          <p:cNvPr id="3" name="Text Placeholder 2">
            <a:extLst>
              <a:ext uri="{FF2B5EF4-FFF2-40B4-BE49-F238E27FC236}">
                <a16:creationId xmlns:a16="http://schemas.microsoft.com/office/drawing/2014/main" id="{2359FC6F-CC0C-DECD-E8F3-8F5833A502F8}"/>
              </a:ext>
            </a:extLst>
          </p:cNvPr>
          <p:cNvSpPr>
            <a:spLocks noGrp="1"/>
          </p:cNvSpPr>
          <p:nvPr>
            <p:ph type="body" idx="1"/>
          </p:nvPr>
        </p:nvSpPr>
        <p:spPr/>
        <p:txBody>
          <a:bodyPr/>
          <a:lstStyle/>
          <a:p>
            <a:r>
              <a:rPr lang="en-US" b="0" i="0" dirty="0">
                <a:solidFill>
                  <a:srgbClr val="000000"/>
                </a:solidFill>
                <a:effectLst/>
              </a:rPr>
              <a:t>Court hearings can be overwhelming for individuals with IDD. </a:t>
            </a:r>
          </a:p>
          <a:p>
            <a:r>
              <a:rPr lang="en-US" b="0" i="0" dirty="0">
                <a:solidFill>
                  <a:srgbClr val="000000"/>
                </a:solidFill>
                <a:effectLst/>
              </a:rPr>
              <a:t>How do you help keep track of hearings? </a:t>
            </a:r>
          </a:p>
          <a:p>
            <a:r>
              <a:rPr lang="en-US" b="0" i="0" dirty="0">
                <a:solidFill>
                  <a:srgbClr val="000000"/>
                </a:solidFill>
                <a:effectLst/>
              </a:rPr>
              <a:t>What additional information would you like to see?</a:t>
            </a:r>
            <a:endParaRPr lang="en-US" dirty="0"/>
          </a:p>
        </p:txBody>
      </p:sp>
      <p:sp>
        <p:nvSpPr>
          <p:cNvPr id="4" name="Slide Number Placeholder 3">
            <a:extLst>
              <a:ext uri="{FF2B5EF4-FFF2-40B4-BE49-F238E27FC236}">
                <a16:creationId xmlns:a16="http://schemas.microsoft.com/office/drawing/2014/main" id="{4F627312-353D-0FBF-C9B7-10B4D0330E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349975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4E90-1666-F8E1-FB53-DBDBFBE90162}"/>
              </a:ext>
            </a:extLst>
          </p:cNvPr>
          <p:cNvSpPr>
            <a:spLocks noGrp="1"/>
          </p:cNvSpPr>
          <p:nvPr>
            <p:ph type="title"/>
          </p:nvPr>
        </p:nvSpPr>
        <p:spPr/>
        <p:txBody>
          <a:bodyPr/>
          <a:lstStyle/>
          <a:p>
            <a:r>
              <a:rPr lang="en-US" dirty="0">
                <a:latin typeface="+mj-lt"/>
              </a:rPr>
              <a:t>Jail/Prison 	</a:t>
            </a:r>
          </a:p>
        </p:txBody>
      </p:sp>
      <p:sp>
        <p:nvSpPr>
          <p:cNvPr id="3" name="Text Placeholder 2">
            <a:extLst>
              <a:ext uri="{FF2B5EF4-FFF2-40B4-BE49-F238E27FC236}">
                <a16:creationId xmlns:a16="http://schemas.microsoft.com/office/drawing/2014/main" id="{AA7DD267-5D7E-7D18-84C6-BEFE3D51A4CC}"/>
              </a:ext>
            </a:extLst>
          </p:cNvPr>
          <p:cNvSpPr>
            <a:spLocks noGrp="1"/>
          </p:cNvSpPr>
          <p:nvPr>
            <p:ph type="body" idx="1"/>
          </p:nvPr>
        </p:nvSpPr>
        <p:spPr/>
        <p:txBody>
          <a:bodyPr/>
          <a:lstStyle/>
          <a:p>
            <a:r>
              <a:rPr lang="en-US" b="0" i="0" dirty="0">
                <a:solidFill>
                  <a:srgbClr val="000000"/>
                </a:solidFill>
                <a:effectLst/>
              </a:rPr>
              <a:t>An individual living with I/DD can struggle within jails and prisons. </a:t>
            </a:r>
          </a:p>
          <a:p>
            <a:r>
              <a:rPr lang="en-US" b="0" i="0" dirty="0">
                <a:solidFill>
                  <a:srgbClr val="000000"/>
                </a:solidFill>
                <a:effectLst/>
              </a:rPr>
              <a:t>They can have increased health and behavioral health issues. It is often hard to track movements while they are incarcerated. </a:t>
            </a:r>
          </a:p>
          <a:p>
            <a:r>
              <a:rPr lang="en-US" b="0" i="0" dirty="0">
                <a:solidFill>
                  <a:srgbClr val="000000"/>
                </a:solidFill>
                <a:effectLst/>
              </a:rPr>
              <a:t>What current system do you use to track clients? </a:t>
            </a:r>
          </a:p>
          <a:p>
            <a:r>
              <a:rPr lang="en-US" b="0" i="0" dirty="0">
                <a:solidFill>
                  <a:srgbClr val="000000"/>
                </a:solidFill>
                <a:effectLst/>
              </a:rPr>
              <a:t>Do you have a relationship with the jail? </a:t>
            </a:r>
          </a:p>
          <a:p>
            <a:r>
              <a:rPr lang="en-US" b="0" i="0" dirty="0">
                <a:solidFill>
                  <a:srgbClr val="000000"/>
                </a:solidFill>
                <a:effectLst/>
              </a:rPr>
              <a:t>How do you know if someone is released?</a:t>
            </a:r>
            <a:endParaRPr lang="en-US" dirty="0"/>
          </a:p>
        </p:txBody>
      </p:sp>
      <p:sp>
        <p:nvSpPr>
          <p:cNvPr id="4" name="Slide Number Placeholder 3">
            <a:extLst>
              <a:ext uri="{FF2B5EF4-FFF2-40B4-BE49-F238E27FC236}">
                <a16:creationId xmlns:a16="http://schemas.microsoft.com/office/drawing/2014/main" id="{E6CF19A9-2CC3-ECEB-BEE7-85374925AF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90380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A6DC-4276-D3BA-3599-CB6AE5B3424B}"/>
              </a:ext>
            </a:extLst>
          </p:cNvPr>
          <p:cNvSpPr>
            <a:spLocks noGrp="1"/>
          </p:cNvSpPr>
          <p:nvPr>
            <p:ph type="title"/>
          </p:nvPr>
        </p:nvSpPr>
        <p:spPr/>
        <p:txBody>
          <a:bodyPr/>
          <a:lstStyle/>
          <a:p>
            <a:r>
              <a:rPr lang="en-US" dirty="0">
                <a:latin typeface="+mj-lt"/>
              </a:rPr>
              <a:t>Reentry into Community </a:t>
            </a:r>
            <a:r>
              <a:rPr lang="en-US" dirty="0"/>
              <a:t>	</a:t>
            </a:r>
          </a:p>
        </p:txBody>
      </p:sp>
      <p:sp>
        <p:nvSpPr>
          <p:cNvPr id="3" name="Text Placeholder 2">
            <a:extLst>
              <a:ext uri="{FF2B5EF4-FFF2-40B4-BE49-F238E27FC236}">
                <a16:creationId xmlns:a16="http://schemas.microsoft.com/office/drawing/2014/main" id="{BCA55FAE-07CB-D949-F4D5-7CE6CC6C9F20}"/>
              </a:ext>
            </a:extLst>
          </p:cNvPr>
          <p:cNvSpPr>
            <a:spLocks noGrp="1"/>
          </p:cNvSpPr>
          <p:nvPr>
            <p:ph type="body" idx="1"/>
          </p:nvPr>
        </p:nvSpPr>
        <p:spPr/>
        <p:txBody>
          <a:bodyPr/>
          <a:lstStyle/>
          <a:p>
            <a:r>
              <a:rPr lang="en-US" b="0" i="0" dirty="0">
                <a:solidFill>
                  <a:srgbClr val="000000"/>
                </a:solidFill>
                <a:effectLst/>
              </a:rPr>
              <a:t>An individual living with I/DD can struggle with reentry into the community. Working with jail/prison staff can increase success for reentry. </a:t>
            </a:r>
          </a:p>
          <a:p>
            <a:r>
              <a:rPr lang="en-US" b="0" i="0" dirty="0">
                <a:solidFill>
                  <a:srgbClr val="000000"/>
                </a:solidFill>
                <a:effectLst/>
              </a:rPr>
              <a:t>Are you currently collaborating with jail/prison reentry staff? </a:t>
            </a:r>
          </a:p>
          <a:p>
            <a:r>
              <a:rPr lang="en-US" b="0" i="0" dirty="0">
                <a:solidFill>
                  <a:srgbClr val="000000"/>
                </a:solidFill>
                <a:effectLst/>
              </a:rPr>
              <a:t>Are individuals able to resume services after release? </a:t>
            </a:r>
          </a:p>
          <a:p>
            <a:r>
              <a:rPr lang="en-US" b="0" i="0">
                <a:solidFill>
                  <a:srgbClr val="000000"/>
                </a:solidFill>
                <a:effectLst/>
              </a:rPr>
              <a:t>What does successful reentry look like to you? </a:t>
            </a:r>
            <a:endParaRPr lang="en-US"/>
          </a:p>
          <a:p>
            <a:endParaRPr lang="en-US" dirty="0"/>
          </a:p>
        </p:txBody>
      </p:sp>
      <p:sp>
        <p:nvSpPr>
          <p:cNvPr id="4" name="Slide Number Placeholder 3">
            <a:extLst>
              <a:ext uri="{FF2B5EF4-FFF2-40B4-BE49-F238E27FC236}">
                <a16:creationId xmlns:a16="http://schemas.microsoft.com/office/drawing/2014/main" id="{274C005F-E572-2966-605A-5D5AF4605A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027625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31970dc739_0_3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SIM Leadership Committee </a:t>
            </a:r>
            <a:endParaRPr>
              <a:latin typeface="Arial"/>
              <a:ea typeface="Arial"/>
              <a:cs typeface="Arial"/>
              <a:sym typeface="Arial"/>
            </a:endParaRPr>
          </a:p>
        </p:txBody>
      </p:sp>
      <p:sp>
        <p:nvSpPr>
          <p:cNvPr id="291" name="Google Shape;291;g231970dc739_0_31"/>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Current ideas for data points…</a:t>
            </a:r>
            <a:endParaRPr/>
          </a:p>
          <a:p>
            <a:pPr marL="0" lvl="0" indent="0" algn="l" rtl="0">
              <a:spcBef>
                <a:spcPts val="1000"/>
              </a:spcBef>
              <a:spcAft>
                <a:spcPts val="0"/>
              </a:spcAft>
              <a:buNone/>
            </a:pPr>
            <a:r>
              <a:rPr lang="en-US"/>
              <a:t>	988 response</a:t>
            </a:r>
            <a:endParaRPr/>
          </a:p>
          <a:p>
            <a:pPr marL="0" lvl="0" indent="0" algn="l" rtl="0">
              <a:spcBef>
                <a:spcPts val="1000"/>
              </a:spcBef>
              <a:spcAft>
                <a:spcPts val="0"/>
              </a:spcAft>
              <a:buNone/>
            </a:pPr>
            <a:r>
              <a:rPr lang="en-US"/>
              <a:t>	Hospitals</a:t>
            </a:r>
            <a:endParaRPr/>
          </a:p>
          <a:p>
            <a:pPr marL="0" lvl="0" indent="0" algn="l" rtl="0">
              <a:spcBef>
                <a:spcPts val="1000"/>
              </a:spcBef>
              <a:spcAft>
                <a:spcPts val="0"/>
              </a:spcAft>
              <a:buNone/>
            </a:pPr>
            <a:r>
              <a:rPr lang="en-US"/>
              <a:t>	Jails</a:t>
            </a:r>
            <a:endParaRPr/>
          </a:p>
          <a:p>
            <a:pPr marL="0" lvl="0" indent="0" algn="l" rtl="0">
              <a:spcBef>
                <a:spcPts val="1000"/>
              </a:spcBef>
              <a:spcAft>
                <a:spcPts val="0"/>
              </a:spcAft>
              <a:buNone/>
            </a:pPr>
            <a:r>
              <a:rPr lang="en-US"/>
              <a:t>	Court systems</a:t>
            </a:r>
            <a:endParaRPr/>
          </a:p>
          <a:p>
            <a:pPr marL="0" lvl="0" indent="0" algn="l" rtl="0">
              <a:spcBef>
                <a:spcPts val="1000"/>
              </a:spcBef>
              <a:spcAft>
                <a:spcPts val="0"/>
              </a:spcAft>
              <a:buNone/>
            </a:pPr>
            <a:r>
              <a:rPr lang="en-US"/>
              <a:t>	</a:t>
            </a:r>
            <a:endParaRPr/>
          </a:p>
        </p:txBody>
      </p:sp>
      <p:sp>
        <p:nvSpPr>
          <p:cNvPr id="292" name="Google Shape;292;g231970dc739_0_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5f87e8b21a_0_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Next steps	</a:t>
            </a:r>
            <a:endParaRPr/>
          </a:p>
        </p:txBody>
      </p:sp>
      <p:sp>
        <p:nvSpPr>
          <p:cNvPr id="307" name="Google Shape;307;g25f87e8b21a_0_8"/>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Utilize FMAP funding to continue initiatives</a:t>
            </a:r>
            <a:endParaRPr/>
          </a:p>
          <a:p>
            <a:pPr marL="914400" lvl="1" indent="-342900" algn="l" rtl="0">
              <a:spcBef>
                <a:spcPts val="0"/>
              </a:spcBef>
              <a:spcAft>
                <a:spcPts val="0"/>
              </a:spcAft>
              <a:buSzPts val="1800"/>
              <a:buChar char="○"/>
            </a:pPr>
            <a:r>
              <a:rPr lang="en-US"/>
              <a:t>Future sustainability </a:t>
            </a:r>
            <a:endParaRPr/>
          </a:p>
          <a:p>
            <a:pPr marL="457200" lvl="0" indent="-342900" algn="l" rtl="0">
              <a:spcBef>
                <a:spcPts val="0"/>
              </a:spcBef>
              <a:spcAft>
                <a:spcPts val="0"/>
              </a:spcAft>
              <a:buSzPts val="1800"/>
              <a:buChar char="●"/>
            </a:pPr>
            <a:r>
              <a:rPr lang="en-US"/>
              <a:t>Continue to engage key stakeholders </a:t>
            </a:r>
            <a:endParaRPr/>
          </a:p>
          <a:p>
            <a:pPr marL="457200" lvl="0" indent="-342900" algn="l" rtl="0">
              <a:spcBef>
                <a:spcPts val="0"/>
              </a:spcBef>
              <a:spcAft>
                <a:spcPts val="0"/>
              </a:spcAft>
              <a:buSzPts val="1800"/>
              <a:buChar char="●"/>
            </a:pPr>
            <a:r>
              <a:rPr lang="en-US"/>
              <a:t>Cross-system engagement </a:t>
            </a:r>
            <a:endParaRPr/>
          </a:p>
          <a:p>
            <a:pPr marL="457200" lvl="0" indent="-342900" algn="l" rtl="0">
              <a:spcBef>
                <a:spcPts val="0"/>
              </a:spcBef>
              <a:spcAft>
                <a:spcPts val="0"/>
              </a:spcAft>
              <a:buSzPts val="1800"/>
              <a:buChar char="●"/>
            </a:pPr>
            <a:r>
              <a:rPr lang="en-US"/>
              <a:t>Focus on key areas</a:t>
            </a:r>
            <a:endParaRPr/>
          </a:p>
          <a:p>
            <a:pPr marL="0" lvl="0" indent="0" algn="l" rtl="0">
              <a:spcBef>
                <a:spcPts val="1000"/>
              </a:spcBef>
              <a:spcAft>
                <a:spcPts val="0"/>
              </a:spcAft>
              <a:buNone/>
            </a:pPr>
            <a:r>
              <a:rPr lang="en-US"/>
              <a:t>	Behavioral Health</a:t>
            </a:r>
            <a:endParaRPr/>
          </a:p>
          <a:p>
            <a:pPr marL="0" lvl="0" indent="0" algn="l" rtl="0">
              <a:spcBef>
                <a:spcPts val="1000"/>
              </a:spcBef>
              <a:spcAft>
                <a:spcPts val="0"/>
              </a:spcAft>
              <a:buNone/>
            </a:pPr>
            <a:r>
              <a:rPr lang="en-US"/>
              <a:t>	Direct Service Workers</a:t>
            </a:r>
            <a:endParaRPr/>
          </a:p>
          <a:p>
            <a:pPr marL="0" lvl="0" indent="0" algn="l" rtl="0">
              <a:spcBef>
                <a:spcPts val="1000"/>
              </a:spcBef>
              <a:spcAft>
                <a:spcPts val="0"/>
              </a:spcAft>
              <a:buNone/>
            </a:pPr>
            <a:r>
              <a:rPr lang="en-US"/>
              <a:t>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08" name="Google Shape;308;g25f87e8b21a_0_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1B13-179B-1431-AF73-5D0288431B12}"/>
              </a:ext>
            </a:extLst>
          </p:cNvPr>
          <p:cNvSpPr>
            <a:spLocks noGrp="1"/>
          </p:cNvSpPr>
          <p:nvPr>
            <p:ph type="title"/>
          </p:nvPr>
        </p:nvSpPr>
        <p:spPr/>
        <p:txBody>
          <a:bodyPr/>
          <a:lstStyle/>
          <a:p>
            <a:r>
              <a:rPr lang="en-US" dirty="0">
                <a:latin typeface="+mj-lt"/>
              </a:rPr>
              <a:t>Resources</a:t>
            </a:r>
          </a:p>
        </p:txBody>
      </p:sp>
      <p:sp>
        <p:nvSpPr>
          <p:cNvPr id="3" name="Text Placeholder 2">
            <a:extLst>
              <a:ext uri="{FF2B5EF4-FFF2-40B4-BE49-F238E27FC236}">
                <a16:creationId xmlns:a16="http://schemas.microsoft.com/office/drawing/2014/main" id="{6E813C3E-A5AA-647C-EB9A-0A7FFD57CA57}"/>
              </a:ext>
            </a:extLst>
          </p:cNvPr>
          <p:cNvSpPr>
            <a:spLocks noGrp="1"/>
          </p:cNvSpPr>
          <p:nvPr>
            <p:ph type="body" idx="1"/>
          </p:nvPr>
        </p:nvSpPr>
        <p:spPr/>
        <p:txBody>
          <a:bodyPr/>
          <a:lstStyle/>
          <a:p>
            <a:r>
              <a:rPr lang="en-US" dirty="0"/>
              <a:t>Policy Resource Associates, </a:t>
            </a:r>
            <a:r>
              <a:rPr lang="en-US" dirty="0">
                <a:hlinkClick r:id="rId2"/>
              </a:rPr>
              <a:t>https://www.prainc.com</a:t>
            </a:r>
            <a:r>
              <a:rPr lang="en-US" dirty="0"/>
              <a:t> </a:t>
            </a:r>
          </a:p>
          <a:p>
            <a:r>
              <a:rPr lang="en-US" dirty="0"/>
              <a:t> Kansas Department for Aging and Disability Services, Federal Medical Assistance Percentage, </a:t>
            </a:r>
            <a:r>
              <a:rPr lang="en-US" dirty="0">
                <a:hlinkClick r:id="rId3"/>
              </a:rPr>
              <a:t>https://kdads.ks.gov/kdads-commissions/long-term-services-supports/federal-medical-assistance-percentage-(fmap)</a:t>
            </a:r>
            <a:r>
              <a:rPr lang="en-US" dirty="0"/>
              <a:t> </a:t>
            </a:r>
          </a:p>
          <a:p>
            <a:r>
              <a:rPr lang="en-US" dirty="0"/>
              <a:t>Kansas Department of Corrections, </a:t>
            </a:r>
            <a:r>
              <a:rPr lang="en-US" dirty="0">
                <a:hlinkClick r:id="rId4"/>
              </a:rPr>
              <a:t>https://www.doc.ks.gov/publications/Reports/kdoc-fy2022-annual-report</a:t>
            </a:r>
            <a:r>
              <a:rPr lang="en-US" dirty="0"/>
              <a:t> </a:t>
            </a:r>
          </a:p>
        </p:txBody>
      </p:sp>
      <p:sp>
        <p:nvSpPr>
          <p:cNvPr id="4" name="Slide Number Placeholder 3">
            <a:extLst>
              <a:ext uri="{FF2B5EF4-FFF2-40B4-BE49-F238E27FC236}">
                <a16:creationId xmlns:a16="http://schemas.microsoft.com/office/drawing/2014/main" id="{611D7A78-1584-9C5A-7F57-E3335E1C8C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68279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6F75-EED5-370C-D9B3-A960C3606FB2}"/>
              </a:ext>
            </a:extLst>
          </p:cNvPr>
          <p:cNvSpPr>
            <a:spLocks noGrp="1"/>
          </p:cNvSpPr>
          <p:nvPr>
            <p:ph type="title"/>
          </p:nvPr>
        </p:nvSpPr>
        <p:spPr>
          <a:xfrm>
            <a:off x="838200" y="211237"/>
            <a:ext cx="10515600" cy="1325563"/>
          </a:xfrm>
        </p:spPr>
        <p:txBody>
          <a:bodyPr/>
          <a:lstStyle/>
          <a:p>
            <a:r>
              <a:rPr lang="en-US" dirty="0">
                <a:latin typeface="+mj-lt"/>
              </a:rPr>
              <a:t>Kansas Supports </a:t>
            </a:r>
          </a:p>
        </p:txBody>
      </p:sp>
      <p:sp>
        <p:nvSpPr>
          <p:cNvPr id="4" name="Slide Number Placeholder 3">
            <a:extLst>
              <a:ext uri="{FF2B5EF4-FFF2-40B4-BE49-F238E27FC236}">
                <a16:creationId xmlns:a16="http://schemas.microsoft.com/office/drawing/2014/main" id="{AB843EDE-82DB-E460-5A01-748EF0A45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6" name="Picture 5">
            <a:extLst>
              <a:ext uri="{FF2B5EF4-FFF2-40B4-BE49-F238E27FC236}">
                <a16:creationId xmlns:a16="http://schemas.microsoft.com/office/drawing/2014/main" id="{3B3F4BD7-D38D-39C7-CDA2-E3BDF3EC13A8}"/>
              </a:ext>
            </a:extLst>
          </p:cNvPr>
          <p:cNvPicPr>
            <a:picLocks noChangeAspect="1"/>
          </p:cNvPicPr>
          <p:nvPr/>
        </p:nvPicPr>
        <p:blipFill>
          <a:blip r:embed="rId3"/>
          <a:stretch>
            <a:fillRect/>
          </a:stretch>
        </p:blipFill>
        <p:spPr>
          <a:xfrm>
            <a:off x="419102" y="1244488"/>
            <a:ext cx="4377228" cy="2455109"/>
          </a:xfrm>
          <a:prstGeom prst="rect">
            <a:avLst/>
          </a:prstGeom>
        </p:spPr>
      </p:pic>
      <p:sp>
        <p:nvSpPr>
          <p:cNvPr id="7" name="TextBox 6">
            <a:extLst>
              <a:ext uri="{FF2B5EF4-FFF2-40B4-BE49-F238E27FC236}">
                <a16:creationId xmlns:a16="http://schemas.microsoft.com/office/drawing/2014/main" id="{DB3B5FB9-731A-FF3B-6CD1-0A4D7322A74B}"/>
              </a:ext>
            </a:extLst>
          </p:cNvPr>
          <p:cNvSpPr txBox="1"/>
          <p:nvPr/>
        </p:nvSpPr>
        <p:spPr>
          <a:xfrm>
            <a:off x="1325365" y="3699597"/>
            <a:ext cx="1091966" cy="307777"/>
          </a:xfrm>
          <a:prstGeom prst="rect">
            <a:avLst/>
          </a:prstGeom>
          <a:noFill/>
        </p:spPr>
        <p:txBody>
          <a:bodyPr wrap="none" rtlCol="0">
            <a:spAutoFit/>
          </a:bodyPr>
          <a:lstStyle/>
          <a:p>
            <a:r>
              <a:rPr lang="en-US" dirty="0"/>
              <a:t>27 CDDO’s</a:t>
            </a:r>
          </a:p>
        </p:txBody>
      </p:sp>
      <p:pic>
        <p:nvPicPr>
          <p:cNvPr id="9" name="Picture 8">
            <a:extLst>
              <a:ext uri="{FF2B5EF4-FFF2-40B4-BE49-F238E27FC236}">
                <a16:creationId xmlns:a16="http://schemas.microsoft.com/office/drawing/2014/main" id="{BD93946B-0A7F-7671-C462-92780B7E67A8}"/>
              </a:ext>
            </a:extLst>
          </p:cNvPr>
          <p:cNvPicPr>
            <a:picLocks noChangeAspect="1"/>
          </p:cNvPicPr>
          <p:nvPr/>
        </p:nvPicPr>
        <p:blipFill>
          <a:blip r:embed="rId4"/>
          <a:stretch>
            <a:fillRect/>
          </a:stretch>
        </p:blipFill>
        <p:spPr>
          <a:xfrm>
            <a:off x="6616557" y="622175"/>
            <a:ext cx="4964556" cy="2431145"/>
          </a:xfrm>
          <a:prstGeom prst="rect">
            <a:avLst/>
          </a:prstGeom>
        </p:spPr>
      </p:pic>
      <p:sp>
        <p:nvSpPr>
          <p:cNvPr id="10" name="TextBox 9">
            <a:extLst>
              <a:ext uri="{FF2B5EF4-FFF2-40B4-BE49-F238E27FC236}">
                <a16:creationId xmlns:a16="http://schemas.microsoft.com/office/drawing/2014/main" id="{9B2BC93E-38EE-56EE-4601-A17CACEF1C2C}"/>
              </a:ext>
            </a:extLst>
          </p:cNvPr>
          <p:cNvSpPr txBox="1"/>
          <p:nvPr/>
        </p:nvSpPr>
        <p:spPr>
          <a:xfrm flipH="1">
            <a:off x="7989226" y="3080593"/>
            <a:ext cx="2219217" cy="523220"/>
          </a:xfrm>
          <a:prstGeom prst="rect">
            <a:avLst/>
          </a:prstGeom>
          <a:noFill/>
        </p:spPr>
        <p:txBody>
          <a:bodyPr wrap="square" rtlCol="0">
            <a:spAutoFit/>
          </a:bodyPr>
          <a:lstStyle/>
          <a:p>
            <a:r>
              <a:rPr lang="en-US" dirty="0"/>
              <a:t>10 Centers for Independent Living </a:t>
            </a:r>
          </a:p>
        </p:txBody>
      </p:sp>
      <p:pic>
        <p:nvPicPr>
          <p:cNvPr id="12" name="Picture 11">
            <a:extLst>
              <a:ext uri="{FF2B5EF4-FFF2-40B4-BE49-F238E27FC236}">
                <a16:creationId xmlns:a16="http://schemas.microsoft.com/office/drawing/2014/main" id="{8D8201E5-FFA7-154F-B175-448D312E91F1}"/>
              </a:ext>
            </a:extLst>
          </p:cNvPr>
          <p:cNvPicPr>
            <a:picLocks noChangeAspect="1"/>
          </p:cNvPicPr>
          <p:nvPr/>
        </p:nvPicPr>
        <p:blipFill>
          <a:blip r:embed="rId5"/>
          <a:stretch>
            <a:fillRect/>
          </a:stretch>
        </p:blipFill>
        <p:spPr>
          <a:xfrm>
            <a:off x="3462390" y="3598354"/>
            <a:ext cx="5148209" cy="2639321"/>
          </a:xfrm>
          <a:prstGeom prst="rect">
            <a:avLst/>
          </a:prstGeom>
        </p:spPr>
      </p:pic>
      <p:sp>
        <p:nvSpPr>
          <p:cNvPr id="13" name="TextBox 12">
            <a:extLst>
              <a:ext uri="{FF2B5EF4-FFF2-40B4-BE49-F238E27FC236}">
                <a16:creationId xmlns:a16="http://schemas.microsoft.com/office/drawing/2014/main" id="{0D236146-E714-A304-D699-4926EE09079D}"/>
              </a:ext>
            </a:extLst>
          </p:cNvPr>
          <p:cNvSpPr txBox="1"/>
          <p:nvPr/>
        </p:nvSpPr>
        <p:spPr>
          <a:xfrm>
            <a:off x="5289478" y="6338986"/>
            <a:ext cx="1111202" cy="307777"/>
          </a:xfrm>
          <a:prstGeom prst="rect">
            <a:avLst/>
          </a:prstGeom>
          <a:noFill/>
        </p:spPr>
        <p:txBody>
          <a:bodyPr wrap="none" rtlCol="0">
            <a:spAutoFit/>
          </a:bodyPr>
          <a:lstStyle/>
          <a:p>
            <a:r>
              <a:rPr lang="en-US" dirty="0"/>
              <a:t>26 CMHCs </a:t>
            </a:r>
          </a:p>
        </p:txBody>
      </p:sp>
    </p:spTree>
    <p:extLst>
      <p:ext uri="{BB962C8B-B14F-4D97-AF65-F5344CB8AC3E}">
        <p14:creationId xmlns:p14="http://schemas.microsoft.com/office/powerpoint/2010/main" val="37692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589881f5a3_1_3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SIM Goals </a:t>
            </a:r>
            <a:endParaRPr>
              <a:latin typeface="Arial"/>
              <a:ea typeface="Arial"/>
              <a:cs typeface="Arial"/>
              <a:sym typeface="Arial"/>
            </a:endParaRPr>
          </a:p>
        </p:txBody>
      </p:sp>
      <p:sp>
        <p:nvSpPr>
          <p:cNvPr id="135" name="Google Shape;135;g2589881f5a3_1_33"/>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900" dirty="0"/>
              <a:t>C</a:t>
            </a:r>
            <a:r>
              <a:rPr lang="en-US" sz="2100" dirty="0"/>
              <a:t>reate a mapping process to bring change in services to individuals living with developmental disabilities and co-occurring behavioral health challenges </a:t>
            </a:r>
            <a:endParaRPr sz="2100" dirty="0"/>
          </a:p>
          <a:p>
            <a:pPr marL="0" lvl="0" indent="0" algn="l" rtl="0">
              <a:lnSpc>
                <a:spcPct val="100000"/>
              </a:lnSpc>
              <a:spcBef>
                <a:spcPts val="0"/>
              </a:spcBef>
              <a:spcAft>
                <a:spcPts val="0"/>
              </a:spcAft>
              <a:buClr>
                <a:schemeClr val="dk1"/>
              </a:buClr>
              <a:buSzPts val="1100"/>
              <a:buFont typeface="Arial"/>
              <a:buNone/>
            </a:pPr>
            <a:endParaRPr sz="2100" dirty="0"/>
          </a:p>
          <a:p>
            <a:pPr marL="457200" lvl="0" indent="-361950" algn="l" rtl="0">
              <a:lnSpc>
                <a:spcPct val="100000"/>
              </a:lnSpc>
              <a:spcBef>
                <a:spcPts val="0"/>
              </a:spcBef>
              <a:spcAft>
                <a:spcPts val="0"/>
              </a:spcAft>
              <a:buSzPts val="2100"/>
              <a:buChar char="●"/>
            </a:pPr>
            <a:r>
              <a:rPr lang="en-US" sz="2100" dirty="0"/>
              <a:t>Evaluate current trends and processes</a:t>
            </a:r>
            <a:endParaRPr sz="2100" dirty="0"/>
          </a:p>
          <a:p>
            <a:pPr marL="0" lvl="0" indent="0" algn="l" rtl="0">
              <a:lnSpc>
                <a:spcPct val="100000"/>
              </a:lnSpc>
              <a:spcBef>
                <a:spcPts val="0"/>
              </a:spcBef>
              <a:spcAft>
                <a:spcPts val="0"/>
              </a:spcAft>
              <a:buClr>
                <a:schemeClr val="dk1"/>
              </a:buClr>
              <a:buSzPts val="1100"/>
              <a:buFont typeface="Arial"/>
              <a:buNone/>
            </a:pPr>
            <a:endParaRPr sz="2100" dirty="0"/>
          </a:p>
          <a:p>
            <a:pPr marL="457200" lvl="0" indent="-361950" algn="l" rtl="0">
              <a:lnSpc>
                <a:spcPct val="100000"/>
              </a:lnSpc>
              <a:spcBef>
                <a:spcPts val="0"/>
              </a:spcBef>
              <a:spcAft>
                <a:spcPts val="0"/>
              </a:spcAft>
              <a:buSzPts val="2100"/>
              <a:buChar char="●"/>
            </a:pPr>
            <a:r>
              <a:rPr lang="en-US" sz="2100" dirty="0"/>
              <a:t>Understand the barriers of access in our systems</a:t>
            </a:r>
          </a:p>
          <a:p>
            <a:pPr marL="457200" lvl="0" indent="-361950" algn="l" rtl="0">
              <a:lnSpc>
                <a:spcPct val="100000"/>
              </a:lnSpc>
              <a:spcBef>
                <a:spcPts val="0"/>
              </a:spcBef>
              <a:spcAft>
                <a:spcPts val="0"/>
              </a:spcAft>
              <a:buSzPts val="2100"/>
              <a:buChar char="●"/>
            </a:pPr>
            <a:endParaRPr sz="2100" dirty="0"/>
          </a:p>
          <a:p>
            <a:pPr marL="457200" lvl="0" indent="-361950" algn="l" rtl="0">
              <a:lnSpc>
                <a:spcPct val="100000"/>
              </a:lnSpc>
              <a:spcBef>
                <a:spcPts val="0"/>
              </a:spcBef>
              <a:spcAft>
                <a:spcPts val="0"/>
              </a:spcAft>
              <a:buSzPts val="2100"/>
              <a:buChar char="●"/>
            </a:pPr>
            <a:r>
              <a:rPr lang="en-US" sz="2100" dirty="0"/>
              <a:t>Identify solutions to create better policies and programs </a:t>
            </a:r>
            <a:endParaRPr sz="2100" dirty="0"/>
          </a:p>
          <a:p>
            <a:pPr marL="0" lvl="0" indent="0" algn="l" rtl="0">
              <a:lnSpc>
                <a:spcPct val="100000"/>
              </a:lnSpc>
              <a:spcBef>
                <a:spcPts val="0"/>
              </a:spcBef>
              <a:spcAft>
                <a:spcPts val="0"/>
              </a:spcAft>
              <a:buClr>
                <a:schemeClr val="dk1"/>
              </a:buClr>
              <a:buSzPts val="1100"/>
              <a:buFont typeface="Arial"/>
              <a:buNone/>
            </a:pPr>
            <a:endParaRPr sz="2100" dirty="0"/>
          </a:p>
          <a:p>
            <a:pPr marL="457200" lvl="0" indent="-361950" algn="l" rtl="0">
              <a:lnSpc>
                <a:spcPct val="100000"/>
              </a:lnSpc>
              <a:spcBef>
                <a:spcPts val="0"/>
              </a:spcBef>
              <a:spcAft>
                <a:spcPts val="0"/>
              </a:spcAft>
              <a:buSzPts val="2100"/>
              <a:buChar char="●"/>
            </a:pPr>
            <a:r>
              <a:rPr lang="en-US" sz="2100" dirty="0"/>
              <a:t>Implement a form of cross-system collaboration </a:t>
            </a:r>
            <a:endParaRPr sz="2100" dirty="0"/>
          </a:p>
          <a:p>
            <a:pPr marL="0" lvl="0" indent="0" algn="l" rtl="0">
              <a:spcBef>
                <a:spcPts val="1000"/>
              </a:spcBef>
              <a:spcAft>
                <a:spcPts val="0"/>
              </a:spcAft>
              <a:buNone/>
            </a:pPr>
            <a:endParaRPr dirty="0"/>
          </a:p>
        </p:txBody>
      </p:sp>
      <p:sp>
        <p:nvSpPr>
          <p:cNvPr id="134" name="Google Shape;134;g2589881f5a3_1_3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37a275793f_0_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Arial"/>
                <a:ea typeface="Arial"/>
                <a:cs typeface="Arial"/>
                <a:sym typeface="Arial"/>
              </a:rPr>
              <a:t>History of SIM in Kansas </a:t>
            </a:r>
            <a:endParaRPr dirty="0">
              <a:latin typeface="Arial"/>
              <a:ea typeface="Arial"/>
              <a:cs typeface="Arial"/>
              <a:sym typeface="Arial"/>
            </a:endParaRPr>
          </a:p>
        </p:txBody>
      </p:sp>
      <p:sp>
        <p:nvSpPr>
          <p:cNvPr id="126" name="Google Shape;126;g237a275793f_0_1"/>
          <p:cNvSpPr txBox="1">
            <a:spLocks noGrp="1"/>
          </p:cNvSpPr>
          <p:nvPr>
            <p:ph type="body" idx="1"/>
          </p:nvPr>
        </p:nvSpPr>
        <p:spPr>
          <a:xfrm>
            <a:off x="700800" y="1498913"/>
            <a:ext cx="10653000" cy="4085861"/>
          </a:xfrm>
          <a:prstGeom prst="rect">
            <a:avLst/>
          </a:prstGeom>
        </p:spPr>
        <p:txBody>
          <a:bodyPr spcFirstLastPara="1" wrap="square" lIns="91425" tIns="45700" rIns="91425" bIns="45700" anchor="t" anchorCtr="0">
            <a:normAutofit fontScale="32500" lnSpcReduction="20000"/>
          </a:bodyPr>
          <a:lstStyle/>
          <a:p>
            <a:pPr marL="0" lvl="0" indent="0" algn="l" rtl="0">
              <a:lnSpc>
                <a:spcPct val="120000"/>
              </a:lnSpc>
              <a:spcBef>
                <a:spcPts val="1000"/>
              </a:spcBef>
              <a:spcAft>
                <a:spcPts val="0"/>
              </a:spcAft>
              <a:buNone/>
            </a:pPr>
            <a:endParaRPr sz="4500" dirty="0"/>
          </a:p>
          <a:p>
            <a:pPr marL="0" indent="0">
              <a:lnSpc>
                <a:spcPct val="120000"/>
              </a:lnSpc>
              <a:buNone/>
            </a:pPr>
            <a:r>
              <a:rPr lang="en-US" sz="4500" dirty="0"/>
              <a:t>Advocates spoke of need for Statewide study</a:t>
            </a:r>
          </a:p>
          <a:p>
            <a:pPr marL="0" indent="0">
              <a:lnSpc>
                <a:spcPct val="120000"/>
              </a:lnSpc>
              <a:buNone/>
            </a:pPr>
            <a:r>
              <a:rPr lang="en-US" sz="4500" dirty="0"/>
              <a:t>2020 – Douglas County Kansas and Sedgwick County facilitated a SIM identifying intercepts for individuals with co-occurring behavioral health/justice involved individuals </a:t>
            </a:r>
          </a:p>
          <a:p>
            <a:pPr marL="0" lvl="0" indent="0" algn="l" rtl="0">
              <a:lnSpc>
                <a:spcPct val="120000"/>
              </a:lnSpc>
              <a:spcBef>
                <a:spcPts val="1000"/>
              </a:spcBef>
              <a:spcAft>
                <a:spcPts val="0"/>
              </a:spcAft>
              <a:buNone/>
            </a:pPr>
            <a:endParaRPr lang="en-US" sz="4500" dirty="0"/>
          </a:p>
          <a:p>
            <a:pPr marL="0" lvl="0" indent="0" algn="l" rtl="0">
              <a:lnSpc>
                <a:spcPct val="120000"/>
              </a:lnSpc>
              <a:spcBef>
                <a:spcPts val="1000"/>
              </a:spcBef>
              <a:spcAft>
                <a:spcPts val="0"/>
              </a:spcAft>
              <a:buNone/>
            </a:pPr>
            <a:r>
              <a:rPr lang="en-US" sz="4500" dirty="0"/>
              <a:t>July 2022- Sedgwick County with PRA facilitated first SIM for individuals with I/DD and co-occurring behavioral health/justice involvement</a:t>
            </a:r>
            <a:endParaRPr sz="4500" dirty="0"/>
          </a:p>
          <a:p>
            <a:pPr marL="0" lvl="0" indent="0" algn="l" rtl="0">
              <a:lnSpc>
                <a:spcPct val="120000"/>
              </a:lnSpc>
              <a:spcBef>
                <a:spcPts val="1000"/>
              </a:spcBef>
              <a:spcAft>
                <a:spcPts val="0"/>
              </a:spcAft>
              <a:buNone/>
            </a:pPr>
            <a:endParaRPr sz="4500" dirty="0"/>
          </a:p>
          <a:p>
            <a:pPr marL="0" lvl="0" indent="0" algn="l" rtl="0">
              <a:lnSpc>
                <a:spcPct val="120000"/>
              </a:lnSpc>
              <a:spcBef>
                <a:spcPts val="1000"/>
              </a:spcBef>
              <a:spcAft>
                <a:spcPts val="0"/>
              </a:spcAft>
              <a:buNone/>
            </a:pPr>
            <a:r>
              <a:rPr lang="en-US" sz="4500" dirty="0"/>
              <a:t>2022- Johnson County facilitated individuals with co-occurring behavioral health/justice involved individuals </a:t>
            </a:r>
            <a:endParaRPr sz="4500" dirty="0"/>
          </a:p>
          <a:p>
            <a:pPr marL="0" lvl="0" indent="0" algn="l" rtl="0">
              <a:lnSpc>
                <a:spcPct val="120000"/>
              </a:lnSpc>
              <a:spcBef>
                <a:spcPts val="1000"/>
              </a:spcBef>
              <a:spcAft>
                <a:spcPts val="0"/>
              </a:spcAft>
              <a:buNone/>
            </a:pPr>
            <a:endParaRPr sz="4500" dirty="0"/>
          </a:p>
          <a:p>
            <a:pPr marL="0" lvl="0" indent="0" algn="l" rtl="0">
              <a:lnSpc>
                <a:spcPct val="120000"/>
              </a:lnSpc>
              <a:spcBef>
                <a:spcPts val="1000"/>
              </a:spcBef>
              <a:spcAft>
                <a:spcPts val="0"/>
              </a:spcAft>
              <a:buNone/>
            </a:pPr>
            <a:r>
              <a:rPr lang="en-US" sz="4500" dirty="0"/>
              <a:t>2022- 2023 Western, Southern, Northern- Behavioral Health with Justice Involved Individuals, Stepping Up initiative </a:t>
            </a:r>
            <a:endParaRPr sz="45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127" name="Google Shape;127;g237a275793f_0_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F24-3F48-9DE1-AF8B-1A54718B8B9F}"/>
              </a:ext>
            </a:extLst>
          </p:cNvPr>
          <p:cNvSpPr>
            <a:spLocks noGrp="1"/>
          </p:cNvSpPr>
          <p:nvPr>
            <p:ph type="title"/>
          </p:nvPr>
        </p:nvSpPr>
        <p:spPr/>
        <p:txBody>
          <a:bodyPr/>
          <a:lstStyle/>
          <a:p>
            <a:r>
              <a:rPr lang="en-US" dirty="0">
                <a:latin typeface="+mj-lt"/>
              </a:rPr>
              <a:t>Collaboration for Solutions</a:t>
            </a:r>
          </a:p>
        </p:txBody>
      </p:sp>
      <p:sp>
        <p:nvSpPr>
          <p:cNvPr id="3" name="Text Placeholder 2">
            <a:extLst>
              <a:ext uri="{FF2B5EF4-FFF2-40B4-BE49-F238E27FC236}">
                <a16:creationId xmlns:a16="http://schemas.microsoft.com/office/drawing/2014/main" id="{795DD9DB-FBB1-5AA7-4D75-A27B108DA5B5}"/>
              </a:ext>
            </a:extLst>
          </p:cNvPr>
          <p:cNvSpPr>
            <a:spLocks noGrp="1"/>
          </p:cNvSpPr>
          <p:nvPr>
            <p:ph type="body" idx="1"/>
          </p:nvPr>
        </p:nvSpPr>
        <p:spPr/>
        <p:txBody>
          <a:bodyPr/>
          <a:lstStyle/>
          <a:p>
            <a:pPr marL="0" lvl="0" indent="0" algn="l" rtl="0">
              <a:spcBef>
                <a:spcPts val="1000"/>
              </a:spcBef>
              <a:spcAft>
                <a:spcPts val="0"/>
              </a:spcAft>
              <a:buNone/>
            </a:pPr>
            <a:r>
              <a:rPr lang="en-US" dirty="0"/>
              <a:t>Sunflower, KDADS, and </a:t>
            </a:r>
            <a:r>
              <a:rPr lang="en-US" dirty="0" err="1"/>
              <a:t>Interhab</a:t>
            </a:r>
            <a:r>
              <a:rPr lang="en-US" dirty="0"/>
              <a:t>, Inc. (an association of providers and community developmental disability organizations across Kansas) collaborated to provide funding for SIM Conference </a:t>
            </a:r>
          </a:p>
          <a:p>
            <a:pPr indent="-457200"/>
            <a:r>
              <a:rPr lang="en-US" dirty="0"/>
              <a:t>This collaboration aided in high level of stakeholder involvement </a:t>
            </a:r>
          </a:p>
          <a:p>
            <a:endParaRPr lang="en-US" dirty="0"/>
          </a:p>
        </p:txBody>
      </p:sp>
      <p:sp>
        <p:nvSpPr>
          <p:cNvPr id="4" name="Slide Number Placeholder 3">
            <a:extLst>
              <a:ext uri="{FF2B5EF4-FFF2-40B4-BE49-F238E27FC236}">
                <a16:creationId xmlns:a16="http://schemas.microsoft.com/office/drawing/2014/main" id="{254B4965-C4AF-D5F1-AAD7-7E15FF99FD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51564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latin typeface="Arial"/>
                <a:ea typeface="Arial"/>
                <a:cs typeface="Arial"/>
                <a:sym typeface="Arial"/>
              </a:rPr>
              <a:t>Sequential Intercept Model (SIM)</a:t>
            </a:r>
            <a:r>
              <a:rPr lang="en-US" sz="4000" dirty="0">
                <a:latin typeface="Calibri"/>
                <a:ea typeface="Calibri"/>
                <a:cs typeface="Calibri"/>
                <a:sym typeface="Calibri"/>
              </a:rPr>
              <a:t> </a:t>
            </a:r>
            <a:endParaRPr dirty="0"/>
          </a:p>
        </p:txBody>
      </p:sp>
      <p:sp>
        <p:nvSpPr>
          <p:cNvPr id="143" name="Google Shape;143;p2"/>
          <p:cNvSpPr txBox="1">
            <a:spLocks noGrp="1"/>
          </p:cNvSpPr>
          <p:nvPr>
            <p:ph type="ftr" idx="11"/>
          </p:nvPr>
        </p:nvSpPr>
        <p:spPr>
          <a:xfrm>
            <a:off x="6669314" y="6356350"/>
            <a:ext cx="411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www.prainc.com</a:t>
            </a:r>
            <a:endParaRPr/>
          </a:p>
        </p:txBody>
      </p:sp>
      <p:sp>
        <p:nvSpPr>
          <p:cNvPr id="141" name="Google Shape;14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42" name="Google Shape;142;p2"/>
          <p:cNvSpPr txBox="1"/>
          <p:nvPr/>
        </p:nvSpPr>
        <p:spPr>
          <a:xfrm>
            <a:off x="957943" y="1973943"/>
            <a:ext cx="9826200" cy="3539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chemeClr val="dk1"/>
              </a:buClr>
              <a:buSzPts val="1800"/>
              <a:buChar char="•"/>
            </a:pPr>
            <a:r>
              <a:rPr lang="en-US" sz="1800" i="0" u="none" strike="noStrike" cap="none" dirty="0">
                <a:solidFill>
                  <a:schemeClr val="dk1"/>
                </a:solidFill>
              </a:rPr>
              <a:t>Policy Research Associates, Inc. (PRA) primary focus is on expanding access to community-based services for adults with complex needs at all points of contact with the justice system. </a:t>
            </a:r>
            <a:endParaRPr dirty="0"/>
          </a:p>
          <a:p>
            <a:pPr marL="285750" marR="0" lvl="0" indent="-285750" algn="l" rtl="0">
              <a:lnSpc>
                <a:spcPct val="107000"/>
              </a:lnSpc>
              <a:spcBef>
                <a:spcPts val="800"/>
              </a:spcBef>
              <a:spcAft>
                <a:spcPts val="0"/>
              </a:spcAft>
              <a:buClr>
                <a:schemeClr val="dk1"/>
              </a:buClr>
              <a:buSzPts val="1800"/>
              <a:buChar char="•"/>
            </a:pPr>
            <a:r>
              <a:rPr lang="en-US" sz="1800" i="0" u="none" strike="noStrike" cap="none" dirty="0">
                <a:solidFill>
                  <a:schemeClr val="dk1"/>
                </a:solidFill>
              </a:rPr>
              <a:t>PRA emphasizes the provision of consultation and technical assistance to help communities achieve integrated systems of mental health for individuals with Intellectual Developmental Disabilities and complex needs in contact with the justice system.</a:t>
            </a:r>
            <a:endParaRPr dirty="0"/>
          </a:p>
          <a:p>
            <a:pPr marL="285750" marR="0" lvl="0" indent="-285750" algn="l" rtl="0">
              <a:lnSpc>
                <a:spcPct val="107000"/>
              </a:lnSpc>
              <a:spcBef>
                <a:spcPts val="800"/>
              </a:spcBef>
              <a:spcAft>
                <a:spcPts val="0"/>
              </a:spcAft>
              <a:buClr>
                <a:schemeClr val="dk1"/>
              </a:buClr>
              <a:buSzPts val="1800"/>
              <a:buChar char="•"/>
            </a:pPr>
            <a:r>
              <a:rPr lang="en-US" sz="1800" i="0" u="none" strike="noStrike" cap="none" dirty="0">
                <a:solidFill>
                  <a:schemeClr val="dk1"/>
                </a:solidFill>
              </a:rPr>
              <a:t>Mental health and criminal justice systems often collide, creating significant barriers to treatment and support services. </a:t>
            </a:r>
            <a:r>
              <a:rPr lang="en-US" sz="1800" i="1" u="none" strike="noStrike" cap="none" dirty="0">
                <a:solidFill>
                  <a:schemeClr val="dk1"/>
                </a:solidFill>
              </a:rPr>
              <a:t>Sequential Intercept Mapping </a:t>
            </a:r>
            <a:r>
              <a:rPr lang="en-US" sz="1800" i="0" u="none" strike="noStrike" cap="none" dirty="0">
                <a:solidFill>
                  <a:schemeClr val="dk1"/>
                </a:solidFill>
              </a:rPr>
              <a:t>helps communities develop and implement plans for community change through cross-system collaboration, organizational change, and enhancing practice, utilizing innovative and dynamic tools to map systems, identify gaps in service, and clarify community resources and opportunities.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536846" y="616462"/>
            <a:ext cx="10515600" cy="92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latin typeface="Arial"/>
                <a:ea typeface="Arial"/>
                <a:cs typeface="Arial"/>
                <a:sym typeface="Arial"/>
              </a:rPr>
              <a:t>Sequential Intercept Model (SIM)- Need </a:t>
            </a:r>
            <a:endParaRPr>
              <a:latin typeface="Arial"/>
              <a:ea typeface="Arial"/>
              <a:cs typeface="Arial"/>
              <a:sym typeface="Arial"/>
            </a:endParaRPr>
          </a:p>
        </p:txBody>
      </p:sp>
      <p:sp>
        <p:nvSpPr>
          <p:cNvPr id="149" name="Google Shape;149;p3"/>
          <p:cNvSpPr txBox="1">
            <a:spLocks noGrp="1"/>
          </p:cNvSpPr>
          <p:nvPr>
            <p:ph type="body" idx="1"/>
          </p:nvPr>
        </p:nvSpPr>
        <p:spPr>
          <a:xfrm>
            <a:off x="747303" y="2026075"/>
            <a:ext cx="10305143" cy="3849461"/>
          </a:xfrm>
          <a:prstGeom prst="rect">
            <a:avLst/>
          </a:prstGeom>
          <a:noFill/>
          <a:ln>
            <a:noFill/>
          </a:ln>
        </p:spPr>
        <p:txBody>
          <a:bodyPr spcFirstLastPara="1" wrap="square" lIns="91425" tIns="45700" rIns="91425" bIns="45700" anchor="ctr" anchorCtr="0">
            <a:normAutofit fontScale="92500" lnSpcReduction="10000"/>
          </a:bodyPr>
          <a:lstStyle/>
          <a:p>
            <a:pPr marL="228600" lvl="0" indent="-219551" algn="l" rtl="0">
              <a:lnSpc>
                <a:spcPct val="107000"/>
              </a:lnSpc>
              <a:spcBef>
                <a:spcPts val="0"/>
              </a:spcBef>
              <a:spcAft>
                <a:spcPts val="0"/>
              </a:spcAft>
              <a:buClr>
                <a:srgbClr val="FF0000"/>
              </a:buClr>
              <a:buSzPct val="100000"/>
              <a:buChar char="•"/>
            </a:pPr>
            <a:r>
              <a:rPr lang="en-US" sz="1900" dirty="0">
                <a:solidFill>
                  <a:srgbClr val="FF0000"/>
                </a:solidFill>
              </a:rPr>
              <a:t>Studies have shown that 6.4% of men and 12.2% of women entering U.S. jails have a severe and persistent mental illness, compared to less than 2% of the general population. Of these individuals, 72% have a co-occurring substance use disorder. </a:t>
            </a:r>
            <a:endParaRPr dirty="0"/>
          </a:p>
          <a:p>
            <a:pPr marL="228600" lvl="0" indent="-219551" algn="l" rtl="0">
              <a:lnSpc>
                <a:spcPct val="107000"/>
              </a:lnSpc>
              <a:spcBef>
                <a:spcPts val="800"/>
              </a:spcBef>
              <a:spcAft>
                <a:spcPts val="0"/>
              </a:spcAft>
              <a:buClr>
                <a:schemeClr val="dk1"/>
              </a:buClr>
              <a:buSzPct val="100000"/>
              <a:buChar char="•"/>
            </a:pPr>
            <a:r>
              <a:rPr lang="en-US" sz="1900" dirty="0"/>
              <a:t>This problem is especially pronounced in rural communities, where the availability, accessibility, and acceptability of behavioral health services prevent many from receiving the help that they need. </a:t>
            </a:r>
            <a:endParaRPr dirty="0"/>
          </a:p>
          <a:p>
            <a:pPr marL="228600" lvl="0" indent="-219551" algn="l" rtl="0">
              <a:lnSpc>
                <a:spcPct val="107000"/>
              </a:lnSpc>
              <a:spcBef>
                <a:spcPts val="800"/>
              </a:spcBef>
              <a:spcAft>
                <a:spcPts val="0"/>
              </a:spcAft>
              <a:buClr>
                <a:schemeClr val="dk1"/>
              </a:buClr>
              <a:buSzPct val="100000"/>
              <a:buChar char="•"/>
            </a:pPr>
            <a:r>
              <a:rPr lang="en-US" sz="1900" dirty="0"/>
              <a:t>With more than 650,000 individuals returning to communities each year from US prisons and seven million individuals returning from jails, effective linkage and access to community services for people with a mental illness and co-occurring substance use disorder is critical to reduce an often repetitive cycle of justice involvement. </a:t>
            </a:r>
            <a:endParaRPr sz="1900" dirty="0"/>
          </a:p>
          <a:p>
            <a:pPr marL="228600" lvl="0" indent="-219551" algn="l" rtl="0">
              <a:lnSpc>
                <a:spcPct val="107000"/>
              </a:lnSpc>
              <a:spcBef>
                <a:spcPts val="800"/>
              </a:spcBef>
              <a:spcAft>
                <a:spcPts val="0"/>
              </a:spcAft>
              <a:buSzPct val="100000"/>
              <a:buChar char="•"/>
            </a:pPr>
            <a:r>
              <a:rPr lang="en-US" sz="1900" dirty="0"/>
              <a:t>Kansas Department of Corrections states “41% of adults and 75% of youth residents have behavioral health needs”.</a:t>
            </a:r>
            <a:endParaRPr sz="1900" dirty="0"/>
          </a:p>
          <a:p>
            <a:pPr marL="228600" lvl="0" indent="0" algn="l" rtl="0">
              <a:lnSpc>
                <a:spcPct val="90000"/>
              </a:lnSpc>
              <a:spcBef>
                <a:spcPts val="1800"/>
              </a:spcBef>
              <a:spcAft>
                <a:spcPts val="0"/>
              </a:spcAft>
              <a:buClr>
                <a:schemeClr val="dk1"/>
              </a:buClr>
              <a:buSzPct val="100000"/>
              <a:buNone/>
            </a:pPr>
            <a:endParaRPr sz="2400" dirty="0"/>
          </a:p>
          <a:p>
            <a:pPr marL="457200" lvl="0" indent="-76200" algn="l" rtl="0">
              <a:lnSpc>
                <a:spcPct val="90000"/>
              </a:lnSpc>
              <a:spcBef>
                <a:spcPts val="1000"/>
              </a:spcBef>
              <a:spcAft>
                <a:spcPts val="0"/>
              </a:spcAft>
              <a:buClr>
                <a:schemeClr val="dk1"/>
              </a:buClr>
              <a:buSzPct val="100000"/>
              <a:buNone/>
            </a:pPr>
            <a:endParaRPr sz="2400" dirty="0"/>
          </a:p>
        </p:txBody>
      </p:sp>
      <p:sp>
        <p:nvSpPr>
          <p:cNvPr id="151" name="Google Shape;151;p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https://www.prainc.com</a:t>
            </a:r>
            <a:endParaRPr/>
          </a:p>
        </p:txBody>
      </p:sp>
      <p:sp>
        <p:nvSpPr>
          <p:cNvPr id="150" name="Google Shape;150;p3"/>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9</a:t>
            </a:fld>
            <a:endParaRPr>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3013</TotalTime>
  <Words>2426</Words>
  <Application>Microsoft Office PowerPoint</Application>
  <PresentationFormat>Widescreen</PresentationFormat>
  <Paragraphs>255</Paragraphs>
  <Slides>36</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Raleway</vt:lpstr>
      <vt:lpstr>Times New Roman</vt:lpstr>
      <vt:lpstr>Office Theme</vt:lpstr>
      <vt:lpstr>PowerPoint Presentation</vt:lpstr>
      <vt:lpstr>Welcome  </vt:lpstr>
      <vt:lpstr>There is no place like home… </vt:lpstr>
      <vt:lpstr>Kansas Supports </vt:lpstr>
      <vt:lpstr>SIM Goals </vt:lpstr>
      <vt:lpstr>History of SIM in Kansas </vt:lpstr>
      <vt:lpstr>Collaboration for Solutions</vt:lpstr>
      <vt:lpstr>Sequential Intercept Model (SIM) </vt:lpstr>
      <vt:lpstr>Sequential Intercept Model (SIM)- Need </vt:lpstr>
      <vt:lpstr>Sequential Intercept Model (SIM)-Goals </vt:lpstr>
      <vt:lpstr>Sequential Intercept Model (SIM)- FAQ’s</vt:lpstr>
      <vt:lpstr>Sequential Intercept Model (SIM)- FAQ’s</vt:lpstr>
      <vt:lpstr>PowerPoint Presentation</vt:lpstr>
      <vt:lpstr>Expand Mobile Behavioral Intervention Teams and follow up equipped for broad responses (family, staffing, homes, etc.) Targeted Case Managers </vt:lpstr>
      <vt:lpstr>Expand Mobile Behavioral Intervention Teams and follow up equipped for broad responses (family, staffing, homes, etc.) Targeted Case Managers</vt:lpstr>
      <vt:lpstr>  Expand Cross Training</vt:lpstr>
      <vt:lpstr>Expand Cross Training including trainings on alternative ways of communicating for Families, DSPs, Healthcare, Crisis Line, First Responders, payors, corrections. Create policies and practices to address IDD and Diversion. How to get someone out of the system</vt:lpstr>
      <vt:lpstr>Improve timely access to care</vt:lpstr>
      <vt:lpstr>Improve timely access to care including crisis beds, not excluded to those with IDD</vt:lpstr>
      <vt:lpstr>Workforce development, recruitment, cultivation, etc.</vt:lpstr>
      <vt:lpstr>Workforce development, recruitment, cultivation, etc.</vt:lpstr>
      <vt:lpstr>Track &amp; Measure Success</vt:lpstr>
      <vt:lpstr>Track, measure success. Use claims and other data (such as DOC data), crosswalk for outcomes assessments and improvements and develop preventions strategies, e.g. prevention of criminal involvement </vt:lpstr>
      <vt:lpstr>Build a statewide leadership team for Mental Health/IDD</vt:lpstr>
      <vt:lpstr>Build a statewide leadership team for Mental Health/IDD</vt:lpstr>
      <vt:lpstr>SIM Leadership Committee</vt:lpstr>
      <vt:lpstr>SIM Leadership Committee </vt:lpstr>
      <vt:lpstr>PowerPoint Presentation</vt:lpstr>
      <vt:lpstr>Community Services</vt:lpstr>
      <vt:lpstr>Criminal Justice</vt:lpstr>
      <vt:lpstr>Court Hearings </vt:lpstr>
      <vt:lpstr>Jail/Prison  </vt:lpstr>
      <vt:lpstr>Reentry into Community  </vt:lpstr>
      <vt:lpstr>SIM Leadership Committee </vt:lpstr>
      <vt:lpstr>Next steps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IDD Dual Diagnosis: Collaborations in the Sunflower State: Kansas Statewide Sequential Intercept Mapping for Individuals with Intellectual and Developmental Disabilities</dc:title>
  <dc:creator>Sandra HestandPuett [KDADS]</dc:creator>
  <cp:lastModifiedBy>Meghan Shreve</cp:lastModifiedBy>
  <cp:revision>7</cp:revision>
  <dcterms:created xsi:type="dcterms:W3CDTF">2022-06-28T20:37:19Z</dcterms:created>
  <dcterms:modified xsi:type="dcterms:W3CDTF">2023-10-13T13:26:44Z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2023-08-14T03:31:09Z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148b701a-1835-4ab2-9702-5e57197bfa76</vt:lpwstr>
  </property>
  <property fmtid="{D5CDD505-2E9C-101B-9397-08002B2CF9AE}" pid="8" name="MSIP_Label_5a776955-85f6-4fec-9553-96dd3e0373c4_ContentBits">
    <vt:lpwstr>0</vt:lpwstr>
  </property>
</Properties>
</file>