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63" r:id="rId3"/>
  </p:sldMasterIdLst>
  <p:notesMasterIdLst>
    <p:notesMasterId r:id="rId46"/>
  </p:notesMasterIdLst>
  <p:sldIdLst>
    <p:sldId id="293" r:id="rId4"/>
    <p:sldId id="273" r:id="rId5"/>
    <p:sldId id="274" r:id="rId6"/>
    <p:sldId id="276" r:id="rId7"/>
    <p:sldId id="278" r:id="rId8"/>
    <p:sldId id="287" r:id="rId9"/>
    <p:sldId id="290" r:id="rId10"/>
    <p:sldId id="283" r:id="rId11"/>
    <p:sldId id="284" r:id="rId12"/>
    <p:sldId id="285" r:id="rId13"/>
    <p:sldId id="291" r:id="rId14"/>
    <p:sldId id="280" r:id="rId15"/>
    <p:sldId id="288" r:id="rId16"/>
    <p:sldId id="282" r:id="rId17"/>
    <p:sldId id="281" r:id="rId18"/>
    <p:sldId id="289" r:id="rId19"/>
    <p:sldId id="286" r:id="rId20"/>
    <p:sldId id="294" r:id="rId21"/>
    <p:sldId id="257" r:id="rId22"/>
    <p:sldId id="258" r:id="rId23"/>
    <p:sldId id="259" r:id="rId24"/>
    <p:sldId id="260" r:id="rId25"/>
    <p:sldId id="261" r:id="rId26"/>
    <p:sldId id="262" r:id="rId27"/>
    <p:sldId id="263" r:id="rId28"/>
    <p:sldId id="264" r:id="rId29"/>
    <p:sldId id="265" r:id="rId30"/>
    <p:sldId id="299" r:id="rId31"/>
    <p:sldId id="266" r:id="rId32"/>
    <p:sldId id="267" r:id="rId33"/>
    <p:sldId id="268" r:id="rId34"/>
    <p:sldId id="269" r:id="rId35"/>
    <p:sldId id="270" r:id="rId36"/>
    <p:sldId id="271" r:id="rId37"/>
    <p:sldId id="272" r:id="rId38"/>
    <p:sldId id="295" r:id="rId39"/>
    <p:sldId id="296" r:id="rId40"/>
    <p:sldId id="275" r:id="rId41"/>
    <p:sldId id="297" r:id="rId42"/>
    <p:sldId id="277" r:id="rId43"/>
    <p:sldId id="298" r:id="rId44"/>
    <p:sldId id="279" r:id="rId4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521415D9-36F7-43E2-AB2F-B90AF26B5E84}">
      <p14:sectionLst xmlns:p14="http://schemas.microsoft.com/office/powerpoint/2010/main">
        <p14:section name="Default Section" id="{9EA9E5BF-3EC3-4344-905B-463C1D3C50C6}">
          <p14:sldIdLst>
            <p14:sldId id="293"/>
            <p14:sldId id="273"/>
            <p14:sldId id="274"/>
            <p14:sldId id="276"/>
            <p14:sldId id="278"/>
            <p14:sldId id="287"/>
            <p14:sldId id="290"/>
            <p14:sldId id="283"/>
            <p14:sldId id="284"/>
            <p14:sldId id="285"/>
            <p14:sldId id="291"/>
            <p14:sldId id="280"/>
            <p14:sldId id="288"/>
            <p14:sldId id="282"/>
            <p14:sldId id="281"/>
            <p14:sldId id="289"/>
            <p14:sldId id="286"/>
            <p14:sldId id="294"/>
            <p14:sldId id="257"/>
            <p14:sldId id="258"/>
            <p14:sldId id="259"/>
            <p14:sldId id="260"/>
            <p14:sldId id="261"/>
            <p14:sldId id="262"/>
            <p14:sldId id="263"/>
            <p14:sldId id="264"/>
            <p14:sldId id="265"/>
            <p14:sldId id="299"/>
            <p14:sldId id="266"/>
            <p14:sldId id="267"/>
            <p14:sldId id="268"/>
            <p14:sldId id="269"/>
            <p14:sldId id="270"/>
            <p14:sldId id="271"/>
            <p14:sldId id="272"/>
            <p14:sldId id="295"/>
            <p14:sldId id="296"/>
            <p14:sldId id="275"/>
            <p14:sldId id="297"/>
            <p14:sldId id="277"/>
            <p14:sldId id="298"/>
            <p14:sldId id="2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005E00"/>
              </a:solidFill>
              <a:prstDash val="solid"/>
              <a:round/>
            </a:ln>
          </a:left>
          <a:right>
            <a:ln w="12700" cap="flat">
              <a:solidFill>
                <a:srgbClr val="005E00"/>
              </a:solidFill>
              <a:prstDash val="solid"/>
              <a:round/>
            </a:ln>
          </a:right>
          <a:top>
            <a:ln w="12700" cap="flat">
              <a:solidFill>
                <a:srgbClr val="005E00"/>
              </a:solidFill>
              <a:prstDash val="solid"/>
              <a:round/>
            </a:ln>
          </a:top>
          <a:bottom>
            <a:ln w="12700" cap="flat">
              <a:solidFill>
                <a:srgbClr val="005E00"/>
              </a:solidFill>
              <a:prstDash val="solid"/>
              <a:round/>
            </a:ln>
          </a:bottom>
          <a:insideH>
            <a:ln w="12700" cap="flat">
              <a:solidFill>
                <a:srgbClr val="005E00"/>
              </a:solidFill>
              <a:prstDash val="solid"/>
              <a:round/>
            </a:ln>
          </a:insideH>
          <a:insideV>
            <a:ln w="12700" cap="flat">
              <a:solidFill>
                <a:srgbClr val="005E00"/>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005E00"/>
        </a:fontRef>
        <a:srgbClr val="005E00"/>
      </a:tcTxStyle>
      <a:tcStyle>
        <a:tcBdr>
          <a:left>
            <a:ln w="12700" cap="flat">
              <a:solidFill>
                <a:srgbClr val="005E00"/>
              </a:solidFill>
              <a:prstDash val="solid"/>
              <a:round/>
            </a:ln>
          </a:left>
          <a:right>
            <a:ln w="12700" cap="flat">
              <a:solidFill>
                <a:srgbClr val="005E00"/>
              </a:solidFill>
              <a:prstDash val="solid"/>
              <a:round/>
            </a:ln>
          </a:right>
          <a:top>
            <a:ln w="12700" cap="flat">
              <a:solidFill>
                <a:srgbClr val="005E00"/>
              </a:solidFill>
              <a:prstDash val="solid"/>
              <a:round/>
            </a:ln>
          </a:top>
          <a:bottom>
            <a:ln w="12700" cap="flat">
              <a:solidFill>
                <a:srgbClr val="005E00"/>
              </a:solidFill>
              <a:prstDash val="solid"/>
              <a:round/>
            </a:ln>
          </a:bottom>
          <a:insideH>
            <a:ln w="12700" cap="flat">
              <a:solidFill>
                <a:srgbClr val="005E00"/>
              </a:solidFill>
              <a:prstDash val="solid"/>
              <a:round/>
            </a:ln>
          </a:insideH>
          <a:insideV>
            <a:ln w="12700" cap="flat">
              <a:solidFill>
                <a:srgbClr val="005E00"/>
              </a:solidFill>
              <a:prstDash val="solid"/>
              <a:round/>
            </a:ln>
          </a:insideV>
        </a:tcBdr>
        <a:fill>
          <a:solidFill>
            <a:schemeClr val="accent1"/>
          </a:solidFill>
        </a:fill>
      </a:tcStyle>
    </a:firstCol>
    <a:lastRow>
      <a:tcTxStyle b="on" i="off">
        <a:fontRef idx="major">
          <a:srgbClr val="005E00"/>
        </a:fontRef>
        <a:srgbClr val="005E00"/>
      </a:tcTxStyle>
      <a:tcStyle>
        <a:tcBdr>
          <a:left>
            <a:ln w="12700" cap="flat">
              <a:solidFill>
                <a:srgbClr val="005E00"/>
              </a:solidFill>
              <a:prstDash val="solid"/>
              <a:round/>
            </a:ln>
          </a:left>
          <a:right>
            <a:ln w="12700" cap="flat">
              <a:solidFill>
                <a:srgbClr val="005E00"/>
              </a:solidFill>
              <a:prstDash val="solid"/>
              <a:round/>
            </a:ln>
          </a:right>
          <a:top>
            <a:ln w="38100" cap="flat">
              <a:solidFill>
                <a:srgbClr val="005E00"/>
              </a:solidFill>
              <a:prstDash val="solid"/>
              <a:round/>
            </a:ln>
          </a:top>
          <a:bottom>
            <a:ln w="12700" cap="flat">
              <a:solidFill>
                <a:srgbClr val="005E00"/>
              </a:solidFill>
              <a:prstDash val="solid"/>
              <a:round/>
            </a:ln>
          </a:bottom>
          <a:insideH>
            <a:ln w="12700" cap="flat">
              <a:solidFill>
                <a:srgbClr val="005E00"/>
              </a:solidFill>
              <a:prstDash val="solid"/>
              <a:round/>
            </a:ln>
          </a:insideH>
          <a:insideV>
            <a:ln w="12700" cap="flat">
              <a:solidFill>
                <a:srgbClr val="005E00"/>
              </a:solidFill>
              <a:prstDash val="solid"/>
              <a:round/>
            </a:ln>
          </a:insideV>
        </a:tcBdr>
        <a:fill>
          <a:solidFill>
            <a:schemeClr val="accent1"/>
          </a:solidFill>
        </a:fill>
      </a:tcStyle>
    </a:lastRow>
    <a:firstRow>
      <a:tcTxStyle b="on" i="off">
        <a:fontRef idx="major">
          <a:srgbClr val="005E00"/>
        </a:fontRef>
        <a:srgbClr val="005E00"/>
      </a:tcTxStyle>
      <a:tcStyle>
        <a:tcBdr>
          <a:left>
            <a:ln w="12700" cap="flat">
              <a:solidFill>
                <a:srgbClr val="005E00"/>
              </a:solidFill>
              <a:prstDash val="solid"/>
              <a:round/>
            </a:ln>
          </a:left>
          <a:right>
            <a:ln w="12700" cap="flat">
              <a:solidFill>
                <a:srgbClr val="005E00"/>
              </a:solidFill>
              <a:prstDash val="solid"/>
              <a:round/>
            </a:ln>
          </a:right>
          <a:top>
            <a:ln w="12700" cap="flat">
              <a:solidFill>
                <a:srgbClr val="005E00"/>
              </a:solidFill>
              <a:prstDash val="solid"/>
              <a:round/>
            </a:ln>
          </a:top>
          <a:bottom>
            <a:ln w="38100" cap="flat">
              <a:solidFill>
                <a:srgbClr val="005E00"/>
              </a:solidFill>
              <a:prstDash val="solid"/>
              <a:round/>
            </a:ln>
          </a:bottom>
          <a:insideH>
            <a:ln w="12700" cap="flat">
              <a:solidFill>
                <a:srgbClr val="005E00"/>
              </a:solidFill>
              <a:prstDash val="solid"/>
              <a:round/>
            </a:ln>
          </a:insideH>
          <a:insideV>
            <a:ln w="12700" cap="flat">
              <a:solidFill>
                <a:srgbClr val="005E00"/>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005E00"/>
              </a:solidFill>
              <a:prstDash val="solid"/>
              <a:round/>
            </a:ln>
          </a:left>
          <a:right>
            <a:ln w="12700" cap="flat">
              <a:solidFill>
                <a:srgbClr val="005E00"/>
              </a:solidFill>
              <a:prstDash val="solid"/>
              <a:round/>
            </a:ln>
          </a:right>
          <a:top>
            <a:ln w="12700" cap="flat">
              <a:solidFill>
                <a:srgbClr val="005E00"/>
              </a:solidFill>
              <a:prstDash val="solid"/>
              <a:round/>
            </a:ln>
          </a:top>
          <a:bottom>
            <a:ln w="12700" cap="flat">
              <a:solidFill>
                <a:srgbClr val="005E00"/>
              </a:solidFill>
              <a:prstDash val="solid"/>
              <a:round/>
            </a:ln>
          </a:bottom>
          <a:insideH>
            <a:ln w="12700" cap="flat">
              <a:solidFill>
                <a:srgbClr val="005E00"/>
              </a:solidFill>
              <a:prstDash val="solid"/>
              <a:round/>
            </a:ln>
          </a:insideH>
          <a:insideV>
            <a:ln w="12700" cap="flat">
              <a:solidFill>
                <a:srgbClr val="005E00"/>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005E00"/>
        </a:fontRef>
        <a:srgbClr val="005E00"/>
      </a:tcTxStyle>
      <a:tcStyle>
        <a:tcBdr>
          <a:left>
            <a:ln w="12700" cap="flat">
              <a:solidFill>
                <a:srgbClr val="005E00"/>
              </a:solidFill>
              <a:prstDash val="solid"/>
              <a:round/>
            </a:ln>
          </a:left>
          <a:right>
            <a:ln w="12700" cap="flat">
              <a:solidFill>
                <a:srgbClr val="005E00"/>
              </a:solidFill>
              <a:prstDash val="solid"/>
              <a:round/>
            </a:ln>
          </a:right>
          <a:top>
            <a:ln w="12700" cap="flat">
              <a:solidFill>
                <a:srgbClr val="005E00"/>
              </a:solidFill>
              <a:prstDash val="solid"/>
              <a:round/>
            </a:ln>
          </a:top>
          <a:bottom>
            <a:ln w="12700" cap="flat">
              <a:solidFill>
                <a:srgbClr val="005E00"/>
              </a:solidFill>
              <a:prstDash val="solid"/>
              <a:round/>
            </a:ln>
          </a:bottom>
          <a:insideH>
            <a:ln w="12700" cap="flat">
              <a:solidFill>
                <a:srgbClr val="005E00"/>
              </a:solidFill>
              <a:prstDash val="solid"/>
              <a:round/>
            </a:ln>
          </a:insideH>
          <a:insideV>
            <a:ln w="12700" cap="flat">
              <a:solidFill>
                <a:srgbClr val="005E00"/>
              </a:solidFill>
              <a:prstDash val="solid"/>
              <a:round/>
            </a:ln>
          </a:insideV>
        </a:tcBdr>
        <a:fill>
          <a:solidFill>
            <a:schemeClr val="accent3"/>
          </a:solidFill>
        </a:fill>
      </a:tcStyle>
    </a:firstCol>
    <a:lastRow>
      <a:tcTxStyle b="on" i="off">
        <a:fontRef idx="major">
          <a:srgbClr val="005E00"/>
        </a:fontRef>
        <a:srgbClr val="005E00"/>
      </a:tcTxStyle>
      <a:tcStyle>
        <a:tcBdr>
          <a:left>
            <a:ln w="12700" cap="flat">
              <a:solidFill>
                <a:srgbClr val="005E00"/>
              </a:solidFill>
              <a:prstDash val="solid"/>
              <a:round/>
            </a:ln>
          </a:left>
          <a:right>
            <a:ln w="12700" cap="flat">
              <a:solidFill>
                <a:srgbClr val="005E00"/>
              </a:solidFill>
              <a:prstDash val="solid"/>
              <a:round/>
            </a:ln>
          </a:right>
          <a:top>
            <a:ln w="38100" cap="flat">
              <a:solidFill>
                <a:srgbClr val="005E00"/>
              </a:solidFill>
              <a:prstDash val="solid"/>
              <a:round/>
            </a:ln>
          </a:top>
          <a:bottom>
            <a:ln w="12700" cap="flat">
              <a:solidFill>
                <a:srgbClr val="005E00"/>
              </a:solidFill>
              <a:prstDash val="solid"/>
              <a:round/>
            </a:ln>
          </a:bottom>
          <a:insideH>
            <a:ln w="12700" cap="flat">
              <a:solidFill>
                <a:srgbClr val="005E00"/>
              </a:solidFill>
              <a:prstDash val="solid"/>
              <a:round/>
            </a:ln>
          </a:insideH>
          <a:insideV>
            <a:ln w="12700" cap="flat">
              <a:solidFill>
                <a:srgbClr val="005E00"/>
              </a:solidFill>
              <a:prstDash val="solid"/>
              <a:round/>
            </a:ln>
          </a:insideV>
        </a:tcBdr>
        <a:fill>
          <a:solidFill>
            <a:schemeClr val="accent3"/>
          </a:solidFill>
        </a:fill>
      </a:tcStyle>
    </a:lastRow>
    <a:firstRow>
      <a:tcTxStyle b="on" i="off">
        <a:fontRef idx="major">
          <a:srgbClr val="005E00"/>
        </a:fontRef>
        <a:srgbClr val="005E00"/>
      </a:tcTxStyle>
      <a:tcStyle>
        <a:tcBdr>
          <a:left>
            <a:ln w="12700" cap="flat">
              <a:solidFill>
                <a:srgbClr val="005E00"/>
              </a:solidFill>
              <a:prstDash val="solid"/>
              <a:round/>
            </a:ln>
          </a:left>
          <a:right>
            <a:ln w="12700" cap="flat">
              <a:solidFill>
                <a:srgbClr val="005E00"/>
              </a:solidFill>
              <a:prstDash val="solid"/>
              <a:round/>
            </a:ln>
          </a:right>
          <a:top>
            <a:ln w="12700" cap="flat">
              <a:solidFill>
                <a:srgbClr val="005E00"/>
              </a:solidFill>
              <a:prstDash val="solid"/>
              <a:round/>
            </a:ln>
          </a:top>
          <a:bottom>
            <a:ln w="38100" cap="flat">
              <a:solidFill>
                <a:srgbClr val="005E00"/>
              </a:solidFill>
              <a:prstDash val="solid"/>
              <a:round/>
            </a:ln>
          </a:bottom>
          <a:insideH>
            <a:ln w="12700" cap="flat">
              <a:solidFill>
                <a:srgbClr val="005E00"/>
              </a:solidFill>
              <a:prstDash val="solid"/>
              <a:round/>
            </a:ln>
          </a:insideH>
          <a:insideV>
            <a:ln w="12700" cap="flat">
              <a:solidFill>
                <a:srgbClr val="005E00"/>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005E00"/>
              </a:solidFill>
              <a:prstDash val="solid"/>
              <a:round/>
            </a:ln>
          </a:left>
          <a:right>
            <a:ln w="12700" cap="flat">
              <a:solidFill>
                <a:srgbClr val="005E00"/>
              </a:solidFill>
              <a:prstDash val="solid"/>
              <a:round/>
            </a:ln>
          </a:right>
          <a:top>
            <a:ln w="12700" cap="flat">
              <a:solidFill>
                <a:srgbClr val="005E00"/>
              </a:solidFill>
              <a:prstDash val="solid"/>
              <a:round/>
            </a:ln>
          </a:top>
          <a:bottom>
            <a:ln w="12700" cap="flat">
              <a:solidFill>
                <a:srgbClr val="005E00"/>
              </a:solidFill>
              <a:prstDash val="solid"/>
              <a:round/>
            </a:ln>
          </a:bottom>
          <a:insideH>
            <a:ln w="12700" cap="flat">
              <a:solidFill>
                <a:srgbClr val="005E00"/>
              </a:solidFill>
              <a:prstDash val="solid"/>
              <a:round/>
            </a:ln>
          </a:insideH>
          <a:insideV>
            <a:ln w="12700" cap="flat">
              <a:solidFill>
                <a:srgbClr val="005E00"/>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005E00"/>
        </a:fontRef>
        <a:srgbClr val="005E00"/>
      </a:tcTxStyle>
      <a:tcStyle>
        <a:tcBdr>
          <a:left>
            <a:ln w="12700" cap="flat">
              <a:solidFill>
                <a:srgbClr val="005E00"/>
              </a:solidFill>
              <a:prstDash val="solid"/>
              <a:round/>
            </a:ln>
          </a:left>
          <a:right>
            <a:ln w="12700" cap="flat">
              <a:solidFill>
                <a:srgbClr val="005E00"/>
              </a:solidFill>
              <a:prstDash val="solid"/>
              <a:round/>
            </a:ln>
          </a:right>
          <a:top>
            <a:ln w="12700" cap="flat">
              <a:solidFill>
                <a:srgbClr val="005E00"/>
              </a:solidFill>
              <a:prstDash val="solid"/>
              <a:round/>
            </a:ln>
          </a:top>
          <a:bottom>
            <a:ln w="12700" cap="flat">
              <a:solidFill>
                <a:srgbClr val="005E00"/>
              </a:solidFill>
              <a:prstDash val="solid"/>
              <a:round/>
            </a:ln>
          </a:bottom>
          <a:insideH>
            <a:ln w="12700" cap="flat">
              <a:solidFill>
                <a:srgbClr val="005E00"/>
              </a:solidFill>
              <a:prstDash val="solid"/>
              <a:round/>
            </a:ln>
          </a:insideH>
          <a:insideV>
            <a:ln w="12700" cap="flat">
              <a:solidFill>
                <a:srgbClr val="005E00"/>
              </a:solidFill>
              <a:prstDash val="solid"/>
              <a:round/>
            </a:ln>
          </a:insideV>
        </a:tcBdr>
        <a:fill>
          <a:solidFill>
            <a:schemeClr val="accent6"/>
          </a:solidFill>
        </a:fill>
      </a:tcStyle>
    </a:firstCol>
    <a:lastRow>
      <a:tcTxStyle b="on" i="off">
        <a:fontRef idx="major">
          <a:srgbClr val="005E00"/>
        </a:fontRef>
        <a:srgbClr val="005E00"/>
      </a:tcTxStyle>
      <a:tcStyle>
        <a:tcBdr>
          <a:left>
            <a:ln w="12700" cap="flat">
              <a:solidFill>
                <a:srgbClr val="005E00"/>
              </a:solidFill>
              <a:prstDash val="solid"/>
              <a:round/>
            </a:ln>
          </a:left>
          <a:right>
            <a:ln w="12700" cap="flat">
              <a:solidFill>
                <a:srgbClr val="005E00"/>
              </a:solidFill>
              <a:prstDash val="solid"/>
              <a:round/>
            </a:ln>
          </a:right>
          <a:top>
            <a:ln w="38100" cap="flat">
              <a:solidFill>
                <a:srgbClr val="005E00"/>
              </a:solidFill>
              <a:prstDash val="solid"/>
              <a:round/>
            </a:ln>
          </a:top>
          <a:bottom>
            <a:ln w="12700" cap="flat">
              <a:solidFill>
                <a:srgbClr val="005E00"/>
              </a:solidFill>
              <a:prstDash val="solid"/>
              <a:round/>
            </a:ln>
          </a:bottom>
          <a:insideH>
            <a:ln w="12700" cap="flat">
              <a:solidFill>
                <a:srgbClr val="005E00"/>
              </a:solidFill>
              <a:prstDash val="solid"/>
              <a:round/>
            </a:ln>
          </a:insideH>
          <a:insideV>
            <a:ln w="12700" cap="flat">
              <a:solidFill>
                <a:srgbClr val="005E00"/>
              </a:solidFill>
              <a:prstDash val="solid"/>
              <a:round/>
            </a:ln>
          </a:insideV>
        </a:tcBdr>
        <a:fill>
          <a:solidFill>
            <a:schemeClr val="accent6"/>
          </a:solidFill>
        </a:fill>
      </a:tcStyle>
    </a:lastRow>
    <a:firstRow>
      <a:tcTxStyle b="on" i="off">
        <a:fontRef idx="major">
          <a:srgbClr val="005E00"/>
        </a:fontRef>
        <a:srgbClr val="005E00"/>
      </a:tcTxStyle>
      <a:tcStyle>
        <a:tcBdr>
          <a:left>
            <a:ln w="12700" cap="flat">
              <a:solidFill>
                <a:srgbClr val="005E00"/>
              </a:solidFill>
              <a:prstDash val="solid"/>
              <a:round/>
            </a:ln>
          </a:left>
          <a:right>
            <a:ln w="12700" cap="flat">
              <a:solidFill>
                <a:srgbClr val="005E00"/>
              </a:solidFill>
              <a:prstDash val="solid"/>
              <a:round/>
            </a:ln>
          </a:right>
          <a:top>
            <a:ln w="12700" cap="flat">
              <a:solidFill>
                <a:srgbClr val="005E00"/>
              </a:solidFill>
              <a:prstDash val="solid"/>
              <a:round/>
            </a:ln>
          </a:top>
          <a:bottom>
            <a:ln w="38100" cap="flat">
              <a:solidFill>
                <a:srgbClr val="005E00"/>
              </a:solidFill>
              <a:prstDash val="solid"/>
              <a:round/>
            </a:ln>
          </a:bottom>
          <a:insideH>
            <a:ln w="12700" cap="flat">
              <a:solidFill>
                <a:srgbClr val="005E00"/>
              </a:solidFill>
              <a:prstDash val="solid"/>
              <a:round/>
            </a:ln>
          </a:insideH>
          <a:insideV>
            <a:ln w="12700" cap="flat">
              <a:solidFill>
                <a:srgbClr val="005E00"/>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005E00"/>
          </a:solidFill>
        </a:fill>
      </a:tcStyle>
    </a:band2H>
    <a:firstCol>
      <a:tcTxStyle b="on" i="off">
        <a:fontRef idx="major">
          <a:srgbClr val="005E00"/>
        </a:fontRef>
        <a:srgbClr val="005E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005E00"/>
          </a:solidFill>
        </a:fill>
      </a:tcStyle>
    </a:lastRow>
    <a:firstRow>
      <a:tcTxStyle b="on" i="off">
        <a:fontRef idx="major">
          <a:srgbClr val="005E00"/>
        </a:fontRef>
        <a:srgbClr val="005E00"/>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005E00"/>
              </a:solidFill>
              <a:prstDash val="solid"/>
              <a:round/>
            </a:ln>
          </a:left>
          <a:right>
            <a:ln w="12700" cap="flat">
              <a:solidFill>
                <a:srgbClr val="005E00"/>
              </a:solidFill>
              <a:prstDash val="solid"/>
              <a:round/>
            </a:ln>
          </a:right>
          <a:top>
            <a:ln w="12700" cap="flat">
              <a:solidFill>
                <a:srgbClr val="005E00"/>
              </a:solidFill>
              <a:prstDash val="solid"/>
              <a:round/>
            </a:ln>
          </a:top>
          <a:bottom>
            <a:ln w="12700" cap="flat">
              <a:solidFill>
                <a:srgbClr val="005E00"/>
              </a:solidFill>
              <a:prstDash val="solid"/>
              <a:round/>
            </a:ln>
          </a:bottom>
          <a:insideH>
            <a:ln w="12700" cap="flat">
              <a:solidFill>
                <a:srgbClr val="005E00"/>
              </a:solidFill>
              <a:prstDash val="solid"/>
              <a:round/>
            </a:ln>
          </a:insideH>
          <a:insideV>
            <a:ln w="12700" cap="flat">
              <a:solidFill>
                <a:srgbClr val="005E00"/>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005E00"/>
        </a:fontRef>
        <a:srgbClr val="005E00"/>
      </a:tcTxStyle>
      <a:tcStyle>
        <a:tcBdr>
          <a:left>
            <a:ln w="12700" cap="flat">
              <a:solidFill>
                <a:srgbClr val="005E00"/>
              </a:solidFill>
              <a:prstDash val="solid"/>
              <a:round/>
            </a:ln>
          </a:left>
          <a:right>
            <a:ln w="12700" cap="flat">
              <a:solidFill>
                <a:srgbClr val="005E00"/>
              </a:solidFill>
              <a:prstDash val="solid"/>
              <a:round/>
            </a:ln>
          </a:right>
          <a:top>
            <a:ln w="12700" cap="flat">
              <a:solidFill>
                <a:srgbClr val="005E00"/>
              </a:solidFill>
              <a:prstDash val="solid"/>
              <a:round/>
            </a:ln>
          </a:top>
          <a:bottom>
            <a:ln w="12700" cap="flat">
              <a:solidFill>
                <a:srgbClr val="005E00"/>
              </a:solidFill>
              <a:prstDash val="solid"/>
              <a:round/>
            </a:ln>
          </a:bottom>
          <a:insideH>
            <a:ln w="12700" cap="flat">
              <a:solidFill>
                <a:srgbClr val="005E00"/>
              </a:solidFill>
              <a:prstDash val="solid"/>
              <a:round/>
            </a:ln>
          </a:insideH>
          <a:insideV>
            <a:ln w="12700" cap="flat">
              <a:solidFill>
                <a:srgbClr val="005E00"/>
              </a:solidFill>
              <a:prstDash val="solid"/>
              <a:round/>
            </a:ln>
          </a:insideV>
        </a:tcBdr>
        <a:fill>
          <a:solidFill>
            <a:srgbClr val="5E5E5E"/>
          </a:solidFill>
        </a:fill>
      </a:tcStyle>
    </a:firstCol>
    <a:lastRow>
      <a:tcTxStyle b="on" i="off">
        <a:fontRef idx="major">
          <a:srgbClr val="005E00"/>
        </a:fontRef>
        <a:srgbClr val="005E00"/>
      </a:tcTxStyle>
      <a:tcStyle>
        <a:tcBdr>
          <a:left>
            <a:ln w="12700" cap="flat">
              <a:solidFill>
                <a:srgbClr val="005E00"/>
              </a:solidFill>
              <a:prstDash val="solid"/>
              <a:round/>
            </a:ln>
          </a:left>
          <a:right>
            <a:ln w="12700" cap="flat">
              <a:solidFill>
                <a:srgbClr val="005E00"/>
              </a:solidFill>
              <a:prstDash val="solid"/>
              <a:round/>
            </a:ln>
          </a:right>
          <a:top>
            <a:ln w="38100" cap="flat">
              <a:solidFill>
                <a:srgbClr val="005E00"/>
              </a:solidFill>
              <a:prstDash val="solid"/>
              <a:round/>
            </a:ln>
          </a:top>
          <a:bottom>
            <a:ln w="12700" cap="flat">
              <a:solidFill>
                <a:srgbClr val="005E00"/>
              </a:solidFill>
              <a:prstDash val="solid"/>
              <a:round/>
            </a:ln>
          </a:bottom>
          <a:insideH>
            <a:ln w="12700" cap="flat">
              <a:solidFill>
                <a:srgbClr val="005E00"/>
              </a:solidFill>
              <a:prstDash val="solid"/>
              <a:round/>
            </a:ln>
          </a:insideH>
          <a:insideV>
            <a:ln w="12700" cap="flat">
              <a:solidFill>
                <a:srgbClr val="005E00"/>
              </a:solidFill>
              <a:prstDash val="solid"/>
              <a:round/>
            </a:ln>
          </a:insideV>
        </a:tcBdr>
        <a:fill>
          <a:solidFill>
            <a:srgbClr val="5E5E5E"/>
          </a:solidFill>
        </a:fill>
      </a:tcStyle>
    </a:lastRow>
    <a:firstRow>
      <a:tcTxStyle b="on" i="off">
        <a:fontRef idx="major">
          <a:srgbClr val="005E00"/>
        </a:fontRef>
        <a:srgbClr val="005E00"/>
      </a:tcTxStyle>
      <a:tcStyle>
        <a:tcBdr>
          <a:left>
            <a:ln w="12700" cap="flat">
              <a:solidFill>
                <a:srgbClr val="005E00"/>
              </a:solidFill>
              <a:prstDash val="solid"/>
              <a:round/>
            </a:ln>
          </a:left>
          <a:right>
            <a:ln w="12700" cap="flat">
              <a:solidFill>
                <a:srgbClr val="005E00"/>
              </a:solidFill>
              <a:prstDash val="solid"/>
              <a:round/>
            </a:ln>
          </a:right>
          <a:top>
            <a:ln w="12700" cap="flat">
              <a:solidFill>
                <a:srgbClr val="005E00"/>
              </a:solidFill>
              <a:prstDash val="solid"/>
              <a:round/>
            </a:ln>
          </a:top>
          <a:bottom>
            <a:ln w="38100" cap="flat">
              <a:solidFill>
                <a:srgbClr val="005E00"/>
              </a:solidFill>
              <a:prstDash val="solid"/>
              <a:round/>
            </a:ln>
          </a:bottom>
          <a:insideH>
            <a:ln w="12700" cap="flat">
              <a:solidFill>
                <a:srgbClr val="005E00"/>
              </a:solidFill>
              <a:prstDash val="solid"/>
              <a:round/>
            </a:ln>
          </a:insideH>
          <a:insideV>
            <a:ln w="12700" cap="flat">
              <a:solidFill>
                <a:srgbClr val="005E00"/>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77895" autoAdjust="0"/>
  </p:normalViewPr>
  <p:slideViewPr>
    <p:cSldViewPr snapToGrid="0">
      <p:cViewPr varScale="1">
        <p:scale>
          <a:sx n="37" d="100"/>
          <a:sy n="37" d="100"/>
        </p:scale>
        <p:origin x="1032" y="72"/>
      </p:cViewPr>
      <p:guideLst/>
    </p:cSldViewPr>
  </p:slideViewPr>
  <p:outlineViewPr>
    <p:cViewPr>
      <p:scale>
        <a:sx n="33" d="100"/>
        <a:sy n="33" d="100"/>
      </p:scale>
      <p:origin x="0" y="-19229"/>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302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1143000" y="685800"/>
            <a:ext cx="4572000" cy="3429000"/>
          </a:xfrm>
          <a:prstGeom prst="rect">
            <a:avLst/>
          </a:prstGeom>
        </p:spPr>
        <p:txBody>
          <a:bodyPr/>
          <a:lstStyle/>
          <a:p>
            <a:endParaRPr/>
          </a:p>
        </p:txBody>
      </p:sp>
      <p:sp>
        <p:nvSpPr>
          <p:cNvPr id="56" name="Shape 5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4256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Depending on audience - discuss current application process (paper, entity resolution), and coming enhancements: Specific entity application, separate management portal for multiple accounts</a:t>
            </a:r>
          </a:p>
        </p:txBody>
      </p:sp>
    </p:spTree>
    <p:extLst>
      <p:ext uri="{BB962C8B-B14F-4D97-AF65-F5344CB8AC3E}">
        <p14:creationId xmlns:p14="http://schemas.microsoft.com/office/powerpoint/2010/main" val="2671695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 that Medicaid reimbursement has not been tested in Kansas. Statutory policy of Kansas to seek Medicaid recovery only when required by federal law. </a:t>
            </a:r>
          </a:p>
          <a:p>
            <a:endParaRPr lang="en-US" dirty="0"/>
          </a:p>
          <a:p>
            <a:r>
              <a:rPr lang="en-US" dirty="0"/>
              <a:t>Our current position is that Medicaid would need to go through probate process (can’t take the money directly from the ABLE account, without a court order). </a:t>
            </a:r>
          </a:p>
          <a:p>
            <a:endParaRPr lang="en-US" dirty="0"/>
          </a:p>
          <a:p>
            <a:r>
              <a:rPr lang="en-US" dirty="0"/>
              <a:t>Discuss potential 6-month safe-harbor (depending on audience).</a:t>
            </a:r>
          </a:p>
        </p:txBody>
      </p:sp>
    </p:spTree>
    <p:extLst>
      <p:ext uri="{BB962C8B-B14F-4D97-AF65-F5344CB8AC3E}">
        <p14:creationId xmlns:p14="http://schemas.microsoft.com/office/powerpoint/2010/main" val="1596674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ABLE accounts: typically lower balances (but not necessarily). Person with the disability always owns the money in the account.</a:t>
            </a:r>
          </a:p>
          <a:p>
            <a:endParaRPr lang="en-US" dirty="0"/>
          </a:p>
          <a:p>
            <a:r>
              <a:rPr lang="en-US" dirty="0"/>
              <a:t>Trusts can be customized and potentially appropriate for larger amounts. Might be “owned” by the individual with a disability, or by a third party (for tax and benefit purposes). </a:t>
            </a:r>
          </a:p>
          <a:p>
            <a:endParaRPr lang="en-US" dirty="0"/>
          </a:p>
          <a:p>
            <a:r>
              <a:rPr lang="en-US" dirty="0"/>
              <a:t>Ownership of ABLE funds and trust funds gets complicated, and each affects benefits programs and other issues differently. So discuss with a qualified advisor</a:t>
            </a:r>
          </a:p>
          <a:p>
            <a:endParaRPr lang="en-US" dirty="0"/>
          </a:p>
          <a:p>
            <a:r>
              <a:rPr lang="en-US" dirty="0"/>
              <a:t>Can fund the ABLE account using a Trust. I.e., keeping most of the money in a trust and use ABLE for access to funds</a:t>
            </a:r>
          </a:p>
        </p:txBody>
      </p:sp>
    </p:spTree>
    <p:extLst>
      <p:ext uri="{BB962C8B-B14F-4D97-AF65-F5344CB8AC3E}">
        <p14:creationId xmlns:p14="http://schemas.microsoft.com/office/powerpoint/2010/main" val="3484710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1416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4498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Numbers are as of August 2023</a:t>
            </a:r>
          </a:p>
          <a:p>
            <a:r>
              <a:rPr lang="en-US" dirty="0"/>
              <a:t>Average balance is as </a:t>
            </a:r>
            <a:r>
              <a:rPr lang="en-US"/>
              <a:t>of October 09, 2023</a:t>
            </a:r>
            <a:endParaRPr lang="en-US" dirty="0"/>
          </a:p>
        </p:txBody>
      </p:sp>
    </p:spTree>
    <p:extLst>
      <p:ext uri="{BB962C8B-B14F-4D97-AF65-F5344CB8AC3E}">
        <p14:creationId xmlns:p14="http://schemas.microsoft.com/office/powerpoint/2010/main" val="2121522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 priority rules.</a:t>
            </a:r>
          </a:p>
          <a:p>
            <a:r>
              <a:rPr lang="en-US" dirty="0"/>
              <a:t>Discuss prior problems with guardianship (limited ability to manage estate)</a:t>
            </a:r>
          </a:p>
          <a:p>
            <a:r>
              <a:rPr lang="en-US" dirty="0"/>
              <a:t>Discuss remaining issue with guardianship – the statutory update does not change Guardianship law! Unless the guardian has express financial authority, they will need to have another relationship with the AO, subject to priority rules</a:t>
            </a:r>
          </a:p>
        </p:txBody>
      </p:sp>
    </p:spTree>
    <p:extLst>
      <p:ext uri="{BB962C8B-B14F-4D97-AF65-F5344CB8AC3E}">
        <p14:creationId xmlns:p14="http://schemas.microsoft.com/office/powerpoint/2010/main" val="2419840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3083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TAX: Any investment income is tax-deferred until withdrawn. AND if used for a Qualified Disability Expense, the income will be tax free.</a:t>
            </a:r>
          </a:p>
          <a:p>
            <a:endParaRPr lang="en-US" dirty="0"/>
          </a:p>
          <a:p>
            <a:r>
              <a:rPr lang="en-US" dirty="0"/>
              <a:t>Federal Savers Credit is available (up to $1,000 for single filers, $2,000 if married filing jointly) for contributions to ABLE accounts and retirement accounts.</a:t>
            </a:r>
          </a:p>
          <a:p>
            <a:endParaRPr lang="en-US" dirty="0"/>
          </a:p>
          <a:p>
            <a:r>
              <a:rPr lang="en-US" dirty="0"/>
              <a:t>Kansas offers an income tax deduction, up to $3,000 for single filers ($6,000 if married filing jointly) for ABLE contributions. This is shared with 529 plan contributions (in other words, it’s one $3,000/$6,000 deduction that can be used for either or both programs).</a:t>
            </a:r>
          </a:p>
          <a:p>
            <a:endParaRPr lang="en-US" dirty="0"/>
          </a:p>
          <a:p>
            <a:r>
              <a:rPr lang="en-US" dirty="0"/>
              <a:t>FLEXIBILITY: Aside from those benefits, ABLE is a good basic saving and investment program. It can provide a range of investment options, and easy access to cash if needed (through the checking account option). It can also work in tandem to provide flexibility with a Special Needs Trust – more info on that later.</a:t>
            </a:r>
          </a:p>
          <a:p>
            <a:endParaRPr lang="en-US" dirty="0"/>
          </a:p>
        </p:txBody>
      </p:sp>
    </p:spTree>
    <p:extLst>
      <p:ext uri="{BB962C8B-B14F-4D97-AF65-F5344CB8AC3E}">
        <p14:creationId xmlns:p14="http://schemas.microsoft.com/office/powerpoint/2010/main" val="365267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Statutory language for the disability requirement: “A medically determinable impairment that results in marked and severe functional limitations” which are expected to last at least 12 months or result in death.”</a:t>
            </a:r>
          </a:p>
          <a:p>
            <a:pPr marL="0" marR="0" lvl="0" indent="0" defTabSz="457200" eaLnBrk="1" fontAlgn="auto" latinLnBrk="0" hangingPunct="1">
              <a:lnSpc>
                <a:spcPct val="117999"/>
              </a:lnSpc>
              <a:spcBef>
                <a:spcPts val="0"/>
              </a:spcBef>
              <a:spcAft>
                <a:spcPts val="0"/>
              </a:spcAft>
              <a:buClrTx/>
              <a:buSzTx/>
              <a:buFontTx/>
              <a:buNone/>
              <a:tabLst/>
              <a:defRPr/>
            </a:pPr>
            <a:r>
              <a:rPr lang="en-US" dirty="0"/>
              <a:t>Account owners need to maintain a copy of the written  diagnosis in their records, but they don’t need to provide us a copy for enrollment.</a:t>
            </a:r>
          </a:p>
          <a:p>
            <a:endParaRPr lang="en-US" dirty="0"/>
          </a:p>
          <a:p>
            <a:r>
              <a:rPr lang="en-US" dirty="0"/>
              <a:t>**Note Age Adjustment Act: ABLE Age Adjustment Act would raise the age limit for eligibility from 26 to 46</a:t>
            </a:r>
          </a:p>
          <a:p>
            <a:r>
              <a:rPr lang="en-US" dirty="0"/>
              <a:t>This will give 6 million more Americans the chance to achieve financial security</a:t>
            </a:r>
          </a:p>
          <a:p>
            <a:r>
              <a:rPr lang="en-US" dirty="0"/>
              <a:t>Passed as part of Secure 2.0 Act. Goes into affect Jan 1, 2026</a:t>
            </a:r>
          </a:p>
        </p:txBody>
      </p:sp>
    </p:spTree>
    <p:extLst>
      <p:ext uri="{BB962C8B-B14F-4D97-AF65-F5344CB8AC3E}">
        <p14:creationId xmlns:p14="http://schemas.microsoft.com/office/powerpoint/2010/main" val="2137626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Give examples – IRS regulations discuss a smart phone being a qualified expense because it improves communication, and thus quality of life. </a:t>
            </a:r>
          </a:p>
          <a:p>
            <a:r>
              <a:rPr lang="en-US" dirty="0"/>
              <a:t>QDEs don’t need to be for the “exclusive benefit” of the AO – i.e., they could benefit the AO and family... But exact contours are unclear. Vacations? Not tested yet.</a:t>
            </a:r>
          </a:p>
        </p:txBody>
      </p:sp>
    </p:spTree>
    <p:extLst>
      <p:ext uri="{BB962C8B-B14F-4D97-AF65-F5344CB8AC3E}">
        <p14:creationId xmlns:p14="http://schemas.microsoft.com/office/powerpoint/2010/main" val="1470362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1" dirty="0"/>
              <a:t>Anyone can contribute to an ABLE account including the account owner, employers, friends, family and others.</a:t>
            </a:r>
          </a:p>
          <a:p>
            <a:pPr marL="0" marR="0" lvl="0" indent="0" defTabSz="457200" eaLnBrk="1" fontAlgn="auto" latinLnBrk="0" hangingPunct="1">
              <a:lnSpc>
                <a:spcPct val="117999"/>
              </a:lnSpc>
              <a:spcBef>
                <a:spcPts val="0"/>
              </a:spcBef>
              <a:spcAft>
                <a:spcPts val="0"/>
              </a:spcAft>
              <a:buClrTx/>
              <a:buSzTx/>
              <a:buFontTx/>
              <a:buNone/>
              <a:tabLst/>
              <a:defRPr/>
            </a:pPr>
            <a:r>
              <a:rPr lang="en-US" dirty="0"/>
              <a:t>“ABLE to Work” contributions: Working account owners who are working, but not contributing to an employer’s retirement plan, may save up to an additional amount equal to the total of their wages, capped at the poverty guideline amount for their state of residence. Current poverty guideline for Kansas (48 contiguous states) is $13,590. </a:t>
            </a:r>
          </a:p>
          <a:p>
            <a:r>
              <a:rPr lang="en-US" dirty="0"/>
              <a:t>Explain the aggregate account limit (we can’t accept new contributions until the balance goes below that limit. Interest income might continue to accrue in excess of the limit)</a:t>
            </a:r>
          </a:p>
        </p:txBody>
      </p:sp>
    </p:spTree>
    <p:extLst>
      <p:ext uri="{BB962C8B-B14F-4D97-AF65-F5344CB8AC3E}">
        <p14:creationId xmlns:p14="http://schemas.microsoft.com/office/powerpoint/2010/main" val="3582235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15" name="Presentation Title"/>
          <p:cNvSpPr txBox="1">
            <a:spLocks noGrp="1"/>
          </p:cNvSpPr>
          <p:nvPr>
            <p:ph type="title" hasCustomPrompt="1"/>
          </p:nvPr>
        </p:nvSpPr>
        <p:spPr>
          <a:prstGeom prst="rect">
            <a:avLst/>
          </a:prstGeom>
        </p:spPr>
        <p:txBody>
          <a:bodyPr/>
          <a:lstStyle/>
          <a:p>
            <a:r>
              <a:t>Presentation Title</a:t>
            </a:r>
          </a:p>
        </p:txBody>
      </p:sp>
      <p:sp>
        <p:nvSpPr>
          <p:cNvPr id="16" name="Body Level One…"/>
          <p:cNvSpPr txBox="1">
            <a:spLocks noGrp="1"/>
          </p:cNvSpPr>
          <p:nvPr>
            <p:ph type="body" sz="quarter" idx="1" hasCustomPrompt="1"/>
          </p:nvPr>
        </p:nvSpPr>
        <p:spPr>
          <a:prstGeom prst="rect">
            <a:avLst/>
          </a:prstGeom>
        </p:spPr>
        <p:txBody>
          <a:bodyPr/>
          <a:lstStyle/>
          <a:p>
            <a:r>
              <a:t>Author and Date</a:t>
            </a:r>
          </a:p>
          <a:p>
            <a:pPr lvl="1"/>
            <a:endParaRPr/>
          </a:p>
          <a:p>
            <a:pPr lvl="2"/>
            <a:endParaRPr/>
          </a:p>
          <a:p>
            <a:pPr lvl="3"/>
            <a:endParaRPr/>
          </a:p>
          <a:p>
            <a:pPr lvl="4"/>
            <a:endParaRP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C70BE-B5A6-4966-B45B-2024AEE3F657}"/>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143B94-023D-4180-BF47-19B7B58F9320}"/>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7A7FEE-FC0D-45F7-8663-1651B7EA5E1D}"/>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4244AB-BFEC-4157-B611-973120301A27}"/>
              </a:ext>
            </a:extLst>
          </p:cNvPr>
          <p:cNvSpPr>
            <a:spLocks noGrp="1"/>
          </p:cNvSpPr>
          <p:nvPr>
            <p:ph type="dt" sz="half" idx="10"/>
          </p:nvPr>
        </p:nvSpPr>
        <p:spPr/>
        <p:txBody>
          <a:bodyPr/>
          <a:lstStyle/>
          <a:p>
            <a:fld id="{E6478E77-36B2-412A-800F-1D3BE12A4B6A}" type="datetimeFigureOut">
              <a:rPr lang="en-US" smtClean="0"/>
              <a:t>10/11/2023</a:t>
            </a:fld>
            <a:endParaRPr lang="en-US"/>
          </a:p>
        </p:txBody>
      </p:sp>
      <p:sp>
        <p:nvSpPr>
          <p:cNvPr id="6" name="Footer Placeholder 5">
            <a:extLst>
              <a:ext uri="{FF2B5EF4-FFF2-40B4-BE49-F238E27FC236}">
                <a16:creationId xmlns:a16="http://schemas.microsoft.com/office/drawing/2014/main" id="{5E3A7D39-C5F6-462A-8BDC-2DB9D031C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E3E3F3-6894-4D9A-AB29-B3EF743C8C10}"/>
              </a:ext>
            </a:extLst>
          </p:cNvPr>
          <p:cNvSpPr>
            <a:spLocks noGrp="1"/>
          </p:cNvSpPr>
          <p:nvPr>
            <p:ph type="sldNum" sz="quarter" idx="12"/>
          </p:nvPr>
        </p:nvSpPr>
        <p:spPr/>
        <p:txBody>
          <a:bodyPr/>
          <a:lstStyle/>
          <a:p>
            <a:fld id="{1203E743-F2EF-48EC-A62E-4E5EAA836761}" type="slidenum">
              <a:rPr lang="en-US" smtClean="0"/>
              <a:t>‹#›</a:t>
            </a:fld>
            <a:endParaRPr lang="en-US"/>
          </a:p>
        </p:txBody>
      </p:sp>
    </p:spTree>
    <p:extLst>
      <p:ext uri="{BB962C8B-B14F-4D97-AF65-F5344CB8AC3E}">
        <p14:creationId xmlns:p14="http://schemas.microsoft.com/office/powerpoint/2010/main" val="1790221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B7303-4DD0-4A87-A9F1-5A98468898B6}"/>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C156CD-F8CB-466B-899D-110EC7840A1F}"/>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095A3F-BA0D-4058-9B86-71CFB472C13C}"/>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3309F2-9B48-458D-9BA5-1BFAC56068FD}"/>
              </a:ext>
            </a:extLst>
          </p:cNvPr>
          <p:cNvSpPr>
            <a:spLocks noGrp="1"/>
          </p:cNvSpPr>
          <p:nvPr>
            <p:ph type="dt" sz="half" idx="10"/>
          </p:nvPr>
        </p:nvSpPr>
        <p:spPr/>
        <p:txBody>
          <a:bodyPr/>
          <a:lstStyle/>
          <a:p>
            <a:fld id="{E6478E77-36B2-412A-800F-1D3BE12A4B6A}" type="datetimeFigureOut">
              <a:rPr lang="en-US" smtClean="0"/>
              <a:t>10/11/2023</a:t>
            </a:fld>
            <a:endParaRPr lang="en-US"/>
          </a:p>
        </p:txBody>
      </p:sp>
      <p:sp>
        <p:nvSpPr>
          <p:cNvPr id="6" name="Footer Placeholder 5">
            <a:extLst>
              <a:ext uri="{FF2B5EF4-FFF2-40B4-BE49-F238E27FC236}">
                <a16:creationId xmlns:a16="http://schemas.microsoft.com/office/drawing/2014/main" id="{6450EA58-A21F-464E-9675-3A5B35D0E9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C3CE-D9BD-4623-8F86-74313B3910C3}"/>
              </a:ext>
            </a:extLst>
          </p:cNvPr>
          <p:cNvSpPr>
            <a:spLocks noGrp="1"/>
          </p:cNvSpPr>
          <p:nvPr>
            <p:ph type="sldNum" sz="quarter" idx="12"/>
          </p:nvPr>
        </p:nvSpPr>
        <p:spPr/>
        <p:txBody>
          <a:bodyPr/>
          <a:lstStyle/>
          <a:p>
            <a:fld id="{1203E743-F2EF-48EC-A62E-4E5EAA836761}" type="slidenum">
              <a:rPr lang="en-US" smtClean="0"/>
              <a:t>‹#›</a:t>
            </a:fld>
            <a:endParaRPr lang="en-US"/>
          </a:p>
        </p:txBody>
      </p:sp>
    </p:spTree>
    <p:extLst>
      <p:ext uri="{BB962C8B-B14F-4D97-AF65-F5344CB8AC3E}">
        <p14:creationId xmlns:p14="http://schemas.microsoft.com/office/powerpoint/2010/main" val="1707598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8D9FD-B27B-4C86-8976-15E9D33BC5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3C10C8-574D-4EF3-A26E-D2E9900CBAC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1B8C6-A270-4C1C-8594-E9E6F193DCB4}"/>
              </a:ext>
            </a:extLst>
          </p:cNvPr>
          <p:cNvSpPr>
            <a:spLocks noGrp="1"/>
          </p:cNvSpPr>
          <p:nvPr>
            <p:ph type="dt" sz="half" idx="10"/>
          </p:nvPr>
        </p:nvSpPr>
        <p:spPr/>
        <p:txBody>
          <a:bodyPr/>
          <a:lstStyle/>
          <a:p>
            <a:fld id="{E6478E77-36B2-412A-800F-1D3BE12A4B6A}" type="datetimeFigureOut">
              <a:rPr lang="en-US" smtClean="0"/>
              <a:t>10/11/2023</a:t>
            </a:fld>
            <a:endParaRPr lang="en-US"/>
          </a:p>
        </p:txBody>
      </p:sp>
      <p:sp>
        <p:nvSpPr>
          <p:cNvPr id="5" name="Footer Placeholder 4">
            <a:extLst>
              <a:ext uri="{FF2B5EF4-FFF2-40B4-BE49-F238E27FC236}">
                <a16:creationId xmlns:a16="http://schemas.microsoft.com/office/drawing/2014/main" id="{392774E5-0920-409D-BDFC-0F961A0FC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659F85-8459-4346-A08A-F1F2F0AD3A1F}"/>
              </a:ext>
            </a:extLst>
          </p:cNvPr>
          <p:cNvSpPr>
            <a:spLocks noGrp="1"/>
          </p:cNvSpPr>
          <p:nvPr>
            <p:ph type="sldNum" sz="quarter" idx="12"/>
          </p:nvPr>
        </p:nvSpPr>
        <p:spPr/>
        <p:txBody>
          <a:bodyPr/>
          <a:lstStyle/>
          <a:p>
            <a:fld id="{1203E743-F2EF-48EC-A62E-4E5EAA836761}" type="slidenum">
              <a:rPr lang="en-US" smtClean="0"/>
              <a:t>‹#›</a:t>
            </a:fld>
            <a:endParaRPr lang="en-US"/>
          </a:p>
        </p:txBody>
      </p:sp>
    </p:spTree>
    <p:extLst>
      <p:ext uri="{BB962C8B-B14F-4D97-AF65-F5344CB8AC3E}">
        <p14:creationId xmlns:p14="http://schemas.microsoft.com/office/powerpoint/2010/main" val="1852034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FD8582-8708-4178-A701-31CE1AF08A9C}"/>
              </a:ext>
            </a:extLst>
          </p:cNvPr>
          <p:cNvSpPr>
            <a:spLocks noGrp="1"/>
          </p:cNvSpPr>
          <p:nvPr>
            <p:ph type="title" orient="vert"/>
          </p:nvPr>
        </p:nvSpPr>
        <p:spPr>
          <a:xfrm>
            <a:off x="17449800" y="730250"/>
            <a:ext cx="5257800" cy="116236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BE2904-6456-47D9-95BB-0F2E30145D61}"/>
              </a:ext>
            </a:extLst>
          </p:cNvPr>
          <p:cNvSpPr>
            <a:spLocks noGrp="1"/>
          </p:cNvSpPr>
          <p:nvPr>
            <p:ph type="body" orient="vert" idx="1"/>
          </p:nvPr>
        </p:nvSpPr>
        <p:spPr>
          <a:xfrm>
            <a:off x="1676400" y="730250"/>
            <a:ext cx="15621000" cy="11623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8A335-9C82-4A05-978C-BB16D83F57C7}"/>
              </a:ext>
            </a:extLst>
          </p:cNvPr>
          <p:cNvSpPr>
            <a:spLocks noGrp="1"/>
          </p:cNvSpPr>
          <p:nvPr>
            <p:ph type="dt" sz="half" idx="10"/>
          </p:nvPr>
        </p:nvSpPr>
        <p:spPr/>
        <p:txBody>
          <a:bodyPr/>
          <a:lstStyle/>
          <a:p>
            <a:fld id="{E6478E77-36B2-412A-800F-1D3BE12A4B6A}" type="datetimeFigureOut">
              <a:rPr lang="en-US" smtClean="0"/>
              <a:t>10/11/2023</a:t>
            </a:fld>
            <a:endParaRPr lang="en-US"/>
          </a:p>
        </p:txBody>
      </p:sp>
      <p:sp>
        <p:nvSpPr>
          <p:cNvPr id="5" name="Footer Placeholder 4">
            <a:extLst>
              <a:ext uri="{FF2B5EF4-FFF2-40B4-BE49-F238E27FC236}">
                <a16:creationId xmlns:a16="http://schemas.microsoft.com/office/drawing/2014/main" id="{A526D041-87DF-4A9C-A32F-840D0D55BC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4258F-38EB-44B7-B958-486BFA8525E2}"/>
              </a:ext>
            </a:extLst>
          </p:cNvPr>
          <p:cNvSpPr>
            <a:spLocks noGrp="1"/>
          </p:cNvSpPr>
          <p:nvPr>
            <p:ph type="sldNum" sz="quarter" idx="12"/>
          </p:nvPr>
        </p:nvSpPr>
        <p:spPr/>
        <p:txBody>
          <a:bodyPr/>
          <a:lstStyle/>
          <a:p>
            <a:fld id="{1203E743-F2EF-48EC-A62E-4E5EAA836761}" type="slidenum">
              <a:rPr lang="en-US" smtClean="0"/>
              <a:t>‹#›</a:t>
            </a:fld>
            <a:endParaRPr lang="en-US"/>
          </a:p>
        </p:txBody>
      </p:sp>
    </p:spTree>
    <p:extLst>
      <p:ext uri="{BB962C8B-B14F-4D97-AF65-F5344CB8AC3E}">
        <p14:creationId xmlns:p14="http://schemas.microsoft.com/office/powerpoint/2010/main" val="1827236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EE3D1E-82E6-30CC-D14C-4B823D92E7C1}"/>
              </a:ext>
            </a:extLst>
          </p:cNvPr>
          <p:cNvSpPr/>
          <p:nvPr userDrawn="1"/>
        </p:nvSpPr>
        <p:spPr>
          <a:xfrm>
            <a:off x="16287750" y="-19050"/>
            <a:ext cx="8077200" cy="13716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2" name="Title 1">
            <a:extLst>
              <a:ext uri="{FF2B5EF4-FFF2-40B4-BE49-F238E27FC236}">
                <a16:creationId xmlns:a16="http://schemas.microsoft.com/office/drawing/2014/main" id="{61C859B7-A849-25F1-B229-057FC05F8918}"/>
              </a:ext>
            </a:extLst>
          </p:cNvPr>
          <p:cNvSpPr>
            <a:spLocks noGrp="1"/>
          </p:cNvSpPr>
          <p:nvPr>
            <p:ph type="ctrTitle"/>
          </p:nvPr>
        </p:nvSpPr>
        <p:spPr>
          <a:xfrm>
            <a:off x="2276475" y="2168527"/>
            <a:ext cx="11601450" cy="4041774"/>
          </a:xfrm>
        </p:spPr>
        <p:txBody>
          <a:bodyPr anchor="b"/>
          <a:lstStyle>
            <a:lvl1pPr algn="ctr">
              <a:defRPr sz="120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D4128DF8-7CB1-4BC0-08BF-DF91EC5CF407}"/>
              </a:ext>
            </a:extLst>
          </p:cNvPr>
          <p:cNvSpPr>
            <a:spLocks noGrp="1"/>
          </p:cNvSpPr>
          <p:nvPr>
            <p:ph type="subTitle" idx="1"/>
          </p:nvPr>
        </p:nvSpPr>
        <p:spPr>
          <a:xfrm>
            <a:off x="2276473" y="7070727"/>
            <a:ext cx="11601450" cy="2987674"/>
          </a:xfrm>
        </p:spPr>
        <p:txBody>
          <a:bodyPr/>
          <a:lstStyle>
            <a:lvl1pPr marL="0" indent="0" algn="ctr">
              <a:buNone/>
              <a:defRPr sz="4800">
                <a:solidFill>
                  <a:schemeClr val="tx2"/>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4" name="Date Placeholder 3">
            <a:extLst>
              <a:ext uri="{FF2B5EF4-FFF2-40B4-BE49-F238E27FC236}">
                <a16:creationId xmlns:a16="http://schemas.microsoft.com/office/drawing/2014/main" id="{AC6043FA-E246-7F4A-B847-297DBF1ACA64}"/>
              </a:ext>
            </a:extLst>
          </p:cNvPr>
          <p:cNvSpPr>
            <a:spLocks noGrp="1"/>
          </p:cNvSpPr>
          <p:nvPr>
            <p:ph type="dt" sz="half" idx="10"/>
          </p:nvPr>
        </p:nvSpPr>
        <p:spPr/>
        <p:txBody>
          <a:bodyPr/>
          <a:lstStyle/>
          <a:p>
            <a:fld id="{F6F8D08F-2F1E-4F48-B948-CCDCF21ECF2A}" type="datetimeFigureOut">
              <a:rPr lang="en-US" smtClean="0"/>
              <a:t>10/11/2023</a:t>
            </a:fld>
            <a:endParaRPr lang="en-US"/>
          </a:p>
        </p:txBody>
      </p:sp>
      <p:sp>
        <p:nvSpPr>
          <p:cNvPr id="5" name="Footer Placeholder 4">
            <a:extLst>
              <a:ext uri="{FF2B5EF4-FFF2-40B4-BE49-F238E27FC236}">
                <a16:creationId xmlns:a16="http://schemas.microsoft.com/office/drawing/2014/main" id="{148CCC0D-1270-4535-1236-1D9D760021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5F0F89-468E-7D8A-3B01-7FEB63A0DBDE}"/>
              </a:ext>
            </a:extLst>
          </p:cNvPr>
          <p:cNvSpPr>
            <a:spLocks noGrp="1"/>
          </p:cNvSpPr>
          <p:nvPr>
            <p:ph type="sldNum" sz="quarter" idx="12"/>
          </p:nvPr>
        </p:nvSpPr>
        <p:spPr/>
        <p:txBody>
          <a:bodyPr/>
          <a:lstStyle/>
          <a:p>
            <a:fld id="{7166FA55-A4C0-4CB6-B1D8-92620B3A0790}" type="slidenum">
              <a:rPr lang="en-US" smtClean="0"/>
              <a:t>‹#›</a:t>
            </a:fld>
            <a:endParaRPr lang="en-US"/>
          </a:p>
        </p:txBody>
      </p:sp>
      <p:pic>
        <p:nvPicPr>
          <p:cNvPr id="10" name="Picture 9" descr="A picture containing text, clipart&#10;&#10;Description automatically generated">
            <a:extLst>
              <a:ext uri="{FF2B5EF4-FFF2-40B4-BE49-F238E27FC236}">
                <a16:creationId xmlns:a16="http://schemas.microsoft.com/office/drawing/2014/main" id="{69E05B79-B26C-0B9E-2A82-6BF64FC35E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29710" y="5087874"/>
            <a:ext cx="7193280" cy="1712976"/>
          </a:xfrm>
          <a:prstGeom prst="rect">
            <a:avLst/>
          </a:prstGeom>
        </p:spPr>
      </p:pic>
    </p:spTree>
    <p:extLst>
      <p:ext uri="{BB962C8B-B14F-4D97-AF65-F5344CB8AC3E}">
        <p14:creationId xmlns:p14="http://schemas.microsoft.com/office/powerpoint/2010/main" val="1757321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E01390-FBDD-47FD-CAF1-52AA075ACB1B}"/>
              </a:ext>
            </a:extLst>
          </p:cNvPr>
          <p:cNvSpPr/>
          <p:nvPr userDrawn="1"/>
        </p:nvSpPr>
        <p:spPr>
          <a:xfrm>
            <a:off x="0" y="3381376"/>
            <a:ext cx="24384000" cy="1033462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2" name="Title 1">
            <a:extLst>
              <a:ext uri="{FF2B5EF4-FFF2-40B4-BE49-F238E27FC236}">
                <a16:creationId xmlns:a16="http://schemas.microsoft.com/office/drawing/2014/main" id="{905565A5-5BD3-3EE0-1E7D-D383A4CE0C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084E03-56DE-E612-CF38-A2EEA6B97A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4E2D1-D02C-B401-36A5-733AE00CFA31}"/>
              </a:ext>
            </a:extLst>
          </p:cNvPr>
          <p:cNvSpPr>
            <a:spLocks noGrp="1"/>
          </p:cNvSpPr>
          <p:nvPr>
            <p:ph type="dt" sz="half" idx="10"/>
          </p:nvPr>
        </p:nvSpPr>
        <p:spPr/>
        <p:txBody>
          <a:bodyPr/>
          <a:lstStyle/>
          <a:p>
            <a:fld id="{F6F8D08F-2F1E-4F48-B948-CCDCF21ECF2A}" type="datetimeFigureOut">
              <a:rPr lang="en-US" smtClean="0"/>
              <a:t>10/11/2023</a:t>
            </a:fld>
            <a:endParaRPr lang="en-US"/>
          </a:p>
        </p:txBody>
      </p:sp>
      <p:sp>
        <p:nvSpPr>
          <p:cNvPr id="5" name="Footer Placeholder 4">
            <a:extLst>
              <a:ext uri="{FF2B5EF4-FFF2-40B4-BE49-F238E27FC236}">
                <a16:creationId xmlns:a16="http://schemas.microsoft.com/office/drawing/2014/main" id="{4F4F2434-5D60-9BBA-46AB-5F07B85ED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6A2A7-51C0-82FC-3E91-36B13649154E}"/>
              </a:ext>
            </a:extLst>
          </p:cNvPr>
          <p:cNvSpPr>
            <a:spLocks noGrp="1"/>
          </p:cNvSpPr>
          <p:nvPr>
            <p:ph type="sldNum" sz="quarter" idx="12"/>
          </p:nvPr>
        </p:nvSpPr>
        <p:spPr/>
        <p:txBody>
          <a:bodyPr/>
          <a:lstStyle/>
          <a:p>
            <a:fld id="{7166FA55-A4C0-4CB6-B1D8-92620B3A0790}" type="slidenum">
              <a:rPr lang="en-US" smtClean="0"/>
              <a:t>‹#›</a:t>
            </a:fld>
            <a:endParaRPr lang="en-US"/>
          </a:p>
        </p:txBody>
      </p:sp>
      <p:pic>
        <p:nvPicPr>
          <p:cNvPr id="11" name="Picture 10" descr="Logo&#10;&#10;Description automatically generated">
            <a:extLst>
              <a:ext uri="{FF2B5EF4-FFF2-40B4-BE49-F238E27FC236}">
                <a16:creationId xmlns:a16="http://schemas.microsoft.com/office/drawing/2014/main" id="{DFF676D3-0A4C-1670-D80E-21866BC0AB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39507" y="730250"/>
            <a:ext cx="4934894" cy="1181100"/>
          </a:xfrm>
          <a:prstGeom prst="rect">
            <a:avLst/>
          </a:prstGeom>
        </p:spPr>
      </p:pic>
    </p:spTree>
    <p:extLst>
      <p:ext uri="{BB962C8B-B14F-4D97-AF65-F5344CB8AC3E}">
        <p14:creationId xmlns:p14="http://schemas.microsoft.com/office/powerpoint/2010/main" val="4248680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80944-0A83-5AAB-1EE2-53284E2E7719}"/>
              </a:ext>
            </a:extLst>
          </p:cNvPr>
          <p:cNvSpPr>
            <a:spLocks noGrp="1"/>
          </p:cNvSpPr>
          <p:nvPr>
            <p:ph type="title"/>
          </p:nvPr>
        </p:nvSpPr>
        <p:spPr>
          <a:xfrm>
            <a:off x="1663700" y="3419477"/>
            <a:ext cx="21031200" cy="5705474"/>
          </a:xfrm>
        </p:spPr>
        <p:txBody>
          <a:bodyPr anchor="b"/>
          <a:lstStyle>
            <a:lvl1pPr>
              <a:defRPr sz="12000"/>
            </a:lvl1pPr>
          </a:lstStyle>
          <a:p>
            <a:r>
              <a:rPr lang="en-US" dirty="0"/>
              <a:t>Click to edit Master title style</a:t>
            </a:r>
          </a:p>
        </p:txBody>
      </p:sp>
      <p:sp>
        <p:nvSpPr>
          <p:cNvPr id="3" name="Text Placeholder 2">
            <a:extLst>
              <a:ext uri="{FF2B5EF4-FFF2-40B4-BE49-F238E27FC236}">
                <a16:creationId xmlns:a16="http://schemas.microsoft.com/office/drawing/2014/main" id="{48536F71-8983-BED5-D8A4-0DE1E1B3BD39}"/>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FEBBDD6-EAF2-A7CD-8C2B-E7A8317DDE23}"/>
              </a:ext>
            </a:extLst>
          </p:cNvPr>
          <p:cNvSpPr>
            <a:spLocks noGrp="1"/>
          </p:cNvSpPr>
          <p:nvPr>
            <p:ph type="dt" sz="half" idx="10"/>
          </p:nvPr>
        </p:nvSpPr>
        <p:spPr/>
        <p:txBody>
          <a:bodyPr/>
          <a:lstStyle/>
          <a:p>
            <a:fld id="{F6F8D08F-2F1E-4F48-B948-CCDCF21ECF2A}" type="datetimeFigureOut">
              <a:rPr lang="en-US" smtClean="0"/>
              <a:t>10/11/2023</a:t>
            </a:fld>
            <a:endParaRPr lang="en-US"/>
          </a:p>
        </p:txBody>
      </p:sp>
      <p:sp>
        <p:nvSpPr>
          <p:cNvPr id="5" name="Footer Placeholder 4">
            <a:extLst>
              <a:ext uri="{FF2B5EF4-FFF2-40B4-BE49-F238E27FC236}">
                <a16:creationId xmlns:a16="http://schemas.microsoft.com/office/drawing/2014/main" id="{9771510E-3F8E-F25B-9740-F6569FFC2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A7036-6C9A-B2D6-4380-0925E5F625FC}"/>
              </a:ext>
            </a:extLst>
          </p:cNvPr>
          <p:cNvSpPr>
            <a:spLocks noGrp="1"/>
          </p:cNvSpPr>
          <p:nvPr>
            <p:ph type="sldNum" sz="quarter" idx="12"/>
          </p:nvPr>
        </p:nvSpPr>
        <p:spPr/>
        <p:txBody>
          <a:bodyPr/>
          <a:lstStyle/>
          <a:p>
            <a:fld id="{7166FA55-A4C0-4CB6-B1D8-92620B3A0790}" type="slidenum">
              <a:rPr lang="en-US" smtClean="0"/>
              <a:t>‹#›</a:t>
            </a:fld>
            <a:endParaRPr lang="en-US"/>
          </a:p>
        </p:txBody>
      </p:sp>
    </p:spTree>
    <p:extLst>
      <p:ext uri="{BB962C8B-B14F-4D97-AF65-F5344CB8AC3E}">
        <p14:creationId xmlns:p14="http://schemas.microsoft.com/office/powerpoint/2010/main" val="3891610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697A47-753F-A3DC-8090-9F3EB84530FF}"/>
              </a:ext>
            </a:extLst>
          </p:cNvPr>
          <p:cNvSpPr/>
          <p:nvPr userDrawn="1"/>
        </p:nvSpPr>
        <p:spPr>
          <a:xfrm>
            <a:off x="0" y="3381376"/>
            <a:ext cx="24384000" cy="1033462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2" name="Title 1">
            <a:extLst>
              <a:ext uri="{FF2B5EF4-FFF2-40B4-BE49-F238E27FC236}">
                <a16:creationId xmlns:a16="http://schemas.microsoft.com/office/drawing/2014/main" id="{2B30AD83-D14A-540A-5A58-6FD113BE7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3AAEF1-90B6-A379-BC3B-319A87F324F7}"/>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1A6A3A-9E31-4193-415E-CB579C8DF8DF}"/>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A2198E-3462-5A3D-0882-C3DFE94A5754}"/>
              </a:ext>
            </a:extLst>
          </p:cNvPr>
          <p:cNvSpPr>
            <a:spLocks noGrp="1"/>
          </p:cNvSpPr>
          <p:nvPr>
            <p:ph type="dt" sz="half" idx="10"/>
          </p:nvPr>
        </p:nvSpPr>
        <p:spPr/>
        <p:txBody>
          <a:bodyPr/>
          <a:lstStyle/>
          <a:p>
            <a:fld id="{F6F8D08F-2F1E-4F48-B948-CCDCF21ECF2A}" type="datetimeFigureOut">
              <a:rPr lang="en-US" smtClean="0"/>
              <a:t>10/11/2023</a:t>
            </a:fld>
            <a:endParaRPr lang="en-US"/>
          </a:p>
        </p:txBody>
      </p:sp>
      <p:sp>
        <p:nvSpPr>
          <p:cNvPr id="6" name="Footer Placeholder 5">
            <a:extLst>
              <a:ext uri="{FF2B5EF4-FFF2-40B4-BE49-F238E27FC236}">
                <a16:creationId xmlns:a16="http://schemas.microsoft.com/office/drawing/2014/main" id="{042C0D95-C32D-2376-6884-86DB93094A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A3D128-8C8F-AE4A-3E20-79A3C1483DA0}"/>
              </a:ext>
            </a:extLst>
          </p:cNvPr>
          <p:cNvSpPr>
            <a:spLocks noGrp="1"/>
          </p:cNvSpPr>
          <p:nvPr>
            <p:ph type="sldNum" sz="quarter" idx="12"/>
          </p:nvPr>
        </p:nvSpPr>
        <p:spPr/>
        <p:txBody>
          <a:bodyPr/>
          <a:lstStyle/>
          <a:p>
            <a:fld id="{7166FA55-A4C0-4CB6-B1D8-92620B3A0790}" type="slidenum">
              <a:rPr lang="en-US" smtClean="0"/>
              <a:t>‹#›</a:t>
            </a:fld>
            <a:endParaRPr lang="en-US"/>
          </a:p>
        </p:txBody>
      </p:sp>
      <p:pic>
        <p:nvPicPr>
          <p:cNvPr id="11" name="Picture 10" descr="Logo&#10;&#10;Description automatically generated">
            <a:extLst>
              <a:ext uri="{FF2B5EF4-FFF2-40B4-BE49-F238E27FC236}">
                <a16:creationId xmlns:a16="http://schemas.microsoft.com/office/drawing/2014/main" id="{8E84D664-F94F-C6F0-ECDE-8D6D7C1B6B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39507" y="730250"/>
            <a:ext cx="4934894" cy="1181100"/>
          </a:xfrm>
          <a:prstGeom prst="rect">
            <a:avLst/>
          </a:prstGeom>
        </p:spPr>
      </p:pic>
    </p:spTree>
    <p:extLst>
      <p:ext uri="{BB962C8B-B14F-4D97-AF65-F5344CB8AC3E}">
        <p14:creationId xmlns:p14="http://schemas.microsoft.com/office/powerpoint/2010/main" val="1185229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24AA8E-FE70-D3BB-0623-1D1872194830}"/>
              </a:ext>
            </a:extLst>
          </p:cNvPr>
          <p:cNvSpPr/>
          <p:nvPr userDrawn="1"/>
        </p:nvSpPr>
        <p:spPr>
          <a:xfrm>
            <a:off x="0" y="3362325"/>
            <a:ext cx="24384000" cy="103536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2" name="Title 1">
            <a:extLst>
              <a:ext uri="{FF2B5EF4-FFF2-40B4-BE49-F238E27FC236}">
                <a16:creationId xmlns:a16="http://schemas.microsoft.com/office/drawing/2014/main" id="{BAD6C42D-CA5D-7994-22F2-2C15ECD99DB4}"/>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A64B38-2678-F54E-0D8B-3777C2A7F749}"/>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4DB487-795F-A9A9-A121-F71980865D44}"/>
              </a:ext>
            </a:extLst>
          </p:cNvPr>
          <p:cNvSpPr>
            <a:spLocks noGrp="1"/>
          </p:cNvSpPr>
          <p:nvPr>
            <p:ph sz="half" idx="2"/>
          </p:nvPr>
        </p:nvSpPr>
        <p:spPr>
          <a:xfrm>
            <a:off x="1679577" y="5010150"/>
            <a:ext cx="10315574" cy="7369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16CA93A-2194-70AA-FB91-EF6A9B0C1AB6}"/>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A5C80605-ACE5-B697-1F96-DDB30FD95A0C}"/>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630F17-093F-CC3D-6052-239BD1B1778B}"/>
              </a:ext>
            </a:extLst>
          </p:cNvPr>
          <p:cNvSpPr>
            <a:spLocks noGrp="1"/>
          </p:cNvSpPr>
          <p:nvPr>
            <p:ph type="dt" sz="half" idx="10"/>
          </p:nvPr>
        </p:nvSpPr>
        <p:spPr/>
        <p:txBody>
          <a:bodyPr/>
          <a:lstStyle/>
          <a:p>
            <a:fld id="{F6F8D08F-2F1E-4F48-B948-CCDCF21ECF2A}" type="datetimeFigureOut">
              <a:rPr lang="en-US" smtClean="0"/>
              <a:t>10/11/2023</a:t>
            </a:fld>
            <a:endParaRPr lang="en-US"/>
          </a:p>
        </p:txBody>
      </p:sp>
      <p:sp>
        <p:nvSpPr>
          <p:cNvPr id="8" name="Footer Placeholder 7">
            <a:extLst>
              <a:ext uri="{FF2B5EF4-FFF2-40B4-BE49-F238E27FC236}">
                <a16:creationId xmlns:a16="http://schemas.microsoft.com/office/drawing/2014/main" id="{F86F16E3-8D84-3543-FD5B-5E12B184C8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A37F04-A17E-95BC-3771-8885C8720CD4}"/>
              </a:ext>
            </a:extLst>
          </p:cNvPr>
          <p:cNvSpPr>
            <a:spLocks noGrp="1"/>
          </p:cNvSpPr>
          <p:nvPr>
            <p:ph type="sldNum" sz="quarter" idx="12"/>
          </p:nvPr>
        </p:nvSpPr>
        <p:spPr/>
        <p:txBody>
          <a:bodyPr/>
          <a:lstStyle/>
          <a:p>
            <a:fld id="{7166FA55-A4C0-4CB6-B1D8-92620B3A0790}" type="slidenum">
              <a:rPr lang="en-US" smtClean="0"/>
              <a:t>‹#›</a:t>
            </a:fld>
            <a:endParaRPr lang="en-US"/>
          </a:p>
        </p:txBody>
      </p:sp>
      <p:pic>
        <p:nvPicPr>
          <p:cNvPr id="11" name="Picture 10" descr="Logo&#10;&#10;Description automatically generated">
            <a:extLst>
              <a:ext uri="{FF2B5EF4-FFF2-40B4-BE49-F238E27FC236}">
                <a16:creationId xmlns:a16="http://schemas.microsoft.com/office/drawing/2014/main" id="{6733D58C-7A9D-A8F4-373C-F7344F0C0B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39507" y="730250"/>
            <a:ext cx="4934894" cy="1181100"/>
          </a:xfrm>
          <a:prstGeom prst="rect">
            <a:avLst/>
          </a:prstGeom>
        </p:spPr>
      </p:pic>
    </p:spTree>
    <p:extLst>
      <p:ext uri="{BB962C8B-B14F-4D97-AF65-F5344CB8AC3E}">
        <p14:creationId xmlns:p14="http://schemas.microsoft.com/office/powerpoint/2010/main" val="1387069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F5528-6DF7-9701-25EA-5A3A987B26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811BEB-0BCE-3715-44E6-BAD93FDDEC25}"/>
              </a:ext>
            </a:extLst>
          </p:cNvPr>
          <p:cNvSpPr>
            <a:spLocks noGrp="1"/>
          </p:cNvSpPr>
          <p:nvPr>
            <p:ph type="dt" sz="half" idx="10"/>
          </p:nvPr>
        </p:nvSpPr>
        <p:spPr/>
        <p:txBody>
          <a:bodyPr/>
          <a:lstStyle/>
          <a:p>
            <a:fld id="{F6F8D08F-2F1E-4F48-B948-CCDCF21ECF2A}" type="datetimeFigureOut">
              <a:rPr lang="en-US" smtClean="0"/>
              <a:t>10/11/2023</a:t>
            </a:fld>
            <a:endParaRPr lang="en-US"/>
          </a:p>
        </p:txBody>
      </p:sp>
      <p:sp>
        <p:nvSpPr>
          <p:cNvPr id="4" name="Footer Placeholder 3">
            <a:extLst>
              <a:ext uri="{FF2B5EF4-FFF2-40B4-BE49-F238E27FC236}">
                <a16:creationId xmlns:a16="http://schemas.microsoft.com/office/drawing/2014/main" id="{26564008-230B-1707-EDA7-928959690D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D7260-A2DA-157B-50A2-BDDFEE4B7B0F}"/>
              </a:ext>
            </a:extLst>
          </p:cNvPr>
          <p:cNvSpPr>
            <a:spLocks noGrp="1"/>
          </p:cNvSpPr>
          <p:nvPr>
            <p:ph type="sldNum" sz="quarter" idx="12"/>
          </p:nvPr>
        </p:nvSpPr>
        <p:spPr/>
        <p:txBody>
          <a:bodyPr/>
          <a:lstStyle/>
          <a:p>
            <a:fld id="{7166FA55-A4C0-4CB6-B1D8-92620B3A0790}" type="slidenum">
              <a:rPr lang="en-US" smtClean="0"/>
              <a:t>‹#›</a:t>
            </a:fld>
            <a:endParaRPr lang="en-US"/>
          </a:p>
        </p:txBody>
      </p:sp>
    </p:spTree>
    <p:extLst>
      <p:ext uri="{BB962C8B-B14F-4D97-AF65-F5344CB8AC3E}">
        <p14:creationId xmlns:p14="http://schemas.microsoft.com/office/powerpoint/2010/main" val="2688492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pic>
        <p:nvPicPr>
          <p:cNvPr id="24" name="iStock-1184802478.jpg" descr="iStock-1184802478.jpg"/>
          <p:cNvPicPr>
            <a:picLocks noChangeAspect="1"/>
          </p:cNvPicPr>
          <p:nvPr/>
        </p:nvPicPr>
        <p:blipFill>
          <a:blip r:embed="rId2"/>
          <a:srcRect l="873" t="39816" b="47204"/>
          <a:stretch>
            <a:fillRect/>
          </a:stretch>
        </p:blipFill>
        <p:spPr>
          <a:xfrm>
            <a:off x="-4022240" y="-2"/>
            <a:ext cx="32188953" cy="2107274"/>
          </a:xfrm>
          <a:prstGeom prst="rect">
            <a:avLst/>
          </a:prstGeom>
          <a:ln w="12700">
            <a:miter lim="400000"/>
          </a:ln>
        </p:spPr>
      </p:pic>
      <p:pic>
        <p:nvPicPr>
          <p:cNvPr id="25" name="Asset 1LR STO White.png" descr="Asset 1LR STO White.png"/>
          <p:cNvPicPr>
            <a:picLocks noChangeAspect="1"/>
          </p:cNvPicPr>
          <p:nvPr/>
        </p:nvPicPr>
        <p:blipFill>
          <a:blip r:embed="rId3"/>
          <a:srcRect b="34154"/>
          <a:stretch>
            <a:fillRect/>
          </a:stretch>
        </p:blipFill>
        <p:spPr>
          <a:xfrm>
            <a:off x="20987726" y="332614"/>
            <a:ext cx="2309068" cy="1114820"/>
          </a:xfrm>
          <a:prstGeom prst="rect">
            <a:avLst/>
          </a:prstGeom>
          <a:ln w="12700">
            <a:miter lim="400000"/>
          </a:ln>
        </p:spPr>
      </p:pic>
      <p:sp>
        <p:nvSpPr>
          <p:cNvPr id="26" name="Slide Title"/>
          <p:cNvSpPr txBox="1">
            <a:spLocks noGrp="1"/>
          </p:cNvSpPr>
          <p:nvPr>
            <p:ph type="title" hasCustomPrompt="1"/>
          </p:nvPr>
        </p:nvSpPr>
        <p:spPr>
          <a:xfrm>
            <a:off x="1086642" y="336960"/>
            <a:ext cx="21971003" cy="1433165"/>
          </a:xfrm>
          <a:prstGeom prst="rect">
            <a:avLst/>
          </a:prstGeom>
        </p:spPr>
        <p:txBody>
          <a:bodyPr anchor="t"/>
          <a:lstStyle>
            <a:lvl1pPr>
              <a:defRPr sz="8500" spc="-170">
                <a:solidFill>
                  <a:schemeClr val="accent4"/>
                </a:solidFill>
              </a:defRPr>
            </a:lvl1pPr>
          </a:lstStyle>
          <a:p>
            <a:r>
              <a:t>Slide Title</a:t>
            </a:r>
          </a:p>
        </p:txBody>
      </p:sp>
      <p:sp>
        <p:nvSpPr>
          <p:cNvPr id="27" name="Body Level One…"/>
          <p:cNvSpPr txBox="1">
            <a:spLocks noGrp="1"/>
          </p:cNvSpPr>
          <p:nvPr>
            <p:ph type="body" sz="quarter" idx="1" hasCustomPrompt="1"/>
          </p:nvPr>
        </p:nvSpPr>
        <p:spPr>
          <a:xfrm>
            <a:off x="1206500" y="2372961"/>
            <a:ext cx="21971000" cy="934781"/>
          </a:xfrm>
          <a:prstGeom prst="rect">
            <a:avLst/>
          </a:prstGeom>
        </p:spPr>
        <p:txBody>
          <a:bodyPr/>
          <a:lstStyle>
            <a:lvl1pPr>
              <a:defRPr sz="5500">
                <a:solidFill>
                  <a:srgbClr val="233E76"/>
                </a:solidFill>
              </a:defRPr>
            </a:lvl1pPr>
            <a:lvl2pPr marL="1407885" indent="-798285">
              <a:defRPr sz="5500">
                <a:solidFill>
                  <a:srgbClr val="233E76"/>
                </a:solidFill>
              </a:defRPr>
            </a:lvl2pPr>
            <a:lvl3pPr marL="2150533" indent="-931333">
              <a:defRPr sz="5500">
                <a:solidFill>
                  <a:srgbClr val="233E76"/>
                </a:solidFill>
              </a:defRPr>
            </a:lvl3pPr>
            <a:lvl4pPr marL="2760133" indent="-931333">
              <a:defRPr sz="5500">
                <a:solidFill>
                  <a:srgbClr val="233E76"/>
                </a:solidFill>
              </a:defRPr>
            </a:lvl4pPr>
            <a:lvl5pPr marL="3369733" indent="-931333">
              <a:defRPr sz="5500">
                <a:solidFill>
                  <a:srgbClr val="233E76"/>
                </a:solidFill>
              </a:defRPr>
            </a:lvl5pPr>
          </a:lstStyle>
          <a:p>
            <a:r>
              <a:t>Slide Subtitle</a:t>
            </a:r>
          </a:p>
          <a:p>
            <a:pPr lvl="1"/>
            <a:endParaRPr/>
          </a:p>
          <a:p>
            <a:pPr lvl="2"/>
            <a:endParaRPr/>
          </a:p>
          <a:p>
            <a:pPr lvl="3"/>
            <a:endParaRPr/>
          </a:p>
          <a:p>
            <a:pPr lvl="4"/>
            <a:endParaRPr/>
          </a:p>
        </p:txBody>
      </p:sp>
      <p:sp>
        <p:nvSpPr>
          <p:cNvPr id="28" name="Body Level One…"/>
          <p:cNvSpPr txBox="1">
            <a:spLocks noGrp="1"/>
          </p:cNvSpPr>
          <p:nvPr>
            <p:ph type="body" idx="21" hasCustomPrompt="1"/>
          </p:nvPr>
        </p:nvSpPr>
        <p:spPr>
          <a:xfrm>
            <a:off x="1206500" y="4248503"/>
            <a:ext cx="21971000" cy="8256014"/>
          </a:xfrm>
          <a:prstGeom prst="rect">
            <a:avLst/>
          </a:prstGeom>
        </p:spPr>
        <p:txBody>
          <a:bodyPr lIns="50800" tIns="50800" rIns="50800" bIns="50800"/>
          <a:lstStyle>
            <a:lvl1pPr marL="609600" indent="-609600" defTabSz="2438337">
              <a:lnSpc>
                <a:spcPct val="90000"/>
              </a:lnSpc>
              <a:spcBef>
                <a:spcPts val="4500"/>
              </a:spcBef>
              <a:buSzPct val="123000"/>
              <a:buChar char="•"/>
              <a:defRPr sz="4800">
                <a:solidFill>
                  <a:srgbClr val="000000"/>
                </a:solidFill>
                <a:latin typeface="Arial"/>
                <a:ea typeface="Arial"/>
                <a:cs typeface="Arial"/>
                <a:sym typeface="Arial"/>
              </a:defRPr>
            </a:lvl1pPr>
          </a:lstStyle>
          <a:p>
            <a:r>
              <a:t>Slide bullet text</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E18324-D931-C71A-B897-0339A2EB13E9}"/>
              </a:ext>
            </a:extLst>
          </p:cNvPr>
          <p:cNvSpPr>
            <a:spLocks noGrp="1"/>
          </p:cNvSpPr>
          <p:nvPr>
            <p:ph type="dt" sz="half" idx="10"/>
          </p:nvPr>
        </p:nvSpPr>
        <p:spPr/>
        <p:txBody>
          <a:bodyPr/>
          <a:lstStyle/>
          <a:p>
            <a:fld id="{F6F8D08F-2F1E-4F48-B948-CCDCF21ECF2A}" type="datetimeFigureOut">
              <a:rPr lang="en-US" smtClean="0"/>
              <a:t>10/11/2023</a:t>
            </a:fld>
            <a:endParaRPr lang="en-US"/>
          </a:p>
        </p:txBody>
      </p:sp>
      <p:sp>
        <p:nvSpPr>
          <p:cNvPr id="3" name="Footer Placeholder 2">
            <a:extLst>
              <a:ext uri="{FF2B5EF4-FFF2-40B4-BE49-F238E27FC236}">
                <a16:creationId xmlns:a16="http://schemas.microsoft.com/office/drawing/2014/main" id="{71A2A001-6C53-18AA-8085-964661DD19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07E96D-1FB0-0321-30C6-46A7EB662030}"/>
              </a:ext>
            </a:extLst>
          </p:cNvPr>
          <p:cNvSpPr>
            <a:spLocks noGrp="1"/>
          </p:cNvSpPr>
          <p:nvPr>
            <p:ph type="sldNum" sz="quarter" idx="12"/>
          </p:nvPr>
        </p:nvSpPr>
        <p:spPr/>
        <p:txBody>
          <a:bodyPr/>
          <a:lstStyle/>
          <a:p>
            <a:fld id="{7166FA55-A4C0-4CB6-B1D8-92620B3A0790}" type="slidenum">
              <a:rPr lang="en-US" smtClean="0"/>
              <a:t>‹#›</a:t>
            </a:fld>
            <a:endParaRPr lang="en-US"/>
          </a:p>
        </p:txBody>
      </p:sp>
    </p:spTree>
    <p:extLst>
      <p:ext uri="{BB962C8B-B14F-4D97-AF65-F5344CB8AC3E}">
        <p14:creationId xmlns:p14="http://schemas.microsoft.com/office/powerpoint/2010/main" val="65618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510B6D-499F-11FA-3C62-A79FBF3A28D8}"/>
              </a:ext>
            </a:extLst>
          </p:cNvPr>
          <p:cNvSpPr/>
          <p:nvPr userDrawn="1"/>
        </p:nvSpPr>
        <p:spPr>
          <a:xfrm>
            <a:off x="10366376" y="914401"/>
            <a:ext cx="12338048" cy="1080769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8" name="Rectangle 7">
            <a:extLst>
              <a:ext uri="{FF2B5EF4-FFF2-40B4-BE49-F238E27FC236}">
                <a16:creationId xmlns:a16="http://schemas.microsoft.com/office/drawing/2014/main" id="{414C9845-0105-59DD-3D95-5A9437F030A7}"/>
              </a:ext>
            </a:extLst>
          </p:cNvPr>
          <p:cNvSpPr/>
          <p:nvPr userDrawn="1"/>
        </p:nvSpPr>
        <p:spPr>
          <a:xfrm>
            <a:off x="1676400" y="914400"/>
            <a:ext cx="8689976" cy="1082357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2" name="Title 1">
            <a:extLst>
              <a:ext uri="{FF2B5EF4-FFF2-40B4-BE49-F238E27FC236}">
                <a16:creationId xmlns:a16="http://schemas.microsoft.com/office/drawing/2014/main" id="{36D561CF-2B7E-BA20-7459-5C2ACBC9BC02}"/>
              </a:ext>
            </a:extLst>
          </p:cNvPr>
          <p:cNvSpPr>
            <a:spLocks noGrp="1"/>
          </p:cNvSpPr>
          <p:nvPr>
            <p:ph type="title"/>
          </p:nvPr>
        </p:nvSpPr>
        <p:spPr>
          <a:xfrm>
            <a:off x="1679577" y="914400"/>
            <a:ext cx="7864474" cy="3200400"/>
          </a:xfrm>
        </p:spPr>
        <p:txBody>
          <a:bodyPr anchor="b"/>
          <a:lstStyle>
            <a:lvl1pPr>
              <a:defRPr sz="6400"/>
            </a:lvl1pPr>
          </a:lstStyle>
          <a:p>
            <a:r>
              <a:rPr lang="en-US" dirty="0"/>
              <a:t>Click to edit Master title style</a:t>
            </a:r>
          </a:p>
        </p:txBody>
      </p:sp>
      <p:sp>
        <p:nvSpPr>
          <p:cNvPr id="3" name="Content Placeholder 2">
            <a:extLst>
              <a:ext uri="{FF2B5EF4-FFF2-40B4-BE49-F238E27FC236}">
                <a16:creationId xmlns:a16="http://schemas.microsoft.com/office/drawing/2014/main" id="{A6E4C594-5243-1C13-CF15-AE79FD4D6A1E}"/>
              </a:ext>
            </a:extLst>
          </p:cNvPr>
          <p:cNvSpPr>
            <a:spLocks noGrp="1"/>
          </p:cNvSpPr>
          <p:nvPr>
            <p:ph idx="1"/>
          </p:nvPr>
        </p:nvSpPr>
        <p:spPr>
          <a:xfrm>
            <a:off x="10366376" y="2247899"/>
            <a:ext cx="12344400" cy="9474202"/>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B028EDE-F600-72A8-0402-04336E1B4A06}"/>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F07A32FE-62C2-FF7C-7063-8B88605351CC}"/>
              </a:ext>
            </a:extLst>
          </p:cNvPr>
          <p:cNvSpPr>
            <a:spLocks noGrp="1"/>
          </p:cNvSpPr>
          <p:nvPr>
            <p:ph type="dt" sz="half" idx="10"/>
          </p:nvPr>
        </p:nvSpPr>
        <p:spPr/>
        <p:txBody>
          <a:bodyPr/>
          <a:lstStyle/>
          <a:p>
            <a:fld id="{F6F8D08F-2F1E-4F48-B948-CCDCF21ECF2A}" type="datetimeFigureOut">
              <a:rPr lang="en-US" smtClean="0"/>
              <a:t>10/11/2023</a:t>
            </a:fld>
            <a:endParaRPr lang="en-US"/>
          </a:p>
        </p:txBody>
      </p:sp>
      <p:sp>
        <p:nvSpPr>
          <p:cNvPr id="6" name="Footer Placeholder 5">
            <a:extLst>
              <a:ext uri="{FF2B5EF4-FFF2-40B4-BE49-F238E27FC236}">
                <a16:creationId xmlns:a16="http://schemas.microsoft.com/office/drawing/2014/main" id="{4594AF24-1037-2EDE-67BF-AB2FD15445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3B877D-8B5F-109F-76C7-91D7D6E57763}"/>
              </a:ext>
            </a:extLst>
          </p:cNvPr>
          <p:cNvSpPr>
            <a:spLocks noGrp="1"/>
          </p:cNvSpPr>
          <p:nvPr>
            <p:ph type="sldNum" sz="quarter" idx="12"/>
          </p:nvPr>
        </p:nvSpPr>
        <p:spPr/>
        <p:txBody>
          <a:bodyPr/>
          <a:lstStyle/>
          <a:p>
            <a:fld id="{7166FA55-A4C0-4CB6-B1D8-92620B3A0790}" type="slidenum">
              <a:rPr lang="en-US" smtClean="0"/>
              <a:t>‹#›</a:t>
            </a:fld>
            <a:endParaRPr lang="en-US"/>
          </a:p>
        </p:txBody>
      </p:sp>
    </p:spTree>
    <p:extLst>
      <p:ext uri="{BB962C8B-B14F-4D97-AF65-F5344CB8AC3E}">
        <p14:creationId xmlns:p14="http://schemas.microsoft.com/office/powerpoint/2010/main" val="3456696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8D322-C7E6-290D-012B-3C988FD98D9B}"/>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2156B11B-AAC2-0869-875D-0856716EA3E6}"/>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49766D23-E956-C755-C4BE-B2ADA2CB6EE9}"/>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7E0D5A9C-6ABB-10B6-6C7B-672603297E46}"/>
              </a:ext>
            </a:extLst>
          </p:cNvPr>
          <p:cNvSpPr>
            <a:spLocks noGrp="1"/>
          </p:cNvSpPr>
          <p:nvPr>
            <p:ph type="dt" sz="half" idx="10"/>
          </p:nvPr>
        </p:nvSpPr>
        <p:spPr/>
        <p:txBody>
          <a:bodyPr/>
          <a:lstStyle/>
          <a:p>
            <a:fld id="{F6F8D08F-2F1E-4F48-B948-CCDCF21ECF2A}" type="datetimeFigureOut">
              <a:rPr lang="en-US" smtClean="0"/>
              <a:t>10/11/2023</a:t>
            </a:fld>
            <a:endParaRPr lang="en-US"/>
          </a:p>
        </p:txBody>
      </p:sp>
      <p:sp>
        <p:nvSpPr>
          <p:cNvPr id="6" name="Footer Placeholder 5">
            <a:extLst>
              <a:ext uri="{FF2B5EF4-FFF2-40B4-BE49-F238E27FC236}">
                <a16:creationId xmlns:a16="http://schemas.microsoft.com/office/drawing/2014/main" id="{A400E089-B798-7F51-29C1-38463E8542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0FF9C2-5928-D6C0-01C0-8A34990D1712}"/>
              </a:ext>
            </a:extLst>
          </p:cNvPr>
          <p:cNvSpPr>
            <a:spLocks noGrp="1"/>
          </p:cNvSpPr>
          <p:nvPr>
            <p:ph type="sldNum" sz="quarter" idx="12"/>
          </p:nvPr>
        </p:nvSpPr>
        <p:spPr/>
        <p:txBody>
          <a:bodyPr/>
          <a:lstStyle/>
          <a:p>
            <a:fld id="{7166FA55-A4C0-4CB6-B1D8-92620B3A0790}" type="slidenum">
              <a:rPr lang="en-US" smtClean="0"/>
              <a:t>‹#›</a:t>
            </a:fld>
            <a:endParaRPr lang="en-US"/>
          </a:p>
        </p:txBody>
      </p:sp>
    </p:spTree>
    <p:extLst>
      <p:ext uri="{BB962C8B-B14F-4D97-AF65-F5344CB8AC3E}">
        <p14:creationId xmlns:p14="http://schemas.microsoft.com/office/powerpoint/2010/main" val="2312491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D53C-5BF4-2198-04D6-CDB5C65108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C5C328-B224-8316-5534-E56415095A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20CEC-AA62-3A09-F413-9293C1628B62}"/>
              </a:ext>
            </a:extLst>
          </p:cNvPr>
          <p:cNvSpPr>
            <a:spLocks noGrp="1"/>
          </p:cNvSpPr>
          <p:nvPr>
            <p:ph type="dt" sz="half" idx="10"/>
          </p:nvPr>
        </p:nvSpPr>
        <p:spPr/>
        <p:txBody>
          <a:bodyPr/>
          <a:lstStyle/>
          <a:p>
            <a:fld id="{F6F8D08F-2F1E-4F48-B948-CCDCF21ECF2A}" type="datetimeFigureOut">
              <a:rPr lang="en-US" smtClean="0"/>
              <a:t>10/11/2023</a:t>
            </a:fld>
            <a:endParaRPr lang="en-US"/>
          </a:p>
        </p:txBody>
      </p:sp>
      <p:sp>
        <p:nvSpPr>
          <p:cNvPr id="5" name="Footer Placeholder 4">
            <a:extLst>
              <a:ext uri="{FF2B5EF4-FFF2-40B4-BE49-F238E27FC236}">
                <a16:creationId xmlns:a16="http://schemas.microsoft.com/office/drawing/2014/main" id="{6EDD01FF-98C6-1152-48AD-540720AD2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64F17-B9C9-BF86-1EEE-8403AE4E49B3}"/>
              </a:ext>
            </a:extLst>
          </p:cNvPr>
          <p:cNvSpPr>
            <a:spLocks noGrp="1"/>
          </p:cNvSpPr>
          <p:nvPr>
            <p:ph type="sldNum" sz="quarter" idx="12"/>
          </p:nvPr>
        </p:nvSpPr>
        <p:spPr/>
        <p:txBody>
          <a:bodyPr/>
          <a:lstStyle/>
          <a:p>
            <a:fld id="{7166FA55-A4C0-4CB6-B1D8-92620B3A0790}" type="slidenum">
              <a:rPr lang="en-US" smtClean="0"/>
              <a:t>‹#›</a:t>
            </a:fld>
            <a:endParaRPr lang="en-US"/>
          </a:p>
        </p:txBody>
      </p:sp>
    </p:spTree>
    <p:extLst>
      <p:ext uri="{BB962C8B-B14F-4D97-AF65-F5344CB8AC3E}">
        <p14:creationId xmlns:p14="http://schemas.microsoft.com/office/powerpoint/2010/main" val="4156069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3E6F82-1E74-32B2-365C-82EE0FD28F15}"/>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7B68F3-2890-5AA1-47EE-C39F7B2B0E2B}"/>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7E70F-A1E7-D960-2271-4101F948D595}"/>
              </a:ext>
            </a:extLst>
          </p:cNvPr>
          <p:cNvSpPr>
            <a:spLocks noGrp="1"/>
          </p:cNvSpPr>
          <p:nvPr>
            <p:ph type="dt" sz="half" idx="10"/>
          </p:nvPr>
        </p:nvSpPr>
        <p:spPr/>
        <p:txBody>
          <a:bodyPr/>
          <a:lstStyle/>
          <a:p>
            <a:fld id="{F6F8D08F-2F1E-4F48-B948-CCDCF21ECF2A}" type="datetimeFigureOut">
              <a:rPr lang="en-US" smtClean="0"/>
              <a:t>10/11/2023</a:t>
            </a:fld>
            <a:endParaRPr lang="en-US"/>
          </a:p>
        </p:txBody>
      </p:sp>
      <p:sp>
        <p:nvSpPr>
          <p:cNvPr id="5" name="Footer Placeholder 4">
            <a:extLst>
              <a:ext uri="{FF2B5EF4-FFF2-40B4-BE49-F238E27FC236}">
                <a16:creationId xmlns:a16="http://schemas.microsoft.com/office/drawing/2014/main" id="{B19A28AC-E268-92F4-4846-18CD343C67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382691-D33E-B173-036F-F092289F7C74}"/>
              </a:ext>
            </a:extLst>
          </p:cNvPr>
          <p:cNvSpPr>
            <a:spLocks noGrp="1"/>
          </p:cNvSpPr>
          <p:nvPr>
            <p:ph type="sldNum" sz="quarter" idx="12"/>
          </p:nvPr>
        </p:nvSpPr>
        <p:spPr/>
        <p:txBody>
          <a:bodyPr/>
          <a:lstStyle/>
          <a:p>
            <a:fld id="{7166FA55-A4C0-4CB6-B1D8-92620B3A0790}" type="slidenum">
              <a:rPr lang="en-US" smtClean="0"/>
              <a:t>‹#›</a:t>
            </a:fld>
            <a:endParaRPr lang="en-US"/>
          </a:p>
        </p:txBody>
      </p:sp>
    </p:spTree>
    <p:extLst>
      <p:ext uri="{BB962C8B-B14F-4D97-AF65-F5344CB8AC3E}">
        <p14:creationId xmlns:p14="http://schemas.microsoft.com/office/powerpoint/2010/main" val="2011891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E718-F36F-4679-B028-31AA2203EF0A}"/>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62114A-3B43-4B33-B99F-423292138135}"/>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68EC01-1719-474F-BD24-A6BF90724FAD}"/>
              </a:ext>
            </a:extLst>
          </p:cNvPr>
          <p:cNvSpPr>
            <a:spLocks noGrp="1"/>
          </p:cNvSpPr>
          <p:nvPr>
            <p:ph type="dt" sz="half" idx="10"/>
          </p:nvPr>
        </p:nvSpPr>
        <p:spPr/>
        <p:txBody>
          <a:bodyPr/>
          <a:lstStyle/>
          <a:p>
            <a:fld id="{E6478E77-36B2-412A-800F-1D3BE12A4B6A}" type="datetimeFigureOut">
              <a:rPr lang="en-US" smtClean="0"/>
              <a:t>10/11/2023</a:t>
            </a:fld>
            <a:endParaRPr lang="en-US"/>
          </a:p>
        </p:txBody>
      </p:sp>
      <p:sp>
        <p:nvSpPr>
          <p:cNvPr id="5" name="Footer Placeholder 4">
            <a:extLst>
              <a:ext uri="{FF2B5EF4-FFF2-40B4-BE49-F238E27FC236}">
                <a16:creationId xmlns:a16="http://schemas.microsoft.com/office/drawing/2014/main" id="{64577564-509B-4950-BF28-D7AC41097A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C686A-129E-4E96-B583-F3CD72D7F2E7}"/>
              </a:ext>
            </a:extLst>
          </p:cNvPr>
          <p:cNvSpPr>
            <a:spLocks noGrp="1"/>
          </p:cNvSpPr>
          <p:nvPr>
            <p:ph type="sldNum" sz="quarter" idx="12"/>
          </p:nvPr>
        </p:nvSpPr>
        <p:spPr/>
        <p:txBody>
          <a:bodyPr/>
          <a:lstStyle/>
          <a:p>
            <a:fld id="{1203E743-F2EF-48EC-A62E-4E5EAA836761}" type="slidenum">
              <a:rPr lang="en-US" smtClean="0"/>
              <a:t>‹#›</a:t>
            </a:fld>
            <a:endParaRPr lang="en-US"/>
          </a:p>
        </p:txBody>
      </p:sp>
    </p:spTree>
    <p:extLst>
      <p:ext uri="{BB962C8B-B14F-4D97-AF65-F5344CB8AC3E}">
        <p14:creationId xmlns:p14="http://schemas.microsoft.com/office/powerpoint/2010/main" val="2271922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28137-D0E1-48BE-831B-12595F725E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AC3E23-DA8C-43C8-B874-A607F8D0880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9330A-A86F-47A0-9DDA-83F2B84996FB}"/>
              </a:ext>
            </a:extLst>
          </p:cNvPr>
          <p:cNvSpPr>
            <a:spLocks noGrp="1"/>
          </p:cNvSpPr>
          <p:nvPr>
            <p:ph type="dt" sz="half" idx="10"/>
          </p:nvPr>
        </p:nvSpPr>
        <p:spPr/>
        <p:txBody>
          <a:bodyPr/>
          <a:lstStyle/>
          <a:p>
            <a:fld id="{E6478E77-36B2-412A-800F-1D3BE12A4B6A}" type="datetimeFigureOut">
              <a:rPr lang="en-US" smtClean="0"/>
              <a:t>10/11/2023</a:t>
            </a:fld>
            <a:endParaRPr lang="en-US"/>
          </a:p>
        </p:txBody>
      </p:sp>
      <p:sp>
        <p:nvSpPr>
          <p:cNvPr id="5" name="Footer Placeholder 4">
            <a:extLst>
              <a:ext uri="{FF2B5EF4-FFF2-40B4-BE49-F238E27FC236}">
                <a16:creationId xmlns:a16="http://schemas.microsoft.com/office/drawing/2014/main" id="{ED5AE66D-2CCB-4369-82AE-E7049EA479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9F2379-4A41-49E9-A504-157E7D140DB4}"/>
              </a:ext>
            </a:extLst>
          </p:cNvPr>
          <p:cNvSpPr>
            <a:spLocks noGrp="1"/>
          </p:cNvSpPr>
          <p:nvPr>
            <p:ph type="sldNum" sz="quarter" idx="12"/>
          </p:nvPr>
        </p:nvSpPr>
        <p:spPr/>
        <p:txBody>
          <a:bodyPr/>
          <a:lstStyle/>
          <a:p>
            <a:fld id="{1203E743-F2EF-48EC-A62E-4E5EAA836761}" type="slidenum">
              <a:rPr lang="en-US" smtClean="0"/>
              <a:t>‹#›</a:t>
            </a:fld>
            <a:endParaRPr lang="en-US"/>
          </a:p>
        </p:txBody>
      </p:sp>
    </p:spTree>
    <p:extLst>
      <p:ext uri="{BB962C8B-B14F-4D97-AF65-F5344CB8AC3E}">
        <p14:creationId xmlns:p14="http://schemas.microsoft.com/office/powerpoint/2010/main" val="2644156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9334-B9D3-46DC-B557-1448E01B3EBF}"/>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E5CC6A-41FC-4157-BA00-399E97155C0D}"/>
              </a:ext>
            </a:extLst>
          </p:cNvPr>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667CA05-9EDD-4C73-8F25-9030C5F8F203}"/>
              </a:ext>
            </a:extLst>
          </p:cNvPr>
          <p:cNvSpPr>
            <a:spLocks noGrp="1"/>
          </p:cNvSpPr>
          <p:nvPr>
            <p:ph type="dt" sz="half" idx="10"/>
          </p:nvPr>
        </p:nvSpPr>
        <p:spPr/>
        <p:txBody>
          <a:bodyPr/>
          <a:lstStyle/>
          <a:p>
            <a:fld id="{E6478E77-36B2-412A-800F-1D3BE12A4B6A}" type="datetimeFigureOut">
              <a:rPr lang="en-US" smtClean="0"/>
              <a:t>10/11/2023</a:t>
            </a:fld>
            <a:endParaRPr lang="en-US"/>
          </a:p>
        </p:txBody>
      </p:sp>
      <p:sp>
        <p:nvSpPr>
          <p:cNvPr id="5" name="Footer Placeholder 4">
            <a:extLst>
              <a:ext uri="{FF2B5EF4-FFF2-40B4-BE49-F238E27FC236}">
                <a16:creationId xmlns:a16="http://schemas.microsoft.com/office/drawing/2014/main" id="{40CE368C-F562-4E8D-A736-29E071E23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C14F8-6B9D-431B-AA20-E6E21AB06871}"/>
              </a:ext>
            </a:extLst>
          </p:cNvPr>
          <p:cNvSpPr>
            <a:spLocks noGrp="1"/>
          </p:cNvSpPr>
          <p:nvPr>
            <p:ph type="sldNum" sz="quarter" idx="12"/>
          </p:nvPr>
        </p:nvSpPr>
        <p:spPr/>
        <p:txBody>
          <a:bodyPr/>
          <a:lstStyle/>
          <a:p>
            <a:fld id="{1203E743-F2EF-48EC-A62E-4E5EAA836761}" type="slidenum">
              <a:rPr lang="en-US" smtClean="0"/>
              <a:t>‹#›</a:t>
            </a:fld>
            <a:endParaRPr lang="en-US"/>
          </a:p>
        </p:txBody>
      </p:sp>
    </p:spTree>
    <p:extLst>
      <p:ext uri="{BB962C8B-B14F-4D97-AF65-F5344CB8AC3E}">
        <p14:creationId xmlns:p14="http://schemas.microsoft.com/office/powerpoint/2010/main" val="599896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9FD23-A811-4A71-9111-F420F84CF9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DB9CD2-E94B-43C8-AADD-4579386E52ED}"/>
              </a:ext>
            </a:extLst>
          </p:cNvPr>
          <p:cNvSpPr>
            <a:spLocks noGrp="1"/>
          </p:cNvSpPr>
          <p:nvPr>
            <p:ph sz="half" idx="1"/>
          </p:nvPr>
        </p:nvSpPr>
        <p:spPr>
          <a:xfrm>
            <a:off x="1676400" y="3651250"/>
            <a:ext cx="10439400" cy="8702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73200-7D9D-4263-8765-908705C48C2C}"/>
              </a:ext>
            </a:extLst>
          </p:cNvPr>
          <p:cNvSpPr>
            <a:spLocks noGrp="1"/>
          </p:cNvSpPr>
          <p:nvPr>
            <p:ph sz="half" idx="2"/>
          </p:nvPr>
        </p:nvSpPr>
        <p:spPr>
          <a:xfrm>
            <a:off x="12268200" y="3651250"/>
            <a:ext cx="10439400" cy="8702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440FD0-9EFA-457B-9F1F-C0E123EC60D7}"/>
              </a:ext>
            </a:extLst>
          </p:cNvPr>
          <p:cNvSpPr>
            <a:spLocks noGrp="1"/>
          </p:cNvSpPr>
          <p:nvPr>
            <p:ph type="dt" sz="half" idx="10"/>
          </p:nvPr>
        </p:nvSpPr>
        <p:spPr/>
        <p:txBody>
          <a:bodyPr/>
          <a:lstStyle/>
          <a:p>
            <a:fld id="{E6478E77-36B2-412A-800F-1D3BE12A4B6A}" type="datetimeFigureOut">
              <a:rPr lang="en-US" smtClean="0"/>
              <a:t>10/11/2023</a:t>
            </a:fld>
            <a:endParaRPr lang="en-US"/>
          </a:p>
        </p:txBody>
      </p:sp>
      <p:sp>
        <p:nvSpPr>
          <p:cNvPr id="6" name="Footer Placeholder 5">
            <a:extLst>
              <a:ext uri="{FF2B5EF4-FFF2-40B4-BE49-F238E27FC236}">
                <a16:creationId xmlns:a16="http://schemas.microsoft.com/office/drawing/2014/main" id="{8E706A1E-76D3-4BCA-94A5-27D1060DB7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502C6E-D383-4687-ACDA-29B8788FFB0A}"/>
              </a:ext>
            </a:extLst>
          </p:cNvPr>
          <p:cNvSpPr>
            <a:spLocks noGrp="1"/>
          </p:cNvSpPr>
          <p:nvPr>
            <p:ph type="sldNum" sz="quarter" idx="12"/>
          </p:nvPr>
        </p:nvSpPr>
        <p:spPr/>
        <p:txBody>
          <a:bodyPr/>
          <a:lstStyle/>
          <a:p>
            <a:fld id="{1203E743-F2EF-48EC-A62E-4E5EAA836761}" type="slidenum">
              <a:rPr lang="en-US" smtClean="0"/>
              <a:t>‹#›</a:t>
            </a:fld>
            <a:endParaRPr lang="en-US"/>
          </a:p>
        </p:txBody>
      </p:sp>
    </p:spTree>
    <p:extLst>
      <p:ext uri="{BB962C8B-B14F-4D97-AF65-F5344CB8AC3E}">
        <p14:creationId xmlns:p14="http://schemas.microsoft.com/office/powerpoint/2010/main" val="3391850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9D550-5C2E-4BBD-B8C9-394DE3143C2C}"/>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E1FEF4-634E-4D05-9079-F2A9569C694D}"/>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85C736D-E1EE-42C2-9F5F-58C8FC82B3E0}"/>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FB3D7B-EDA2-4720-BAAC-20A3474B7809}"/>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DC2769-C837-4B16-AE57-760E9E0E171B}"/>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444502-A033-43DE-937C-016507778445}"/>
              </a:ext>
            </a:extLst>
          </p:cNvPr>
          <p:cNvSpPr>
            <a:spLocks noGrp="1"/>
          </p:cNvSpPr>
          <p:nvPr>
            <p:ph type="dt" sz="half" idx="10"/>
          </p:nvPr>
        </p:nvSpPr>
        <p:spPr/>
        <p:txBody>
          <a:bodyPr/>
          <a:lstStyle/>
          <a:p>
            <a:fld id="{E6478E77-36B2-412A-800F-1D3BE12A4B6A}" type="datetimeFigureOut">
              <a:rPr lang="en-US" smtClean="0"/>
              <a:t>10/11/2023</a:t>
            </a:fld>
            <a:endParaRPr lang="en-US"/>
          </a:p>
        </p:txBody>
      </p:sp>
      <p:sp>
        <p:nvSpPr>
          <p:cNvPr id="8" name="Footer Placeholder 7">
            <a:extLst>
              <a:ext uri="{FF2B5EF4-FFF2-40B4-BE49-F238E27FC236}">
                <a16:creationId xmlns:a16="http://schemas.microsoft.com/office/drawing/2014/main" id="{453C2885-5CB9-40FD-979B-F5B740205B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D0FACD-D1AB-41C3-AEDA-5D691AA4F98F}"/>
              </a:ext>
            </a:extLst>
          </p:cNvPr>
          <p:cNvSpPr>
            <a:spLocks noGrp="1"/>
          </p:cNvSpPr>
          <p:nvPr>
            <p:ph type="sldNum" sz="quarter" idx="12"/>
          </p:nvPr>
        </p:nvSpPr>
        <p:spPr/>
        <p:txBody>
          <a:bodyPr/>
          <a:lstStyle/>
          <a:p>
            <a:fld id="{1203E743-F2EF-48EC-A62E-4E5EAA836761}" type="slidenum">
              <a:rPr lang="en-US" smtClean="0"/>
              <a:t>‹#›</a:t>
            </a:fld>
            <a:endParaRPr lang="en-US"/>
          </a:p>
        </p:txBody>
      </p:sp>
    </p:spTree>
    <p:extLst>
      <p:ext uri="{BB962C8B-B14F-4D97-AF65-F5344CB8AC3E}">
        <p14:creationId xmlns:p14="http://schemas.microsoft.com/office/powerpoint/2010/main" val="2945562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47634-F146-4BC0-8EA5-5E0AA9FEEC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110FA4-D72B-4102-807A-3CF5B52C5900}"/>
              </a:ext>
            </a:extLst>
          </p:cNvPr>
          <p:cNvSpPr>
            <a:spLocks noGrp="1"/>
          </p:cNvSpPr>
          <p:nvPr>
            <p:ph type="dt" sz="half" idx="10"/>
          </p:nvPr>
        </p:nvSpPr>
        <p:spPr/>
        <p:txBody>
          <a:bodyPr/>
          <a:lstStyle/>
          <a:p>
            <a:fld id="{E6478E77-36B2-412A-800F-1D3BE12A4B6A}" type="datetimeFigureOut">
              <a:rPr lang="en-US" smtClean="0"/>
              <a:t>10/11/2023</a:t>
            </a:fld>
            <a:endParaRPr lang="en-US"/>
          </a:p>
        </p:txBody>
      </p:sp>
      <p:sp>
        <p:nvSpPr>
          <p:cNvPr id="4" name="Footer Placeholder 3">
            <a:extLst>
              <a:ext uri="{FF2B5EF4-FFF2-40B4-BE49-F238E27FC236}">
                <a16:creationId xmlns:a16="http://schemas.microsoft.com/office/drawing/2014/main" id="{6D46E051-12DD-4DC5-A54D-FA7EE8734E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A8D229-3019-4ABD-880D-53D7B7D7D6C9}"/>
              </a:ext>
            </a:extLst>
          </p:cNvPr>
          <p:cNvSpPr>
            <a:spLocks noGrp="1"/>
          </p:cNvSpPr>
          <p:nvPr>
            <p:ph type="sldNum" sz="quarter" idx="12"/>
          </p:nvPr>
        </p:nvSpPr>
        <p:spPr/>
        <p:txBody>
          <a:bodyPr/>
          <a:lstStyle/>
          <a:p>
            <a:fld id="{1203E743-F2EF-48EC-A62E-4E5EAA836761}" type="slidenum">
              <a:rPr lang="en-US" smtClean="0"/>
              <a:t>‹#›</a:t>
            </a:fld>
            <a:endParaRPr lang="en-US"/>
          </a:p>
        </p:txBody>
      </p:sp>
    </p:spTree>
    <p:extLst>
      <p:ext uri="{BB962C8B-B14F-4D97-AF65-F5344CB8AC3E}">
        <p14:creationId xmlns:p14="http://schemas.microsoft.com/office/powerpoint/2010/main" val="4066998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FE8E0D-2CDC-42DC-ADD2-1E08A944B1DC}"/>
              </a:ext>
            </a:extLst>
          </p:cNvPr>
          <p:cNvSpPr>
            <a:spLocks noGrp="1"/>
          </p:cNvSpPr>
          <p:nvPr>
            <p:ph type="dt" sz="half" idx="10"/>
          </p:nvPr>
        </p:nvSpPr>
        <p:spPr/>
        <p:txBody>
          <a:bodyPr/>
          <a:lstStyle/>
          <a:p>
            <a:fld id="{E6478E77-36B2-412A-800F-1D3BE12A4B6A}" type="datetimeFigureOut">
              <a:rPr lang="en-US" smtClean="0"/>
              <a:t>10/11/2023</a:t>
            </a:fld>
            <a:endParaRPr lang="en-US"/>
          </a:p>
        </p:txBody>
      </p:sp>
      <p:sp>
        <p:nvSpPr>
          <p:cNvPr id="3" name="Footer Placeholder 2">
            <a:extLst>
              <a:ext uri="{FF2B5EF4-FFF2-40B4-BE49-F238E27FC236}">
                <a16:creationId xmlns:a16="http://schemas.microsoft.com/office/drawing/2014/main" id="{2192668A-2965-4FA7-959C-D5C90C381A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0A1617-0017-424C-8F4E-D15FDD4EFF26}"/>
              </a:ext>
            </a:extLst>
          </p:cNvPr>
          <p:cNvSpPr>
            <a:spLocks noGrp="1"/>
          </p:cNvSpPr>
          <p:nvPr>
            <p:ph type="sldNum" sz="quarter" idx="12"/>
          </p:nvPr>
        </p:nvSpPr>
        <p:spPr/>
        <p:txBody>
          <a:bodyPr/>
          <a:lstStyle/>
          <a:p>
            <a:fld id="{1203E743-F2EF-48EC-A62E-4E5EAA836761}" type="slidenum">
              <a:rPr lang="en-US" smtClean="0"/>
              <a:t>‹#›</a:t>
            </a:fld>
            <a:endParaRPr lang="en-US"/>
          </a:p>
        </p:txBody>
      </p:sp>
    </p:spTree>
    <p:extLst>
      <p:ext uri="{BB962C8B-B14F-4D97-AF65-F5344CB8AC3E}">
        <p14:creationId xmlns:p14="http://schemas.microsoft.com/office/powerpoint/2010/main" val="40881627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Stock-1184802478.jpg" descr="iStock-1184802478.jpg"/>
          <p:cNvPicPr>
            <a:picLocks noChangeAspect="1"/>
          </p:cNvPicPr>
          <p:nvPr/>
        </p:nvPicPr>
        <p:blipFill>
          <a:blip r:embed="rId4"/>
          <a:stretch>
            <a:fillRect/>
          </a:stretch>
        </p:blipFill>
        <p:spPr>
          <a:xfrm>
            <a:off x="-1524001" y="0"/>
            <a:ext cx="27432001" cy="13716000"/>
          </a:xfrm>
          <a:prstGeom prst="rect">
            <a:avLst/>
          </a:prstGeom>
          <a:ln w="12700">
            <a:miter lim="400000"/>
          </a:ln>
        </p:spPr>
      </p:pic>
      <p:sp>
        <p:nvSpPr>
          <p:cNvPr id="3" name="Presentation Title"/>
          <p:cNvSpPr txBox="1">
            <a:spLocks noGrp="1"/>
          </p:cNvSpPr>
          <p:nvPr>
            <p:ph type="title" hasCustomPrompt="1"/>
          </p:nvPr>
        </p:nvSpPr>
        <p:spPr>
          <a:xfrm>
            <a:off x="1206500" y="9886070"/>
            <a:ext cx="21971002" cy="1479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Presentation Title</a:t>
            </a:r>
          </a:p>
        </p:txBody>
      </p:sp>
      <p:sp>
        <p:nvSpPr>
          <p:cNvPr id="4" name="Body Level One…"/>
          <p:cNvSpPr txBox="1">
            <a:spLocks noGrp="1"/>
          </p:cNvSpPr>
          <p:nvPr>
            <p:ph type="body" idx="1" hasCustomPrompt="1"/>
          </p:nvPr>
        </p:nvSpPr>
        <p:spPr>
          <a:xfrm>
            <a:off x="1207690" y="1106137"/>
            <a:ext cx="21968621" cy="6369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Author and Date</a:t>
            </a:r>
          </a:p>
          <a:p>
            <a:pPr lvl="1"/>
            <a:endParaRPr/>
          </a:p>
          <a:p>
            <a:pPr lvl="2"/>
            <a:endParaRPr/>
          </a:p>
          <a:p>
            <a:pPr lvl="3"/>
            <a:endParaRPr/>
          </a:p>
          <a:p>
            <a:pPr lvl="4"/>
            <a:endParaRPr/>
          </a:p>
        </p:txBody>
      </p:sp>
      <p:sp>
        <p:nvSpPr>
          <p:cNvPr id="5" name="Line"/>
          <p:cNvSpPr/>
          <p:nvPr/>
        </p:nvSpPr>
        <p:spPr>
          <a:xfrm>
            <a:off x="1312416" y="9440416"/>
            <a:ext cx="21971002" cy="1"/>
          </a:xfrm>
          <a:prstGeom prst="line">
            <a:avLst/>
          </a:prstGeom>
          <a:ln w="12700">
            <a:solidFill>
              <a:srgbClr val="FFFFFF"/>
            </a:solidFill>
            <a:miter lim="400000"/>
          </a:ln>
        </p:spPr>
        <p:txBody>
          <a:bodyPr lIns="45718" tIns="45718" rIns="45718" bIns="45718"/>
          <a:lstStyle/>
          <a:p>
            <a:endParaRPr/>
          </a:p>
        </p:txBody>
      </p:sp>
      <p:pic>
        <p:nvPicPr>
          <p:cNvPr id="6" name="Lynn.png" descr="Lynn.png"/>
          <p:cNvPicPr>
            <a:picLocks noChangeAspect="1"/>
          </p:cNvPicPr>
          <p:nvPr/>
        </p:nvPicPr>
        <p:blipFill>
          <a:blip r:embed="rId5"/>
          <a:stretch>
            <a:fillRect/>
          </a:stretch>
        </p:blipFill>
        <p:spPr>
          <a:xfrm>
            <a:off x="15783269" y="3576297"/>
            <a:ext cx="8674101" cy="10210802"/>
          </a:xfrm>
          <a:prstGeom prst="rect">
            <a:avLst/>
          </a:prstGeom>
          <a:ln w="12700">
            <a:miter lim="400000"/>
          </a:ln>
        </p:spPr>
      </p:pic>
      <p:pic>
        <p:nvPicPr>
          <p:cNvPr id="7" name="Asset 3LR STO White.png" descr="Asset 3LR STO White.png"/>
          <p:cNvPicPr>
            <a:picLocks noChangeAspect="1"/>
          </p:cNvPicPr>
          <p:nvPr/>
        </p:nvPicPr>
        <p:blipFill>
          <a:blip r:embed="rId6"/>
          <a:stretch>
            <a:fillRect/>
          </a:stretch>
        </p:blipFill>
        <p:spPr>
          <a:xfrm>
            <a:off x="1354128" y="3690982"/>
            <a:ext cx="6339365" cy="4828238"/>
          </a:xfrm>
          <a:prstGeom prst="rect">
            <a:avLst/>
          </a:prstGeom>
          <a:ln w="12700">
            <a:miter lim="400000"/>
          </a:ln>
        </p:spPr>
      </p:pic>
      <p:sp>
        <p:nvSpPr>
          <p:cNvPr id="8"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FFFFFF"/>
          </a:solidFill>
          <a:uFillTx/>
          <a:latin typeface="Arial"/>
          <a:ea typeface="Arial"/>
          <a:cs typeface="Arial"/>
          <a:sym typeface="Arial"/>
        </a:defRPr>
      </a:lvl1pPr>
      <a:lvl2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FFFFFF"/>
          </a:solidFill>
          <a:uFillTx/>
          <a:latin typeface="Arial"/>
          <a:ea typeface="Arial"/>
          <a:cs typeface="Arial"/>
          <a:sym typeface="Arial"/>
        </a:defRPr>
      </a:lvl2pPr>
      <a:lvl3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FFFFFF"/>
          </a:solidFill>
          <a:uFillTx/>
          <a:latin typeface="Arial"/>
          <a:ea typeface="Arial"/>
          <a:cs typeface="Arial"/>
          <a:sym typeface="Arial"/>
        </a:defRPr>
      </a:lvl3pPr>
      <a:lvl4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FFFFFF"/>
          </a:solidFill>
          <a:uFillTx/>
          <a:latin typeface="Arial"/>
          <a:ea typeface="Arial"/>
          <a:cs typeface="Arial"/>
          <a:sym typeface="Arial"/>
        </a:defRPr>
      </a:lvl4pPr>
      <a:lvl5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FFFFFF"/>
          </a:solidFill>
          <a:uFillTx/>
          <a:latin typeface="Arial"/>
          <a:ea typeface="Arial"/>
          <a:cs typeface="Arial"/>
          <a:sym typeface="Arial"/>
        </a:defRPr>
      </a:lvl5pPr>
      <a:lvl6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FFFFFF"/>
          </a:solidFill>
          <a:uFillTx/>
          <a:latin typeface="Arial"/>
          <a:ea typeface="Arial"/>
          <a:cs typeface="Arial"/>
          <a:sym typeface="Arial"/>
        </a:defRPr>
      </a:lvl6pPr>
      <a:lvl7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FFFFFF"/>
          </a:solidFill>
          <a:uFillTx/>
          <a:latin typeface="Arial"/>
          <a:ea typeface="Arial"/>
          <a:cs typeface="Arial"/>
          <a:sym typeface="Arial"/>
        </a:defRPr>
      </a:lvl7pPr>
      <a:lvl8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FFFFFF"/>
          </a:solidFill>
          <a:uFillTx/>
          <a:latin typeface="Arial"/>
          <a:ea typeface="Arial"/>
          <a:cs typeface="Arial"/>
          <a:sym typeface="Arial"/>
        </a:defRPr>
      </a:lvl8pPr>
      <a:lvl9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FFFFFF"/>
          </a:solidFill>
          <a:uFillTx/>
          <a:latin typeface="Arial"/>
          <a:ea typeface="Arial"/>
          <a:cs typeface="Arial"/>
          <a:sym typeface="Arial"/>
        </a:defRPr>
      </a:lvl9pPr>
    </p:titleStyle>
    <p:body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Times New Roman"/>
          <a:ea typeface="Times New Roman"/>
          <a:cs typeface="Times New Roman"/>
          <a:sym typeface="Times New Roman"/>
        </a:defRPr>
      </a:lvl1pPr>
      <a:lvl2pPr marL="1132114" marR="0" indent="-522514"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2pPr>
      <a:lvl3pPr marL="1828800" marR="0" indent="-6096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3pPr>
      <a:lvl4pPr marL="2438400" marR="0" indent="-6096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4pPr>
      <a:lvl5pPr marL="3048000" marR="0" indent="-6096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D9E370-6B6C-4A97-88C1-FCE1604B05EB}"/>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4640B5-9BA2-486D-A086-BF5E37422CFC}"/>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5873F-88EE-438A-8A51-3B622C28D4D8}"/>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E6478E77-36B2-412A-800F-1D3BE12A4B6A}" type="datetimeFigureOut">
              <a:rPr lang="en-US" smtClean="0"/>
              <a:t>10/11/2023</a:t>
            </a:fld>
            <a:endParaRPr lang="en-US"/>
          </a:p>
        </p:txBody>
      </p:sp>
      <p:sp>
        <p:nvSpPr>
          <p:cNvPr id="5" name="Footer Placeholder 4">
            <a:extLst>
              <a:ext uri="{FF2B5EF4-FFF2-40B4-BE49-F238E27FC236}">
                <a16:creationId xmlns:a16="http://schemas.microsoft.com/office/drawing/2014/main" id="{3134726D-DC17-49BC-A2E4-B74E0ADC8EDD}"/>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9F8A24-435E-4A52-BACF-58F55863858D}"/>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1203E743-F2EF-48EC-A62E-4E5EAA836761}" type="slidenum">
              <a:rPr lang="en-US" smtClean="0"/>
              <a:t>‹#›</a:t>
            </a:fld>
            <a:endParaRPr lang="en-US"/>
          </a:p>
        </p:txBody>
      </p:sp>
    </p:spTree>
    <p:extLst>
      <p:ext uri="{BB962C8B-B14F-4D97-AF65-F5344CB8AC3E}">
        <p14:creationId xmlns:p14="http://schemas.microsoft.com/office/powerpoint/2010/main" val="22020895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0AD3CA-3286-2830-602C-A298562C902F}"/>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085FB62-BEEC-3623-9B78-F216916EF5B8}"/>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E322A-18B2-7C5A-58D6-6C15B318B10C}"/>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F6F8D08F-2F1E-4F48-B948-CCDCF21ECF2A}" type="datetimeFigureOut">
              <a:rPr lang="en-US" smtClean="0"/>
              <a:t>10/11/2023</a:t>
            </a:fld>
            <a:endParaRPr lang="en-US"/>
          </a:p>
        </p:txBody>
      </p:sp>
      <p:sp>
        <p:nvSpPr>
          <p:cNvPr id="5" name="Footer Placeholder 4">
            <a:extLst>
              <a:ext uri="{FF2B5EF4-FFF2-40B4-BE49-F238E27FC236}">
                <a16:creationId xmlns:a16="http://schemas.microsoft.com/office/drawing/2014/main" id="{7A79A61F-44EF-2532-6611-5007DA074D03}"/>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2999CD-FA57-B1A3-2E59-B5BE9C045C94}"/>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7166FA55-A4C0-4CB6-B1D8-92620B3A0790}" type="slidenum">
              <a:rPr lang="en-US" smtClean="0"/>
              <a:t>‹#›</a:t>
            </a:fld>
            <a:endParaRPr lang="en-US"/>
          </a:p>
        </p:txBody>
      </p:sp>
    </p:spTree>
    <p:extLst>
      <p:ext uri="{BB962C8B-B14F-4D97-AF65-F5344CB8AC3E}">
        <p14:creationId xmlns:p14="http://schemas.microsoft.com/office/powerpoint/2010/main" val="347392592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1828800" rtl="0" eaLnBrk="1" latinLnBrk="0" hangingPunct="1">
        <a:lnSpc>
          <a:spcPct val="90000"/>
        </a:lnSpc>
        <a:spcBef>
          <a:spcPct val="0"/>
        </a:spcBef>
        <a:buNone/>
        <a:defRPr sz="8800" kern="1200">
          <a:solidFill>
            <a:schemeClr val="tx2"/>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dn.unite529.com/jcdn/files/UABLE/pdfs/ks-programdescription.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kansascash.ks.gov/" TargetMode="External"/><Relationship Id="rId2" Type="http://schemas.openxmlformats.org/officeDocument/2006/relationships/hyperlink" Target="mailto:treasurer@treasurer.ks.gov" TargetMode="External"/><Relationship Id="rId1" Type="http://schemas.openxmlformats.org/officeDocument/2006/relationships/slideLayout" Target="../slideLayouts/slideLayout2.xml"/><Relationship Id="rId6" Type="http://schemas.openxmlformats.org/officeDocument/2006/relationships/hyperlink" Target="mailto:john@treasurer.ks.gov" TargetMode="External"/><Relationship Id="rId5" Type="http://schemas.openxmlformats.org/officeDocument/2006/relationships/hyperlink" Target="mailto:julia@treasurer.ks.gov" TargetMode="External"/><Relationship Id="rId4" Type="http://schemas.openxmlformats.org/officeDocument/2006/relationships/hyperlink" Target="https://savewithable.com/ks/home.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29DE7B6-DC7C-4BA1-B406-EDDA0C0A3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08592" y="-4"/>
            <a:ext cx="15075408" cy="13716004"/>
          </a:xfrm>
          <a:prstGeom prst="rect">
            <a:avLst/>
          </a:prstGeom>
          <a:solidFill>
            <a:srgbClr val="193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CB95B3-8BF2-3488-B285-1597CCEAD828}"/>
              </a:ext>
            </a:extLst>
          </p:cNvPr>
          <p:cNvSpPr>
            <a:spLocks noGrp="1"/>
          </p:cNvSpPr>
          <p:nvPr>
            <p:ph type="ctrTitle"/>
          </p:nvPr>
        </p:nvSpPr>
        <p:spPr>
          <a:xfrm>
            <a:off x="10379240" y="2612142"/>
            <a:ext cx="10956758" cy="5326814"/>
          </a:xfrm>
        </p:spPr>
        <p:txBody>
          <a:bodyPr>
            <a:normAutofit fontScale="90000"/>
          </a:bodyPr>
          <a:lstStyle/>
          <a:p>
            <a:pPr algn="l"/>
            <a:r>
              <a:rPr lang="en-US" sz="10800" dirty="0">
                <a:solidFill>
                  <a:srgbClr val="FFFFFF"/>
                </a:solidFill>
              </a:rPr>
              <a:t>ABLE Accounts and Special Needs Trusts</a:t>
            </a:r>
            <a:br>
              <a:rPr lang="en-US" sz="10800" dirty="0">
                <a:solidFill>
                  <a:srgbClr val="FFFFFF"/>
                </a:solidFill>
              </a:rPr>
            </a:br>
            <a:br>
              <a:rPr lang="en-US" sz="10800" dirty="0">
                <a:solidFill>
                  <a:srgbClr val="FFFFFF"/>
                </a:solidFill>
              </a:rPr>
            </a:br>
            <a:r>
              <a:rPr lang="en-US" sz="10800" i="1" dirty="0">
                <a:solidFill>
                  <a:srgbClr val="FFFFFF"/>
                </a:solidFill>
              </a:rPr>
              <a:t>What you need to know</a:t>
            </a:r>
            <a:endParaRPr lang="en-US" sz="10800" dirty="0">
              <a:solidFill>
                <a:srgbClr val="FFFFFF"/>
              </a:solidFill>
            </a:endParaRPr>
          </a:p>
        </p:txBody>
      </p:sp>
      <p:sp>
        <p:nvSpPr>
          <p:cNvPr id="3" name="Subtitle 2">
            <a:extLst>
              <a:ext uri="{FF2B5EF4-FFF2-40B4-BE49-F238E27FC236}">
                <a16:creationId xmlns:a16="http://schemas.microsoft.com/office/drawing/2014/main" id="{31D7A42A-682E-3163-E37A-63069F2E91F2}"/>
              </a:ext>
            </a:extLst>
          </p:cNvPr>
          <p:cNvSpPr>
            <a:spLocks noGrp="1"/>
          </p:cNvSpPr>
          <p:nvPr>
            <p:ph type="subTitle" idx="1"/>
          </p:nvPr>
        </p:nvSpPr>
        <p:spPr>
          <a:xfrm>
            <a:off x="9828276" y="8690219"/>
            <a:ext cx="14036040" cy="3721766"/>
          </a:xfrm>
        </p:spPr>
        <p:txBody>
          <a:bodyPr>
            <a:noAutofit/>
          </a:bodyPr>
          <a:lstStyle/>
          <a:p>
            <a:r>
              <a:rPr lang="en-US" sz="4000" dirty="0" err="1">
                <a:solidFill>
                  <a:srgbClr val="FFFFFF"/>
                </a:solidFill>
              </a:rPr>
              <a:t>Interhab</a:t>
            </a:r>
            <a:r>
              <a:rPr lang="en-US" sz="4000" dirty="0">
                <a:solidFill>
                  <a:srgbClr val="FFFFFF"/>
                </a:solidFill>
              </a:rPr>
              <a:t> </a:t>
            </a:r>
            <a:r>
              <a:rPr lang="en-US" sz="4000" dirty="0" err="1">
                <a:solidFill>
                  <a:srgbClr val="FFFFFF"/>
                </a:solidFill>
              </a:rPr>
              <a:t>PowerUp</a:t>
            </a:r>
            <a:r>
              <a:rPr lang="en-US" sz="4000" dirty="0">
                <a:solidFill>
                  <a:srgbClr val="FFFFFF"/>
                </a:solidFill>
              </a:rPr>
              <a:t>! 2023</a:t>
            </a:r>
          </a:p>
          <a:p>
            <a:pPr algn="l"/>
            <a:endParaRPr lang="en-US" sz="4000" dirty="0">
              <a:solidFill>
                <a:srgbClr val="FFFFFF"/>
              </a:solidFill>
            </a:endParaRPr>
          </a:p>
          <a:p>
            <a:pPr algn="l"/>
            <a:r>
              <a:rPr lang="en-US" sz="4000" dirty="0">
                <a:solidFill>
                  <a:srgbClr val="FFFFFF"/>
                </a:solidFill>
              </a:rPr>
              <a:t>Julia Whalen					Laura Pederzani</a:t>
            </a:r>
          </a:p>
          <a:p>
            <a:pPr algn="l"/>
            <a:r>
              <a:rPr lang="en-US" sz="4000" dirty="0">
                <a:solidFill>
                  <a:srgbClr val="FFFFFF"/>
                </a:solidFill>
              </a:rPr>
              <a:t>Savings Program Manager		Community Outreach Specialist</a:t>
            </a:r>
          </a:p>
          <a:p>
            <a:pPr algn="l"/>
            <a:r>
              <a:rPr lang="en-US" sz="4000" dirty="0">
                <a:solidFill>
                  <a:srgbClr val="FFFFFF"/>
                </a:solidFill>
              </a:rPr>
              <a:t>State Treasurer’s Office		</a:t>
            </a:r>
            <a:r>
              <a:rPr lang="en-US" sz="4000" dirty="0" err="1">
                <a:solidFill>
                  <a:srgbClr val="FFFFFF"/>
                </a:solidFill>
              </a:rPr>
              <a:t>Arcare</a:t>
            </a:r>
            <a:r>
              <a:rPr lang="en-US" sz="4000" dirty="0">
                <a:solidFill>
                  <a:srgbClr val="FFFFFF"/>
                </a:solidFill>
              </a:rPr>
              <a:t>, Inc.</a:t>
            </a:r>
          </a:p>
        </p:txBody>
      </p:sp>
      <p:pic>
        <p:nvPicPr>
          <p:cNvPr id="7" name="Picture 6" descr="A picture containing text, clipart&#10;&#10;Description automatically generated">
            <a:extLst>
              <a:ext uri="{FF2B5EF4-FFF2-40B4-BE49-F238E27FC236}">
                <a16:creationId xmlns:a16="http://schemas.microsoft.com/office/drawing/2014/main" id="{9DBFCE5C-F6FA-088C-124F-0927277EB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927" y="9805467"/>
            <a:ext cx="7239690" cy="1724028"/>
          </a:xfrm>
          <a:prstGeom prst="rect">
            <a:avLst/>
          </a:prstGeom>
        </p:spPr>
      </p:pic>
      <p:pic>
        <p:nvPicPr>
          <p:cNvPr id="6" name="Picture 5">
            <a:extLst>
              <a:ext uri="{FF2B5EF4-FFF2-40B4-BE49-F238E27FC236}">
                <a16:creationId xmlns:a16="http://schemas.microsoft.com/office/drawing/2014/main" id="{4D726454-807D-4871-BD63-E09C049E2E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3826" y="5062117"/>
            <a:ext cx="6309893" cy="3591761"/>
          </a:xfrm>
          <a:prstGeom prst="rect">
            <a:avLst/>
          </a:prstGeom>
        </p:spPr>
      </p:pic>
      <p:pic>
        <p:nvPicPr>
          <p:cNvPr id="9" name="Picture 8">
            <a:extLst>
              <a:ext uri="{FF2B5EF4-FFF2-40B4-BE49-F238E27FC236}">
                <a16:creationId xmlns:a16="http://schemas.microsoft.com/office/drawing/2014/main" id="{4085B8B0-CEE1-4FA7-95AE-E061EDC2EB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4763" y="760460"/>
            <a:ext cx="5128021" cy="3703363"/>
          </a:xfrm>
          <a:prstGeom prst="rect">
            <a:avLst/>
          </a:prstGeom>
        </p:spPr>
      </p:pic>
    </p:spTree>
    <p:extLst>
      <p:ext uri="{BB962C8B-B14F-4D97-AF65-F5344CB8AC3E}">
        <p14:creationId xmlns:p14="http://schemas.microsoft.com/office/powerpoint/2010/main" val="3239885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3FD15-5000-489F-BF08-B93B17055582}"/>
              </a:ext>
            </a:extLst>
          </p:cNvPr>
          <p:cNvSpPr>
            <a:spLocks noGrp="1"/>
          </p:cNvSpPr>
          <p:nvPr>
            <p:ph type="title"/>
          </p:nvPr>
        </p:nvSpPr>
        <p:spPr/>
        <p:txBody>
          <a:bodyPr/>
          <a:lstStyle/>
          <a:p>
            <a:r>
              <a:rPr lang="en-US" dirty="0"/>
              <a:t>ABLE</a:t>
            </a:r>
          </a:p>
        </p:txBody>
      </p:sp>
      <p:sp>
        <p:nvSpPr>
          <p:cNvPr id="3" name="Text Placeholder 2">
            <a:extLst>
              <a:ext uri="{FF2B5EF4-FFF2-40B4-BE49-F238E27FC236}">
                <a16:creationId xmlns:a16="http://schemas.microsoft.com/office/drawing/2014/main" id="{6A89B439-5760-4083-8678-46DDD95A94A1}"/>
              </a:ext>
            </a:extLst>
          </p:cNvPr>
          <p:cNvSpPr>
            <a:spLocks noGrp="1"/>
          </p:cNvSpPr>
          <p:nvPr>
            <p:ph type="body" sz="quarter" idx="1"/>
          </p:nvPr>
        </p:nvSpPr>
        <p:spPr/>
        <p:txBody>
          <a:bodyPr/>
          <a:lstStyle/>
          <a:p>
            <a:r>
              <a:rPr lang="en-US" b="1" dirty="0"/>
              <a:t>What exactly are “Qualified Disability Expenses”? </a:t>
            </a:r>
            <a:r>
              <a:rPr lang="en-US" sz="3600" b="1" i="1" dirty="0"/>
              <a:t>continued</a:t>
            </a:r>
          </a:p>
          <a:p>
            <a:endParaRPr lang="en-US" dirty="0"/>
          </a:p>
          <a:p>
            <a:endParaRPr lang="en-US" dirty="0"/>
          </a:p>
        </p:txBody>
      </p:sp>
      <p:sp>
        <p:nvSpPr>
          <p:cNvPr id="4" name="Text Placeholder 3">
            <a:extLst>
              <a:ext uri="{FF2B5EF4-FFF2-40B4-BE49-F238E27FC236}">
                <a16:creationId xmlns:a16="http://schemas.microsoft.com/office/drawing/2014/main" id="{FC4D2283-45E9-4C7F-955E-3C01FC08B79A}"/>
              </a:ext>
            </a:extLst>
          </p:cNvPr>
          <p:cNvSpPr>
            <a:spLocks noGrp="1"/>
          </p:cNvSpPr>
          <p:nvPr>
            <p:ph type="body" idx="21"/>
          </p:nvPr>
        </p:nvSpPr>
        <p:spPr/>
        <p:txBody>
          <a:bodyPr>
            <a:normAutofit/>
          </a:bodyPr>
          <a:lstStyle/>
          <a:p>
            <a:r>
              <a:rPr lang="en-US" dirty="0"/>
              <a:t>What documentation is required?</a:t>
            </a:r>
          </a:p>
          <a:p>
            <a:r>
              <a:rPr lang="en-US" dirty="0"/>
              <a:t>Document the expenses </a:t>
            </a:r>
            <a:r>
              <a:rPr lang="en-US" b="1" dirty="0"/>
              <a:t>for your own files</a:t>
            </a:r>
          </a:p>
          <a:p>
            <a:pPr marL="1828800" lvl="3" indent="-471488"/>
            <a:r>
              <a:rPr lang="en-US" sz="4000" dirty="0">
                <a:solidFill>
                  <a:schemeClr val="bg2">
                    <a:lumMod val="50000"/>
                  </a:schemeClr>
                </a:solidFill>
                <a:latin typeface="Arial" panose="020B0604020202020204" pitchFamily="34" charset="0"/>
                <a:cs typeface="Arial" panose="020B0604020202020204" pitchFamily="34" charset="0"/>
              </a:rPr>
              <a:t>We will discuss specific expenses, but our program does not ask for justification or documentation</a:t>
            </a:r>
          </a:p>
          <a:p>
            <a:pPr marL="1828800" lvl="3" indent="-471488">
              <a:buNone/>
            </a:pPr>
            <a:endParaRPr lang="en-US" sz="4000" dirty="0">
              <a:solidFill>
                <a:schemeClr val="bg2">
                  <a:lumMod val="50000"/>
                </a:schemeClr>
              </a:solidFill>
              <a:latin typeface="Arial" panose="020B0604020202020204" pitchFamily="34" charset="0"/>
              <a:cs typeface="Arial" panose="020B0604020202020204" pitchFamily="34" charset="0"/>
            </a:endParaRPr>
          </a:p>
          <a:p>
            <a:pPr marL="1828800" lvl="3" indent="-471488"/>
            <a:r>
              <a:rPr lang="en-US" sz="4000" dirty="0">
                <a:solidFill>
                  <a:schemeClr val="bg2">
                    <a:lumMod val="50000"/>
                  </a:schemeClr>
                </a:solidFill>
                <a:latin typeface="Arial" panose="020B0604020202020204" pitchFamily="34" charset="0"/>
                <a:cs typeface="Arial" panose="020B0604020202020204" pitchFamily="34" charset="0"/>
              </a:rPr>
              <a:t>Records may need to be provided to IRS or other auditors</a:t>
            </a:r>
          </a:p>
          <a:p>
            <a:pPr marL="1828800" lvl="3" indent="-471488"/>
            <a:endParaRPr lang="en-US" sz="4000" dirty="0">
              <a:solidFill>
                <a:schemeClr val="bg2">
                  <a:lumMod val="50000"/>
                </a:schemeClr>
              </a:solidFill>
              <a:latin typeface="Arial" panose="020B0604020202020204" pitchFamily="34" charset="0"/>
              <a:cs typeface="Arial" panose="020B0604020202020204" pitchFamily="34" charset="0"/>
            </a:endParaRPr>
          </a:p>
          <a:p>
            <a:pPr marL="1828800" lvl="3" indent="-471488"/>
            <a:r>
              <a:rPr lang="en-US" sz="4000" dirty="0">
                <a:solidFill>
                  <a:schemeClr val="bg2">
                    <a:lumMod val="50000"/>
                  </a:schemeClr>
                </a:solidFill>
                <a:latin typeface="Arial" panose="020B0604020202020204" pitchFamily="34" charset="0"/>
                <a:cs typeface="Arial" panose="020B0604020202020204" pitchFamily="34" charset="0"/>
              </a:rPr>
              <a:t>“The designated beneficiary will need to categorize distributions from the ABLE account in order to properly determine his or her Federal income tax obligations. Therefore, the designated beneficiary should </a:t>
            </a:r>
            <a:r>
              <a:rPr lang="en-US" sz="4000" b="1" dirty="0">
                <a:solidFill>
                  <a:schemeClr val="bg2">
                    <a:lumMod val="50000"/>
                  </a:schemeClr>
                </a:solidFill>
                <a:latin typeface="Arial" panose="020B0604020202020204" pitchFamily="34" charset="0"/>
                <a:cs typeface="Arial" panose="020B0604020202020204" pitchFamily="34" charset="0"/>
              </a:rPr>
              <a:t>maintain adequate records</a:t>
            </a:r>
            <a:r>
              <a:rPr lang="en-US" sz="4000" dirty="0">
                <a:solidFill>
                  <a:schemeClr val="bg2">
                    <a:lumMod val="50000"/>
                  </a:schemeClr>
                </a:solidFill>
                <a:latin typeface="Arial" panose="020B0604020202020204" pitchFamily="34" charset="0"/>
                <a:cs typeface="Arial" panose="020B0604020202020204" pitchFamily="34" charset="0"/>
              </a:rPr>
              <a:t> for determining and supporting his or her qualified disability expenses for each taxable year.”</a:t>
            </a:r>
          </a:p>
          <a:p>
            <a:pPr marL="0" indent="0">
              <a:buNone/>
            </a:pPr>
            <a:endParaRPr lang="en-US" dirty="0"/>
          </a:p>
        </p:txBody>
      </p:sp>
    </p:spTree>
    <p:extLst>
      <p:ext uri="{BB962C8B-B14F-4D97-AF65-F5344CB8AC3E}">
        <p14:creationId xmlns:p14="http://schemas.microsoft.com/office/powerpoint/2010/main" val="321242776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EEAFB7-5E79-486D-9120-2F549B5036A4}"/>
              </a:ext>
            </a:extLst>
          </p:cNvPr>
          <p:cNvSpPr>
            <a:spLocks noGrp="1"/>
          </p:cNvSpPr>
          <p:nvPr>
            <p:ph type="title"/>
          </p:nvPr>
        </p:nvSpPr>
        <p:spPr>
          <a:xfrm>
            <a:off x="3016639" y="6118183"/>
            <a:ext cx="21971002" cy="1479633"/>
          </a:xfrm>
        </p:spPr>
        <p:txBody>
          <a:bodyPr>
            <a:normAutofit fontScale="90000"/>
          </a:bodyPr>
          <a:lstStyle/>
          <a:p>
            <a:r>
              <a:rPr lang="en-US" dirty="0"/>
              <a:t>Frequently Asked Questions</a:t>
            </a:r>
          </a:p>
        </p:txBody>
      </p:sp>
    </p:spTree>
    <p:extLst>
      <p:ext uri="{BB962C8B-B14F-4D97-AF65-F5344CB8AC3E}">
        <p14:creationId xmlns:p14="http://schemas.microsoft.com/office/powerpoint/2010/main" val="291332858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3970-341A-42FB-868A-7E944FB737FF}"/>
              </a:ext>
            </a:extLst>
          </p:cNvPr>
          <p:cNvSpPr>
            <a:spLocks noGrp="1"/>
          </p:cNvSpPr>
          <p:nvPr>
            <p:ph type="title"/>
          </p:nvPr>
        </p:nvSpPr>
        <p:spPr/>
        <p:txBody>
          <a:bodyPr/>
          <a:lstStyle/>
          <a:p>
            <a:r>
              <a:rPr lang="en-US" dirty="0"/>
              <a:t>ABLE</a:t>
            </a:r>
          </a:p>
        </p:txBody>
      </p:sp>
      <p:sp>
        <p:nvSpPr>
          <p:cNvPr id="3" name="Text Placeholder 2">
            <a:extLst>
              <a:ext uri="{FF2B5EF4-FFF2-40B4-BE49-F238E27FC236}">
                <a16:creationId xmlns:a16="http://schemas.microsoft.com/office/drawing/2014/main" id="{7BB7A7D8-DC32-49F0-ACBD-A703B495CCE4}"/>
              </a:ext>
            </a:extLst>
          </p:cNvPr>
          <p:cNvSpPr>
            <a:spLocks noGrp="1"/>
          </p:cNvSpPr>
          <p:nvPr>
            <p:ph type="body" sz="quarter" idx="1"/>
          </p:nvPr>
        </p:nvSpPr>
        <p:spPr/>
        <p:txBody>
          <a:bodyPr>
            <a:normAutofit fontScale="92500"/>
          </a:bodyPr>
          <a:lstStyle/>
          <a:p>
            <a:r>
              <a:rPr lang="en-US" b="1" dirty="0"/>
              <a:t>Do individuals have to open their ABLE account in their state of residence?</a:t>
            </a:r>
          </a:p>
          <a:p>
            <a:endParaRPr lang="en-US" dirty="0"/>
          </a:p>
        </p:txBody>
      </p:sp>
      <p:sp>
        <p:nvSpPr>
          <p:cNvPr id="4" name="Text Placeholder 3">
            <a:extLst>
              <a:ext uri="{FF2B5EF4-FFF2-40B4-BE49-F238E27FC236}">
                <a16:creationId xmlns:a16="http://schemas.microsoft.com/office/drawing/2014/main" id="{ACDD0295-3357-45FB-9AC9-4216EC37B79D}"/>
              </a:ext>
            </a:extLst>
          </p:cNvPr>
          <p:cNvSpPr>
            <a:spLocks noGrp="1"/>
          </p:cNvSpPr>
          <p:nvPr>
            <p:ph type="body" idx="21"/>
          </p:nvPr>
        </p:nvSpPr>
        <p:spPr>
          <a:xfrm>
            <a:off x="1206500" y="3910578"/>
            <a:ext cx="21971000" cy="3197326"/>
          </a:xfrm>
        </p:spPr>
        <p:txBody>
          <a:bodyPr>
            <a:normAutofit/>
          </a:bodyPr>
          <a:lstStyle/>
          <a:p>
            <a:pPr>
              <a:lnSpc>
                <a:spcPct val="100000"/>
              </a:lnSpc>
            </a:pPr>
            <a:r>
              <a:rPr lang="en-US" dirty="0"/>
              <a:t>A person with a disability may open an ABLE account with any state program that offers nationwide enrollment. Individuals are encouraged to look at their own state’s program first for special tax advantages and compare investment options, fees and expenses.</a:t>
            </a:r>
          </a:p>
          <a:p>
            <a:endParaRPr lang="en-US" dirty="0"/>
          </a:p>
        </p:txBody>
      </p:sp>
      <p:sp>
        <p:nvSpPr>
          <p:cNvPr id="5" name="Text Placeholder 2">
            <a:extLst>
              <a:ext uri="{FF2B5EF4-FFF2-40B4-BE49-F238E27FC236}">
                <a16:creationId xmlns:a16="http://schemas.microsoft.com/office/drawing/2014/main" id="{AC4D525A-A5C2-465C-A40F-C2C178DD2D1A}"/>
              </a:ext>
            </a:extLst>
          </p:cNvPr>
          <p:cNvSpPr txBox="1">
            <a:spLocks/>
          </p:cNvSpPr>
          <p:nvPr/>
        </p:nvSpPr>
        <p:spPr>
          <a:xfrm>
            <a:off x="1086642" y="7675859"/>
            <a:ext cx="21971000" cy="143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marL="0" marR="0" indent="0" algn="l" defTabSz="825500" rtl="0" latinLnBrk="0">
              <a:lnSpc>
                <a:spcPct val="100000"/>
              </a:lnSpc>
              <a:spcBef>
                <a:spcPts val="0"/>
              </a:spcBef>
              <a:spcAft>
                <a:spcPts val="0"/>
              </a:spcAft>
              <a:buClrTx/>
              <a:buSzTx/>
              <a:buFontTx/>
              <a:buNone/>
              <a:tabLst/>
              <a:defRPr sz="5500" b="0" i="0" u="none" strike="noStrike" cap="none" spc="0" baseline="0">
                <a:solidFill>
                  <a:srgbClr val="233E76"/>
                </a:solidFill>
                <a:uFillTx/>
                <a:latin typeface="Times New Roman"/>
                <a:ea typeface="Times New Roman"/>
                <a:cs typeface="Times New Roman"/>
                <a:sym typeface="Times New Roman"/>
              </a:defRPr>
            </a:lvl1pPr>
            <a:lvl2pPr marL="1407885" marR="0" indent="-798285" algn="l" defTabSz="825500" rtl="0" latinLnBrk="0">
              <a:lnSpc>
                <a:spcPct val="100000"/>
              </a:lnSpc>
              <a:spcBef>
                <a:spcPts val="0"/>
              </a:spcBef>
              <a:spcAft>
                <a:spcPts val="0"/>
              </a:spcAft>
              <a:buClrTx/>
              <a:buSzPct val="123000"/>
              <a:buFontTx/>
              <a:buChar char="•"/>
              <a:tabLst/>
              <a:defRPr sz="5500" b="0" i="0" u="none" strike="noStrike" cap="none" spc="0" baseline="0">
                <a:solidFill>
                  <a:srgbClr val="233E76"/>
                </a:solidFill>
                <a:uFillTx/>
                <a:latin typeface="Times New Roman"/>
                <a:ea typeface="Times New Roman"/>
                <a:cs typeface="Times New Roman"/>
                <a:sym typeface="Times New Roman"/>
              </a:defRPr>
            </a:lvl2pPr>
            <a:lvl3pPr marL="2150533" marR="0" indent="-931333" algn="l" defTabSz="825500" rtl="0" latinLnBrk="0">
              <a:lnSpc>
                <a:spcPct val="100000"/>
              </a:lnSpc>
              <a:spcBef>
                <a:spcPts val="0"/>
              </a:spcBef>
              <a:spcAft>
                <a:spcPts val="0"/>
              </a:spcAft>
              <a:buClrTx/>
              <a:buSzPct val="123000"/>
              <a:buFontTx/>
              <a:buChar char="•"/>
              <a:tabLst/>
              <a:defRPr sz="5500" b="0" i="0" u="none" strike="noStrike" cap="none" spc="0" baseline="0">
                <a:solidFill>
                  <a:srgbClr val="233E76"/>
                </a:solidFill>
                <a:uFillTx/>
                <a:latin typeface="Times New Roman"/>
                <a:ea typeface="Times New Roman"/>
                <a:cs typeface="Times New Roman"/>
                <a:sym typeface="Times New Roman"/>
              </a:defRPr>
            </a:lvl3pPr>
            <a:lvl4pPr marL="2760133" marR="0" indent="-931333" algn="l" defTabSz="825500" rtl="0" latinLnBrk="0">
              <a:lnSpc>
                <a:spcPct val="100000"/>
              </a:lnSpc>
              <a:spcBef>
                <a:spcPts val="0"/>
              </a:spcBef>
              <a:spcAft>
                <a:spcPts val="0"/>
              </a:spcAft>
              <a:buClrTx/>
              <a:buSzPct val="123000"/>
              <a:buFontTx/>
              <a:buChar char="•"/>
              <a:tabLst/>
              <a:defRPr sz="5500" b="0" i="0" u="none" strike="noStrike" cap="none" spc="0" baseline="0">
                <a:solidFill>
                  <a:srgbClr val="233E76"/>
                </a:solidFill>
                <a:uFillTx/>
                <a:latin typeface="Times New Roman"/>
                <a:ea typeface="Times New Roman"/>
                <a:cs typeface="Times New Roman"/>
                <a:sym typeface="Times New Roman"/>
              </a:defRPr>
            </a:lvl4pPr>
            <a:lvl5pPr marL="3369733" marR="0" indent="-931333" algn="l" defTabSz="825500" rtl="0" latinLnBrk="0">
              <a:lnSpc>
                <a:spcPct val="100000"/>
              </a:lnSpc>
              <a:spcBef>
                <a:spcPts val="0"/>
              </a:spcBef>
              <a:spcAft>
                <a:spcPts val="0"/>
              </a:spcAft>
              <a:buClrTx/>
              <a:buSzPct val="123000"/>
              <a:buFontTx/>
              <a:buChar char="•"/>
              <a:tabLst/>
              <a:defRPr sz="5500" b="0" i="0" u="none" strike="noStrike" cap="none" spc="0" baseline="0">
                <a:solidFill>
                  <a:srgbClr val="233E76"/>
                </a:solidFill>
                <a:uFillTx/>
                <a:latin typeface="Times New Roman"/>
                <a:ea typeface="Times New Roman"/>
                <a:cs typeface="Times New Roman"/>
                <a:sym typeface="Times New Roman"/>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9pPr>
          </a:lstStyle>
          <a:p>
            <a:pPr hangingPunct="1"/>
            <a:r>
              <a:rPr lang="en-US" b="1" dirty="0"/>
              <a:t>Who can make ABLE contributions? </a:t>
            </a:r>
          </a:p>
          <a:p>
            <a:pPr hangingPunct="1"/>
            <a:endParaRPr lang="en-US" b="1" dirty="0"/>
          </a:p>
          <a:p>
            <a:pPr hangingPunct="1"/>
            <a:endParaRPr lang="en-US" dirty="0"/>
          </a:p>
        </p:txBody>
      </p:sp>
      <p:sp>
        <p:nvSpPr>
          <p:cNvPr id="6" name="Text Placeholder 3">
            <a:extLst>
              <a:ext uri="{FF2B5EF4-FFF2-40B4-BE49-F238E27FC236}">
                <a16:creationId xmlns:a16="http://schemas.microsoft.com/office/drawing/2014/main" id="{12FEAC45-B68B-4523-9882-284F4154BFF1}"/>
              </a:ext>
            </a:extLst>
          </p:cNvPr>
          <p:cNvSpPr txBox="1">
            <a:spLocks/>
          </p:cNvSpPr>
          <p:nvPr/>
        </p:nvSpPr>
        <p:spPr>
          <a:xfrm>
            <a:off x="1206500" y="9562989"/>
            <a:ext cx="21971000" cy="3197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lnSpcReduction="10000"/>
          </a:bodyPr>
          <a:lst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rial"/>
                <a:ea typeface="Arial"/>
                <a:cs typeface="Arial"/>
                <a:sym typeface="Arial"/>
              </a:defRPr>
            </a:lvl1pPr>
            <a:lvl2pPr marL="1132114" marR="0" indent="-522514"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2pPr>
            <a:lvl3pPr marL="1828800" marR="0" indent="-6096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3pPr>
            <a:lvl4pPr marL="2438400" marR="0" indent="-6096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4pPr>
            <a:lvl5pPr marL="3048000" marR="0" indent="-6096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Times New Roman"/>
                <a:ea typeface="Times New Roman"/>
                <a:cs typeface="Times New Roman"/>
                <a:sym typeface="Times New Roman"/>
              </a:defRPr>
            </a:lvl9pPr>
          </a:lstStyle>
          <a:p>
            <a:r>
              <a:rPr lang="en-US" dirty="0"/>
              <a:t>Anyone can contribute. Combined limit of $17,000 each year, from all sources</a:t>
            </a:r>
          </a:p>
          <a:p>
            <a:r>
              <a:rPr lang="en-US" dirty="0"/>
              <a:t>Additional “ABLE to Work” contributions (up to $13,590 for Kansas residents)</a:t>
            </a:r>
          </a:p>
          <a:p>
            <a:r>
              <a:rPr lang="en-US" dirty="0"/>
              <a:t>Aggregate limit of $475,000 for all years</a:t>
            </a:r>
          </a:p>
          <a:p>
            <a:pPr hangingPunct="1"/>
            <a:endParaRPr lang="en-US" sz="4300" dirty="0"/>
          </a:p>
        </p:txBody>
      </p:sp>
    </p:spTree>
    <p:extLst>
      <p:ext uri="{BB962C8B-B14F-4D97-AF65-F5344CB8AC3E}">
        <p14:creationId xmlns:p14="http://schemas.microsoft.com/office/powerpoint/2010/main" val="119192552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2302C-734C-4C03-B7D4-24D7EEADAD72}"/>
              </a:ext>
            </a:extLst>
          </p:cNvPr>
          <p:cNvSpPr>
            <a:spLocks noGrp="1"/>
          </p:cNvSpPr>
          <p:nvPr>
            <p:ph type="title"/>
          </p:nvPr>
        </p:nvSpPr>
        <p:spPr/>
        <p:txBody>
          <a:bodyPr/>
          <a:lstStyle/>
          <a:p>
            <a:r>
              <a:rPr lang="en-US" dirty="0"/>
              <a:t>ABLE</a:t>
            </a:r>
          </a:p>
        </p:txBody>
      </p:sp>
      <p:sp>
        <p:nvSpPr>
          <p:cNvPr id="3" name="Text Placeholder 2">
            <a:extLst>
              <a:ext uri="{FF2B5EF4-FFF2-40B4-BE49-F238E27FC236}">
                <a16:creationId xmlns:a16="http://schemas.microsoft.com/office/drawing/2014/main" id="{A20C1A32-D2E3-4DBC-861E-EB095A0C824F}"/>
              </a:ext>
            </a:extLst>
          </p:cNvPr>
          <p:cNvSpPr>
            <a:spLocks noGrp="1"/>
          </p:cNvSpPr>
          <p:nvPr>
            <p:ph type="body" sz="quarter" idx="1"/>
          </p:nvPr>
        </p:nvSpPr>
        <p:spPr/>
        <p:txBody>
          <a:bodyPr>
            <a:normAutofit/>
          </a:bodyPr>
          <a:lstStyle/>
          <a:p>
            <a:r>
              <a:rPr lang="en-US" b="1" dirty="0"/>
              <a:t>Can an entity open an ABLE account for a client?</a:t>
            </a:r>
          </a:p>
          <a:p>
            <a:endParaRPr lang="en-US" dirty="0"/>
          </a:p>
        </p:txBody>
      </p:sp>
      <p:sp>
        <p:nvSpPr>
          <p:cNvPr id="4" name="Text Placeholder 3">
            <a:extLst>
              <a:ext uri="{FF2B5EF4-FFF2-40B4-BE49-F238E27FC236}">
                <a16:creationId xmlns:a16="http://schemas.microsoft.com/office/drawing/2014/main" id="{063F5DEC-6E60-425C-B1A6-E9DF1B636334}"/>
              </a:ext>
            </a:extLst>
          </p:cNvPr>
          <p:cNvSpPr>
            <a:spLocks noGrp="1"/>
          </p:cNvSpPr>
          <p:nvPr>
            <p:ph type="body" idx="21"/>
          </p:nvPr>
        </p:nvSpPr>
        <p:spPr/>
        <p:txBody>
          <a:bodyPr/>
          <a:lstStyle/>
          <a:p>
            <a:pPr lvl="0"/>
            <a:r>
              <a:rPr lang="en-US" dirty="0"/>
              <a:t>Under new rules, an entity might be qualified to open and manage an account as </a:t>
            </a:r>
            <a:r>
              <a:rPr lang="en-US" dirty="0" err="1"/>
              <a:t>reppayee</a:t>
            </a:r>
            <a:endParaRPr lang="en-US" dirty="0"/>
          </a:p>
          <a:p>
            <a:pPr lvl="0"/>
            <a:r>
              <a:rPr lang="en-US" dirty="0">
                <a:solidFill>
                  <a:schemeClr val="bg2">
                    <a:lumMod val="50000"/>
                  </a:schemeClr>
                </a:solidFill>
                <a:latin typeface="Arial" panose="020B0604020202020204" pitchFamily="34" charset="0"/>
                <a:cs typeface="Arial" panose="020B0604020202020204" pitchFamily="34" charset="0"/>
              </a:rPr>
              <a:t>Subject to hierarchy rules</a:t>
            </a:r>
          </a:p>
          <a:p>
            <a:pPr lvl="0"/>
            <a:r>
              <a:rPr lang="en-US" dirty="0">
                <a:solidFill>
                  <a:schemeClr val="bg2">
                    <a:lumMod val="50000"/>
                  </a:schemeClr>
                </a:solidFill>
                <a:latin typeface="Arial" panose="020B0604020202020204" pitchFamily="34" charset="0"/>
                <a:cs typeface="Arial" panose="020B0604020202020204" pitchFamily="34" charset="0"/>
              </a:rPr>
              <a:t>Paper application</a:t>
            </a:r>
          </a:p>
          <a:p>
            <a:pPr lvl="0"/>
            <a:r>
              <a:rPr lang="en-US" dirty="0">
                <a:solidFill>
                  <a:schemeClr val="bg2">
                    <a:lumMod val="50000"/>
                  </a:schemeClr>
                </a:solidFill>
                <a:latin typeface="Arial" panose="020B0604020202020204" pitchFamily="34" charset="0"/>
                <a:cs typeface="Arial" panose="020B0604020202020204" pitchFamily="34" charset="0"/>
              </a:rPr>
              <a:t>Entity resolution authorizing specific individuals to manage the account</a:t>
            </a:r>
          </a:p>
        </p:txBody>
      </p:sp>
    </p:spTree>
    <p:extLst>
      <p:ext uri="{BB962C8B-B14F-4D97-AF65-F5344CB8AC3E}">
        <p14:creationId xmlns:p14="http://schemas.microsoft.com/office/powerpoint/2010/main" val="214926417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2302C-734C-4C03-B7D4-24D7EEADAD72}"/>
              </a:ext>
            </a:extLst>
          </p:cNvPr>
          <p:cNvSpPr>
            <a:spLocks noGrp="1"/>
          </p:cNvSpPr>
          <p:nvPr>
            <p:ph type="title"/>
          </p:nvPr>
        </p:nvSpPr>
        <p:spPr/>
        <p:txBody>
          <a:bodyPr/>
          <a:lstStyle/>
          <a:p>
            <a:r>
              <a:rPr lang="en-US" dirty="0"/>
              <a:t>ABLE</a:t>
            </a:r>
          </a:p>
        </p:txBody>
      </p:sp>
      <p:sp>
        <p:nvSpPr>
          <p:cNvPr id="3" name="Text Placeholder 2">
            <a:extLst>
              <a:ext uri="{FF2B5EF4-FFF2-40B4-BE49-F238E27FC236}">
                <a16:creationId xmlns:a16="http://schemas.microsoft.com/office/drawing/2014/main" id="{A20C1A32-D2E3-4DBC-861E-EB095A0C824F}"/>
              </a:ext>
            </a:extLst>
          </p:cNvPr>
          <p:cNvSpPr>
            <a:spLocks noGrp="1"/>
          </p:cNvSpPr>
          <p:nvPr>
            <p:ph type="body" sz="quarter" idx="1"/>
          </p:nvPr>
        </p:nvSpPr>
        <p:spPr/>
        <p:txBody>
          <a:bodyPr>
            <a:normAutofit fontScale="92500"/>
          </a:bodyPr>
          <a:lstStyle/>
          <a:p>
            <a:r>
              <a:rPr lang="en-US" b="1" dirty="0"/>
              <a:t>What happens to an ABLE account when an account owner passes away?</a:t>
            </a:r>
          </a:p>
          <a:p>
            <a:endParaRPr lang="en-US" dirty="0"/>
          </a:p>
        </p:txBody>
      </p:sp>
      <p:sp>
        <p:nvSpPr>
          <p:cNvPr id="4" name="Text Placeholder 3">
            <a:extLst>
              <a:ext uri="{FF2B5EF4-FFF2-40B4-BE49-F238E27FC236}">
                <a16:creationId xmlns:a16="http://schemas.microsoft.com/office/drawing/2014/main" id="{063F5DEC-6E60-425C-B1A6-E9DF1B636334}"/>
              </a:ext>
            </a:extLst>
          </p:cNvPr>
          <p:cNvSpPr>
            <a:spLocks noGrp="1"/>
          </p:cNvSpPr>
          <p:nvPr>
            <p:ph type="body" idx="21"/>
          </p:nvPr>
        </p:nvSpPr>
        <p:spPr/>
        <p:txBody>
          <a:bodyPr/>
          <a:lstStyle/>
          <a:p>
            <a:pPr lvl="0"/>
            <a:r>
              <a:rPr lang="en-US" dirty="0"/>
              <a:t>First, the balance can be used for funeral and burial expenses</a:t>
            </a:r>
          </a:p>
          <a:p>
            <a:pPr lvl="0"/>
            <a:r>
              <a:rPr lang="en-US" dirty="0"/>
              <a:t>Second, to Medicaid reimbursement if applicable</a:t>
            </a:r>
          </a:p>
          <a:p>
            <a:pPr lvl="0"/>
            <a:r>
              <a:rPr lang="en-US" dirty="0"/>
              <a:t>Any remaining balance is disbursed through the probate process (through a </a:t>
            </a:r>
            <a:r>
              <a:rPr lang="en-US" dirty="0">
                <a:solidFill>
                  <a:schemeClr val="bg2">
                    <a:lumMod val="50000"/>
                  </a:schemeClr>
                </a:solidFill>
                <a:latin typeface="Arial" panose="020B0604020202020204" pitchFamily="34" charset="0"/>
                <a:cs typeface="Arial" panose="020B0604020202020204" pitchFamily="34" charset="0"/>
              </a:rPr>
              <a:t>will, or to statutory heirs)</a:t>
            </a:r>
          </a:p>
          <a:p>
            <a:pPr lvl="1"/>
            <a:r>
              <a:rPr lang="en-US" sz="4400" dirty="0">
                <a:solidFill>
                  <a:schemeClr val="bg2">
                    <a:lumMod val="50000"/>
                  </a:schemeClr>
                </a:solidFill>
                <a:latin typeface="Arial" panose="020B0604020202020204" pitchFamily="34" charset="0"/>
                <a:cs typeface="Arial" panose="020B0604020202020204" pitchFamily="34" charset="0"/>
              </a:rPr>
              <a:t>Small-estate affidavit for estates less than $40,000</a:t>
            </a:r>
          </a:p>
          <a:p>
            <a:pPr lvl="0"/>
            <a:r>
              <a:rPr lang="en-US" dirty="0">
                <a:solidFill>
                  <a:schemeClr val="bg2">
                    <a:lumMod val="50000"/>
                  </a:schemeClr>
                </a:solidFill>
                <a:latin typeface="Arial" panose="020B0604020202020204" pitchFamily="34" charset="0"/>
                <a:cs typeface="Arial" panose="020B0604020202020204" pitchFamily="34" charset="0"/>
              </a:rPr>
              <a:t>Limited ability to designate a beneficiary to avoid probate</a:t>
            </a:r>
          </a:p>
        </p:txBody>
      </p:sp>
    </p:spTree>
    <p:extLst>
      <p:ext uri="{BB962C8B-B14F-4D97-AF65-F5344CB8AC3E}">
        <p14:creationId xmlns:p14="http://schemas.microsoft.com/office/powerpoint/2010/main" val="151576089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575EC-7908-47FC-B87D-99CA12608D16}"/>
              </a:ext>
            </a:extLst>
          </p:cNvPr>
          <p:cNvSpPr>
            <a:spLocks noGrp="1"/>
          </p:cNvSpPr>
          <p:nvPr>
            <p:ph type="title"/>
          </p:nvPr>
        </p:nvSpPr>
        <p:spPr/>
        <p:txBody>
          <a:bodyPr/>
          <a:lstStyle/>
          <a:p>
            <a:r>
              <a:rPr lang="en-US" dirty="0"/>
              <a:t>ABLE</a:t>
            </a:r>
          </a:p>
        </p:txBody>
      </p:sp>
      <p:sp>
        <p:nvSpPr>
          <p:cNvPr id="3" name="Text Placeholder 2">
            <a:extLst>
              <a:ext uri="{FF2B5EF4-FFF2-40B4-BE49-F238E27FC236}">
                <a16:creationId xmlns:a16="http://schemas.microsoft.com/office/drawing/2014/main" id="{A8E75D9D-5BB7-43D6-A7D3-57D7E9D44347}"/>
              </a:ext>
            </a:extLst>
          </p:cNvPr>
          <p:cNvSpPr>
            <a:spLocks noGrp="1"/>
          </p:cNvSpPr>
          <p:nvPr>
            <p:ph type="body" sz="quarter" idx="1"/>
          </p:nvPr>
        </p:nvSpPr>
        <p:spPr/>
        <p:txBody>
          <a:bodyPr/>
          <a:lstStyle/>
          <a:p>
            <a:r>
              <a:rPr lang="en-US" b="1" dirty="0"/>
              <a:t>Is a special-needs trust a better option than an ABLE account?</a:t>
            </a:r>
            <a:endParaRPr lang="en-US" dirty="0"/>
          </a:p>
          <a:p>
            <a:endParaRPr lang="en-US" dirty="0"/>
          </a:p>
        </p:txBody>
      </p:sp>
      <p:sp>
        <p:nvSpPr>
          <p:cNvPr id="4" name="Text Placeholder 3">
            <a:extLst>
              <a:ext uri="{FF2B5EF4-FFF2-40B4-BE49-F238E27FC236}">
                <a16:creationId xmlns:a16="http://schemas.microsoft.com/office/drawing/2014/main" id="{4AD096B5-C442-47D5-BEED-2210B3F35745}"/>
              </a:ext>
            </a:extLst>
          </p:cNvPr>
          <p:cNvSpPr>
            <a:spLocks noGrp="1"/>
          </p:cNvSpPr>
          <p:nvPr>
            <p:ph type="body" idx="21"/>
          </p:nvPr>
        </p:nvSpPr>
        <p:spPr/>
        <p:txBody>
          <a:bodyPr/>
          <a:lstStyle/>
          <a:p>
            <a:r>
              <a:rPr lang="en-US" dirty="0"/>
              <a:t>ABLE accounts are designed to be simple and targeted, but they have limitations</a:t>
            </a:r>
          </a:p>
          <a:p>
            <a:r>
              <a:rPr lang="en-US" dirty="0"/>
              <a:t>Special-needs trusts are flexible and can be used to address a variety of needs, but can get complicated</a:t>
            </a:r>
          </a:p>
          <a:p>
            <a:r>
              <a:rPr lang="en-US" dirty="0"/>
              <a:t>ABLE accounts and trusts can be used together</a:t>
            </a:r>
          </a:p>
          <a:p>
            <a:r>
              <a:rPr lang="en-US" dirty="0"/>
              <a:t>Discuss options with qualified financial and legal counsel</a:t>
            </a:r>
          </a:p>
        </p:txBody>
      </p:sp>
    </p:spTree>
    <p:extLst>
      <p:ext uri="{BB962C8B-B14F-4D97-AF65-F5344CB8AC3E}">
        <p14:creationId xmlns:p14="http://schemas.microsoft.com/office/powerpoint/2010/main" val="134561440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2302C-734C-4C03-B7D4-24D7EEADAD72}"/>
              </a:ext>
            </a:extLst>
          </p:cNvPr>
          <p:cNvSpPr>
            <a:spLocks noGrp="1"/>
          </p:cNvSpPr>
          <p:nvPr>
            <p:ph type="title"/>
          </p:nvPr>
        </p:nvSpPr>
        <p:spPr/>
        <p:txBody>
          <a:bodyPr/>
          <a:lstStyle/>
          <a:p>
            <a:r>
              <a:rPr lang="en-US" dirty="0"/>
              <a:t>ABLE</a:t>
            </a:r>
          </a:p>
        </p:txBody>
      </p:sp>
      <p:sp>
        <p:nvSpPr>
          <p:cNvPr id="3" name="Text Placeholder 2">
            <a:extLst>
              <a:ext uri="{FF2B5EF4-FFF2-40B4-BE49-F238E27FC236}">
                <a16:creationId xmlns:a16="http://schemas.microsoft.com/office/drawing/2014/main" id="{A20C1A32-D2E3-4DBC-861E-EB095A0C824F}"/>
              </a:ext>
            </a:extLst>
          </p:cNvPr>
          <p:cNvSpPr>
            <a:spLocks noGrp="1"/>
          </p:cNvSpPr>
          <p:nvPr>
            <p:ph type="body" sz="quarter" idx="1"/>
          </p:nvPr>
        </p:nvSpPr>
        <p:spPr/>
        <p:txBody>
          <a:bodyPr>
            <a:normAutofit/>
          </a:bodyPr>
          <a:lstStyle/>
          <a:p>
            <a:r>
              <a:rPr lang="en-US" b="1" dirty="0"/>
              <a:t>Important investment considerations</a:t>
            </a:r>
          </a:p>
          <a:p>
            <a:endParaRPr lang="en-US" dirty="0"/>
          </a:p>
        </p:txBody>
      </p:sp>
      <p:sp>
        <p:nvSpPr>
          <p:cNvPr id="4" name="Text Placeholder 3">
            <a:extLst>
              <a:ext uri="{FF2B5EF4-FFF2-40B4-BE49-F238E27FC236}">
                <a16:creationId xmlns:a16="http://schemas.microsoft.com/office/drawing/2014/main" id="{063F5DEC-6E60-425C-B1A6-E9DF1B636334}"/>
              </a:ext>
            </a:extLst>
          </p:cNvPr>
          <p:cNvSpPr>
            <a:spLocks noGrp="1"/>
          </p:cNvSpPr>
          <p:nvPr>
            <p:ph type="body" idx="21"/>
          </p:nvPr>
        </p:nvSpPr>
        <p:spPr/>
        <p:txBody>
          <a:bodyPr>
            <a:normAutofit lnSpcReduction="10000"/>
          </a:bodyPr>
          <a:lstStyle/>
          <a:p>
            <a:pPr lvl="0"/>
            <a:r>
              <a:rPr lang="en-US" dirty="0">
                <a:solidFill>
                  <a:schemeClr val="bg2">
                    <a:lumMod val="50000"/>
                  </a:schemeClr>
                </a:solidFill>
                <a:latin typeface="Arial" panose="020B0604020202020204" pitchFamily="34" charset="0"/>
                <a:cs typeface="Arial" panose="020B0604020202020204" pitchFamily="34" charset="0"/>
              </a:rPr>
              <a:t>The Kansas State Treasurer’s Office cannot provide legal, investing, or tax advice. Please consult qualified advisors to obtain advice applicable to your unique situation. </a:t>
            </a:r>
          </a:p>
          <a:p>
            <a:r>
              <a:rPr lang="en-US" dirty="0"/>
              <a:t>All investments carry a degree of risk. ABLE accounts, principal, and investment returns are not insured by the Kansas State Treasurer</a:t>
            </a:r>
            <a:r>
              <a:rPr lang="ar-SA" dirty="0"/>
              <a:t>’</a:t>
            </a:r>
            <a:r>
              <a:rPr lang="en-US" dirty="0"/>
              <a:t>s Office or the State of Kansas. Please carefully consider your options before opening an ABLE account or investing.</a:t>
            </a:r>
          </a:p>
          <a:p>
            <a:r>
              <a:rPr lang="en-US" dirty="0">
                <a:solidFill>
                  <a:schemeClr val="bg2">
                    <a:lumMod val="50000"/>
                  </a:schemeClr>
                </a:solidFill>
                <a:latin typeface="Arial" panose="020B0604020202020204" pitchFamily="34" charset="0"/>
                <a:cs typeface="Arial" panose="020B0604020202020204" pitchFamily="34" charset="0"/>
              </a:rPr>
              <a:t>The information here is a general summary, and additional considerations and limitations may apply. Please review the full Program Disclosures before investing (available at </a:t>
            </a:r>
            <a:r>
              <a:rPr lang="en-US" dirty="0">
                <a:hlinkClick r:id="rId3"/>
              </a:rPr>
              <a:t>SaveWithABLE.com/KS</a:t>
            </a:r>
            <a:r>
              <a:rPr lang="en-US" dirty="0"/>
              <a:t>).</a:t>
            </a:r>
          </a:p>
          <a:p>
            <a:r>
              <a:rPr lang="en-US" dirty="0"/>
              <a:t>This presentation is current as of August 2023.</a:t>
            </a:r>
          </a:p>
          <a:p>
            <a:pPr lvl="0"/>
            <a:endParaRPr lang="en-US"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931391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BC28D-A798-4D9C-8AF3-198F0F35FBFF}"/>
              </a:ext>
            </a:extLst>
          </p:cNvPr>
          <p:cNvSpPr>
            <a:spLocks noGrp="1"/>
          </p:cNvSpPr>
          <p:nvPr>
            <p:ph type="title"/>
          </p:nvPr>
        </p:nvSpPr>
        <p:spPr/>
        <p:txBody>
          <a:bodyPr/>
          <a:lstStyle/>
          <a:p>
            <a:r>
              <a:rPr lang="en-US" dirty="0"/>
              <a:t>Kansas State Treasurer’s Office	</a:t>
            </a:r>
          </a:p>
        </p:txBody>
      </p:sp>
      <p:sp>
        <p:nvSpPr>
          <p:cNvPr id="3" name="Text Placeholder 2">
            <a:extLst>
              <a:ext uri="{FF2B5EF4-FFF2-40B4-BE49-F238E27FC236}">
                <a16:creationId xmlns:a16="http://schemas.microsoft.com/office/drawing/2014/main" id="{751A0B4D-206C-4E0B-ADBE-E3F87D023EF0}"/>
              </a:ext>
            </a:extLst>
          </p:cNvPr>
          <p:cNvSpPr>
            <a:spLocks noGrp="1"/>
          </p:cNvSpPr>
          <p:nvPr>
            <p:ph type="body" sz="quarter" idx="1"/>
          </p:nvPr>
        </p:nvSpPr>
        <p:spPr/>
        <p:txBody>
          <a:bodyPr/>
          <a:lstStyle/>
          <a:p>
            <a:r>
              <a:rPr lang="en-US" dirty="0"/>
              <a:t>Contact Us</a:t>
            </a:r>
          </a:p>
        </p:txBody>
      </p:sp>
      <p:sp>
        <p:nvSpPr>
          <p:cNvPr id="4" name="Text Placeholder 3">
            <a:extLst>
              <a:ext uri="{FF2B5EF4-FFF2-40B4-BE49-F238E27FC236}">
                <a16:creationId xmlns:a16="http://schemas.microsoft.com/office/drawing/2014/main" id="{3B7EF6D7-6739-4D9E-BB0D-183AB09C9ADB}"/>
              </a:ext>
            </a:extLst>
          </p:cNvPr>
          <p:cNvSpPr>
            <a:spLocks noGrp="1"/>
          </p:cNvSpPr>
          <p:nvPr>
            <p:ph type="body" idx="21"/>
          </p:nvPr>
        </p:nvSpPr>
        <p:spPr>
          <a:xfrm>
            <a:off x="1206500" y="3550024"/>
            <a:ext cx="21971000" cy="9592235"/>
          </a:xfrm>
        </p:spPr>
        <p:txBody>
          <a:bodyPr>
            <a:normAutofit/>
          </a:bodyPr>
          <a:lstStyle/>
          <a:p>
            <a:pPr marL="0" indent="0">
              <a:buNone/>
            </a:pPr>
            <a:r>
              <a:rPr lang="en-US" b="1" dirty="0"/>
              <a:t>Email</a:t>
            </a:r>
          </a:p>
          <a:p>
            <a:r>
              <a:rPr lang="en-US" dirty="0">
                <a:hlinkClick r:id="rId2"/>
              </a:rPr>
              <a:t>treasurer@treasurer.ks.gov</a:t>
            </a:r>
            <a:endParaRPr lang="en-US" dirty="0"/>
          </a:p>
          <a:p>
            <a:pPr marL="0" indent="0">
              <a:buNone/>
            </a:pPr>
            <a:r>
              <a:rPr lang="en-US" b="1" dirty="0"/>
              <a:t>Visit our websites</a:t>
            </a:r>
          </a:p>
          <a:p>
            <a:r>
              <a:rPr lang="en-US" dirty="0">
                <a:hlinkClick r:id="rId3"/>
              </a:rPr>
              <a:t>KansasCash.KS.gov</a:t>
            </a:r>
            <a:r>
              <a:rPr lang="en-US" dirty="0"/>
              <a:t>	</a:t>
            </a:r>
            <a:r>
              <a:rPr lang="en-US" dirty="0">
                <a:hlinkClick r:id="rId4"/>
              </a:rPr>
              <a:t>SaveWithABLE.com/KS</a:t>
            </a:r>
            <a:endParaRPr lang="en-US" dirty="0"/>
          </a:p>
          <a:p>
            <a:pPr marL="0" indent="0">
              <a:buNone/>
            </a:pPr>
            <a:r>
              <a:rPr lang="en-US" dirty="0"/>
              <a:t>Julia Whalen, Savings Program Administrator 			</a:t>
            </a:r>
          </a:p>
          <a:p>
            <a:pPr marL="0" indent="0">
              <a:buNone/>
            </a:pPr>
            <a:r>
              <a:rPr lang="en-US" dirty="0"/>
              <a:t>785-296-6251 </a:t>
            </a:r>
            <a:r>
              <a:rPr lang="en-US" dirty="0">
                <a:hlinkClick r:id="rId5"/>
              </a:rPr>
              <a:t>julia@treasurer.ks.gov</a:t>
            </a:r>
            <a:r>
              <a:rPr lang="en-US" dirty="0"/>
              <a:t> </a:t>
            </a:r>
          </a:p>
          <a:p>
            <a:pPr marL="0" indent="0">
              <a:buNone/>
            </a:pPr>
            <a:r>
              <a:rPr lang="en-US" dirty="0"/>
              <a:t>John Hedges, Deputy General Counsel				</a:t>
            </a:r>
          </a:p>
          <a:p>
            <a:pPr marL="0" indent="0">
              <a:buNone/>
            </a:pPr>
            <a:r>
              <a:rPr lang="en-US" dirty="0"/>
              <a:t>785-296-5317 	</a:t>
            </a:r>
            <a:r>
              <a:rPr lang="en-US" dirty="0">
                <a:hlinkClick r:id="rId6"/>
              </a:rPr>
              <a:t>john@treasurer.ks.gov</a:t>
            </a:r>
            <a:endParaRPr lang="en-US" dirty="0"/>
          </a:p>
          <a:p>
            <a:pPr marL="0" indent="0">
              <a:buNone/>
            </a:pPr>
            <a:endParaRPr lang="en-US" dirty="0"/>
          </a:p>
        </p:txBody>
      </p:sp>
    </p:spTree>
    <p:extLst>
      <p:ext uri="{BB962C8B-B14F-4D97-AF65-F5344CB8AC3E}">
        <p14:creationId xmlns:p14="http://schemas.microsoft.com/office/powerpoint/2010/main" val="315474585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1404-4F8B-201C-747F-0896FA6F33F5}"/>
              </a:ext>
            </a:extLst>
          </p:cNvPr>
          <p:cNvSpPr>
            <a:spLocks noGrp="1"/>
          </p:cNvSpPr>
          <p:nvPr>
            <p:ph type="ctrTitle"/>
          </p:nvPr>
        </p:nvSpPr>
        <p:spPr/>
        <p:txBody>
          <a:bodyPr/>
          <a:lstStyle/>
          <a:p>
            <a:r>
              <a:rPr lang="en-US" dirty="0"/>
              <a:t>Special Needs Trusts</a:t>
            </a:r>
          </a:p>
        </p:txBody>
      </p:sp>
      <p:sp>
        <p:nvSpPr>
          <p:cNvPr id="3" name="Subtitle 2">
            <a:extLst>
              <a:ext uri="{FF2B5EF4-FFF2-40B4-BE49-F238E27FC236}">
                <a16:creationId xmlns:a16="http://schemas.microsoft.com/office/drawing/2014/main" id="{F2B16391-3FDF-D6AD-8EE4-66F2AB5C5EDE}"/>
              </a:ext>
            </a:extLst>
          </p:cNvPr>
          <p:cNvSpPr>
            <a:spLocks noGrp="1"/>
          </p:cNvSpPr>
          <p:nvPr>
            <p:ph type="subTitle" idx="1"/>
          </p:nvPr>
        </p:nvSpPr>
        <p:spPr/>
        <p:txBody>
          <a:bodyPr/>
          <a:lstStyle/>
          <a:p>
            <a:r>
              <a:rPr lang="en-US" dirty="0"/>
              <a:t>One Financial Tool, Many Options</a:t>
            </a:r>
          </a:p>
        </p:txBody>
      </p:sp>
    </p:spTree>
    <p:extLst>
      <p:ext uri="{BB962C8B-B14F-4D97-AF65-F5344CB8AC3E}">
        <p14:creationId xmlns:p14="http://schemas.microsoft.com/office/powerpoint/2010/main" val="3456728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4383998" cy="1371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srgbClr val="009DA5"/>
              </a:solidFill>
              <a:latin typeface="Arial"/>
            </a:endParaRPr>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8842664" cy="13716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defRPr/>
            </a:pPr>
            <a:endParaRPr lang="en-US" sz="3600" kern="1200">
              <a:solidFill>
                <a:prstClr val="white"/>
              </a:solidFill>
              <a:latin typeface="Calibri" panose="020F0502020204030204"/>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8464454" cy="13716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defRPr/>
            </a:pPr>
            <a:endParaRPr lang="en-US" sz="36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471F53F0-0D80-AF94-C8A9-7DA8C16556F2}"/>
              </a:ext>
            </a:extLst>
          </p:cNvPr>
          <p:cNvSpPr>
            <a:spLocks noGrp="1"/>
          </p:cNvSpPr>
          <p:nvPr>
            <p:ph type="title"/>
          </p:nvPr>
        </p:nvSpPr>
        <p:spPr>
          <a:xfrm>
            <a:off x="1609345" y="2824979"/>
            <a:ext cx="5742190" cy="4313242"/>
          </a:xfrm>
        </p:spPr>
        <p:txBody>
          <a:bodyPr anchor="t">
            <a:normAutofit/>
          </a:bodyPr>
          <a:lstStyle/>
          <a:p>
            <a:r>
              <a:rPr lang="en-US" sz="7200">
                <a:solidFill>
                  <a:srgbClr val="FFFFFF"/>
                </a:solidFill>
              </a:rPr>
              <a:t>Two Categories of SNTs	</a:t>
            </a:r>
          </a:p>
        </p:txBody>
      </p:sp>
      <p:sp>
        <p:nvSpPr>
          <p:cNvPr id="3" name="Content Placeholder 2">
            <a:extLst>
              <a:ext uri="{FF2B5EF4-FFF2-40B4-BE49-F238E27FC236}">
                <a16:creationId xmlns:a16="http://schemas.microsoft.com/office/drawing/2014/main" id="{394250B5-D7BC-5A0A-4789-B35AAF2A71D2}"/>
              </a:ext>
            </a:extLst>
          </p:cNvPr>
          <p:cNvSpPr>
            <a:spLocks noGrp="1"/>
          </p:cNvSpPr>
          <p:nvPr>
            <p:ph sz="half" idx="1"/>
          </p:nvPr>
        </p:nvSpPr>
        <p:spPr>
          <a:xfrm>
            <a:off x="10397986" y="2824978"/>
            <a:ext cx="5852160" cy="8727688"/>
          </a:xfrm>
        </p:spPr>
        <p:txBody>
          <a:bodyPr>
            <a:normAutofit/>
          </a:bodyPr>
          <a:lstStyle/>
          <a:p>
            <a:pPr marL="914400" lvl="1" indent="0">
              <a:buNone/>
            </a:pPr>
            <a:r>
              <a:rPr lang="en-US" sz="4000" b="1" dirty="0">
                <a:solidFill>
                  <a:schemeClr val="bg2"/>
                </a:solidFill>
                <a:latin typeface="Arial" panose="020B0604020202020204" pitchFamily="34" charset="0"/>
                <a:cs typeface="Arial" panose="020B0604020202020204" pitchFamily="34" charset="0"/>
              </a:rPr>
              <a:t>Proactive Tool </a:t>
            </a:r>
          </a:p>
          <a:p>
            <a:pPr marL="914400" lvl="1" indent="0">
              <a:buNone/>
            </a:pPr>
            <a:endParaRPr lang="en-US" sz="4000" dirty="0">
              <a:solidFill>
                <a:schemeClr val="bg2"/>
              </a:solidFill>
              <a:latin typeface="Arial" panose="020B0604020202020204" pitchFamily="34" charset="0"/>
              <a:cs typeface="Arial" panose="020B0604020202020204" pitchFamily="34" charset="0"/>
            </a:endParaRPr>
          </a:p>
          <a:p>
            <a:pPr marL="914400" lvl="1" indent="0">
              <a:buNone/>
            </a:pPr>
            <a:r>
              <a:rPr lang="en-US" sz="4000" dirty="0">
                <a:solidFill>
                  <a:schemeClr val="bg2"/>
                </a:solidFill>
                <a:latin typeface="Arial" panose="020B0604020202020204" pitchFamily="34" charset="0"/>
                <a:cs typeface="Arial" panose="020B0604020202020204" pitchFamily="34" charset="0"/>
              </a:rPr>
              <a:t>If the source of the funds are from someone other than the personal with the disability, the trust is categorized as a </a:t>
            </a:r>
            <a:r>
              <a:rPr lang="en-US" sz="4000" i="1" dirty="0">
                <a:solidFill>
                  <a:schemeClr val="bg2"/>
                </a:solidFill>
                <a:latin typeface="Arial" panose="020B0604020202020204" pitchFamily="34" charset="0"/>
                <a:cs typeface="Arial" panose="020B0604020202020204" pitchFamily="34" charset="0"/>
              </a:rPr>
              <a:t>Third Party Special Needs Trust. </a:t>
            </a:r>
          </a:p>
          <a:p>
            <a:pPr marL="914400" lvl="1" indent="0">
              <a:buNone/>
            </a:pPr>
            <a:endParaRPr lang="en-US" sz="4000" i="1" dirty="0">
              <a:solidFill>
                <a:schemeClr val="bg2"/>
              </a:solidFill>
              <a:latin typeface="Arial" panose="020B0604020202020204" pitchFamily="34" charset="0"/>
              <a:cs typeface="Arial" panose="020B0604020202020204" pitchFamily="34" charset="0"/>
            </a:endParaRPr>
          </a:p>
          <a:p>
            <a:pPr marL="0" indent="0">
              <a:buNone/>
            </a:pPr>
            <a:endParaRPr lang="en-US" sz="4000" dirty="0">
              <a:solidFill>
                <a:schemeClr val="bg2"/>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6CEA4A5D-7009-616E-16CA-56B4743766FE}"/>
              </a:ext>
            </a:extLst>
          </p:cNvPr>
          <p:cNvSpPr>
            <a:spLocks noGrp="1"/>
          </p:cNvSpPr>
          <p:nvPr>
            <p:ph sz="half" idx="2"/>
          </p:nvPr>
        </p:nvSpPr>
        <p:spPr>
          <a:xfrm>
            <a:off x="16903208" y="2824978"/>
            <a:ext cx="5852160" cy="8727688"/>
          </a:xfrm>
        </p:spPr>
        <p:txBody>
          <a:bodyPr>
            <a:normAutofit/>
          </a:bodyPr>
          <a:lstStyle/>
          <a:p>
            <a:pPr marL="914400" lvl="1" indent="0">
              <a:buNone/>
            </a:pPr>
            <a:r>
              <a:rPr lang="en-US" sz="4000" b="1" dirty="0">
                <a:solidFill>
                  <a:schemeClr val="bg2"/>
                </a:solidFill>
                <a:latin typeface="Arial" panose="020B0604020202020204" pitchFamily="34" charset="0"/>
                <a:cs typeface="Arial" panose="020B0604020202020204" pitchFamily="34" charset="0"/>
              </a:rPr>
              <a:t>Reactive Tool</a:t>
            </a:r>
          </a:p>
          <a:p>
            <a:pPr marL="914400" lvl="1" indent="0">
              <a:buNone/>
            </a:pPr>
            <a:endParaRPr lang="en-US" sz="4000" b="1" dirty="0">
              <a:solidFill>
                <a:schemeClr val="bg2"/>
              </a:solidFill>
              <a:latin typeface="Arial" panose="020B0604020202020204" pitchFamily="34" charset="0"/>
              <a:cs typeface="Arial" panose="020B0604020202020204" pitchFamily="34" charset="0"/>
            </a:endParaRPr>
          </a:p>
          <a:p>
            <a:pPr marL="914400" lvl="1" indent="0">
              <a:buNone/>
            </a:pPr>
            <a:r>
              <a:rPr lang="en-US" sz="4000" dirty="0">
                <a:solidFill>
                  <a:schemeClr val="bg2"/>
                </a:solidFill>
                <a:latin typeface="Arial" panose="020B0604020202020204" pitchFamily="34" charset="0"/>
                <a:cs typeface="Arial" panose="020B0604020202020204" pitchFamily="34" charset="0"/>
              </a:rPr>
              <a:t>If the source of the funds are from the person with the disability, then the trust is categorized as a </a:t>
            </a:r>
            <a:r>
              <a:rPr lang="en-US" sz="4000" i="1" dirty="0">
                <a:solidFill>
                  <a:schemeClr val="bg2"/>
                </a:solidFill>
                <a:latin typeface="Arial" panose="020B0604020202020204" pitchFamily="34" charset="0"/>
                <a:cs typeface="Arial" panose="020B0604020202020204" pitchFamily="34" charset="0"/>
              </a:rPr>
              <a:t>First Party Special Needs Trust, self settled or Medicaid Payback Trust. </a:t>
            </a:r>
          </a:p>
          <a:p>
            <a:pPr marL="914400" lvl="1" indent="0">
              <a:buNone/>
            </a:pPr>
            <a:endParaRPr lang="en-US" sz="4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615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5F6D-2E9B-46F1-81BD-F2C210CAB419}"/>
              </a:ext>
            </a:extLst>
          </p:cNvPr>
          <p:cNvSpPr>
            <a:spLocks noGrp="1"/>
          </p:cNvSpPr>
          <p:nvPr>
            <p:ph type="title"/>
          </p:nvPr>
        </p:nvSpPr>
        <p:spPr/>
        <p:txBody>
          <a:bodyPr/>
          <a:lstStyle/>
          <a:p>
            <a:r>
              <a:rPr lang="en-US" dirty="0"/>
              <a:t>ABLE</a:t>
            </a:r>
          </a:p>
        </p:txBody>
      </p:sp>
      <p:sp>
        <p:nvSpPr>
          <p:cNvPr id="5" name="Text Placeholder 4">
            <a:extLst>
              <a:ext uri="{FF2B5EF4-FFF2-40B4-BE49-F238E27FC236}">
                <a16:creationId xmlns:a16="http://schemas.microsoft.com/office/drawing/2014/main" id="{4FDAAC91-93E4-4902-B48A-A120D6DB1EE5}"/>
              </a:ext>
            </a:extLst>
          </p:cNvPr>
          <p:cNvSpPr>
            <a:spLocks noGrp="1"/>
          </p:cNvSpPr>
          <p:nvPr>
            <p:ph type="body" sz="quarter" idx="1"/>
          </p:nvPr>
        </p:nvSpPr>
        <p:spPr/>
        <p:txBody>
          <a:bodyPr/>
          <a:lstStyle/>
          <a:p>
            <a:r>
              <a:rPr lang="en-US" dirty="0"/>
              <a:t>What is ABLE?</a:t>
            </a:r>
          </a:p>
        </p:txBody>
      </p:sp>
      <p:sp>
        <p:nvSpPr>
          <p:cNvPr id="4" name="Text Placeholder 3">
            <a:extLst>
              <a:ext uri="{FF2B5EF4-FFF2-40B4-BE49-F238E27FC236}">
                <a16:creationId xmlns:a16="http://schemas.microsoft.com/office/drawing/2014/main" id="{BC476A5B-EFE8-4CA6-B0D2-F511A3929ADE}"/>
              </a:ext>
            </a:extLst>
          </p:cNvPr>
          <p:cNvSpPr>
            <a:spLocks noGrp="1"/>
          </p:cNvSpPr>
          <p:nvPr>
            <p:ph type="body" idx="21"/>
          </p:nvPr>
        </p:nvSpPr>
        <p:spPr/>
        <p:txBody>
          <a:bodyPr/>
          <a:lstStyle/>
          <a:p>
            <a:r>
              <a:rPr lang="en-US" dirty="0"/>
              <a:t>ABLE (“Achieving a Better Life Experience”) Savings Program was implemented in Kansas in 2015</a:t>
            </a:r>
          </a:p>
          <a:p>
            <a:pPr marL="1828800"/>
            <a:r>
              <a:rPr lang="en-US" dirty="0"/>
              <a:t>Modeled after “529” savings accounts</a:t>
            </a:r>
          </a:p>
          <a:p>
            <a:r>
              <a:rPr lang="en-US" dirty="0"/>
              <a:t>ABLE accounts are available to individuals living with qualified disabilities that occurred before the age of 26</a:t>
            </a:r>
          </a:p>
          <a:p>
            <a:r>
              <a:rPr lang="en-US" dirty="0"/>
              <a:t>Can be used to pay expenses that improve health, independence, and quality of life, without jeopardizing SSI (up to certain limits), SSDI, Medicaid and other means-tested benefits</a:t>
            </a:r>
          </a:p>
          <a:p>
            <a:endParaRPr lang="en-US" dirty="0"/>
          </a:p>
          <a:p>
            <a:endParaRPr lang="en-US" dirty="0"/>
          </a:p>
        </p:txBody>
      </p:sp>
    </p:spTree>
    <p:extLst>
      <p:ext uri="{BB962C8B-B14F-4D97-AF65-F5344CB8AC3E}">
        <p14:creationId xmlns:p14="http://schemas.microsoft.com/office/powerpoint/2010/main" val="108068651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8"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srgbClr val="009DA5"/>
              </a:solidFill>
              <a:latin typeface="Arial"/>
            </a:endParaRPr>
          </a:p>
        </p:txBody>
      </p:sp>
      <p:pic>
        <p:nvPicPr>
          <p:cNvPr id="5" name="Picture Placeholder 4" descr="A hand holding a pen&#10;&#10;Description automatically generated with low confidence">
            <a:extLst>
              <a:ext uri="{FF2B5EF4-FFF2-40B4-BE49-F238E27FC236}">
                <a16:creationId xmlns:a16="http://schemas.microsoft.com/office/drawing/2014/main" id="{2DC54253-6963-2D62-6298-A43E27806E7A}"/>
              </a:ext>
            </a:extLst>
          </p:cNvPr>
          <p:cNvPicPr>
            <a:picLocks noGrp="1" noChangeAspect="1"/>
          </p:cNvPicPr>
          <p:nvPr>
            <p:ph type="pic" idx="1"/>
          </p:nvPr>
        </p:nvPicPr>
        <p:blipFill rotWithShape="1">
          <a:blip r:embed="rId2"/>
          <a:srcRect l="9463" r="9462" b="-1"/>
          <a:stretch/>
        </p:blipFill>
        <p:spPr>
          <a:xfrm>
            <a:off x="5044712" y="20"/>
            <a:ext cx="19339284" cy="1371598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780526" cy="13716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dirty="0">
              <a:solidFill>
                <a:srgbClr val="009DA5"/>
              </a:solidFill>
              <a:latin typeface="Arial"/>
            </a:endParaRPr>
          </a:p>
        </p:txBody>
      </p:sp>
      <p:sp>
        <p:nvSpPr>
          <p:cNvPr id="2" name="Title 1">
            <a:extLst>
              <a:ext uri="{FF2B5EF4-FFF2-40B4-BE49-F238E27FC236}">
                <a16:creationId xmlns:a16="http://schemas.microsoft.com/office/drawing/2014/main" id="{F99EF845-B959-EDE1-5B5E-712B3D85A845}"/>
              </a:ext>
            </a:extLst>
          </p:cNvPr>
          <p:cNvSpPr>
            <a:spLocks noGrp="1"/>
          </p:cNvSpPr>
          <p:nvPr>
            <p:ph type="title"/>
          </p:nvPr>
        </p:nvSpPr>
        <p:spPr>
          <a:xfrm>
            <a:off x="1676401" y="730249"/>
            <a:ext cx="7644378" cy="12199686"/>
          </a:xfrm>
        </p:spPr>
        <p:txBody>
          <a:bodyPr vert="horz" lIns="182880" tIns="91440" rIns="182880" bIns="91440" rtlCol="0" anchor="ctr">
            <a:normAutofit/>
          </a:bodyPr>
          <a:lstStyle/>
          <a:p>
            <a:r>
              <a:rPr lang="en-US" sz="8000" dirty="0">
                <a:solidFill>
                  <a:schemeClr val="bg2"/>
                </a:solidFill>
              </a:rPr>
              <a:t>Third Party Special Needs Trust</a:t>
            </a:r>
          </a:p>
        </p:txBody>
      </p:sp>
    </p:spTree>
    <p:extLst>
      <p:ext uri="{BB962C8B-B14F-4D97-AF65-F5344CB8AC3E}">
        <p14:creationId xmlns:p14="http://schemas.microsoft.com/office/powerpoint/2010/main" val="434717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4A2D-7420-E0ED-7A67-3D1002B5B5D1}"/>
              </a:ext>
            </a:extLst>
          </p:cNvPr>
          <p:cNvSpPr>
            <a:spLocks noGrp="1"/>
          </p:cNvSpPr>
          <p:nvPr>
            <p:ph type="title"/>
          </p:nvPr>
        </p:nvSpPr>
        <p:spPr/>
        <p:txBody>
          <a:bodyPr/>
          <a:lstStyle/>
          <a:p>
            <a:r>
              <a:rPr lang="en-US" dirty="0"/>
              <a:t>Third Party Trust</a:t>
            </a:r>
          </a:p>
        </p:txBody>
      </p:sp>
      <p:sp>
        <p:nvSpPr>
          <p:cNvPr id="3" name="Content Placeholder 2">
            <a:extLst>
              <a:ext uri="{FF2B5EF4-FFF2-40B4-BE49-F238E27FC236}">
                <a16:creationId xmlns:a16="http://schemas.microsoft.com/office/drawing/2014/main" id="{34F33D5D-9BFE-171A-75A7-BFCF6980EA12}"/>
              </a:ext>
            </a:extLst>
          </p:cNvPr>
          <p:cNvSpPr>
            <a:spLocks noGrp="1"/>
          </p:cNvSpPr>
          <p:nvPr>
            <p:ph idx="1"/>
          </p:nvPr>
        </p:nvSpPr>
        <p:spPr/>
        <p:txBody>
          <a:bodyPr>
            <a:normAutofit fontScale="62500" lnSpcReduction="20000"/>
          </a:bodyPr>
          <a:lstStyle/>
          <a:p>
            <a:r>
              <a:rPr lang="en-US" sz="9600" dirty="0">
                <a:latin typeface="Arial" panose="020B0604020202020204" pitchFamily="34" charset="0"/>
                <a:cs typeface="Arial" panose="020B0604020202020204" pitchFamily="34" charset="0"/>
              </a:rPr>
              <a:t>SI 01120.200 A 17</a:t>
            </a:r>
          </a:p>
          <a:p>
            <a:pPr indent="0">
              <a:buNone/>
            </a:pPr>
            <a:endParaRPr lang="en-US" sz="9600" dirty="0">
              <a:latin typeface="Arial" panose="020B0604020202020204" pitchFamily="34" charset="0"/>
              <a:cs typeface="Arial" panose="020B0604020202020204" pitchFamily="34" charset="0"/>
            </a:endParaRPr>
          </a:p>
          <a:p>
            <a:pPr lvl="1"/>
            <a:r>
              <a:rPr lang="en-US" sz="9600" dirty="0">
                <a:latin typeface="Arial" panose="020B0604020202020204" pitchFamily="34" charset="0"/>
                <a:cs typeface="Arial" panose="020B0604020202020204" pitchFamily="34" charset="0"/>
              </a:rPr>
              <a:t>A </a:t>
            </a:r>
            <a:r>
              <a:rPr lang="en-US" sz="9600" b="1" dirty="0">
                <a:latin typeface="Arial" panose="020B0604020202020204" pitchFamily="34" charset="0"/>
                <a:cs typeface="Arial" panose="020B0604020202020204" pitchFamily="34" charset="0"/>
              </a:rPr>
              <a:t>third-party trust </a:t>
            </a:r>
            <a:r>
              <a:rPr lang="en-US" sz="9600" dirty="0">
                <a:latin typeface="Arial" panose="020B0604020202020204" pitchFamily="34" charset="0"/>
                <a:cs typeface="Arial" panose="020B0604020202020204" pitchFamily="34" charset="0"/>
              </a:rPr>
              <a:t>is a trust established by someone other than the beneficiary as grantor. For example, a third-party trust may be established by a grandparent for a grandchild, or by a parent, sibling or anyone who wants to give or leave money to a person with a disability. </a:t>
            </a:r>
          </a:p>
          <a:p>
            <a:pPr marL="1463040" lvl="1" indent="0">
              <a:buNone/>
            </a:pPr>
            <a:endParaRPr lang="en-US" sz="9600" dirty="0">
              <a:latin typeface="Arial" panose="020B0604020202020204" pitchFamily="34" charset="0"/>
              <a:cs typeface="Arial" panose="020B0604020202020204" pitchFamily="34" charset="0"/>
            </a:endParaRPr>
          </a:p>
          <a:p>
            <a:pPr lvl="1"/>
            <a:r>
              <a:rPr lang="en-US" sz="9600" dirty="0">
                <a:latin typeface="Arial" panose="020B0604020202020204" pitchFamily="34" charset="0"/>
                <a:cs typeface="Arial" panose="020B0604020202020204" pitchFamily="34" charset="0"/>
              </a:rPr>
              <a:t>Most frequently, third-party trusts are funded for the person with the disability after the grandparent/parent has died. </a:t>
            </a:r>
          </a:p>
        </p:txBody>
      </p:sp>
    </p:spTree>
    <p:extLst>
      <p:ext uri="{BB962C8B-B14F-4D97-AF65-F5344CB8AC3E}">
        <p14:creationId xmlns:p14="http://schemas.microsoft.com/office/powerpoint/2010/main" val="3978510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A6B6-75E6-92EB-23F4-A5375F549303}"/>
              </a:ext>
            </a:extLst>
          </p:cNvPr>
          <p:cNvSpPr>
            <a:spLocks noGrp="1"/>
          </p:cNvSpPr>
          <p:nvPr>
            <p:ph type="title"/>
          </p:nvPr>
        </p:nvSpPr>
        <p:spPr/>
        <p:txBody>
          <a:bodyPr/>
          <a:lstStyle/>
          <a:p>
            <a:r>
              <a:rPr lang="en-US" dirty="0"/>
              <a:t>Third Party Trust</a:t>
            </a:r>
          </a:p>
        </p:txBody>
      </p:sp>
      <p:sp>
        <p:nvSpPr>
          <p:cNvPr id="3" name="Content Placeholder 2">
            <a:extLst>
              <a:ext uri="{FF2B5EF4-FFF2-40B4-BE49-F238E27FC236}">
                <a16:creationId xmlns:a16="http://schemas.microsoft.com/office/drawing/2014/main" id="{84AD3ED2-52E9-D136-CDEA-E08638D97496}"/>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A third-party trust can have great latitude, and upon the death of the beneficiary can be left to anyone you wish.</a:t>
            </a:r>
          </a:p>
          <a:p>
            <a:pPr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 are no limits on how much can be placed in a Third-Party Special Needs Trust</a:t>
            </a:r>
          </a:p>
          <a:p>
            <a:pPr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third-party trust has no age limit for the beneficiary</a:t>
            </a:r>
          </a:p>
          <a:p>
            <a:endParaRPr lang="en-US" dirty="0"/>
          </a:p>
        </p:txBody>
      </p:sp>
    </p:spTree>
    <p:extLst>
      <p:ext uri="{BB962C8B-B14F-4D97-AF65-F5344CB8AC3E}">
        <p14:creationId xmlns:p14="http://schemas.microsoft.com/office/powerpoint/2010/main" val="688031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8"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srgbClr val="009DA5"/>
              </a:solidFill>
              <a:latin typeface="Arial"/>
            </a:endParaRPr>
          </a:p>
        </p:txBody>
      </p:sp>
      <p:pic>
        <p:nvPicPr>
          <p:cNvPr id="5" name="Picture Placeholder 4">
            <a:extLst>
              <a:ext uri="{FF2B5EF4-FFF2-40B4-BE49-F238E27FC236}">
                <a16:creationId xmlns:a16="http://schemas.microsoft.com/office/drawing/2014/main" id="{2DC54253-6963-2D62-6298-A43E27806E7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927" r="2927"/>
          <a:stretch/>
        </p:blipFill>
        <p:spPr>
          <a:xfrm>
            <a:off x="5044712" y="20"/>
            <a:ext cx="19339284" cy="1371598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780526" cy="13716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dirty="0">
              <a:solidFill>
                <a:srgbClr val="009DA5"/>
              </a:solidFill>
              <a:latin typeface="Arial"/>
            </a:endParaRPr>
          </a:p>
        </p:txBody>
      </p:sp>
      <p:sp>
        <p:nvSpPr>
          <p:cNvPr id="2" name="Title 1">
            <a:extLst>
              <a:ext uri="{FF2B5EF4-FFF2-40B4-BE49-F238E27FC236}">
                <a16:creationId xmlns:a16="http://schemas.microsoft.com/office/drawing/2014/main" id="{F99EF845-B959-EDE1-5B5E-712B3D85A845}"/>
              </a:ext>
            </a:extLst>
          </p:cNvPr>
          <p:cNvSpPr>
            <a:spLocks noGrp="1"/>
          </p:cNvSpPr>
          <p:nvPr>
            <p:ph type="title"/>
          </p:nvPr>
        </p:nvSpPr>
        <p:spPr>
          <a:xfrm>
            <a:off x="1676401" y="730249"/>
            <a:ext cx="7644378" cy="12199686"/>
          </a:xfrm>
        </p:spPr>
        <p:txBody>
          <a:bodyPr vert="horz" lIns="182880" tIns="91440" rIns="182880" bIns="91440" rtlCol="0" anchor="ctr">
            <a:normAutofit/>
          </a:bodyPr>
          <a:lstStyle/>
          <a:p>
            <a:r>
              <a:rPr lang="en-US" sz="8000" dirty="0">
                <a:solidFill>
                  <a:schemeClr val="bg2"/>
                </a:solidFill>
              </a:rPr>
              <a:t>First Party Special Needs Trust</a:t>
            </a:r>
          </a:p>
        </p:txBody>
      </p:sp>
    </p:spTree>
    <p:extLst>
      <p:ext uri="{BB962C8B-B14F-4D97-AF65-F5344CB8AC3E}">
        <p14:creationId xmlns:p14="http://schemas.microsoft.com/office/powerpoint/2010/main" val="1604199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6F1E-0422-1F29-6C97-F92DE6AB42D6}"/>
              </a:ext>
            </a:extLst>
          </p:cNvPr>
          <p:cNvSpPr>
            <a:spLocks noGrp="1"/>
          </p:cNvSpPr>
          <p:nvPr>
            <p:ph type="title"/>
          </p:nvPr>
        </p:nvSpPr>
        <p:spPr/>
        <p:txBody>
          <a:bodyPr/>
          <a:lstStyle/>
          <a:p>
            <a:r>
              <a:rPr lang="en-US" dirty="0"/>
              <a:t>Private First Party Trust</a:t>
            </a:r>
          </a:p>
        </p:txBody>
      </p:sp>
      <p:sp>
        <p:nvSpPr>
          <p:cNvPr id="3" name="Content Placeholder 2">
            <a:extLst>
              <a:ext uri="{FF2B5EF4-FFF2-40B4-BE49-F238E27FC236}">
                <a16:creationId xmlns:a16="http://schemas.microsoft.com/office/drawing/2014/main" id="{3897BFE9-6506-BA8C-E147-364DAFB14F1C}"/>
              </a:ext>
            </a:extLst>
          </p:cNvPr>
          <p:cNvSpPr>
            <a:spLocks noGrp="1"/>
          </p:cNvSpPr>
          <p:nvPr>
            <p:ph idx="1"/>
          </p:nvPr>
        </p:nvSpPr>
        <p:spPr/>
        <p:txBody>
          <a:bodyPr>
            <a:normAutofit fontScale="55000" lnSpcReduction="20000"/>
          </a:bodyPr>
          <a:lstStyle/>
          <a:p>
            <a:r>
              <a:rPr lang="en-US" sz="8000" dirty="0">
                <a:latin typeface="Arial" panose="020B0604020202020204" pitchFamily="34" charset="0"/>
                <a:cs typeface="Arial" panose="020B0604020202020204" pitchFamily="34" charset="0"/>
              </a:rPr>
              <a:t>42 USC § 1396p(d)(4)(A)</a:t>
            </a:r>
          </a:p>
          <a:p>
            <a:pPr marL="0" indent="0">
              <a:buNone/>
            </a:pPr>
            <a:endParaRPr lang="en-US" sz="8000" dirty="0">
              <a:latin typeface="Arial" panose="020B0604020202020204" pitchFamily="34" charset="0"/>
              <a:cs typeface="Arial" panose="020B0604020202020204" pitchFamily="34" charset="0"/>
            </a:endParaRPr>
          </a:p>
          <a:p>
            <a:pPr lvl="1"/>
            <a:r>
              <a:rPr lang="en-US" sz="8000" dirty="0">
                <a:latin typeface="Arial" panose="020B0604020202020204" pitchFamily="34" charset="0"/>
                <a:cs typeface="Arial" panose="020B0604020202020204" pitchFamily="34" charset="0"/>
              </a:rPr>
              <a:t>Under age 65</a:t>
            </a:r>
          </a:p>
          <a:p>
            <a:pPr lvl="1"/>
            <a:r>
              <a:rPr lang="en-US" sz="8000" dirty="0">
                <a:latin typeface="Arial" panose="020B0604020202020204" pitchFamily="34" charset="0"/>
                <a:cs typeface="Arial" panose="020B0604020202020204" pitchFamily="34" charset="0"/>
              </a:rPr>
              <a:t>Asset of the individual with disability</a:t>
            </a:r>
          </a:p>
          <a:p>
            <a:pPr lvl="1"/>
            <a:r>
              <a:rPr lang="en-US" sz="8000" dirty="0">
                <a:latin typeface="Arial" panose="020B0604020202020204" pitchFamily="34" charset="0"/>
                <a:cs typeface="Arial" panose="020B0604020202020204" pitchFamily="34" charset="0"/>
              </a:rPr>
              <a:t>Must meet SSA standard of disability</a:t>
            </a:r>
          </a:p>
          <a:p>
            <a:pPr lvl="1"/>
            <a:r>
              <a:rPr lang="en-US" sz="8000" dirty="0">
                <a:latin typeface="Arial" panose="020B0604020202020204" pitchFamily="34" charset="0"/>
                <a:cs typeface="Arial" panose="020B0604020202020204" pitchFamily="34" charset="0"/>
              </a:rPr>
              <a:t>Created by individual , parent, grandparent, guardian, or court</a:t>
            </a:r>
          </a:p>
          <a:p>
            <a:pPr lvl="1"/>
            <a:r>
              <a:rPr lang="en-US" sz="8000" dirty="0">
                <a:latin typeface="Arial" panose="020B0604020202020204" pitchFamily="34" charset="0"/>
                <a:cs typeface="Arial" panose="020B0604020202020204" pitchFamily="34" charset="0"/>
              </a:rPr>
              <a:t>For the sole benefit of the individual</a:t>
            </a:r>
          </a:p>
          <a:p>
            <a:pPr lvl="1"/>
            <a:r>
              <a:rPr lang="en-US" sz="8000" dirty="0">
                <a:latin typeface="Arial" panose="020B0604020202020204" pitchFamily="34" charset="0"/>
                <a:cs typeface="Arial" panose="020B0604020202020204" pitchFamily="34" charset="0"/>
              </a:rPr>
              <a:t>Supplemental language, discretionary</a:t>
            </a:r>
          </a:p>
          <a:p>
            <a:pPr lvl="1"/>
            <a:r>
              <a:rPr lang="en-US" sz="8000" dirty="0">
                <a:latin typeface="Arial" panose="020B0604020202020204" pitchFamily="34" charset="0"/>
                <a:cs typeface="Arial" panose="020B0604020202020204" pitchFamily="34" charset="0"/>
              </a:rPr>
              <a:t>Payback Provision- The trust must include language that says: to the extent that amounts remaining in the beneficiary’s account upon the death of the beneficiary are not retained by the Trust, the Trust pays to the State from such remaining amounts in the account an amount equal to the total amount of medical assistance paid on behalf of the beneficiary under the State plan. </a:t>
            </a:r>
          </a:p>
        </p:txBody>
      </p:sp>
    </p:spTree>
    <p:extLst>
      <p:ext uri="{BB962C8B-B14F-4D97-AF65-F5344CB8AC3E}">
        <p14:creationId xmlns:p14="http://schemas.microsoft.com/office/powerpoint/2010/main" val="2083395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71947-4AC9-3A6F-4389-00A63CB5E1F5}"/>
              </a:ext>
            </a:extLst>
          </p:cNvPr>
          <p:cNvSpPr>
            <a:spLocks noGrp="1"/>
          </p:cNvSpPr>
          <p:nvPr>
            <p:ph type="title"/>
          </p:nvPr>
        </p:nvSpPr>
        <p:spPr/>
        <p:txBody>
          <a:bodyPr/>
          <a:lstStyle/>
          <a:p>
            <a:r>
              <a:rPr lang="en-US" dirty="0"/>
              <a:t>Pooled First Party Trust</a:t>
            </a:r>
          </a:p>
        </p:txBody>
      </p:sp>
      <p:sp>
        <p:nvSpPr>
          <p:cNvPr id="3" name="Content Placeholder 2">
            <a:extLst>
              <a:ext uri="{FF2B5EF4-FFF2-40B4-BE49-F238E27FC236}">
                <a16:creationId xmlns:a16="http://schemas.microsoft.com/office/drawing/2014/main" id="{C11F1DB5-23AA-49F3-FF7B-8E567D8D55D0}"/>
              </a:ext>
            </a:extLst>
          </p:cNvPr>
          <p:cNvSpPr>
            <a:spLocks noGrp="1"/>
          </p:cNvSpPr>
          <p:nvPr>
            <p:ph idx="1"/>
          </p:nvPr>
        </p:nvSpPr>
        <p:spPr/>
        <p:txBody>
          <a:bodyPr>
            <a:normAutofit fontScale="77500" lnSpcReduction="20000"/>
          </a:bodyPr>
          <a:lstStyle/>
          <a:p>
            <a:r>
              <a:rPr lang="en-US" dirty="0">
                <a:latin typeface="Arial" panose="020B0604020202020204" pitchFamily="34" charset="0"/>
                <a:cs typeface="Arial" panose="020B0604020202020204" pitchFamily="34" charset="0"/>
              </a:rPr>
              <a:t>42 USC§1396p(d)(4)(C)</a:t>
            </a:r>
          </a:p>
          <a:p>
            <a:pPr marL="0" indent="0">
              <a:buNone/>
            </a:pPr>
            <a:r>
              <a:rPr lang="en-US" dirty="0">
                <a:latin typeface="Arial" panose="020B0604020202020204" pitchFamily="34" charset="0"/>
                <a:cs typeface="Arial" panose="020B0604020202020204" pitchFamily="34" charset="0"/>
              </a:rPr>
              <a:t>A trust established in a State for the benefit of an individual if:</a:t>
            </a:r>
          </a:p>
          <a:p>
            <a:pPr marL="2057400" indent="-2057400">
              <a:buFont typeface="+mj-lt"/>
              <a:buAutoNum type="romanUcPeriod"/>
            </a:pPr>
            <a:r>
              <a:rPr lang="en-US" dirty="0">
                <a:latin typeface="Arial" panose="020B0604020202020204" pitchFamily="34" charset="0"/>
                <a:cs typeface="Arial" panose="020B0604020202020204" pitchFamily="34" charset="0"/>
              </a:rPr>
              <a:t>The trust is established and managed by a non-profit association</a:t>
            </a:r>
          </a:p>
          <a:p>
            <a:pPr marL="2057400" indent="-2057400">
              <a:buFont typeface="+mj-lt"/>
              <a:buAutoNum type="romanUcPeriod"/>
            </a:pPr>
            <a:r>
              <a:rPr lang="en-US" dirty="0">
                <a:latin typeface="Arial" panose="020B0604020202020204" pitchFamily="34" charset="0"/>
                <a:cs typeface="Arial" panose="020B0604020202020204" pitchFamily="34" charset="0"/>
              </a:rPr>
              <a:t>A separate account is maintained for each beneficiary of the trust, but, for purposes of investment and management of funds, the trust pools these accounts</a:t>
            </a:r>
          </a:p>
          <a:p>
            <a:pPr marL="2057400" indent="-2057400">
              <a:buFont typeface="+mj-lt"/>
              <a:buAutoNum type="romanUcPeriod"/>
            </a:pPr>
            <a:r>
              <a:rPr lang="en-US" dirty="0">
                <a:latin typeface="Arial" panose="020B0604020202020204" pitchFamily="34" charset="0"/>
                <a:cs typeface="Arial" panose="020B0604020202020204" pitchFamily="34" charset="0"/>
              </a:rPr>
              <a:t>Accounts in the trust are established solely for the benefit of individuals who are disabled (as defined in section 1382c(a)(3) of this title) by the parent, grandparent, or legal guardian of such individuals, by such individuals or by order of a court.</a:t>
            </a:r>
          </a:p>
          <a:p>
            <a:pPr marL="2057400" indent="-2057400">
              <a:buFont typeface="+mj-lt"/>
              <a:buAutoNum type="romanUcPeriod"/>
            </a:pPr>
            <a:r>
              <a:rPr lang="en-US" dirty="0">
                <a:latin typeface="Arial" panose="020B0604020202020204" pitchFamily="34" charset="0"/>
                <a:cs typeface="Arial" panose="020B0604020202020204" pitchFamily="34" charset="0"/>
              </a:rPr>
              <a:t>To the extent that amounts remaining in the beneficiary’s account upon the death of the beneficiary are not retained by the trust, the trust pays to the State from such remaining amounts in the account an amount equal to the total amount of medical assistance paid on behalf of the beneficiary under the State plan under this subchapter. </a:t>
            </a:r>
          </a:p>
          <a:p>
            <a:endParaRPr lang="en-US" dirty="0"/>
          </a:p>
        </p:txBody>
      </p:sp>
    </p:spTree>
    <p:extLst>
      <p:ext uri="{BB962C8B-B14F-4D97-AF65-F5344CB8AC3E}">
        <p14:creationId xmlns:p14="http://schemas.microsoft.com/office/powerpoint/2010/main" val="1886720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AD00EB-8372-6C7C-4E91-6DC6E321AB1A}"/>
              </a:ext>
            </a:extLst>
          </p:cNvPr>
          <p:cNvPicPr>
            <a:picLocks noChangeAspect="1"/>
          </p:cNvPicPr>
          <p:nvPr/>
        </p:nvPicPr>
        <p:blipFill>
          <a:blip r:embed="rId2"/>
          <a:stretch>
            <a:fillRect/>
          </a:stretch>
        </p:blipFill>
        <p:spPr>
          <a:xfrm>
            <a:off x="2435893" y="5478699"/>
            <a:ext cx="7101806" cy="4732102"/>
          </a:xfrm>
          <a:prstGeom prst="rect">
            <a:avLst/>
          </a:prstGeom>
        </p:spPr>
      </p:pic>
      <p:sp>
        <p:nvSpPr>
          <p:cNvPr id="2" name="Title 1">
            <a:extLst>
              <a:ext uri="{FF2B5EF4-FFF2-40B4-BE49-F238E27FC236}">
                <a16:creationId xmlns:a16="http://schemas.microsoft.com/office/drawing/2014/main" id="{6207A6E3-3103-7B55-A4E1-13CF28DE924D}"/>
              </a:ext>
            </a:extLst>
          </p:cNvPr>
          <p:cNvSpPr>
            <a:spLocks noGrp="1"/>
          </p:cNvSpPr>
          <p:nvPr>
            <p:ph type="title"/>
          </p:nvPr>
        </p:nvSpPr>
        <p:spPr/>
        <p:txBody>
          <a:bodyPr/>
          <a:lstStyle/>
          <a:p>
            <a:r>
              <a:rPr lang="en-US" dirty="0">
                <a:solidFill>
                  <a:schemeClr val="bg2"/>
                </a:solidFill>
              </a:rPr>
              <a:t>A Pooled Trust is a Trust!</a:t>
            </a:r>
          </a:p>
        </p:txBody>
      </p:sp>
      <p:sp>
        <p:nvSpPr>
          <p:cNvPr id="3" name="Content Placeholder 2">
            <a:extLst>
              <a:ext uri="{FF2B5EF4-FFF2-40B4-BE49-F238E27FC236}">
                <a16:creationId xmlns:a16="http://schemas.microsoft.com/office/drawing/2014/main" id="{D94E99B4-C310-16F7-DA12-1761C4BA065F}"/>
              </a:ext>
            </a:extLst>
          </p:cNvPr>
          <p:cNvSpPr>
            <a:spLocks noGrp="1"/>
          </p:cNvSpPr>
          <p:nvPr>
            <p:ph idx="1"/>
          </p:nvPr>
        </p:nvSpPr>
        <p:spPr/>
        <p:txBody>
          <a:bodyPr>
            <a:normAutofit fontScale="77500" lnSpcReduction="20000"/>
          </a:bodyPr>
          <a:lstStyle/>
          <a:p>
            <a:r>
              <a:rPr lang="en-US" dirty="0">
                <a:latin typeface="Arial" panose="020B0604020202020204" pitchFamily="34" charset="0"/>
                <a:cs typeface="Arial" panose="020B0604020202020204" pitchFamily="34" charset="0"/>
              </a:rPr>
              <a:t>Cost effective- little to no lawyer/legal fees to establish the trust</a:t>
            </a:r>
          </a:p>
          <a:p>
            <a:pPr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Works well for Individuals without family or someone responsible to serve as Trustee</a:t>
            </a:r>
          </a:p>
          <a:p>
            <a:pPr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Beneficiaries communicate directly with the nonprofit, and they often have social workers on staff and are well versed in public benefits</a:t>
            </a:r>
          </a:p>
          <a:p>
            <a:pPr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Nonprofits often offer case management and other social services</a:t>
            </a:r>
          </a:p>
          <a:p>
            <a:endParaRPr lang="en-US" dirty="0"/>
          </a:p>
        </p:txBody>
      </p:sp>
    </p:spTree>
    <p:extLst>
      <p:ext uri="{BB962C8B-B14F-4D97-AF65-F5344CB8AC3E}">
        <p14:creationId xmlns:p14="http://schemas.microsoft.com/office/powerpoint/2010/main" val="157403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644B50F-87B7-7561-DCAF-5D8FA0AB9407}"/>
              </a:ext>
            </a:extLst>
          </p:cNvPr>
          <p:cNvGraphicFramePr>
            <a:graphicFrameLocks noGrp="1"/>
          </p:cNvGraphicFramePr>
          <p:nvPr/>
        </p:nvGraphicFramePr>
        <p:xfrm>
          <a:off x="768262" y="770350"/>
          <a:ext cx="22847476" cy="12175300"/>
        </p:xfrm>
        <a:graphic>
          <a:graphicData uri="http://schemas.openxmlformats.org/drawingml/2006/table">
            <a:tbl>
              <a:tblPr firstRow="1" bandRow="1">
                <a:tableStyleId>{5C22544A-7EE6-4342-B048-85BDC9FD1C3A}</a:tableStyleId>
              </a:tblPr>
              <a:tblGrid>
                <a:gridCol w="5393236">
                  <a:extLst>
                    <a:ext uri="{9D8B030D-6E8A-4147-A177-3AD203B41FA5}">
                      <a16:colId xmlns:a16="http://schemas.microsoft.com/office/drawing/2014/main" val="1324398534"/>
                    </a:ext>
                  </a:extLst>
                </a:gridCol>
                <a:gridCol w="5818080">
                  <a:extLst>
                    <a:ext uri="{9D8B030D-6E8A-4147-A177-3AD203B41FA5}">
                      <a16:colId xmlns:a16="http://schemas.microsoft.com/office/drawing/2014/main" val="2514771760"/>
                    </a:ext>
                  </a:extLst>
                </a:gridCol>
                <a:gridCol w="5818080">
                  <a:extLst>
                    <a:ext uri="{9D8B030D-6E8A-4147-A177-3AD203B41FA5}">
                      <a16:colId xmlns:a16="http://schemas.microsoft.com/office/drawing/2014/main" val="3852735763"/>
                    </a:ext>
                  </a:extLst>
                </a:gridCol>
                <a:gridCol w="5818080">
                  <a:extLst>
                    <a:ext uri="{9D8B030D-6E8A-4147-A177-3AD203B41FA5}">
                      <a16:colId xmlns:a16="http://schemas.microsoft.com/office/drawing/2014/main" val="2771269244"/>
                    </a:ext>
                  </a:extLst>
                </a:gridCol>
              </a:tblGrid>
              <a:tr h="1190412">
                <a:tc>
                  <a:txBody>
                    <a:bodyPr/>
                    <a:lstStyle/>
                    <a:p>
                      <a:pPr algn="ctr"/>
                      <a:endParaRPr lang="en-US" sz="2600" dirty="0">
                        <a:solidFill>
                          <a:schemeClr val="tx1"/>
                        </a:solidFill>
                        <a:latin typeface="Arial" panose="020B0604020202020204" pitchFamily="34" charset="0"/>
                        <a:cs typeface="Arial" panose="020B0604020202020204" pitchFamily="34" charset="0"/>
                      </a:endParaRPr>
                    </a:p>
                    <a:p>
                      <a:pPr algn="ctr"/>
                      <a:r>
                        <a:rPr lang="en-US" sz="2600" dirty="0">
                          <a:solidFill>
                            <a:schemeClr val="tx1"/>
                          </a:solidFill>
                          <a:latin typeface="Arial" panose="020B0604020202020204" pitchFamily="34" charset="0"/>
                          <a:cs typeface="Arial" panose="020B0604020202020204" pitchFamily="34" charset="0"/>
                        </a:rPr>
                        <a:t>Trust Type</a:t>
                      </a:r>
                    </a:p>
                  </a:txBody>
                  <a:tcPr marL="124964" marR="124964" marT="83320" marB="83320" anchor="ctr"/>
                </a:tc>
                <a:tc>
                  <a:txBody>
                    <a:bodyPr/>
                    <a:lstStyle/>
                    <a:p>
                      <a:pPr algn="ctr"/>
                      <a:r>
                        <a:rPr lang="en-US" sz="2600" dirty="0">
                          <a:solidFill>
                            <a:schemeClr val="tx1"/>
                          </a:solidFill>
                          <a:latin typeface="Arial" panose="020B0604020202020204" pitchFamily="34" charset="0"/>
                          <a:cs typeface="Arial" panose="020B0604020202020204" pitchFamily="34" charset="0"/>
                        </a:rPr>
                        <a:t>Third</a:t>
                      </a:r>
                      <a:r>
                        <a:rPr lang="en-US" sz="2600" baseline="0" dirty="0">
                          <a:solidFill>
                            <a:schemeClr val="tx1"/>
                          </a:solidFill>
                          <a:latin typeface="Arial" panose="020B0604020202020204" pitchFamily="34" charset="0"/>
                          <a:cs typeface="Arial" panose="020B0604020202020204" pitchFamily="34" charset="0"/>
                        </a:rPr>
                        <a:t> Party</a:t>
                      </a:r>
                    </a:p>
                    <a:p>
                      <a:pPr algn="ctr"/>
                      <a:r>
                        <a:rPr lang="en-US" sz="2600" baseline="0" dirty="0">
                          <a:solidFill>
                            <a:schemeClr val="tx1"/>
                          </a:solidFill>
                          <a:latin typeface="Arial" panose="020B0604020202020204" pitchFamily="34" charset="0"/>
                          <a:cs typeface="Arial" panose="020B0604020202020204" pitchFamily="34" charset="0"/>
                        </a:rPr>
                        <a:t>Private or Pooled</a:t>
                      </a:r>
                      <a:endParaRPr lang="en-US" sz="2600" dirty="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ctr"/>
                      <a:r>
                        <a:rPr lang="en-US" sz="2600">
                          <a:solidFill>
                            <a:schemeClr val="tx1"/>
                          </a:solidFill>
                          <a:latin typeface="Arial" panose="020B0604020202020204" pitchFamily="34" charset="0"/>
                          <a:cs typeface="Arial" panose="020B0604020202020204" pitchFamily="34" charset="0"/>
                        </a:rPr>
                        <a:t>1396p(d)(4)(A) Private</a:t>
                      </a:r>
                      <a:br>
                        <a:rPr lang="en-US" sz="2600">
                          <a:solidFill>
                            <a:schemeClr val="tx1"/>
                          </a:solidFill>
                          <a:latin typeface="Arial" panose="020B0604020202020204" pitchFamily="34" charset="0"/>
                          <a:cs typeface="Arial" panose="020B0604020202020204" pitchFamily="34" charset="0"/>
                        </a:rPr>
                      </a:br>
                      <a:r>
                        <a:rPr lang="en-US" sz="2600">
                          <a:solidFill>
                            <a:schemeClr val="tx1"/>
                          </a:solidFill>
                          <a:latin typeface="Arial" panose="020B0604020202020204" pitchFamily="34" charset="0"/>
                          <a:cs typeface="Arial" panose="020B0604020202020204" pitchFamily="34" charset="0"/>
                        </a:rPr>
                        <a:t>1</a:t>
                      </a:r>
                      <a:r>
                        <a:rPr lang="en-US" sz="2600" baseline="30000">
                          <a:solidFill>
                            <a:schemeClr val="tx1"/>
                          </a:solidFill>
                          <a:latin typeface="Arial" panose="020B0604020202020204" pitchFamily="34" charset="0"/>
                          <a:cs typeface="Arial" panose="020B0604020202020204" pitchFamily="34" charset="0"/>
                        </a:rPr>
                        <a:t>st</a:t>
                      </a:r>
                      <a:r>
                        <a:rPr lang="en-US" sz="2600">
                          <a:solidFill>
                            <a:schemeClr val="tx1"/>
                          </a:solidFill>
                          <a:latin typeface="Arial" panose="020B0604020202020204" pitchFamily="34" charset="0"/>
                          <a:cs typeface="Arial" panose="020B0604020202020204" pitchFamily="34" charset="0"/>
                        </a:rPr>
                        <a:t> party Medicaid Payback</a:t>
                      </a:r>
                    </a:p>
                  </a:txBody>
                  <a:tcPr marL="124964" marR="124964" marT="83320" marB="83320" anchor="ctr"/>
                </a:tc>
                <a:tc>
                  <a:txBody>
                    <a:bodyPr/>
                    <a:lstStyle/>
                    <a:p>
                      <a:pPr algn="ctr"/>
                      <a:r>
                        <a:rPr lang="en-US" sz="2600" dirty="0">
                          <a:solidFill>
                            <a:schemeClr val="tx1"/>
                          </a:solidFill>
                          <a:latin typeface="Arial" panose="020B0604020202020204" pitchFamily="34" charset="0"/>
                          <a:cs typeface="Arial" panose="020B0604020202020204" pitchFamily="34" charset="0"/>
                        </a:rPr>
                        <a:t>1396p(d)(4)(C) Pooled </a:t>
                      </a:r>
                      <a:br>
                        <a:rPr lang="en-US" sz="2600" dirty="0">
                          <a:solidFill>
                            <a:schemeClr val="tx1"/>
                          </a:solidFill>
                          <a:latin typeface="Arial" panose="020B0604020202020204" pitchFamily="34" charset="0"/>
                          <a:cs typeface="Arial" panose="020B0604020202020204" pitchFamily="34" charset="0"/>
                        </a:rPr>
                      </a:br>
                      <a:r>
                        <a:rPr lang="en-US" sz="2600" dirty="0">
                          <a:solidFill>
                            <a:schemeClr val="tx1"/>
                          </a:solidFill>
                          <a:latin typeface="Arial" panose="020B0604020202020204" pitchFamily="34" charset="0"/>
                          <a:cs typeface="Arial" panose="020B0604020202020204" pitchFamily="34" charset="0"/>
                        </a:rPr>
                        <a:t>1</a:t>
                      </a:r>
                      <a:r>
                        <a:rPr lang="en-US" sz="2600" baseline="30000" dirty="0">
                          <a:solidFill>
                            <a:schemeClr val="tx1"/>
                          </a:solidFill>
                          <a:latin typeface="Arial" panose="020B0604020202020204" pitchFamily="34" charset="0"/>
                          <a:cs typeface="Arial" panose="020B0604020202020204" pitchFamily="34" charset="0"/>
                        </a:rPr>
                        <a:t>st</a:t>
                      </a:r>
                      <a:r>
                        <a:rPr lang="en-US" sz="2600" dirty="0">
                          <a:solidFill>
                            <a:schemeClr val="tx1"/>
                          </a:solidFill>
                          <a:latin typeface="Arial" panose="020B0604020202020204" pitchFamily="34" charset="0"/>
                          <a:cs typeface="Arial" panose="020B0604020202020204" pitchFamily="34" charset="0"/>
                        </a:rPr>
                        <a:t> party Medicaid Payback</a:t>
                      </a:r>
                    </a:p>
                  </a:txBody>
                  <a:tcPr marL="124964" marR="124964" marT="83320" marB="83320" anchor="ctr"/>
                </a:tc>
                <a:extLst>
                  <a:ext uri="{0D108BD9-81ED-4DB2-BD59-A6C34878D82A}">
                    <a16:rowId xmlns:a16="http://schemas.microsoft.com/office/drawing/2014/main" val="1366696412"/>
                  </a:ext>
                </a:extLst>
              </a:tr>
              <a:tr h="1190412">
                <a:tc>
                  <a:txBody>
                    <a:bodyPr/>
                    <a:lstStyle/>
                    <a:p>
                      <a:pPr algn="l"/>
                      <a:r>
                        <a:rPr lang="en-US" sz="2600" baseline="0">
                          <a:latin typeface="Arial" panose="020B0604020202020204" pitchFamily="34" charset="0"/>
                          <a:cs typeface="Arial" panose="020B0604020202020204" pitchFamily="34" charset="0"/>
                        </a:rPr>
                        <a:t>Established By</a:t>
                      </a:r>
                      <a:endParaRPr lang="en-US" sz="2600" b="1"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r>
                        <a:rPr lang="en-US" sz="2600" baseline="0">
                          <a:latin typeface="Arial" panose="020B0604020202020204" pitchFamily="34" charset="0"/>
                          <a:cs typeface="Arial" panose="020B0604020202020204" pitchFamily="34" charset="0"/>
                        </a:rPr>
                        <a:t>Third party – not PWD</a:t>
                      </a:r>
                    </a:p>
                  </a:txBody>
                  <a:tcPr marL="124964" marR="124964" marT="83320" marB="83320" anchor="ctr"/>
                </a:tc>
                <a:tc>
                  <a:txBody>
                    <a:bodyPr/>
                    <a:lstStyle/>
                    <a:p>
                      <a:pPr algn="l"/>
                      <a:r>
                        <a:rPr lang="en-US" sz="2600" baseline="0">
                          <a:latin typeface="Arial" panose="020B0604020202020204" pitchFamily="34" charset="0"/>
                          <a:cs typeface="Arial" panose="020B0604020202020204" pitchFamily="34" charset="0"/>
                        </a:rPr>
                        <a:t>Individual, Parent, grandparent, legal guardian, court</a:t>
                      </a:r>
                      <a:endParaRPr lang="en-US" sz="2600"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r>
                        <a:rPr lang="en-US" sz="2600" baseline="0">
                          <a:latin typeface="Arial" panose="020B0604020202020204" pitchFamily="34" charset="0"/>
                          <a:cs typeface="Arial" panose="020B0604020202020204" pitchFamily="34" charset="0"/>
                        </a:rPr>
                        <a:t>Individual, Parent, grandparent, legal guardian, court</a:t>
                      </a:r>
                      <a:endParaRPr lang="en-US" sz="2600" u="sng" baseline="0">
                        <a:solidFill>
                          <a:schemeClr val="tx1"/>
                        </a:solidFill>
                        <a:latin typeface="Arial" panose="020B0604020202020204" pitchFamily="34" charset="0"/>
                        <a:cs typeface="Arial" panose="020B0604020202020204" pitchFamily="34" charset="0"/>
                      </a:endParaRPr>
                    </a:p>
                  </a:txBody>
                  <a:tcPr marL="124964" marR="124964" marT="83320" marB="83320" anchor="ctr"/>
                </a:tc>
                <a:extLst>
                  <a:ext uri="{0D108BD9-81ED-4DB2-BD59-A6C34878D82A}">
                    <a16:rowId xmlns:a16="http://schemas.microsoft.com/office/drawing/2014/main" val="3445758091"/>
                  </a:ext>
                </a:extLst>
              </a:tr>
              <a:tr h="716964">
                <a:tc>
                  <a:txBody>
                    <a:bodyPr/>
                    <a:lstStyle/>
                    <a:p>
                      <a:pPr algn="l"/>
                      <a:r>
                        <a:rPr lang="en-US" sz="2600" baseline="0">
                          <a:latin typeface="Arial" panose="020B0604020202020204" pitchFamily="34" charset="0"/>
                          <a:cs typeface="Arial" panose="020B0604020202020204" pitchFamily="34" charset="0"/>
                        </a:rPr>
                        <a:t>Funded By Assets From</a:t>
                      </a:r>
                      <a:endParaRPr lang="en-US" sz="2600" b="1"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r>
                        <a:rPr lang="en-US" sz="2600" baseline="0">
                          <a:latin typeface="Arial" panose="020B0604020202020204" pitchFamily="34" charset="0"/>
                          <a:cs typeface="Arial" panose="020B0604020202020204" pitchFamily="34" charset="0"/>
                        </a:rPr>
                        <a:t>Third party </a:t>
                      </a:r>
                      <a:endParaRPr lang="en-US" sz="2600"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r>
                        <a:rPr lang="en-US" sz="2600" baseline="0">
                          <a:latin typeface="Arial" panose="020B0604020202020204" pitchFamily="34" charset="0"/>
                          <a:cs typeface="Arial" panose="020B0604020202020204" pitchFamily="34" charset="0"/>
                        </a:rPr>
                        <a:t>Person w/disability</a:t>
                      </a:r>
                      <a:endParaRPr lang="en-US" sz="2600"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r>
                        <a:rPr lang="en-US" sz="2600" baseline="0">
                          <a:latin typeface="Arial" panose="020B0604020202020204" pitchFamily="34" charset="0"/>
                          <a:cs typeface="Arial" panose="020B0604020202020204" pitchFamily="34" charset="0"/>
                        </a:rPr>
                        <a:t>Person w/disability</a:t>
                      </a:r>
                      <a:endParaRPr lang="en-US" sz="2600" baseline="0">
                        <a:solidFill>
                          <a:schemeClr val="tx1"/>
                        </a:solidFill>
                        <a:latin typeface="Arial" panose="020B0604020202020204" pitchFamily="34" charset="0"/>
                        <a:cs typeface="Arial" panose="020B0604020202020204" pitchFamily="34" charset="0"/>
                      </a:endParaRPr>
                    </a:p>
                  </a:txBody>
                  <a:tcPr marL="124964" marR="124964" marT="83320" marB="83320" anchor="ctr"/>
                </a:tc>
                <a:extLst>
                  <a:ext uri="{0D108BD9-81ED-4DB2-BD59-A6C34878D82A}">
                    <a16:rowId xmlns:a16="http://schemas.microsoft.com/office/drawing/2014/main" val="3988344096"/>
                  </a:ext>
                </a:extLst>
              </a:tr>
              <a:tr h="1190412">
                <a:tc>
                  <a:txBody>
                    <a:bodyPr/>
                    <a:lstStyle/>
                    <a:p>
                      <a:pPr algn="l"/>
                      <a:r>
                        <a:rPr lang="en-US" sz="2600" baseline="0">
                          <a:latin typeface="Arial" panose="020B0604020202020204" pitchFamily="34" charset="0"/>
                          <a:cs typeface="Arial" panose="020B0604020202020204" pitchFamily="34" charset="0"/>
                        </a:rPr>
                        <a:t>Beneficiary</a:t>
                      </a:r>
                      <a:endParaRPr lang="en-US" sz="2600" b="1"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r>
                        <a:rPr lang="en-US" sz="2600" baseline="0">
                          <a:latin typeface="Arial" panose="020B0604020202020204" pitchFamily="34" charset="0"/>
                          <a:cs typeface="Arial" panose="020B0604020202020204" pitchFamily="34" charset="0"/>
                        </a:rPr>
                        <a:t>Person w/disability</a:t>
                      </a:r>
                      <a:endParaRPr lang="en-US" sz="2600"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r>
                        <a:rPr lang="en-US" sz="2600" baseline="0">
                          <a:latin typeface="Arial" panose="020B0604020202020204" pitchFamily="34" charset="0"/>
                          <a:cs typeface="Arial" panose="020B0604020202020204" pitchFamily="34" charset="0"/>
                        </a:rPr>
                        <a:t>Sole benefit – only person w/disability</a:t>
                      </a:r>
                      <a:endParaRPr lang="en-US" sz="2600"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aseline="0">
                          <a:latin typeface="Arial" panose="020B0604020202020204" pitchFamily="34" charset="0"/>
                          <a:cs typeface="Arial" panose="020B0604020202020204" pitchFamily="34" charset="0"/>
                        </a:rPr>
                        <a:t>Sole benefit – only person w/disability</a:t>
                      </a:r>
                      <a:endParaRPr lang="en-US" sz="2600" baseline="0">
                        <a:solidFill>
                          <a:schemeClr val="tx1"/>
                        </a:solidFill>
                        <a:latin typeface="Arial" panose="020B0604020202020204" pitchFamily="34" charset="0"/>
                        <a:cs typeface="Arial" panose="020B0604020202020204" pitchFamily="34" charset="0"/>
                      </a:endParaRPr>
                    </a:p>
                  </a:txBody>
                  <a:tcPr marL="124964" marR="124964" marT="83320" marB="83320" anchor="ctr"/>
                </a:tc>
                <a:extLst>
                  <a:ext uri="{0D108BD9-81ED-4DB2-BD59-A6C34878D82A}">
                    <a16:rowId xmlns:a16="http://schemas.microsoft.com/office/drawing/2014/main" val="2150474822"/>
                  </a:ext>
                </a:extLst>
              </a:tr>
              <a:tr h="716964">
                <a:tc>
                  <a:txBody>
                    <a:bodyPr/>
                    <a:lstStyle/>
                    <a:p>
                      <a:pPr algn="l"/>
                      <a:r>
                        <a:rPr lang="en-US" sz="2600" baseline="0">
                          <a:latin typeface="Arial" panose="020B0604020202020204" pitchFamily="34" charset="0"/>
                          <a:cs typeface="Arial" panose="020B0604020202020204" pitchFamily="34" charset="0"/>
                        </a:rPr>
                        <a:t>Distributions</a:t>
                      </a:r>
                      <a:endParaRPr lang="en-US" sz="2600" b="1"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r>
                        <a:rPr lang="en-US" sz="2600" baseline="0">
                          <a:latin typeface="Arial" panose="020B0604020202020204" pitchFamily="34" charset="0"/>
                          <a:cs typeface="Arial" panose="020B0604020202020204" pitchFamily="34" charset="0"/>
                        </a:rPr>
                        <a:t>Payments to third parties</a:t>
                      </a:r>
                      <a:endParaRPr lang="en-US" sz="2600"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aseline="0">
                          <a:latin typeface="Arial" panose="020B0604020202020204" pitchFamily="34" charset="0"/>
                          <a:cs typeface="Arial" panose="020B0604020202020204" pitchFamily="34" charset="0"/>
                        </a:rPr>
                        <a:t>Payments to third parties</a:t>
                      </a:r>
                      <a:endParaRPr lang="en-US" sz="2600"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aseline="0">
                          <a:latin typeface="Arial" panose="020B0604020202020204" pitchFamily="34" charset="0"/>
                          <a:cs typeface="Arial" panose="020B0604020202020204" pitchFamily="34" charset="0"/>
                        </a:rPr>
                        <a:t>Payments to third parties</a:t>
                      </a:r>
                      <a:endParaRPr lang="en-US" sz="2600" baseline="0">
                        <a:solidFill>
                          <a:schemeClr val="tx1"/>
                        </a:solidFill>
                        <a:latin typeface="Arial" panose="020B0604020202020204" pitchFamily="34" charset="0"/>
                        <a:cs typeface="Arial" panose="020B0604020202020204" pitchFamily="34" charset="0"/>
                      </a:endParaRPr>
                    </a:p>
                  </a:txBody>
                  <a:tcPr marL="124964" marR="124964" marT="83320" marB="83320" anchor="ctr"/>
                </a:tc>
                <a:extLst>
                  <a:ext uri="{0D108BD9-81ED-4DB2-BD59-A6C34878D82A}">
                    <a16:rowId xmlns:a16="http://schemas.microsoft.com/office/drawing/2014/main" val="2754025057"/>
                  </a:ext>
                </a:extLst>
              </a:tr>
              <a:tr h="716964">
                <a:tc>
                  <a:txBody>
                    <a:bodyPr/>
                    <a:lstStyle/>
                    <a:p>
                      <a:pPr algn="l"/>
                      <a:r>
                        <a:rPr lang="en-US" sz="2600" baseline="0">
                          <a:latin typeface="Arial" panose="020B0604020202020204" pitchFamily="34" charset="0"/>
                          <a:cs typeface="Arial" panose="020B0604020202020204" pitchFamily="34" charset="0"/>
                        </a:rPr>
                        <a:t>Medicaid payback?</a:t>
                      </a:r>
                      <a:endParaRPr lang="en-US" sz="2600" b="1"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r>
                        <a:rPr lang="en-US" sz="2600" baseline="0">
                          <a:latin typeface="Arial" panose="020B0604020202020204" pitchFamily="34" charset="0"/>
                          <a:cs typeface="Arial" panose="020B0604020202020204" pitchFamily="34" charset="0"/>
                        </a:rPr>
                        <a:t>No</a:t>
                      </a:r>
                      <a:endParaRPr lang="en-US" sz="2600" b="1" baseline="0">
                        <a:solidFill>
                          <a:srgbClr val="336600"/>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r>
                        <a:rPr lang="en-US" sz="2600" baseline="0">
                          <a:latin typeface="Arial" panose="020B0604020202020204" pitchFamily="34" charset="0"/>
                          <a:cs typeface="Arial" panose="020B0604020202020204" pitchFamily="34" charset="0"/>
                        </a:rPr>
                        <a:t>Yes</a:t>
                      </a:r>
                      <a:endParaRPr lang="en-US" sz="2600" b="1" baseline="0">
                        <a:solidFill>
                          <a:srgbClr val="C00000"/>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r>
                        <a:rPr lang="en-US" sz="2600" baseline="0">
                          <a:latin typeface="Arial" panose="020B0604020202020204" pitchFamily="34" charset="0"/>
                          <a:cs typeface="Arial" panose="020B0604020202020204" pitchFamily="34" charset="0"/>
                        </a:rPr>
                        <a:t>Yes</a:t>
                      </a:r>
                      <a:endParaRPr lang="en-US" sz="2600" b="1" baseline="0">
                        <a:solidFill>
                          <a:srgbClr val="C00000"/>
                        </a:solidFill>
                        <a:latin typeface="Arial" panose="020B0604020202020204" pitchFamily="34" charset="0"/>
                        <a:cs typeface="Arial" panose="020B0604020202020204" pitchFamily="34" charset="0"/>
                      </a:endParaRPr>
                    </a:p>
                  </a:txBody>
                  <a:tcPr marL="124964" marR="124964" marT="83320" marB="83320" anchor="ctr"/>
                </a:tc>
                <a:extLst>
                  <a:ext uri="{0D108BD9-81ED-4DB2-BD59-A6C34878D82A}">
                    <a16:rowId xmlns:a16="http://schemas.microsoft.com/office/drawing/2014/main" val="2871111549"/>
                  </a:ext>
                </a:extLst>
              </a:tr>
              <a:tr h="716964">
                <a:tc>
                  <a:txBody>
                    <a:bodyPr/>
                    <a:lstStyle/>
                    <a:p>
                      <a:pPr algn="l"/>
                      <a:r>
                        <a:rPr lang="en-US" sz="2600" baseline="0">
                          <a:latin typeface="Arial" panose="020B0604020202020204" pitchFamily="34" charset="0"/>
                          <a:cs typeface="Arial" panose="020B0604020202020204" pitchFamily="34" charset="0"/>
                        </a:rPr>
                        <a:t>Disability</a:t>
                      </a:r>
                      <a:endParaRPr lang="en-US" sz="2600" b="1"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r>
                        <a:rPr lang="en-US" sz="2600" baseline="0">
                          <a:latin typeface="Arial" panose="020B0604020202020204" pitchFamily="34" charset="0"/>
                          <a:cs typeface="Arial" panose="020B0604020202020204" pitchFamily="34" charset="0"/>
                        </a:rPr>
                        <a:t>SSA Definition &amp; Determination</a:t>
                      </a:r>
                      <a:endParaRPr lang="en-US" sz="2600"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r>
                        <a:rPr lang="en-US" sz="2600" baseline="0">
                          <a:latin typeface="Arial" panose="020B0604020202020204" pitchFamily="34" charset="0"/>
                          <a:cs typeface="Arial" panose="020B0604020202020204" pitchFamily="34" charset="0"/>
                        </a:rPr>
                        <a:t>SSA Definition &amp; Determination</a:t>
                      </a:r>
                      <a:endParaRPr lang="en-US" sz="2600"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r>
                        <a:rPr lang="en-US" sz="2600" baseline="0">
                          <a:latin typeface="Arial" panose="020B0604020202020204" pitchFamily="34" charset="0"/>
                          <a:cs typeface="Arial" panose="020B0604020202020204" pitchFamily="34" charset="0"/>
                        </a:rPr>
                        <a:t>SSA Definition &amp; Determination</a:t>
                      </a:r>
                      <a:endParaRPr lang="en-US" sz="2600" baseline="0">
                        <a:solidFill>
                          <a:schemeClr val="tx1"/>
                        </a:solidFill>
                        <a:latin typeface="Arial" panose="020B0604020202020204" pitchFamily="34" charset="0"/>
                        <a:cs typeface="Arial" panose="020B0604020202020204" pitchFamily="34" charset="0"/>
                      </a:endParaRPr>
                    </a:p>
                  </a:txBody>
                  <a:tcPr marL="124964" marR="124964" marT="83320" marB="83320" anchor="ctr"/>
                </a:tc>
                <a:extLst>
                  <a:ext uri="{0D108BD9-81ED-4DB2-BD59-A6C34878D82A}">
                    <a16:rowId xmlns:a16="http://schemas.microsoft.com/office/drawing/2014/main" val="3773627301"/>
                  </a:ext>
                </a:extLst>
              </a:tr>
              <a:tr h="1190412">
                <a:tc>
                  <a:txBody>
                    <a:bodyPr/>
                    <a:lstStyle/>
                    <a:p>
                      <a:pPr algn="l"/>
                      <a:r>
                        <a:rPr lang="en-US" sz="2600" baseline="0">
                          <a:latin typeface="Arial" panose="020B0604020202020204" pitchFamily="34" charset="0"/>
                          <a:cs typeface="Arial" panose="020B0604020202020204" pitchFamily="34" charset="0"/>
                        </a:rPr>
                        <a:t>Age Limit</a:t>
                      </a:r>
                      <a:endParaRPr lang="en-US" sz="2600" b="1"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r>
                        <a:rPr lang="en-US" sz="2600" baseline="0">
                          <a:latin typeface="Arial" panose="020B0604020202020204" pitchFamily="34" charset="0"/>
                          <a:cs typeface="Arial" panose="020B0604020202020204" pitchFamily="34" charset="0"/>
                        </a:rPr>
                        <a:t>No</a:t>
                      </a:r>
                      <a:endParaRPr lang="en-US" sz="2600"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r>
                        <a:rPr lang="en-US" sz="2600" baseline="0">
                          <a:latin typeface="Arial" panose="020B0604020202020204" pitchFamily="34" charset="0"/>
                          <a:cs typeface="Arial" panose="020B0604020202020204" pitchFamily="34" charset="0"/>
                        </a:rPr>
                        <a:t>Funded before age 65</a:t>
                      </a:r>
                      <a:endParaRPr lang="en-US" sz="2600"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r>
                        <a:rPr lang="en-US" sz="2600" baseline="0">
                          <a:latin typeface="Arial" panose="020B0604020202020204" pitchFamily="34" charset="0"/>
                          <a:cs typeface="Arial" panose="020B0604020202020204" pitchFamily="34" charset="0"/>
                        </a:rPr>
                        <a:t>Varies state to state- KS allows over 65</a:t>
                      </a:r>
                    </a:p>
                  </a:txBody>
                  <a:tcPr marL="124964" marR="124964" marT="83320" marB="83320" anchor="ctr"/>
                </a:tc>
                <a:extLst>
                  <a:ext uri="{0D108BD9-81ED-4DB2-BD59-A6C34878D82A}">
                    <a16:rowId xmlns:a16="http://schemas.microsoft.com/office/drawing/2014/main" val="1499567246"/>
                  </a:ext>
                </a:extLst>
              </a:tr>
              <a:tr h="4545796">
                <a:tc>
                  <a:txBody>
                    <a:bodyPr/>
                    <a:lstStyle/>
                    <a:p>
                      <a:pPr algn="l"/>
                      <a:r>
                        <a:rPr lang="en-US" sz="2600" baseline="0">
                          <a:latin typeface="Arial" panose="020B0604020202020204" pitchFamily="34" charset="0"/>
                          <a:cs typeface="Arial" panose="020B0604020202020204" pitchFamily="34" charset="0"/>
                        </a:rPr>
                        <a:t>Uses </a:t>
                      </a:r>
                      <a:endParaRPr lang="en-US" sz="2600" b="1"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buFont typeface="Arial" pitchFamily="34" charset="0"/>
                        <a:buChar char="•"/>
                      </a:pPr>
                      <a:r>
                        <a:rPr lang="en-US" sz="2600" baseline="0">
                          <a:latin typeface="Arial" panose="020B0604020202020204" pitchFamily="34" charset="0"/>
                          <a:cs typeface="Arial" panose="020B0604020202020204" pitchFamily="34" charset="0"/>
                        </a:rPr>
                        <a:t>Parent planning for child with disability</a:t>
                      </a:r>
                    </a:p>
                    <a:p>
                      <a:pPr algn="l">
                        <a:buFont typeface="Arial" pitchFamily="34" charset="0"/>
                        <a:buChar char="•"/>
                      </a:pPr>
                      <a:r>
                        <a:rPr lang="en-US" sz="2600" baseline="0">
                          <a:latin typeface="Arial" panose="020B0604020202020204" pitchFamily="34" charset="0"/>
                          <a:cs typeface="Arial" panose="020B0604020202020204" pitchFamily="34" charset="0"/>
                        </a:rPr>
                        <a:t>Inheritance directed to SNT</a:t>
                      </a:r>
                    </a:p>
                    <a:p>
                      <a:pPr algn="l">
                        <a:buFont typeface="Arial" pitchFamily="34" charset="0"/>
                        <a:buChar char="•"/>
                      </a:pPr>
                      <a:r>
                        <a:rPr lang="en-US" sz="2600" baseline="0">
                          <a:latin typeface="Arial" panose="020B0604020202020204" pitchFamily="34" charset="0"/>
                          <a:cs typeface="Arial" panose="020B0604020202020204" pitchFamily="34" charset="0"/>
                        </a:rPr>
                        <a:t>Life insurance directed to SNT</a:t>
                      </a:r>
                    </a:p>
                    <a:p>
                      <a:pPr algn="l">
                        <a:buFont typeface="Arial" pitchFamily="34" charset="0"/>
                        <a:buChar char="•"/>
                      </a:pPr>
                      <a:r>
                        <a:rPr lang="en-US" sz="2600" baseline="0">
                          <a:latin typeface="Arial" panose="020B0604020202020204" pitchFamily="34" charset="0"/>
                          <a:cs typeface="Arial" panose="020B0604020202020204" pitchFamily="34" charset="0"/>
                        </a:rPr>
                        <a:t>IRA directed to SNT w/o penalties per IRS rulings</a:t>
                      </a:r>
                    </a:p>
                    <a:p>
                      <a:pPr algn="l">
                        <a:buFont typeface="Arial" pitchFamily="34" charset="0"/>
                        <a:buChar char="•"/>
                      </a:pPr>
                      <a:endParaRPr lang="en-US" sz="2600" baseline="0">
                        <a:solidFill>
                          <a:schemeClr val="tx1"/>
                        </a:solidFill>
                        <a:latin typeface="Arial" panose="020B0604020202020204" pitchFamily="34" charset="0"/>
                        <a:cs typeface="Arial" panose="020B0604020202020204" pitchFamily="34" charset="0"/>
                      </a:endParaRPr>
                    </a:p>
                    <a:p>
                      <a:pPr algn="l">
                        <a:buFont typeface="Arial" pitchFamily="34" charset="0"/>
                        <a:buChar char="•"/>
                      </a:pPr>
                      <a:endParaRPr lang="en-US" sz="2600" baseline="0">
                        <a:solidFill>
                          <a:schemeClr val="tx1"/>
                        </a:solidFill>
                        <a:latin typeface="Arial" panose="020B0604020202020204" pitchFamily="34" charset="0"/>
                        <a:cs typeface="Arial" panose="020B0604020202020204" pitchFamily="34" charset="0"/>
                      </a:endParaRPr>
                    </a:p>
                    <a:p>
                      <a:pPr algn="l">
                        <a:buFont typeface="Arial" pitchFamily="34" charset="0"/>
                        <a:buChar char="•"/>
                      </a:pPr>
                      <a:endParaRPr lang="en-US" sz="2600"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buFont typeface="Arial" pitchFamily="34" charset="0"/>
                        <a:buChar char="•"/>
                      </a:pPr>
                      <a:r>
                        <a:rPr lang="en-US" sz="2600" baseline="0">
                          <a:latin typeface="Arial" panose="020B0604020202020204" pitchFamily="34" charset="0"/>
                          <a:cs typeface="Arial" panose="020B0604020202020204" pitchFamily="34" charset="0"/>
                        </a:rPr>
                        <a:t>Personal Injury</a:t>
                      </a:r>
                    </a:p>
                    <a:p>
                      <a:pPr algn="l">
                        <a:buFont typeface="Arial" pitchFamily="34" charset="0"/>
                        <a:buChar char="•"/>
                      </a:pPr>
                      <a:r>
                        <a:rPr lang="en-US" sz="2600" baseline="0">
                          <a:latin typeface="Arial" panose="020B0604020202020204" pitchFamily="34" charset="0"/>
                          <a:cs typeface="Arial" panose="020B0604020202020204" pitchFamily="34" charset="0"/>
                        </a:rPr>
                        <a:t>Inheritance or life insurance payable to person with disability </a:t>
                      </a:r>
                    </a:p>
                    <a:p>
                      <a:pPr algn="l">
                        <a:buFont typeface="Arial" pitchFamily="34" charset="0"/>
                        <a:buChar char="•"/>
                      </a:pPr>
                      <a:r>
                        <a:rPr lang="en-US" sz="2600" baseline="0">
                          <a:latin typeface="Arial" panose="020B0604020202020204" pitchFamily="34" charset="0"/>
                          <a:cs typeface="Arial" panose="020B0604020202020204" pitchFamily="34" charset="0"/>
                        </a:rPr>
                        <a:t>IRA w/o penalties per IRS rulings</a:t>
                      </a:r>
                    </a:p>
                    <a:p>
                      <a:pPr algn="l">
                        <a:buFont typeface="Arial" pitchFamily="34" charset="0"/>
                        <a:buChar char="•"/>
                      </a:pPr>
                      <a:endParaRPr lang="en-US" sz="2600" baseline="0">
                        <a:latin typeface="Arial" panose="020B0604020202020204" pitchFamily="34" charset="0"/>
                        <a:cs typeface="Arial" panose="020B0604020202020204" pitchFamily="34" charset="0"/>
                      </a:endParaRPr>
                    </a:p>
                    <a:p>
                      <a:pPr algn="l">
                        <a:buFont typeface="Arial" pitchFamily="34" charset="0"/>
                        <a:buChar char="•"/>
                      </a:pPr>
                      <a:endParaRPr lang="en-US" sz="2600" baseline="0">
                        <a:solidFill>
                          <a:schemeClr val="tx1"/>
                        </a:solidFill>
                        <a:latin typeface="Arial" panose="020B0604020202020204" pitchFamily="34" charset="0"/>
                        <a:cs typeface="Arial" panose="020B0604020202020204" pitchFamily="34" charset="0"/>
                      </a:endParaRPr>
                    </a:p>
                    <a:p>
                      <a:pPr algn="l">
                        <a:buFont typeface="Arial" pitchFamily="34" charset="0"/>
                        <a:buChar char="•"/>
                      </a:pPr>
                      <a:endParaRPr lang="en-US" sz="2600" baseline="0">
                        <a:solidFill>
                          <a:schemeClr val="tx1"/>
                        </a:solidFill>
                        <a:latin typeface="Arial" panose="020B0604020202020204" pitchFamily="34" charset="0"/>
                        <a:cs typeface="Arial" panose="020B0604020202020204" pitchFamily="34" charset="0"/>
                      </a:endParaRPr>
                    </a:p>
                    <a:p>
                      <a:pPr algn="l">
                        <a:buFont typeface="Arial" pitchFamily="34" charset="0"/>
                        <a:buChar char="•"/>
                      </a:pPr>
                      <a:endParaRPr lang="en-US" sz="2600" baseline="0">
                        <a:solidFill>
                          <a:schemeClr val="tx1"/>
                        </a:solidFill>
                        <a:latin typeface="Arial" panose="020B0604020202020204" pitchFamily="34" charset="0"/>
                        <a:cs typeface="Arial" panose="020B0604020202020204" pitchFamily="34" charset="0"/>
                      </a:endParaRPr>
                    </a:p>
                    <a:p>
                      <a:pPr algn="l">
                        <a:buFont typeface="Arial" pitchFamily="34" charset="0"/>
                        <a:buChar char="•"/>
                      </a:pPr>
                      <a:endParaRPr lang="en-US" sz="2600" baseline="0">
                        <a:solidFill>
                          <a:schemeClr val="tx1"/>
                        </a:solidFill>
                        <a:latin typeface="Arial" panose="020B0604020202020204" pitchFamily="34" charset="0"/>
                        <a:cs typeface="Arial" panose="020B0604020202020204" pitchFamily="34" charset="0"/>
                      </a:endParaRPr>
                    </a:p>
                  </a:txBody>
                  <a:tcPr marL="124964" marR="124964" marT="83320" marB="83320" anchor="ctr"/>
                </a:tc>
                <a:tc>
                  <a:txBody>
                    <a:bodyPr/>
                    <a:lstStyle/>
                    <a:p>
                      <a:pPr algn="l">
                        <a:buFont typeface="Arial" pitchFamily="34" charset="0"/>
                        <a:buChar char="•"/>
                      </a:pPr>
                      <a:r>
                        <a:rPr lang="en-US" sz="2600" baseline="0" dirty="0">
                          <a:latin typeface="Arial" panose="020B0604020202020204" pitchFamily="34" charset="0"/>
                          <a:cs typeface="Arial" panose="020B0604020202020204" pitchFamily="34" charset="0"/>
                        </a:rPr>
                        <a:t>Personal Injury</a:t>
                      </a:r>
                    </a:p>
                    <a:p>
                      <a:pPr algn="l">
                        <a:buFont typeface="Arial" pitchFamily="34" charset="0"/>
                        <a:buChar char="•"/>
                      </a:pPr>
                      <a:r>
                        <a:rPr lang="en-US" sz="2600" baseline="0" dirty="0">
                          <a:latin typeface="Arial" panose="020B0604020202020204" pitchFamily="34" charset="0"/>
                          <a:cs typeface="Arial" panose="020B0604020202020204" pitchFamily="34" charset="0"/>
                        </a:rPr>
                        <a:t>Other court settlements</a:t>
                      </a:r>
                    </a:p>
                    <a:p>
                      <a:pPr algn="l">
                        <a:buFont typeface="Arial" pitchFamily="34" charset="0"/>
                        <a:buChar char="•"/>
                      </a:pPr>
                      <a:r>
                        <a:rPr lang="en-US" sz="2600" baseline="0" dirty="0">
                          <a:latin typeface="Arial" panose="020B0604020202020204" pitchFamily="34" charset="0"/>
                          <a:cs typeface="Arial" panose="020B0604020202020204" pitchFamily="34" charset="0"/>
                        </a:rPr>
                        <a:t>Inheritance or life insurance payable to person with disability</a:t>
                      </a:r>
                    </a:p>
                    <a:p>
                      <a:pPr algn="l">
                        <a:buFont typeface="Arial" pitchFamily="34" charset="0"/>
                        <a:buChar char="•"/>
                      </a:pPr>
                      <a:r>
                        <a:rPr lang="en-US" sz="2600" baseline="0" dirty="0">
                          <a:latin typeface="Arial" panose="020B0604020202020204" pitchFamily="34" charset="0"/>
                          <a:cs typeface="Arial" panose="020B0604020202020204" pitchFamily="34" charset="0"/>
                        </a:rPr>
                        <a:t>Retroactive SS benefits</a:t>
                      </a:r>
                    </a:p>
                    <a:p>
                      <a:pPr algn="l">
                        <a:buFont typeface="Arial" pitchFamily="34" charset="0"/>
                        <a:buChar char="•"/>
                      </a:pPr>
                      <a:r>
                        <a:rPr lang="en-US" sz="2600" baseline="0" dirty="0">
                          <a:latin typeface="Arial" panose="020B0604020202020204" pitchFamily="34" charset="0"/>
                          <a:cs typeface="Arial" panose="020B0604020202020204" pitchFamily="34" charset="0"/>
                        </a:rPr>
                        <a:t>Conserved funds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600" baseline="0" dirty="0">
                          <a:latin typeface="Arial" panose="020B0604020202020204" pitchFamily="34" charset="0"/>
                          <a:cs typeface="Arial" panose="020B0604020202020204" pitchFamily="34" charset="0"/>
                        </a:rPr>
                        <a:t>IRA w/o penalties per IRS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26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600" baseline="0" dirty="0">
                          <a:latin typeface="Arial" panose="020B0604020202020204" pitchFamily="34" charset="0"/>
                          <a:cs typeface="Arial" panose="020B0604020202020204" pitchFamily="34" charset="0"/>
                        </a:rPr>
                        <a:t> </a:t>
                      </a:r>
                      <a:endParaRPr lang="en-US" sz="2600" baseline="0" dirty="0">
                        <a:solidFill>
                          <a:schemeClr val="tx1"/>
                        </a:solidFill>
                        <a:latin typeface="Arial" panose="020B0604020202020204" pitchFamily="34" charset="0"/>
                        <a:cs typeface="Arial" panose="020B0604020202020204" pitchFamily="34" charset="0"/>
                      </a:endParaRPr>
                    </a:p>
                  </a:txBody>
                  <a:tcPr marL="124964" marR="124964" marT="83320" marB="83320" anchor="ctr"/>
                </a:tc>
                <a:extLst>
                  <a:ext uri="{0D108BD9-81ED-4DB2-BD59-A6C34878D82A}">
                    <a16:rowId xmlns:a16="http://schemas.microsoft.com/office/drawing/2014/main" val="1456928416"/>
                  </a:ext>
                </a:extLst>
              </a:tr>
            </a:tbl>
          </a:graphicData>
        </a:graphic>
      </p:graphicFrame>
    </p:spTree>
    <p:extLst>
      <p:ext uri="{BB962C8B-B14F-4D97-AF65-F5344CB8AC3E}">
        <p14:creationId xmlns:p14="http://schemas.microsoft.com/office/powerpoint/2010/main" val="970354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B8704-FBED-8FFF-B759-92BA8EE70BD2}"/>
              </a:ext>
            </a:extLst>
          </p:cNvPr>
          <p:cNvSpPr>
            <a:spLocks noGrp="1"/>
          </p:cNvSpPr>
          <p:nvPr>
            <p:ph type="title"/>
          </p:nvPr>
        </p:nvSpPr>
        <p:spPr>
          <a:xfrm>
            <a:off x="12734922" y="1457328"/>
            <a:ext cx="9969626" cy="6314160"/>
          </a:xfrm>
          <a:noFill/>
        </p:spPr>
        <p:txBody>
          <a:bodyPr vert="horz" lIns="91440" tIns="45720" rIns="91440" bIns="45720" rtlCol="0" anchor="b">
            <a:normAutofit/>
          </a:bodyPr>
          <a:lstStyle/>
          <a:p>
            <a:pPr defTabSz="914400"/>
            <a:r>
              <a:rPr lang="en-US" sz="10400" dirty="0">
                <a:solidFill>
                  <a:schemeClr val="bg2"/>
                </a:solidFill>
              </a:rPr>
              <a:t>Trust Distributions</a:t>
            </a:r>
          </a:p>
        </p:txBody>
      </p:sp>
      <p:sp>
        <p:nvSpPr>
          <p:cNvPr id="3" name="Text Placeholder 2">
            <a:extLst>
              <a:ext uri="{FF2B5EF4-FFF2-40B4-BE49-F238E27FC236}">
                <a16:creationId xmlns:a16="http://schemas.microsoft.com/office/drawing/2014/main" id="{2CA5EFAA-C326-BF33-833B-06EC88E15773}"/>
              </a:ext>
            </a:extLst>
          </p:cNvPr>
          <p:cNvSpPr>
            <a:spLocks noGrp="1"/>
          </p:cNvSpPr>
          <p:nvPr>
            <p:ph type="body" idx="1"/>
          </p:nvPr>
        </p:nvSpPr>
        <p:spPr>
          <a:xfrm>
            <a:off x="12734922" y="8144090"/>
            <a:ext cx="9969626" cy="4114578"/>
          </a:xfrm>
          <a:noFill/>
        </p:spPr>
        <p:txBody>
          <a:bodyPr vert="horz" lIns="91440" tIns="45720" rIns="91440" bIns="45720" rtlCol="0">
            <a:normAutofit/>
          </a:bodyPr>
          <a:lstStyle/>
          <a:p>
            <a:pPr defTabSz="914400">
              <a:spcBef>
                <a:spcPts val="1000"/>
              </a:spcBef>
            </a:pPr>
            <a:endParaRPr lang="en-US" sz="2400" dirty="0">
              <a:solidFill>
                <a:schemeClr val="tx1"/>
              </a:solidFill>
            </a:endParaRPr>
          </a:p>
        </p:txBody>
      </p:sp>
      <p:pic>
        <p:nvPicPr>
          <p:cNvPr id="5" name="Picture 4" descr="Piggy bank collection top view">
            <a:extLst>
              <a:ext uri="{FF2B5EF4-FFF2-40B4-BE49-F238E27FC236}">
                <a16:creationId xmlns:a16="http://schemas.microsoft.com/office/drawing/2014/main" id="{F65B7AC7-6256-FB16-B1C8-F2C1A94948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95" r="1" b="22636"/>
          <a:stretch/>
        </p:blipFill>
        <p:spPr>
          <a:xfrm>
            <a:off x="2" y="10"/>
            <a:ext cx="12011024" cy="13715990"/>
          </a:xfrm>
          <a:prstGeom prst="rect">
            <a:avLst/>
          </a:prstGeom>
        </p:spPr>
      </p:pic>
    </p:spTree>
    <p:extLst>
      <p:ext uri="{BB962C8B-B14F-4D97-AF65-F5344CB8AC3E}">
        <p14:creationId xmlns:p14="http://schemas.microsoft.com/office/powerpoint/2010/main" val="2705559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079B1-32F6-A1A9-BAC3-FD993DF7B003}"/>
              </a:ext>
            </a:extLst>
          </p:cNvPr>
          <p:cNvSpPr>
            <a:spLocks noGrp="1"/>
          </p:cNvSpPr>
          <p:nvPr>
            <p:ph type="title"/>
          </p:nvPr>
        </p:nvSpPr>
        <p:spPr/>
        <p:txBody>
          <a:bodyPr/>
          <a:lstStyle/>
          <a:p>
            <a:r>
              <a:rPr lang="en-US" dirty="0"/>
              <a:t>Trust Distributions: The Do’s</a:t>
            </a:r>
          </a:p>
        </p:txBody>
      </p:sp>
      <p:sp>
        <p:nvSpPr>
          <p:cNvPr id="3" name="Content Placeholder 2">
            <a:extLst>
              <a:ext uri="{FF2B5EF4-FFF2-40B4-BE49-F238E27FC236}">
                <a16:creationId xmlns:a16="http://schemas.microsoft.com/office/drawing/2014/main" id="{EF736206-AC2E-1205-C67C-56F3F3A8A7AE}"/>
              </a:ext>
            </a:extLst>
          </p:cNvPr>
          <p:cNvSpPr>
            <a:spLocks noGrp="1"/>
          </p:cNvSpPr>
          <p:nvPr>
            <p:ph sz="half" idx="1"/>
          </p:nvPr>
        </p:nvSpPr>
        <p:spPr/>
        <p:txBody>
          <a:bodyPr>
            <a:noAutofit/>
          </a:bodyPr>
          <a:lstStyle/>
          <a:p>
            <a:pPr>
              <a:lnSpc>
                <a:spcPct val="150000"/>
              </a:lnSpc>
              <a:spcBef>
                <a:spcPts val="96"/>
              </a:spcBef>
              <a:defRPr/>
            </a:pPr>
            <a:r>
              <a:rPr lang="en-US" sz="2200" dirty="0">
                <a:latin typeface="Arial" panose="020B0604020202020204" pitchFamily="34" charset="0"/>
                <a:cs typeface="Arial" panose="020B0604020202020204" pitchFamily="34" charset="0"/>
              </a:rPr>
              <a:t>Advocacy services</a:t>
            </a:r>
          </a:p>
          <a:p>
            <a:pPr>
              <a:lnSpc>
                <a:spcPct val="150000"/>
              </a:lnSpc>
              <a:spcBef>
                <a:spcPts val="96"/>
              </a:spcBef>
              <a:defRPr/>
            </a:pPr>
            <a:r>
              <a:rPr lang="en-US" sz="2200" dirty="0">
                <a:latin typeface="Arial" panose="020B0604020202020204" pitchFamily="34" charset="0"/>
                <a:cs typeface="Arial" panose="020B0604020202020204" pitchFamily="34" charset="0"/>
              </a:rPr>
              <a:t>Pre-Paid Burial Expenses of beneficiary</a:t>
            </a:r>
          </a:p>
          <a:p>
            <a:pPr>
              <a:lnSpc>
                <a:spcPct val="150000"/>
              </a:lnSpc>
              <a:spcBef>
                <a:spcPts val="96"/>
              </a:spcBef>
              <a:defRPr/>
            </a:pPr>
            <a:r>
              <a:rPr lang="en-US" sz="2200" dirty="0">
                <a:latin typeface="Arial" panose="020B0604020202020204" pitchFamily="34" charset="0"/>
                <a:cs typeface="Arial" panose="020B0604020202020204" pitchFamily="34" charset="0"/>
              </a:rPr>
              <a:t>Cable television</a:t>
            </a:r>
          </a:p>
          <a:p>
            <a:pPr>
              <a:lnSpc>
                <a:spcPct val="150000"/>
              </a:lnSpc>
              <a:spcBef>
                <a:spcPts val="96"/>
              </a:spcBef>
              <a:defRPr/>
            </a:pPr>
            <a:r>
              <a:rPr lang="en-US" sz="2200" dirty="0">
                <a:latin typeface="Arial" panose="020B0604020202020204" pitchFamily="34" charset="0"/>
                <a:cs typeface="Arial" panose="020B0604020202020204" pitchFamily="34" charset="0"/>
              </a:rPr>
              <a:t>Camp tuition</a:t>
            </a:r>
          </a:p>
          <a:p>
            <a:pPr>
              <a:lnSpc>
                <a:spcPct val="150000"/>
              </a:lnSpc>
              <a:spcBef>
                <a:spcPts val="96"/>
              </a:spcBef>
              <a:defRPr/>
            </a:pPr>
            <a:r>
              <a:rPr lang="en-US" sz="2200" dirty="0">
                <a:latin typeface="Arial" panose="020B0604020202020204" pitchFamily="34" charset="0"/>
                <a:cs typeface="Arial" panose="020B0604020202020204" pitchFamily="34" charset="0"/>
              </a:rPr>
              <a:t>Clothing for the Beneficiary</a:t>
            </a:r>
          </a:p>
          <a:p>
            <a:pPr>
              <a:lnSpc>
                <a:spcPct val="150000"/>
              </a:lnSpc>
              <a:spcBef>
                <a:spcPts val="96"/>
              </a:spcBef>
              <a:defRPr/>
            </a:pPr>
            <a:r>
              <a:rPr lang="en-US" sz="2200" dirty="0">
                <a:latin typeface="Arial" panose="020B0604020202020204" pitchFamily="34" charset="0"/>
                <a:cs typeface="Arial" panose="020B0604020202020204" pitchFamily="34" charset="0"/>
              </a:rPr>
              <a:t>Computer hardware and software</a:t>
            </a:r>
          </a:p>
          <a:p>
            <a:pPr>
              <a:lnSpc>
                <a:spcPct val="150000"/>
              </a:lnSpc>
              <a:spcBef>
                <a:spcPts val="96"/>
              </a:spcBef>
              <a:defRPr/>
            </a:pPr>
            <a:r>
              <a:rPr lang="en-US" sz="2200" dirty="0">
                <a:latin typeface="Arial" panose="020B0604020202020204" pitchFamily="34" charset="0"/>
                <a:cs typeface="Arial" panose="020B0604020202020204" pitchFamily="34" charset="0"/>
              </a:rPr>
              <a:t>Curtains, towels, linens, decorative items</a:t>
            </a:r>
          </a:p>
          <a:p>
            <a:pPr>
              <a:lnSpc>
                <a:spcPct val="150000"/>
              </a:lnSpc>
              <a:spcBef>
                <a:spcPts val="96"/>
              </a:spcBef>
              <a:defRPr/>
            </a:pPr>
            <a:r>
              <a:rPr lang="en-US" sz="2200" dirty="0">
                <a:latin typeface="Arial" panose="020B0604020202020204" pitchFamily="34" charset="0"/>
                <a:cs typeface="Arial" panose="020B0604020202020204" pitchFamily="34" charset="0"/>
              </a:rPr>
              <a:t>Education, tuition, books or transportation to same</a:t>
            </a:r>
          </a:p>
          <a:p>
            <a:pPr>
              <a:lnSpc>
                <a:spcPct val="150000"/>
              </a:lnSpc>
              <a:spcBef>
                <a:spcPts val="96"/>
              </a:spcBef>
              <a:defRPr/>
            </a:pPr>
            <a:r>
              <a:rPr lang="en-US" sz="2200" dirty="0">
                <a:latin typeface="Arial" panose="020B0604020202020204" pitchFamily="34" charset="0"/>
                <a:cs typeface="Arial" panose="020B0604020202020204" pitchFamily="34" charset="0"/>
              </a:rPr>
              <a:t>Entertainment and recreation tickets</a:t>
            </a:r>
          </a:p>
          <a:p>
            <a:pPr>
              <a:lnSpc>
                <a:spcPct val="150000"/>
              </a:lnSpc>
              <a:spcBef>
                <a:spcPts val="96"/>
              </a:spcBef>
              <a:defRPr/>
            </a:pPr>
            <a:r>
              <a:rPr lang="en-US" sz="2200" dirty="0">
                <a:latin typeface="Arial" panose="020B0604020202020204" pitchFamily="34" charset="0"/>
                <a:cs typeface="Arial" panose="020B0604020202020204" pitchFamily="34" charset="0"/>
              </a:rPr>
              <a:t>Equipment (electronic, entertainment, adaptive)</a:t>
            </a:r>
          </a:p>
          <a:p>
            <a:pPr>
              <a:lnSpc>
                <a:spcPct val="150000"/>
              </a:lnSpc>
              <a:spcBef>
                <a:spcPts val="96"/>
              </a:spcBef>
              <a:defRPr/>
            </a:pPr>
            <a:r>
              <a:rPr lang="en-US" sz="2200" dirty="0">
                <a:latin typeface="Arial" panose="020B0604020202020204" pitchFamily="34" charset="0"/>
                <a:cs typeface="Arial" panose="020B0604020202020204" pitchFamily="34" charset="0"/>
              </a:rPr>
              <a:t>Expenses related to owning and operating one car</a:t>
            </a:r>
          </a:p>
          <a:p>
            <a:pPr>
              <a:lnSpc>
                <a:spcPct val="150000"/>
              </a:lnSpc>
              <a:spcBef>
                <a:spcPts val="96"/>
              </a:spcBef>
              <a:defRPr/>
            </a:pPr>
            <a:r>
              <a:rPr lang="en-US" sz="2200" dirty="0">
                <a:latin typeface="Arial" panose="020B0604020202020204" pitchFamily="34" charset="0"/>
                <a:cs typeface="Arial" panose="020B0604020202020204" pitchFamily="34" charset="0"/>
              </a:rPr>
              <a:t>Eyeglasses</a:t>
            </a:r>
          </a:p>
          <a:p>
            <a:pPr>
              <a:lnSpc>
                <a:spcPct val="150000"/>
              </a:lnSpc>
              <a:spcBef>
                <a:spcPts val="96"/>
              </a:spcBef>
              <a:defRPr/>
            </a:pPr>
            <a:r>
              <a:rPr lang="en-US" sz="2200" dirty="0">
                <a:latin typeface="Arial" panose="020B0604020202020204" pitchFamily="34" charset="0"/>
                <a:cs typeface="Arial" panose="020B0604020202020204" pitchFamily="34" charset="0"/>
              </a:rPr>
              <a:t>Furniture and household items</a:t>
            </a:r>
          </a:p>
          <a:p>
            <a:pPr>
              <a:lnSpc>
                <a:spcPct val="150000"/>
              </a:lnSpc>
              <a:spcBef>
                <a:spcPts val="96"/>
              </a:spcBef>
              <a:defRPr/>
            </a:pPr>
            <a:r>
              <a:rPr lang="en-US" sz="2200" dirty="0">
                <a:latin typeface="Arial" panose="020B0604020202020204" pitchFamily="34" charset="0"/>
                <a:cs typeface="Arial" panose="020B0604020202020204" pitchFamily="34" charset="0"/>
              </a:rPr>
              <a:t>Gardening and lawn care</a:t>
            </a:r>
          </a:p>
          <a:p>
            <a:pPr>
              <a:lnSpc>
                <a:spcPct val="150000"/>
              </a:lnSpc>
              <a:spcBef>
                <a:spcPts val="96"/>
              </a:spcBef>
              <a:defRPr/>
            </a:pPr>
            <a:r>
              <a:rPr lang="en-US" sz="2200" dirty="0">
                <a:latin typeface="Arial" panose="020B0604020202020204" pitchFamily="34" charset="0"/>
                <a:cs typeface="Arial" panose="020B0604020202020204" pitchFamily="34" charset="0"/>
              </a:rPr>
              <a:t>Guardianship and advocacy services</a:t>
            </a:r>
          </a:p>
          <a:p>
            <a:pPr>
              <a:lnSpc>
                <a:spcPct val="150000"/>
              </a:lnSpc>
              <a:spcBef>
                <a:spcPts val="96"/>
              </a:spcBef>
              <a:defRPr/>
            </a:pPr>
            <a:r>
              <a:rPr lang="en-US" sz="2200" dirty="0">
                <a:latin typeface="Arial" panose="020B0604020202020204" pitchFamily="34" charset="0"/>
                <a:cs typeface="Arial" panose="020B0604020202020204" pitchFamily="34" charset="0"/>
              </a:rPr>
              <a:t>Home appliances</a:t>
            </a:r>
          </a:p>
          <a:p>
            <a:pPr>
              <a:lnSpc>
                <a:spcPct val="150000"/>
              </a:lnSpc>
              <a:spcBef>
                <a:spcPts val="96"/>
              </a:spcBef>
              <a:defRPr/>
            </a:pPr>
            <a:r>
              <a:rPr lang="en-US" sz="2200" dirty="0">
                <a:latin typeface="Arial" panose="020B0604020202020204" pitchFamily="34" charset="0"/>
                <a:cs typeface="Arial" panose="020B0604020202020204" pitchFamily="34" charset="0"/>
              </a:rPr>
              <a:t>Home renovations to improve accessibility</a:t>
            </a:r>
          </a:p>
          <a:p>
            <a:pPr>
              <a:lnSpc>
                <a:spcPct val="150000"/>
              </a:lnSpc>
              <a:spcBef>
                <a:spcPts val="96"/>
              </a:spcBef>
              <a:defRPr/>
            </a:pPr>
            <a:r>
              <a:rPr lang="en-US" sz="2200" dirty="0">
                <a:latin typeface="Arial" panose="020B0604020202020204" pitchFamily="34" charset="0"/>
                <a:cs typeface="Arial" panose="020B0604020202020204" pitchFamily="34" charset="0"/>
              </a:rPr>
              <a:t>Homeowner insurance premiums</a:t>
            </a:r>
          </a:p>
          <a:p>
            <a:pPr>
              <a:lnSpc>
                <a:spcPct val="150000"/>
              </a:lnSpc>
              <a:spcBef>
                <a:spcPts val="96"/>
              </a:spcBef>
              <a:defRPr/>
            </a:pPr>
            <a:r>
              <a:rPr lang="en-US" sz="2200" dirty="0">
                <a:latin typeface="Arial" panose="020B0604020202020204" pitchFamily="34" charset="0"/>
                <a:cs typeface="Arial" panose="020B0604020202020204" pitchFamily="34" charset="0"/>
              </a:rPr>
              <a:t>Independent evaluations</a:t>
            </a:r>
          </a:p>
        </p:txBody>
      </p:sp>
      <p:sp>
        <p:nvSpPr>
          <p:cNvPr id="4" name="Content Placeholder 3">
            <a:extLst>
              <a:ext uri="{FF2B5EF4-FFF2-40B4-BE49-F238E27FC236}">
                <a16:creationId xmlns:a16="http://schemas.microsoft.com/office/drawing/2014/main" id="{0DA6BF6C-7895-60D6-D439-048783F513D5}"/>
              </a:ext>
            </a:extLst>
          </p:cNvPr>
          <p:cNvSpPr>
            <a:spLocks noGrp="1"/>
          </p:cNvSpPr>
          <p:nvPr>
            <p:ph sz="half" idx="2"/>
          </p:nvPr>
        </p:nvSpPr>
        <p:spPr/>
        <p:txBody>
          <a:bodyPr>
            <a:normAutofit fontScale="25000" lnSpcReduction="20000"/>
          </a:bodyPr>
          <a:lstStyle/>
          <a:p>
            <a:pPr>
              <a:lnSpc>
                <a:spcPct val="170000"/>
              </a:lnSpc>
              <a:spcBef>
                <a:spcPts val="96"/>
              </a:spcBef>
              <a:defRPr/>
            </a:pPr>
            <a:r>
              <a:rPr lang="en-US" sz="8800" dirty="0">
                <a:latin typeface="Arial" panose="020B0604020202020204" pitchFamily="34" charset="0"/>
                <a:cs typeface="Arial" panose="020B0604020202020204" pitchFamily="34" charset="0"/>
              </a:rPr>
              <a:t>Insurance premiums (health, dental, life, care and renter)</a:t>
            </a:r>
          </a:p>
          <a:p>
            <a:pPr>
              <a:lnSpc>
                <a:spcPct val="170000"/>
              </a:lnSpc>
              <a:spcBef>
                <a:spcPts val="96"/>
              </a:spcBef>
              <a:defRPr/>
            </a:pPr>
            <a:r>
              <a:rPr lang="en-US" sz="8800" dirty="0">
                <a:latin typeface="Arial" panose="020B0604020202020204" pitchFamily="34" charset="0"/>
                <a:cs typeface="Arial" panose="020B0604020202020204" pitchFamily="34" charset="0"/>
              </a:rPr>
              <a:t>Internet access</a:t>
            </a:r>
          </a:p>
          <a:p>
            <a:pPr>
              <a:lnSpc>
                <a:spcPct val="170000"/>
              </a:lnSpc>
              <a:spcBef>
                <a:spcPts val="96"/>
              </a:spcBef>
              <a:defRPr/>
            </a:pPr>
            <a:r>
              <a:rPr lang="en-US" sz="8800" dirty="0">
                <a:latin typeface="Arial" panose="020B0604020202020204" pitchFamily="34" charset="0"/>
                <a:cs typeface="Arial" panose="020B0604020202020204" pitchFamily="34" charset="0"/>
              </a:rPr>
              <a:t>Job coaching</a:t>
            </a:r>
          </a:p>
          <a:p>
            <a:pPr>
              <a:lnSpc>
                <a:spcPct val="170000"/>
              </a:lnSpc>
              <a:spcBef>
                <a:spcPts val="96"/>
              </a:spcBef>
              <a:defRPr/>
            </a:pPr>
            <a:r>
              <a:rPr lang="en-US" sz="8800" dirty="0">
                <a:latin typeface="Arial" panose="020B0604020202020204" pitchFamily="34" charset="0"/>
                <a:cs typeface="Arial" panose="020B0604020202020204" pitchFamily="34" charset="0"/>
              </a:rPr>
              <a:t>Legal fees</a:t>
            </a:r>
          </a:p>
          <a:p>
            <a:pPr>
              <a:lnSpc>
                <a:spcPct val="170000"/>
              </a:lnSpc>
              <a:spcBef>
                <a:spcPts val="96"/>
              </a:spcBef>
              <a:defRPr/>
            </a:pPr>
            <a:r>
              <a:rPr lang="en-US" sz="8800" dirty="0">
                <a:latin typeface="Arial" panose="020B0604020202020204" pitchFamily="34" charset="0"/>
                <a:cs typeface="Arial" panose="020B0604020202020204" pitchFamily="34" charset="0"/>
              </a:rPr>
              <a:t>Magazine subscriptions</a:t>
            </a:r>
          </a:p>
          <a:p>
            <a:pPr>
              <a:lnSpc>
                <a:spcPct val="170000"/>
              </a:lnSpc>
              <a:spcBef>
                <a:spcPts val="96"/>
              </a:spcBef>
              <a:defRPr/>
            </a:pPr>
            <a:r>
              <a:rPr lang="en-US" sz="8800" dirty="0">
                <a:latin typeface="Arial" panose="020B0604020202020204" pitchFamily="34" charset="0"/>
                <a:cs typeface="Arial" panose="020B0604020202020204" pitchFamily="34" charset="0"/>
              </a:rPr>
              <a:t>Medical equipment</a:t>
            </a:r>
          </a:p>
          <a:p>
            <a:pPr>
              <a:lnSpc>
                <a:spcPct val="170000"/>
              </a:lnSpc>
              <a:spcBef>
                <a:spcPts val="96"/>
              </a:spcBef>
              <a:defRPr/>
            </a:pPr>
            <a:r>
              <a:rPr lang="en-US" sz="8800" dirty="0">
                <a:latin typeface="Arial" panose="020B0604020202020204" pitchFamily="34" charset="0"/>
                <a:cs typeface="Arial" panose="020B0604020202020204" pitchFamily="34" charset="0"/>
              </a:rPr>
              <a:t>Medical, nursing and dental care, not covered by another source</a:t>
            </a:r>
          </a:p>
          <a:p>
            <a:pPr>
              <a:lnSpc>
                <a:spcPct val="170000"/>
              </a:lnSpc>
              <a:spcBef>
                <a:spcPts val="96"/>
              </a:spcBef>
              <a:defRPr/>
            </a:pPr>
            <a:r>
              <a:rPr lang="en-US" sz="8800" dirty="0">
                <a:latin typeface="Arial" panose="020B0604020202020204" pitchFamily="34" charset="0"/>
                <a:cs typeface="Arial" panose="020B0604020202020204" pitchFamily="34" charset="0"/>
              </a:rPr>
              <a:t>Medications</a:t>
            </a:r>
          </a:p>
          <a:p>
            <a:pPr>
              <a:lnSpc>
                <a:spcPct val="170000"/>
              </a:lnSpc>
              <a:spcBef>
                <a:spcPts val="96"/>
              </a:spcBef>
              <a:defRPr/>
            </a:pPr>
            <a:r>
              <a:rPr lang="en-US" sz="8800" dirty="0">
                <a:latin typeface="Arial" panose="020B0604020202020204" pitchFamily="34" charset="0"/>
                <a:cs typeface="Arial" panose="020B0604020202020204" pitchFamily="34" charset="0"/>
              </a:rPr>
              <a:t>Massage therapy</a:t>
            </a:r>
          </a:p>
          <a:p>
            <a:pPr>
              <a:lnSpc>
                <a:spcPct val="170000"/>
              </a:lnSpc>
              <a:spcBef>
                <a:spcPts val="96"/>
              </a:spcBef>
              <a:defRPr/>
            </a:pPr>
            <a:r>
              <a:rPr lang="en-US" sz="8800" dirty="0">
                <a:latin typeface="Arial" panose="020B0604020202020204" pitchFamily="34" charset="0"/>
                <a:cs typeface="Arial" panose="020B0604020202020204" pitchFamily="34" charset="0"/>
              </a:rPr>
              <a:t>Office supplies</a:t>
            </a:r>
          </a:p>
          <a:p>
            <a:pPr>
              <a:lnSpc>
                <a:spcPct val="170000"/>
              </a:lnSpc>
              <a:spcBef>
                <a:spcPts val="96"/>
              </a:spcBef>
              <a:defRPr/>
            </a:pPr>
            <a:r>
              <a:rPr lang="en-US" sz="8800" dirty="0">
                <a:latin typeface="Arial" panose="020B0604020202020204" pitchFamily="34" charset="0"/>
                <a:cs typeface="Arial" panose="020B0604020202020204" pitchFamily="34" charset="0"/>
              </a:rPr>
              <a:t>Personal assistance</a:t>
            </a:r>
          </a:p>
          <a:p>
            <a:pPr>
              <a:lnSpc>
                <a:spcPct val="170000"/>
              </a:lnSpc>
              <a:spcBef>
                <a:spcPts val="96"/>
              </a:spcBef>
              <a:defRPr/>
            </a:pPr>
            <a:r>
              <a:rPr lang="en-US" sz="8800" dirty="0">
                <a:latin typeface="Arial" panose="020B0604020202020204" pitchFamily="34" charset="0"/>
                <a:cs typeface="Arial" panose="020B0604020202020204" pitchFamily="34" charset="0"/>
              </a:rPr>
              <a:t>Pet care and supplies</a:t>
            </a:r>
          </a:p>
          <a:p>
            <a:pPr>
              <a:lnSpc>
                <a:spcPct val="170000"/>
              </a:lnSpc>
              <a:spcBef>
                <a:spcPts val="96"/>
              </a:spcBef>
              <a:defRPr/>
            </a:pPr>
            <a:r>
              <a:rPr lang="en-US" sz="8800" dirty="0">
                <a:latin typeface="Arial" panose="020B0604020202020204" pitchFamily="34" charset="0"/>
                <a:cs typeface="Arial" panose="020B0604020202020204" pitchFamily="34" charset="0"/>
              </a:rPr>
              <a:t>Private counseling and case management</a:t>
            </a:r>
          </a:p>
          <a:p>
            <a:pPr>
              <a:lnSpc>
                <a:spcPct val="170000"/>
              </a:lnSpc>
              <a:spcBef>
                <a:spcPts val="96"/>
              </a:spcBef>
              <a:defRPr/>
            </a:pPr>
            <a:r>
              <a:rPr lang="en-US" sz="8800" dirty="0">
                <a:latin typeface="Arial" panose="020B0604020202020204" pitchFamily="34" charset="0"/>
                <a:cs typeface="Arial" panose="020B0604020202020204" pitchFamily="34" charset="0"/>
              </a:rPr>
              <a:t>Private lessons and materials</a:t>
            </a:r>
          </a:p>
          <a:p>
            <a:pPr>
              <a:lnSpc>
                <a:spcPct val="170000"/>
              </a:lnSpc>
              <a:spcBef>
                <a:spcPts val="96"/>
              </a:spcBef>
              <a:defRPr/>
            </a:pPr>
            <a:r>
              <a:rPr lang="en-US" sz="8800" dirty="0">
                <a:latin typeface="Arial" panose="020B0604020202020204" pitchFamily="34" charset="0"/>
                <a:cs typeface="Arial" panose="020B0604020202020204" pitchFamily="34" charset="0"/>
              </a:rPr>
              <a:t>Stamps and writing supplies</a:t>
            </a:r>
          </a:p>
          <a:p>
            <a:pPr>
              <a:lnSpc>
                <a:spcPct val="170000"/>
              </a:lnSpc>
              <a:spcBef>
                <a:spcPts val="96"/>
              </a:spcBef>
              <a:defRPr/>
            </a:pPr>
            <a:r>
              <a:rPr lang="en-US" sz="8800" dirty="0">
                <a:latin typeface="Arial" panose="020B0604020202020204" pitchFamily="34" charset="0"/>
                <a:cs typeface="Arial" panose="020B0604020202020204" pitchFamily="34" charset="0"/>
              </a:rPr>
              <a:t>Supplemental dietary needs</a:t>
            </a:r>
          </a:p>
          <a:p>
            <a:pPr>
              <a:lnSpc>
                <a:spcPct val="170000"/>
              </a:lnSpc>
              <a:spcBef>
                <a:spcPts val="96"/>
              </a:spcBef>
              <a:defRPr/>
            </a:pPr>
            <a:r>
              <a:rPr lang="en-US" sz="8800" dirty="0">
                <a:latin typeface="Arial" panose="020B0604020202020204" pitchFamily="34" charset="0"/>
                <a:cs typeface="Arial" panose="020B0604020202020204" pitchFamily="34" charset="0"/>
              </a:rPr>
              <a:t>Telephone service</a:t>
            </a:r>
          </a:p>
          <a:p>
            <a:pPr>
              <a:lnSpc>
                <a:spcPct val="170000"/>
              </a:lnSpc>
              <a:spcBef>
                <a:spcPts val="96"/>
              </a:spcBef>
              <a:defRPr/>
            </a:pPr>
            <a:r>
              <a:rPr lang="en-US" sz="8800" dirty="0">
                <a:latin typeface="Arial" panose="020B0604020202020204" pitchFamily="34" charset="0"/>
                <a:cs typeface="Arial" panose="020B0604020202020204" pitchFamily="34" charset="0"/>
              </a:rPr>
              <a:t>Testing (vocational, medical, psychological, etc.)</a:t>
            </a:r>
          </a:p>
          <a:p>
            <a:pPr>
              <a:lnSpc>
                <a:spcPct val="170000"/>
              </a:lnSpc>
              <a:spcBef>
                <a:spcPts val="96"/>
              </a:spcBef>
              <a:defRPr/>
            </a:pPr>
            <a:r>
              <a:rPr lang="en-US" sz="8800" dirty="0">
                <a:latin typeface="Arial" panose="020B0604020202020204" pitchFamily="34" charset="0"/>
                <a:cs typeface="Arial" panose="020B0604020202020204" pitchFamily="34" charset="0"/>
              </a:rPr>
              <a:t>Vacation expenses including transportation and hotel</a:t>
            </a:r>
          </a:p>
          <a:p>
            <a:endParaRPr lang="en-US" dirty="0"/>
          </a:p>
        </p:txBody>
      </p:sp>
    </p:spTree>
    <p:extLst>
      <p:ext uri="{BB962C8B-B14F-4D97-AF65-F5344CB8AC3E}">
        <p14:creationId xmlns:p14="http://schemas.microsoft.com/office/powerpoint/2010/main" val="2307841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4643C-18D8-4EC7-86E7-0CE24334B7F5}"/>
              </a:ext>
            </a:extLst>
          </p:cNvPr>
          <p:cNvSpPr>
            <a:spLocks noGrp="1"/>
          </p:cNvSpPr>
          <p:nvPr>
            <p:ph type="title"/>
          </p:nvPr>
        </p:nvSpPr>
        <p:spPr/>
        <p:txBody>
          <a:bodyPr/>
          <a:lstStyle/>
          <a:p>
            <a:r>
              <a:rPr lang="en-US" dirty="0"/>
              <a:t>ABLE</a:t>
            </a:r>
          </a:p>
        </p:txBody>
      </p:sp>
      <p:sp>
        <p:nvSpPr>
          <p:cNvPr id="3" name="Text Placeholder 2">
            <a:extLst>
              <a:ext uri="{FF2B5EF4-FFF2-40B4-BE49-F238E27FC236}">
                <a16:creationId xmlns:a16="http://schemas.microsoft.com/office/drawing/2014/main" id="{433AABE2-F661-43D9-9AF6-AE8E4B151474}"/>
              </a:ext>
            </a:extLst>
          </p:cNvPr>
          <p:cNvSpPr>
            <a:spLocks noGrp="1"/>
          </p:cNvSpPr>
          <p:nvPr>
            <p:ph type="body" sz="quarter" idx="1"/>
          </p:nvPr>
        </p:nvSpPr>
        <p:spPr/>
        <p:txBody>
          <a:bodyPr/>
          <a:lstStyle/>
          <a:p>
            <a:r>
              <a:rPr lang="en-US" dirty="0"/>
              <a:t>The Numbers</a:t>
            </a:r>
          </a:p>
        </p:txBody>
      </p:sp>
      <p:sp>
        <p:nvSpPr>
          <p:cNvPr id="4" name="Text Placeholder 3">
            <a:extLst>
              <a:ext uri="{FF2B5EF4-FFF2-40B4-BE49-F238E27FC236}">
                <a16:creationId xmlns:a16="http://schemas.microsoft.com/office/drawing/2014/main" id="{67876EC9-29B4-4162-858D-05EA81B29FE1}"/>
              </a:ext>
            </a:extLst>
          </p:cNvPr>
          <p:cNvSpPr>
            <a:spLocks noGrp="1"/>
          </p:cNvSpPr>
          <p:nvPr>
            <p:ph type="body" idx="21"/>
          </p:nvPr>
        </p:nvSpPr>
        <p:spPr/>
        <p:txBody>
          <a:bodyPr/>
          <a:lstStyle/>
          <a:p>
            <a:r>
              <a:rPr lang="en-US" dirty="0"/>
              <a:t>Currently 1,600+ Kansas ABLE accounts</a:t>
            </a:r>
          </a:p>
          <a:p>
            <a:pPr marL="1828800"/>
            <a:r>
              <a:rPr lang="en-US" dirty="0"/>
              <a:t>$16,400,000+ total assets under management</a:t>
            </a:r>
          </a:p>
          <a:p>
            <a:r>
              <a:rPr lang="en-US" dirty="0"/>
              <a:t>Average Kansas ABLE account balance is $9,455</a:t>
            </a:r>
          </a:p>
          <a:p>
            <a:r>
              <a:rPr lang="en-US" dirty="0"/>
              <a:t>The annual contribution limit for an ABLE account is $17,000 (plus “ABLE to Work” contributions)</a:t>
            </a:r>
          </a:p>
          <a:p>
            <a:r>
              <a:rPr lang="en-US" dirty="0"/>
              <a:t>Aggregate contribution limit is $475,000</a:t>
            </a:r>
          </a:p>
          <a:p>
            <a:r>
              <a:rPr lang="en-US" dirty="0"/>
              <a:t>Up to $100,000 in an account does not affect SSA or other benefits</a:t>
            </a:r>
          </a:p>
        </p:txBody>
      </p:sp>
    </p:spTree>
    <p:extLst>
      <p:ext uri="{BB962C8B-B14F-4D97-AF65-F5344CB8AC3E}">
        <p14:creationId xmlns:p14="http://schemas.microsoft.com/office/powerpoint/2010/main" val="129220959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2DEE-F678-3893-C8F5-65B5D6D46678}"/>
              </a:ext>
            </a:extLst>
          </p:cNvPr>
          <p:cNvSpPr>
            <a:spLocks noGrp="1"/>
          </p:cNvSpPr>
          <p:nvPr>
            <p:ph type="title"/>
          </p:nvPr>
        </p:nvSpPr>
        <p:spPr/>
        <p:txBody>
          <a:bodyPr/>
          <a:lstStyle/>
          <a:p>
            <a:r>
              <a:rPr lang="en-US" dirty="0"/>
              <a:t>Trust Distributions: The Do Nots	</a:t>
            </a:r>
          </a:p>
        </p:txBody>
      </p:sp>
      <p:sp>
        <p:nvSpPr>
          <p:cNvPr id="3" name="Content Placeholder 2">
            <a:extLst>
              <a:ext uri="{FF2B5EF4-FFF2-40B4-BE49-F238E27FC236}">
                <a16:creationId xmlns:a16="http://schemas.microsoft.com/office/drawing/2014/main" id="{06BFE8BA-518B-DFB6-3C2D-AA7F18024DE9}"/>
              </a:ext>
            </a:extLst>
          </p:cNvPr>
          <p:cNvSpPr>
            <a:spLocks noGrp="1"/>
          </p:cNvSpPr>
          <p:nvPr>
            <p:ph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Don’t distribute cash directly to the beneficiary</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Discourage payments for food or shelter if the beneficiary is an SSI recipient- in kind support and maintenance (this includes rent, gas, electric, water and waste disposal.)</a:t>
            </a:r>
          </a:p>
          <a:p>
            <a:pPr marL="0" indent="0">
              <a:buNone/>
            </a:pPr>
            <a:endParaRPr lang="en-US" dirty="0"/>
          </a:p>
        </p:txBody>
      </p:sp>
    </p:spTree>
    <p:extLst>
      <p:ext uri="{BB962C8B-B14F-4D97-AF65-F5344CB8AC3E}">
        <p14:creationId xmlns:p14="http://schemas.microsoft.com/office/powerpoint/2010/main" val="1762061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C3128-D4DC-3576-A8A9-A7B164561545}"/>
              </a:ext>
            </a:extLst>
          </p:cNvPr>
          <p:cNvSpPr>
            <a:spLocks noGrp="1"/>
          </p:cNvSpPr>
          <p:nvPr>
            <p:ph type="title"/>
          </p:nvPr>
        </p:nvSpPr>
        <p:spPr>
          <a:xfrm>
            <a:off x="2368061" y="914400"/>
            <a:ext cx="7175989" cy="5943600"/>
          </a:xfrm>
        </p:spPr>
        <p:txBody>
          <a:bodyPr/>
          <a:lstStyle/>
          <a:p>
            <a:pPr algn="ctr"/>
            <a:r>
              <a:rPr lang="en-US" dirty="0">
                <a:solidFill>
                  <a:schemeClr val="bg2"/>
                </a:solidFill>
              </a:rPr>
              <a:t>In Kind Support and Maintenance (ISM)</a:t>
            </a:r>
          </a:p>
        </p:txBody>
      </p:sp>
      <p:sp>
        <p:nvSpPr>
          <p:cNvPr id="3" name="Content Placeholder 2">
            <a:extLst>
              <a:ext uri="{FF2B5EF4-FFF2-40B4-BE49-F238E27FC236}">
                <a16:creationId xmlns:a16="http://schemas.microsoft.com/office/drawing/2014/main" id="{C854A13B-C013-BFFA-63D0-4999D614CB0D}"/>
              </a:ext>
            </a:extLst>
          </p:cNvPr>
          <p:cNvSpPr>
            <a:spLocks noGrp="1"/>
          </p:cNvSpPr>
          <p:nvPr>
            <p:ph idx="1"/>
          </p:nvPr>
        </p:nvSpPr>
        <p:spPr>
          <a:xfrm>
            <a:off x="10366376" y="2063262"/>
            <a:ext cx="12344400" cy="9658839"/>
          </a:xfrm>
        </p:spPr>
        <p:txBody>
          <a:bodyPr>
            <a:normAutofit fontScale="62500" lnSpcReduction="20000"/>
          </a:bodyPr>
          <a:lstStyle/>
          <a:p>
            <a:pPr marL="0" indent="0">
              <a:buNone/>
            </a:pPr>
            <a:r>
              <a:rPr lang="en-US" sz="8600" dirty="0">
                <a:latin typeface="Arial" panose="020B0604020202020204" pitchFamily="34" charset="0"/>
                <a:cs typeface="Arial" panose="020B0604020202020204" pitchFamily="34" charset="0"/>
              </a:rPr>
              <a:t>In-Kind Support and Maintenance Defined</a:t>
            </a:r>
          </a:p>
          <a:p>
            <a:pPr lvl="1"/>
            <a:r>
              <a:rPr lang="en-US" sz="8600" dirty="0">
                <a:latin typeface="Arial" panose="020B0604020202020204" pitchFamily="34" charset="0"/>
                <a:cs typeface="Arial" panose="020B0604020202020204" pitchFamily="34" charset="0"/>
              </a:rPr>
              <a:t>“In-Kind income includes ISM (i.e., food and shelter) and other noncash items that the claimant uses to obtain food, clothing and shelter.”</a:t>
            </a:r>
          </a:p>
          <a:p>
            <a:pPr marL="914400" lvl="1" indent="0">
              <a:buNone/>
            </a:pPr>
            <a:endParaRPr lang="en-US" sz="8600" dirty="0">
              <a:latin typeface="Arial" panose="020B0604020202020204" pitchFamily="34" charset="0"/>
              <a:cs typeface="Arial" panose="020B0604020202020204" pitchFamily="34" charset="0"/>
            </a:endParaRPr>
          </a:p>
          <a:p>
            <a:pPr marL="0" indent="0">
              <a:buNone/>
            </a:pPr>
            <a:r>
              <a:rPr lang="en-US" sz="8600" dirty="0">
                <a:latin typeface="Arial" panose="020B0604020202020204" pitchFamily="34" charset="0"/>
                <a:cs typeface="Arial" panose="020B0604020202020204" pitchFamily="34" charset="0"/>
              </a:rPr>
              <a:t>Shelter Defined</a:t>
            </a:r>
          </a:p>
          <a:p>
            <a:pPr lvl="1"/>
            <a:r>
              <a:rPr lang="en-US" sz="8600" dirty="0">
                <a:latin typeface="Arial" panose="020B0604020202020204" pitchFamily="34" charset="0"/>
                <a:cs typeface="Arial" panose="020B0604020202020204" pitchFamily="34" charset="0"/>
              </a:rPr>
              <a:t>“Shelter includes room, rent, mortgage payments, real property taxes, heating, fuel, gas, electricity, water, sewerage, and garbage collection services.”</a:t>
            </a:r>
          </a:p>
          <a:p>
            <a:endParaRPr lang="en-US" dirty="0"/>
          </a:p>
        </p:txBody>
      </p:sp>
    </p:spTree>
    <p:extLst>
      <p:ext uri="{BB962C8B-B14F-4D97-AF65-F5344CB8AC3E}">
        <p14:creationId xmlns:p14="http://schemas.microsoft.com/office/powerpoint/2010/main" val="3166426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srgbClr val="009DA5"/>
              </a:solidFill>
              <a:latin typeface="Arial"/>
            </a:endParaRPr>
          </a:p>
        </p:txBody>
      </p:sp>
      <p:sp>
        <p:nvSpPr>
          <p:cNvPr id="2" name="Title 1">
            <a:extLst>
              <a:ext uri="{FF2B5EF4-FFF2-40B4-BE49-F238E27FC236}">
                <a16:creationId xmlns:a16="http://schemas.microsoft.com/office/drawing/2014/main" id="{03E6D514-6BCD-AEE3-F33F-63F9C1C807A5}"/>
              </a:ext>
            </a:extLst>
          </p:cNvPr>
          <p:cNvSpPr>
            <a:spLocks noGrp="1"/>
          </p:cNvSpPr>
          <p:nvPr>
            <p:ph type="title"/>
          </p:nvPr>
        </p:nvSpPr>
        <p:spPr>
          <a:xfrm>
            <a:off x="10595524" y="658368"/>
            <a:ext cx="12502220" cy="3566160"/>
          </a:xfrm>
        </p:spPr>
        <p:txBody>
          <a:bodyPr vert="horz" lIns="182880" tIns="91440" rIns="182880" bIns="91440" rtlCol="0" anchor="b">
            <a:normAutofit/>
          </a:bodyPr>
          <a:lstStyle/>
          <a:p>
            <a:r>
              <a:rPr lang="en-US" sz="9200" dirty="0">
                <a:solidFill>
                  <a:schemeClr val="bg2"/>
                </a:solidFill>
              </a:rPr>
              <a:t>Impact of ISM distributions from  SNT</a:t>
            </a:r>
          </a:p>
        </p:txBody>
      </p:sp>
      <p:pic>
        <p:nvPicPr>
          <p:cNvPr id="5" name="Picture 4" descr="Engineering drawing&#10;&#10;Description automatically generated">
            <a:extLst>
              <a:ext uri="{FF2B5EF4-FFF2-40B4-BE49-F238E27FC236}">
                <a16:creationId xmlns:a16="http://schemas.microsoft.com/office/drawing/2014/main" id="{1259E433-AB59-C33A-02E1-D5DA65FCE469}"/>
              </a:ext>
            </a:extLst>
          </p:cNvPr>
          <p:cNvPicPr>
            <a:picLocks noChangeAspect="1"/>
          </p:cNvPicPr>
          <p:nvPr/>
        </p:nvPicPr>
        <p:blipFill rotWithShape="1">
          <a:blip r:embed="rId2"/>
          <a:srcRect r="49067"/>
          <a:stretch/>
        </p:blipFill>
        <p:spPr>
          <a:xfrm>
            <a:off x="2" y="20"/>
            <a:ext cx="9314688" cy="1371598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95525" y="4749894"/>
            <a:ext cx="8487178" cy="36576"/>
          </a:xfrm>
          <a:custGeom>
            <a:avLst/>
            <a:gdLst>
              <a:gd name="connsiteX0" fmla="*/ 0 w 8487178"/>
              <a:gd name="connsiteY0" fmla="*/ 0 h 36576"/>
              <a:gd name="connsiteX1" fmla="*/ 737732 w 8487178"/>
              <a:gd name="connsiteY1" fmla="*/ 0 h 36576"/>
              <a:gd name="connsiteX2" fmla="*/ 1560335 w 8487178"/>
              <a:gd name="connsiteY2" fmla="*/ 0 h 36576"/>
              <a:gd name="connsiteX3" fmla="*/ 1958580 w 8487178"/>
              <a:gd name="connsiteY3" fmla="*/ 0 h 36576"/>
              <a:gd name="connsiteX4" fmla="*/ 2526568 w 8487178"/>
              <a:gd name="connsiteY4" fmla="*/ 0 h 36576"/>
              <a:gd name="connsiteX5" fmla="*/ 2924812 w 8487178"/>
              <a:gd name="connsiteY5" fmla="*/ 0 h 36576"/>
              <a:gd name="connsiteX6" fmla="*/ 3577672 w 8487178"/>
              <a:gd name="connsiteY6" fmla="*/ 0 h 36576"/>
              <a:gd name="connsiteX7" fmla="*/ 4145660 w 8487178"/>
              <a:gd name="connsiteY7" fmla="*/ 0 h 36576"/>
              <a:gd name="connsiteX8" fmla="*/ 4883392 w 8487178"/>
              <a:gd name="connsiteY8" fmla="*/ 0 h 36576"/>
              <a:gd name="connsiteX9" fmla="*/ 5705995 w 8487178"/>
              <a:gd name="connsiteY9" fmla="*/ 0 h 36576"/>
              <a:gd name="connsiteX10" fmla="*/ 6358855 w 8487178"/>
              <a:gd name="connsiteY10" fmla="*/ 0 h 36576"/>
              <a:gd name="connsiteX11" fmla="*/ 7181458 w 8487178"/>
              <a:gd name="connsiteY11" fmla="*/ 0 h 36576"/>
              <a:gd name="connsiteX12" fmla="*/ 7834318 w 8487178"/>
              <a:gd name="connsiteY12" fmla="*/ 0 h 36576"/>
              <a:gd name="connsiteX13" fmla="*/ 8487178 w 8487178"/>
              <a:gd name="connsiteY13" fmla="*/ 0 h 36576"/>
              <a:gd name="connsiteX14" fmla="*/ 8487178 w 8487178"/>
              <a:gd name="connsiteY14" fmla="*/ 36576 h 36576"/>
              <a:gd name="connsiteX15" fmla="*/ 7834318 w 8487178"/>
              <a:gd name="connsiteY15" fmla="*/ 36576 h 36576"/>
              <a:gd name="connsiteX16" fmla="*/ 7351202 w 8487178"/>
              <a:gd name="connsiteY16" fmla="*/ 36576 h 36576"/>
              <a:gd name="connsiteX17" fmla="*/ 6952957 w 8487178"/>
              <a:gd name="connsiteY17" fmla="*/ 36576 h 36576"/>
              <a:gd name="connsiteX18" fmla="*/ 6384969 w 8487178"/>
              <a:gd name="connsiteY18" fmla="*/ 36576 h 36576"/>
              <a:gd name="connsiteX19" fmla="*/ 5732109 w 8487178"/>
              <a:gd name="connsiteY19" fmla="*/ 36576 h 36576"/>
              <a:gd name="connsiteX20" fmla="*/ 5164121 w 8487178"/>
              <a:gd name="connsiteY20" fmla="*/ 36576 h 36576"/>
              <a:gd name="connsiteX21" fmla="*/ 4681005 w 8487178"/>
              <a:gd name="connsiteY21" fmla="*/ 36576 h 36576"/>
              <a:gd name="connsiteX22" fmla="*/ 3858402 w 8487178"/>
              <a:gd name="connsiteY22" fmla="*/ 36576 h 36576"/>
              <a:gd name="connsiteX23" fmla="*/ 3205542 w 8487178"/>
              <a:gd name="connsiteY23" fmla="*/ 36576 h 36576"/>
              <a:gd name="connsiteX24" fmla="*/ 2467810 w 8487178"/>
              <a:gd name="connsiteY24" fmla="*/ 36576 h 36576"/>
              <a:gd name="connsiteX25" fmla="*/ 2069566 w 8487178"/>
              <a:gd name="connsiteY25" fmla="*/ 36576 h 36576"/>
              <a:gd name="connsiteX26" fmla="*/ 1586449 w 8487178"/>
              <a:gd name="connsiteY26" fmla="*/ 36576 h 36576"/>
              <a:gd name="connsiteX27" fmla="*/ 933590 w 8487178"/>
              <a:gd name="connsiteY27" fmla="*/ 36576 h 36576"/>
              <a:gd name="connsiteX28" fmla="*/ 0 w 8487178"/>
              <a:gd name="connsiteY28" fmla="*/ 36576 h 36576"/>
              <a:gd name="connsiteX29" fmla="*/ 0 w 8487178"/>
              <a:gd name="connsiteY29"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487178" h="36576" fill="none" extrusionOk="0">
                <a:moveTo>
                  <a:pt x="0" y="0"/>
                </a:moveTo>
                <a:cubicBezTo>
                  <a:pt x="158648" y="-23080"/>
                  <a:pt x="414015" y="33691"/>
                  <a:pt x="737732" y="0"/>
                </a:cubicBezTo>
                <a:cubicBezTo>
                  <a:pt x="1061449" y="-33691"/>
                  <a:pt x="1348785" y="-6923"/>
                  <a:pt x="1560335" y="0"/>
                </a:cubicBezTo>
                <a:cubicBezTo>
                  <a:pt x="1771885" y="6923"/>
                  <a:pt x="1874673" y="6083"/>
                  <a:pt x="1958580" y="0"/>
                </a:cubicBezTo>
                <a:cubicBezTo>
                  <a:pt x="2042488" y="-6083"/>
                  <a:pt x="2411773" y="5497"/>
                  <a:pt x="2526568" y="0"/>
                </a:cubicBezTo>
                <a:cubicBezTo>
                  <a:pt x="2641363" y="-5497"/>
                  <a:pt x="2769955" y="14545"/>
                  <a:pt x="2924812" y="0"/>
                </a:cubicBezTo>
                <a:cubicBezTo>
                  <a:pt x="3079669" y="-14545"/>
                  <a:pt x="3398796" y="-305"/>
                  <a:pt x="3577672" y="0"/>
                </a:cubicBezTo>
                <a:cubicBezTo>
                  <a:pt x="3756548" y="305"/>
                  <a:pt x="4010524" y="-19439"/>
                  <a:pt x="4145660" y="0"/>
                </a:cubicBezTo>
                <a:cubicBezTo>
                  <a:pt x="4280796" y="19439"/>
                  <a:pt x="4519168" y="18856"/>
                  <a:pt x="4883392" y="0"/>
                </a:cubicBezTo>
                <a:cubicBezTo>
                  <a:pt x="5247616" y="-18856"/>
                  <a:pt x="5354959" y="-20344"/>
                  <a:pt x="5705995" y="0"/>
                </a:cubicBezTo>
                <a:cubicBezTo>
                  <a:pt x="6057031" y="20344"/>
                  <a:pt x="6165300" y="31467"/>
                  <a:pt x="6358855" y="0"/>
                </a:cubicBezTo>
                <a:cubicBezTo>
                  <a:pt x="6552410" y="-31467"/>
                  <a:pt x="6791945" y="-470"/>
                  <a:pt x="7181458" y="0"/>
                </a:cubicBezTo>
                <a:cubicBezTo>
                  <a:pt x="7570971" y="470"/>
                  <a:pt x="7589420" y="-27923"/>
                  <a:pt x="7834318" y="0"/>
                </a:cubicBezTo>
                <a:cubicBezTo>
                  <a:pt x="8079216" y="27923"/>
                  <a:pt x="8244660" y="-28188"/>
                  <a:pt x="8487178" y="0"/>
                </a:cubicBezTo>
                <a:cubicBezTo>
                  <a:pt x="8487756" y="9299"/>
                  <a:pt x="8487778" y="26774"/>
                  <a:pt x="8487178" y="36576"/>
                </a:cubicBezTo>
                <a:cubicBezTo>
                  <a:pt x="8193354" y="68129"/>
                  <a:pt x="8121938" y="60994"/>
                  <a:pt x="7834318" y="36576"/>
                </a:cubicBezTo>
                <a:cubicBezTo>
                  <a:pt x="7546698" y="12158"/>
                  <a:pt x="7507615" y="29628"/>
                  <a:pt x="7351202" y="36576"/>
                </a:cubicBezTo>
                <a:cubicBezTo>
                  <a:pt x="7194789" y="43524"/>
                  <a:pt x="7096566" y="31598"/>
                  <a:pt x="6952957" y="36576"/>
                </a:cubicBezTo>
                <a:cubicBezTo>
                  <a:pt x="6809349" y="41554"/>
                  <a:pt x="6510534" y="54733"/>
                  <a:pt x="6384969" y="36576"/>
                </a:cubicBezTo>
                <a:cubicBezTo>
                  <a:pt x="6259404" y="18419"/>
                  <a:pt x="5956387" y="64521"/>
                  <a:pt x="5732109" y="36576"/>
                </a:cubicBezTo>
                <a:cubicBezTo>
                  <a:pt x="5507831" y="8631"/>
                  <a:pt x="5425540" y="32239"/>
                  <a:pt x="5164121" y="36576"/>
                </a:cubicBezTo>
                <a:cubicBezTo>
                  <a:pt x="4902702" y="40913"/>
                  <a:pt x="4815733" y="45661"/>
                  <a:pt x="4681005" y="36576"/>
                </a:cubicBezTo>
                <a:cubicBezTo>
                  <a:pt x="4546277" y="27491"/>
                  <a:pt x="4111650" y="24454"/>
                  <a:pt x="3858402" y="36576"/>
                </a:cubicBezTo>
                <a:cubicBezTo>
                  <a:pt x="3605154" y="48698"/>
                  <a:pt x="3355682" y="45487"/>
                  <a:pt x="3205542" y="36576"/>
                </a:cubicBezTo>
                <a:cubicBezTo>
                  <a:pt x="3055402" y="27665"/>
                  <a:pt x="2716580" y="64954"/>
                  <a:pt x="2467810" y="36576"/>
                </a:cubicBezTo>
                <a:cubicBezTo>
                  <a:pt x="2219040" y="8198"/>
                  <a:pt x="2149690" y="30867"/>
                  <a:pt x="2069566" y="36576"/>
                </a:cubicBezTo>
                <a:cubicBezTo>
                  <a:pt x="1989442" y="42285"/>
                  <a:pt x="1703335" y="42806"/>
                  <a:pt x="1586449" y="36576"/>
                </a:cubicBezTo>
                <a:cubicBezTo>
                  <a:pt x="1469563" y="30346"/>
                  <a:pt x="1212036" y="34821"/>
                  <a:pt x="933590" y="36576"/>
                </a:cubicBezTo>
                <a:cubicBezTo>
                  <a:pt x="655144" y="38331"/>
                  <a:pt x="215255" y="74183"/>
                  <a:pt x="0" y="36576"/>
                </a:cubicBezTo>
                <a:cubicBezTo>
                  <a:pt x="-516" y="20544"/>
                  <a:pt x="1802" y="17140"/>
                  <a:pt x="0" y="0"/>
                </a:cubicBezTo>
                <a:close/>
              </a:path>
              <a:path w="8487178" h="36576" stroke="0" extrusionOk="0">
                <a:moveTo>
                  <a:pt x="0" y="0"/>
                </a:moveTo>
                <a:cubicBezTo>
                  <a:pt x="141875" y="16416"/>
                  <a:pt x="317987" y="-14018"/>
                  <a:pt x="483116" y="0"/>
                </a:cubicBezTo>
                <a:cubicBezTo>
                  <a:pt x="648245" y="14018"/>
                  <a:pt x="704570" y="5647"/>
                  <a:pt x="881361" y="0"/>
                </a:cubicBezTo>
                <a:cubicBezTo>
                  <a:pt x="1058153" y="-5647"/>
                  <a:pt x="1211393" y="2543"/>
                  <a:pt x="1364477" y="0"/>
                </a:cubicBezTo>
                <a:cubicBezTo>
                  <a:pt x="1517561" y="-2543"/>
                  <a:pt x="1713772" y="-6752"/>
                  <a:pt x="2017337" y="0"/>
                </a:cubicBezTo>
                <a:cubicBezTo>
                  <a:pt x="2320902" y="6752"/>
                  <a:pt x="2535852" y="27273"/>
                  <a:pt x="2755069" y="0"/>
                </a:cubicBezTo>
                <a:cubicBezTo>
                  <a:pt x="2974286" y="-27273"/>
                  <a:pt x="3322220" y="-6972"/>
                  <a:pt x="3577672" y="0"/>
                </a:cubicBezTo>
                <a:cubicBezTo>
                  <a:pt x="3833124" y="6972"/>
                  <a:pt x="4082700" y="-30587"/>
                  <a:pt x="4400275" y="0"/>
                </a:cubicBezTo>
                <a:cubicBezTo>
                  <a:pt x="4717850" y="30587"/>
                  <a:pt x="4848568" y="-17249"/>
                  <a:pt x="4968263" y="0"/>
                </a:cubicBezTo>
                <a:cubicBezTo>
                  <a:pt x="5087958" y="17249"/>
                  <a:pt x="5447087" y="18553"/>
                  <a:pt x="5705995" y="0"/>
                </a:cubicBezTo>
                <a:cubicBezTo>
                  <a:pt x="5964903" y="-18553"/>
                  <a:pt x="6211105" y="-17498"/>
                  <a:pt x="6358855" y="0"/>
                </a:cubicBezTo>
                <a:cubicBezTo>
                  <a:pt x="6506605" y="17498"/>
                  <a:pt x="6655586" y="-15953"/>
                  <a:pt x="6926843" y="0"/>
                </a:cubicBezTo>
                <a:cubicBezTo>
                  <a:pt x="7198100" y="15953"/>
                  <a:pt x="7439942" y="-28058"/>
                  <a:pt x="7664575" y="0"/>
                </a:cubicBezTo>
                <a:cubicBezTo>
                  <a:pt x="7889208" y="28058"/>
                  <a:pt x="8244819" y="-11603"/>
                  <a:pt x="8487178" y="0"/>
                </a:cubicBezTo>
                <a:cubicBezTo>
                  <a:pt x="8486954" y="11559"/>
                  <a:pt x="8486570" y="21146"/>
                  <a:pt x="8487178" y="36576"/>
                </a:cubicBezTo>
                <a:cubicBezTo>
                  <a:pt x="8363638" y="18444"/>
                  <a:pt x="8225194" y="49967"/>
                  <a:pt x="8004062" y="36576"/>
                </a:cubicBezTo>
                <a:cubicBezTo>
                  <a:pt x="7782930" y="23185"/>
                  <a:pt x="7442338" y="64256"/>
                  <a:pt x="7181458" y="36576"/>
                </a:cubicBezTo>
                <a:cubicBezTo>
                  <a:pt x="6920578" y="8896"/>
                  <a:pt x="6812793" y="31551"/>
                  <a:pt x="6698342" y="36576"/>
                </a:cubicBezTo>
                <a:cubicBezTo>
                  <a:pt x="6583891" y="41601"/>
                  <a:pt x="6260356" y="9334"/>
                  <a:pt x="5960610" y="36576"/>
                </a:cubicBezTo>
                <a:cubicBezTo>
                  <a:pt x="5660864" y="63818"/>
                  <a:pt x="5663756" y="35872"/>
                  <a:pt x="5562366" y="36576"/>
                </a:cubicBezTo>
                <a:cubicBezTo>
                  <a:pt x="5460976" y="37280"/>
                  <a:pt x="5069820" y="22312"/>
                  <a:pt x="4909506" y="36576"/>
                </a:cubicBezTo>
                <a:cubicBezTo>
                  <a:pt x="4749192" y="50840"/>
                  <a:pt x="4551078" y="46187"/>
                  <a:pt x="4426390" y="36576"/>
                </a:cubicBezTo>
                <a:cubicBezTo>
                  <a:pt x="4301702" y="26965"/>
                  <a:pt x="3916782" y="59932"/>
                  <a:pt x="3603786" y="36576"/>
                </a:cubicBezTo>
                <a:cubicBezTo>
                  <a:pt x="3290790" y="13220"/>
                  <a:pt x="3382822" y="52886"/>
                  <a:pt x="3205542" y="36576"/>
                </a:cubicBezTo>
                <a:cubicBezTo>
                  <a:pt x="3028262" y="20266"/>
                  <a:pt x="2723637" y="9596"/>
                  <a:pt x="2552682" y="36576"/>
                </a:cubicBezTo>
                <a:cubicBezTo>
                  <a:pt x="2381727" y="63556"/>
                  <a:pt x="2306903" y="19145"/>
                  <a:pt x="2154437" y="36576"/>
                </a:cubicBezTo>
                <a:cubicBezTo>
                  <a:pt x="2001972" y="54007"/>
                  <a:pt x="1880716" y="55934"/>
                  <a:pt x="1671321" y="36576"/>
                </a:cubicBezTo>
                <a:cubicBezTo>
                  <a:pt x="1461926" y="17218"/>
                  <a:pt x="1116754" y="69031"/>
                  <a:pt x="933590" y="36576"/>
                </a:cubicBezTo>
                <a:cubicBezTo>
                  <a:pt x="750426" y="4121"/>
                  <a:pt x="234904" y="7568"/>
                  <a:pt x="0" y="36576"/>
                </a:cubicBezTo>
                <a:cubicBezTo>
                  <a:pt x="-299" y="20797"/>
                  <a:pt x="-1602" y="10039"/>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srgbClr val="009DA5"/>
              </a:solidFill>
              <a:latin typeface="Arial"/>
            </a:endParaRPr>
          </a:p>
        </p:txBody>
      </p:sp>
      <p:sp>
        <p:nvSpPr>
          <p:cNvPr id="3" name="Content Placeholder 2">
            <a:extLst>
              <a:ext uri="{FF2B5EF4-FFF2-40B4-BE49-F238E27FC236}">
                <a16:creationId xmlns:a16="http://schemas.microsoft.com/office/drawing/2014/main" id="{D6B431A8-EE21-D565-8DAC-2DB758A5C9DE}"/>
              </a:ext>
            </a:extLst>
          </p:cNvPr>
          <p:cNvSpPr>
            <a:spLocks noGrp="1"/>
          </p:cNvSpPr>
          <p:nvPr>
            <p:ph idx="1"/>
          </p:nvPr>
        </p:nvSpPr>
        <p:spPr>
          <a:xfrm>
            <a:off x="10096499" y="4749895"/>
            <a:ext cx="13696950" cy="8307738"/>
          </a:xfrm>
        </p:spPr>
        <p:txBody>
          <a:bodyPr vert="horz" lIns="182880" tIns="91440" rIns="182880" bIns="91440" rtlCol="0">
            <a:normAutofit/>
          </a:bodyPr>
          <a:lstStyle/>
          <a:p>
            <a:pPr marL="0" indent="0">
              <a:buNone/>
            </a:pPr>
            <a:r>
              <a:rPr lang="en-US" sz="4800" i="1" dirty="0">
                <a:solidFill>
                  <a:schemeClr val="bg2"/>
                </a:solidFill>
              </a:rPr>
              <a:t>Example</a:t>
            </a:r>
          </a:p>
          <a:p>
            <a:pPr marL="0" indent="0">
              <a:buNone/>
            </a:pPr>
            <a:endParaRPr lang="en-US" sz="4800" dirty="0">
              <a:solidFill>
                <a:schemeClr val="bg2"/>
              </a:solidFill>
            </a:endParaRPr>
          </a:p>
          <a:p>
            <a:pPr lvl="1"/>
            <a:r>
              <a:rPr lang="en-US" sz="4800" dirty="0">
                <a:solidFill>
                  <a:schemeClr val="bg2"/>
                </a:solidFill>
              </a:rPr>
              <a:t>Tom receives SSI. He lives in an apartment by himself. The trustee of a Pooled Trust makes a one-time rent payment of $350 for Tom. According to SSA regulations, shelter is considered ISM and will be counted as income and reduce his SSI benefit by 1/3 for that month (SSA presumed maximum value rule). </a:t>
            </a:r>
          </a:p>
          <a:p>
            <a:endParaRPr lang="en-US" sz="4400" dirty="0"/>
          </a:p>
        </p:txBody>
      </p:sp>
    </p:spTree>
    <p:extLst>
      <p:ext uri="{BB962C8B-B14F-4D97-AF65-F5344CB8AC3E}">
        <p14:creationId xmlns:p14="http://schemas.microsoft.com/office/powerpoint/2010/main" val="3181937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srgbClr val="009DA5"/>
              </a:solidFill>
              <a:latin typeface="Arial"/>
            </a:endParaRPr>
          </a:p>
        </p:txBody>
      </p:sp>
      <p:sp>
        <p:nvSpPr>
          <p:cNvPr id="2" name="Title 1">
            <a:extLst>
              <a:ext uri="{FF2B5EF4-FFF2-40B4-BE49-F238E27FC236}">
                <a16:creationId xmlns:a16="http://schemas.microsoft.com/office/drawing/2014/main" id="{03E6D514-6BCD-AEE3-F33F-63F9C1C807A5}"/>
              </a:ext>
            </a:extLst>
          </p:cNvPr>
          <p:cNvSpPr>
            <a:spLocks noGrp="1"/>
          </p:cNvSpPr>
          <p:nvPr>
            <p:ph type="title"/>
          </p:nvPr>
        </p:nvSpPr>
        <p:spPr>
          <a:xfrm>
            <a:off x="1280160" y="650739"/>
            <a:ext cx="8737204" cy="3913682"/>
          </a:xfrm>
        </p:spPr>
        <p:txBody>
          <a:bodyPr vert="horz" lIns="182880" tIns="91440" rIns="182880" bIns="91440" rtlCol="0" anchor="b">
            <a:normAutofit/>
          </a:bodyPr>
          <a:lstStyle/>
          <a:p>
            <a:r>
              <a:rPr lang="en-US" sz="7600" dirty="0">
                <a:solidFill>
                  <a:schemeClr val="bg2"/>
                </a:solidFill>
              </a:rPr>
              <a:t>Impact of unearned income on SSI beneficiary</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srgbClr val="009DA5"/>
              </a:solidFill>
              <a:latin typeface="Arial"/>
            </a:endParaRPr>
          </a:p>
        </p:txBody>
      </p:sp>
      <p:sp>
        <p:nvSpPr>
          <p:cNvPr id="3" name="Content Placeholder 2">
            <a:extLst>
              <a:ext uri="{FF2B5EF4-FFF2-40B4-BE49-F238E27FC236}">
                <a16:creationId xmlns:a16="http://schemas.microsoft.com/office/drawing/2014/main" id="{D6B431A8-EE21-D565-8DAC-2DB758A5C9DE}"/>
              </a:ext>
            </a:extLst>
          </p:cNvPr>
          <p:cNvSpPr>
            <a:spLocks noGrp="1"/>
          </p:cNvSpPr>
          <p:nvPr>
            <p:ph idx="1"/>
          </p:nvPr>
        </p:nvSpPr>
        <p:spPr>
          <a:xfrm>
            <a:off x="628652" y="5173988"/>
            <a:ext cx="9791700" cy="8161012"/>
          </a:xfrm>
        </p:spPr>
        <p:txBody>
          <a:bodyPr vert="horz" lIns="182880" tIns="91440" rIns="182880" bIns="91440" rtlCol="0">
            <a:normAutofit lnSpcReduction="10000"/>
          </a:bodyPr>
          <a:lstStyle/>
          <a:p>
            <a:pPr marL="0" indent="0">
              <a:buNone/>
            </a:pPr>
            <a:r>
              <a:rPr lang="en-US" sz="4800" i="1" dirty="0">
                <a:solidFill>
                  <a:schemeClr val="bg2"/>
                </a:solidFill>
              </a:rPr>
              <a:t>Example</a:t>
            </a:r>
          </a:p>
          <a:p>
            <a:pPr marL="0" indent="0">
              <a:buNone/>
            </a:pPr>
            <a:r>
              <a:rPr lang="en-US" sz="4800" dirty="0">
                <a:solidFill>
                  <a:schemeClr val="bg2"/>
                </a:solidFill>
              </a:rPr>
              <a:t>Cash Distributed directly to the SSI beneficiary (impact of unearned income)</a:t>
            </a:r>
          </a:p>
          <a:p>
            <a:endParaRPr lang="en-US" sz="4800" dirty="0">
              <a:solidFill>
                <a:schemeClr val="bg2"/>
              </a:solidFill>
            </a:endParaRPr>
          </a:p>
          <a:p>
            <a:pPr lvl="1"/>
            <a:r>
              <a:rPr lang="en-US" sz="4800" dirty="0">
                <a:solidFill>
                  <a:schemeClr val="bg2"/>
                </a:solidFill>
              </a:rPr>
              <a:t>First $20.00 of any income disregarded</a:t>
            </a:r>
          </a:p>
          <a:p>
            <a:pPr lvl="1"/>
            <a:endParaRPr lang="en-US" sz="4800" dirty="0">
              <a:solidFill>
                <a:schemeClr val="bg2"/>
              </a:solidFill>
            </a:endParaRPr>
          </a:p>
          <a:p>
            <a:pPr lvl="1"/>
            <a:r>
              <a:rPr lang="en-US" sz="4800" dirty="0">
                <a:solidFill>
                  <a:schemeClr val="bg2"/>
                </a:solidFill>
              </a:rPr>
              <a:t>After that, unearned income will reduce SSI dollar for dollar.</a:t>
            </a:r>
          </a:p>
          <a:p>
            <a:pPr lvl="1"/>
            <a:endParaRPr lang="en-US" sz="3400" dirty="0"/>
          </a:p>
          <a:p>
            <a:pPr marL="914400" lvl="1"/>
            <a:endParaRPr lang="en-US" sz="3400" dirty="0"/>
          </a:p>
          <a:p>
            <a:endParaRPr lang="en-US" sz="3400" dirty="0"/>
          </a:p>
        </p:txBody>
      </p:sp>
      <p:pic>
        <p:nvPicPr>
          <p:cNvPr id="4" name="Picture 3" descr="A pile of paper money&#10;&#10;Description automatically generated with low confidence">
            <a:extLst>
              <a:ext uri="{FF2B5EF4-FFF2-40B4-BE49-F238E27FC236}">
                <a16:creationId xmlns:a16="http://schemas.microsoft.com/office/drawing/2014/main" id="{70BD0AEA-FC73-D06E-25ED-54AE2FCCFD27}"/>
              </a:ext>
            </a:extLst>
          </p:cNvPr>
          <p:cNvPicPr>
            <a:picLocks noChangeAspect="1"/>
          </p:cNvPicPr>
          <p:nvPr/>
        </p:nvPicPr>
        <p:blipFill rotWithShape="1">
          <a:blip r:embed="rId2"/>
          <a:srcRect t="8622" b="13365"/>
          <a:stretch/>
        </p:blipFill>
        <p:spPr>
          <a:xfrm>
            <a:off x="10623405" y="20"/>
            <a:ext cx="13757550" cy="1371598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08986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D364-FC7B-0C35-7FE7-9139F57BB26A}"/>
              </a:ext>
            </a:extLst>
          </p:cNvPr>
          <p:cNvSpPr>
            <a:spLocks noGrp="1"/>
          </p:cNvSpPr>
          <p:nvPr>
            <p:ph type="title"/>
          </p:nvPr>
        </p:nvSpPr>
        <p:spPr/>
        <p:txBody>
          <a:bodyPr/>
          <a:lstStyle/>
          <a:p>
            <a:pPr algn="ctr"/>
            <a:r>
              <a:rPr lang="en-US" dirty="0"/>
              <a:t>There can still be flexibility in spending with a Special Needs Trust!</a:t>
            </a:r>
          </a:p>
        </p:txBody>
      </p:sp>
      <p:sp>
        <p:nvSpPr>
          <p:cNvPr id="3" name="Text Placeholder 2">
            <a:extLst>
              <a:ext uri="{FF2B5EF4-FFF2-40B4-BE49-F238E27FC236}">
                <a16:creationId xmlns:a16="http://schemas.microsoft.com/office/drawing/2014/main" id="{C45973FD-AA34-D777-C01D-28FB21EB39D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5175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AAC2FEB-7E4B-5FD4-7265-F6439750B702}"/>
              </a:ext>
            </a:extLst>
          </p:cNvPr>
          <p:cNvGraphicFramePr>
            <a:graphicFrameLocks noGrp="1"/>
          </p:cNvGraphicFramePr>
          <p:nvPr/>
        </p:nvGraphicFramePr>
        <p:xfrm>
          <a:off x="1118992" y="807929"/>
          <a:ext cx="22146016" cy="12100142"/>
        </p:xfrm>
        <a:graphic>
          <a:graphicData uri="http://schemas.openxmlformats.org/drawingml/2006/table">
            <a:tbl>
              <a:tblPr firstRow="1" bandRow="1">
                <a:tableStyleId>{5C22544A-7EE6-4342-B048-85BDC9FD1C3A}</a:tableStyleId>
              </a:tblPr>
              <a:tblGrid>
                <a:gridCol w="5463942">
                  <a:extLst>
                    <a:ext uri="{9D8B030D-6E8A-4147-A177-3AD203B41FA5}">
                      <a16:colId xmlns:a16="http://schemas.microsoft.com/office/drawing/2014/main" val="3354940905"/>
                    </a:ext>
                  </a:extLst>
                </a:gridCol>
                <a:gridCol w="7157818">
                  <a:extLst>
                    <a:ext uri="{9D8B030D-6E8A-4147-A177-3AD203B41FA5}">
                      <a16:colId xmlns:a16="http://schemas.microsoft.com/office/drawing/2014/main" val="2317243073"/>
                    </a:ext>
                  </a:extLst>
                </a:gridCol>
                <a:gridCol w="4350564">
                  <a:extLst>
                    <a:ext uri="{9D8B030D-6E8A-4147-A177-3AD203B41FA5}">
                      <a16:colId xmlns:a16="http://schemas.microsoft.com/office/drawing/2014/main" val="2779689800"/>
                    </a:ext>
                  </a:extLst>
                </a:gridCol>
                <a:gridCol w="5173692">
                  <a:extLst>
                    <a:ext uri="{9D8B030D-6E8A-4147-A177-3AD203B41FA5}">
                      <a16:colId xmlns:a16="http://schemas.microsoft.com/office/drawing/2014/main" val="596224543"/>
                    </a:ext>
                  </a:extLst>
                </a:gridCol>
              </a:tblGrid>
              <a:tr h="2208756">
                <a:tc>
                  <a:txBody>
                    <a:bodyPr/>
                    <a:lstStyle/>
                    <a:p>
                      <a:pPr algn="ctr"/>
                      <a:r>
                        <a:rPr lang="en-US" sz="5800">
                          <a:solidFill>
                            <a:schemeClr val="tx2"/>
                          </a:solidFill>
                          <a:latin typeface="Arial" panose="020B0604020202020204" pitchFamily="34" charset="0"/>
                          <a:cs typeface="Arial" panose="020B0604020202020204" pitchFamily="34" charset="0"/>
                        </a:rPr>
                        <a:t>Medicaid Recovery</a:t>
                      </a:r>
                    </a:p>
                  </a:txBody>
                  <a:tcPr marL="221074" marR="221074" marT="110538" marB="110538" anchor="ctr"/>
                </a:tc>
                <a:tc>
                  <a:txBody>
                    <a:bodyPr/>
                    <a:lstStyle/>
                    <a:p>
                      <a:pPr algn="ctr"/>
                      <a:r>
                        <a:rPr lang="en-US" sz="5800" dirty="0">
                          <a:solidFill>
                            <a:schemeClr val="tx2"/>
                          </a:solidFill>
                          <a:latin typeface="Arial" panose="020B0604020202020204" pitchFamily="34" charset="0"/>
                          <a:cs typeface="Arial" panose="020B0604020202020204" pitchFamily="34" charset="0"/>
                        </a:rPr>
                        <a:t>ABLE Account</a:t>
                      </a:r>
                    </a:p>
                  </a:txBody>
                  <a:tcPr marL="221074" marR="221074" marT="110538" marB="110538" anchor="ctr"/>
                </a:tc>
                <a:tc>
                  <a:txBody>
                    <a:bodyPr/>
                    <a:lstStyle/>
                    <a:p>
                      <a:pPr algn="ctr"/>
                      <a:r>
                        <a:rPr lang="en-US" sz="5800" dirty="0">
                          <a:solidFill>
                            <a:schemeClr val="tx2"/>
                          </a:solidFill>
                          <a:latin typeface="Arial" panose="020B0604020202020204" pitchFamily="34" charset="0"/>
                          <a:cs typeface="Arial" panose="020B0604020202020204" pitchFamily="34" charset="0"/>
                        </a:rPr>
                        <a:t>3</a:t>
                      </a:r>
                      <a:r>
                        <a:rPr lang="en-US" sz="5800" baseline="30000" dirty="0">
                          <a:solidFill>
                            <a:schemeClr val="tx2"/>
                          </a:solidFill>
                          <a:latin typeface="Arial" panose="020B0604020202020204" pitchFamily="34" charset="0"/>
                          <a:cs typeface="Arial" panose="020B0604020202020204" pitchFamily="34" charset="0"/>
                        </a:rPr>
                        <a:t>rd</a:t>
                      </a:r>
                      <a:r>
                        <a:rPr lang="en-US" sz="5800" dirty="0">
                          <a:solidFill>
                            <a:schemeClr val="tx2"/>
                          </a:solidFill>
                          <a:latin typeface="Arial" panose="020B0604020202020204" pitchFamily="34" charset="0"/>
                          <a:cs typeface="Arial" panose="020B0604020202020204" pitchFamily="34" charset="0"/>
                        </a:rPr>
                        <a:t> Party SNT</a:t>
                      </a:r>
                    </a:p>
                  </a:txBody>
                  <a:tcPr marL="221074" marR="221074" marT="110538" marB="110538" anchor="ctr"/>
                </a:tc>
                <a:tc>
                  <a:txBody>
                    <a:bodyPr/>
                    <a:lstStyle/>
                    <a:p>
                      <a:pPr algn="ctr"/>
                      <a:r>
                        <a:rPr lang="en-US" sz="5800" dirty="0">
                          <a:solidFill>
                            <a:schemeClr val="tx2"/>
                          </a:solidFill>
                          <a:latin typeface="Arial" panose="020B0604020202020204" pitchFamily="34" charset="0"/>
                          <a:cs typeface="Arial" panose="020B0604020202020204" pitchFamily="34" charset="0"/>
                        </a:rPr>
                        <a:t>First Party Trust</a:t>
                      </a:r>
                    </a:p>
                  </a:txBody>
                  <a:tcPr marL="221074" marR="221074" marT="110538" marB="110538" anchor="ctr"/>
                </a:tc>
                <a:extLst>
                  <a:ext uri="{0D108BD9-81ED-4DB2-BD59-A6C34878D82A}">
                    <a16:rowId xmlns:a16="http://schemas.microsoft.com/office/drawing/2014/main" val="787981971"/>
                  </a:ext>
                </a:extLst>
              </a:tr>
              <a:tr h="9891386">
                <a:tc>
                  <a:txBody>
                    <a:bodyPr/>
                    <a:lstStyle/>
                    <a:p>
                      <a:pPr algn="ctr"/>
                      <a:r>
                        <a:rPr lang="en-US" sz="4800">
                          <a:latin typeface="Arial" panose="020B0604020202020204" pitchFamily="34" charset="0"/>
                          <a:cs typeface="Arial" panose="020B0604020202020204" pitchFamily="34" charset="0"/>
                        </a:rPr>
                        <a:t>Medicaid used for medical purposes after</a:t>
                      </a:r>
                      <a:r>
                        <a:rPr lang="en-US" sz="4800" baseline="0">
                          <a:latin typeface="Arial" panose="020B0604020202020204" pitchFamily="34" charset="0"/>
                          <a:cs typeface="Arial" panose="020B0604020202020204" pitchFamily="34" charset="0"/>
                        </a:rPr>
                        <a:t> age 55, and any long term care or Waiver services. </a:t>
                      </a:r>
                    </a:p>
                  </a:txBody>
                  <a:tcPr marL="221074" marR="221074" marT="110538" marB="11053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4800" b="0" i="0" u="none" dirty="0">
                          <a:latin typeface="Arial" panose="020B0604020202020204" pitchFamily="34" charset="0"/>
                          <a:cs typeface="Arial" panose="020B0604020202020204" pitchFamily="34" charset="0"/>
                        </a:rPr>
                        <a:t>The amount of any such Medicaid payback is calculated based on amounts paid by Medicaid after the creation of the ABLE Account</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4800" b="1" baseline="0" dirty="0">
                          <a:latin typeface="Arial" panose="020B0604020202020204" pitchFamily="34" charset="0"/>
                          <a:cs typeface="Arial" panose="020B0604020202020204" pitchFamily="34" charset="0"/>
                        </a:rPr>
                        <a:t>Kansas has eliminated Payback on ABLE Accounts</a:t>
                      </a:r>
                      <a:endParaRPr lang="en-US" sz="4800" b="0" i="0" u="none" dirty="0">
                        <a:latin typeface="Arial" panose="020B0604020202020204" pitchFamily="34" charset="0"/>
                        <a:cs typeface="Arial" panose="020B0604020202020204" pitchFamily="34" charset="0"/>
                      </a:endParaRPr>
                    </a:p>
                  </a:txBody>
                  <a:tcPr marL="221074" marR="221074" marT="110538" marB="110538" anchor="ctr"/>
                </a:tc>
                <a:tc>
                  <a:txBody>
                    <a:bodyPr/>
                    <a:lstStyle/>
                    <a:p>
                      <a:pPr algn="ctr"/>
                      <a:r>
                        <a:rPr lang="en-US" sz="4400" dirty="0">
                          <a:latin typeface="Arial" panose="020B0604020202020204" pitchFamily="34" charset="0"/>
                          <a:cs typeface="Arial" panose="020B0604020202020204" pitchFamily="34" charset="0"/>
                        </a:rPr>
                        <a:t>No payback</a:t>
                      </a:r>
                    </a:p>
                  </a:txBody>
                  <a:tcPr marL="221074" marR="221074" marT="110538" marB="110538" anchor="ctr"/>
                </a:tc>
                <a:tc>
                  <a:txBody>
                    <a:bodyPr/>
                    <a:lstStyle/>
                    <a:p>
                      <a:pPr algn="ctr"/>
                      <a:r>
                        <a:rPr lang="en-US" sz="4800" dirty="0">
                          <a:latin typeface="Arial" panose="020B0604020202020204" pitchFamily="34" charset="0"/>
                          <a:cs typeface="Arial" panose="020B0604020202020204" pitchFamily="34" charset="0"/>
                        </a:rPr>
                        <a:t>All Medicaid paid</a:t>
                      </a:r>
                      <a:r>
                        <a:rPr lang="en-US" sz="4800" baseline="0" dirty="0">
                          <a:latin typeface="Arial" panose="020B0604020202020204" pitchFamily="34" charset="0"/>
                          <a:cs typeface="Arial" panose="020B0604020202020204" pitchFamily="34" charset="0"/>
                        </a:rPr>
                        <a:t> during lifetime</a:t>
                      </a:r>
                      <a:endParaRPr lang="en-US" sz="4800" dirty="0">
                        <a:latin typeface="Arial" panose="020B0604020202020204" pitchFamily="34" charset="0"/>
                        <a:cs typeface="Arial" panose="020B0604020202020204" pitchFamily="34" charset="0"/>
                      </a:endParaRPr>
                    </a:p>
                  </a:txBody>
                  <a:tcPr marL="221074" marR="221074" marT="110538" marB="110538" anchor="ctr"/>
                </a:tc>
                <a:extLst>
                  <a:ext uri="{0D108BD9-81ED-4DB2-BD59-A6C34878D82A}">
                    <a16:rowId xmlns:a16="http://schemas.microsoft.com/office/drawing/2014/main" val="1882835599"/>
                  </a:ext>
                </a:extLst>
              </a:tr>
            </a:tbl>
          </a:graphicData>
        </a:graphic>
      </p:graphicFrame>
    </p:spTree>
    <p:extLst>
      <p:ext uri="{BB962C8B-B14F-4D97-AF65-F5344CB8AC3E}">
        <p14:creationId xmlns:p14="http://schemas.microsoft.com/office/powerpoint/2010/main" val="64539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1A9F0-20FA-6390-7199-DBEDCF468A2D}"/>
              </a:ext>
            </a:extLst>
          </p:cNvPr>
          <p:cNvSpPr>
            <a:spLocks noGrp="1"/>
          </p:cNvSpPr>
          <p:nvPr>
            <p:ph type="title"/>
          </p:nvPr>
        </p:nvSpPr>
        <p:spPr/>
        <p:txBody>
          <a:bodyPr/>
          <a:lstStyle/>
          <a:p>
            <a:r>
              <a:rPr lang="en-US" dirty="0"/>
              <a:t>Income Taxes: Striking a Balance</a:t>
            </a:r>
          </a:p>
        </p:txBody>
      </p:sp>
      <p:sp>
        <p:nvSpPr>
          <p:cNvPr id="3" name="Content Placeholder 2">
            <a:extLst>
              <a:ext uri="{FF2B5EF4-FFF2-40B4-BE49-F238E27FC236}">
                <a16:creationId xmlns:a16="http://schemas.microsoft.com/office/drawing/2014/main" id="{DD08B513-4DDC-69D3-F7DC-C1D314F09989}"/>
              </a:ext>
            </a:extLst>
          </p:cNvPr>
          <p:cNvSpPr>
            <a:spLocks noGrp="1"/>
          </p:cNvSpPr>
          <p:nvPr>
            <p:ph idx="1"/>
          </p:nvPr>
        </p:nvSpPr>
        <p:spPr/>
        <p:txBody>
          <a:bodyPr>
            <a:normAutofit fontScale="70000" lnSpcReduction="20000"/>
          </a:bodyPr>
          <a:lstStyle/>
          <a:p>
            <a:pPr indent="0">
              <a:buNone/>
            </a:pPr>
            <a:r>
              <a:rPr lang="en-US" sz="9600" dirty="0">
                <a:latin typeface="Arial" panose="020B0604020202020204" pitchFamily="34" charset="0"/>
                <a:cs typeface="Arial" panose="020B0604020202020204" pitchFamily="34" charset="0"/>
              </a:rPr>
              <a:t>ABLE vs. SNT</a:t>
            </a:r>
          </a:p>
          <a:p>
            <a:pPr marL="0" indent="0">
              <a:buNone/>
            </a:pPr>
            <a:endParaRPr lang="en-US" sz="9600" dirty="0">
              <a:latin typeface="Arial" panose="020B0604020202020204" pitchFamily="34" charset="0"/>
              <a:cs typeface="Arial" panose="020B0604020202020204" pitchFamily="34" charset="0"/>
            </a:endParaRPr>
          </a:p>
          <a:p>
            <a:pPr lvl="1"/>
            <a:r>
              <a:rPr lang="en-US" sz="9600" dirty="0">
                <a:latin typeface="Arial" panose="020B0604020202020204" pitchFamily="34" charset="0"/>
                <a:cs typeface="Arial" panose="020B0604020202020204" pitchFamily="34" charset="0"/>
              </a:rPr>
              <a:t>Need to focus on all tax options</a:t>
            </a:r>
          </a:p>
          <a:p>
            <a:pPr lvl="1"/>
            <a:r>
              <a:rPr lang="en-US" sz="9600" dirty="0">
                <a:latin typeface="Arial" panose="020B0604020202020204" pitchFamily="34" charset="0"/>
                <a:cs typeface="Arial" panose="020B0604020202020204" pitchFamily="34" charset="0"/>
              </a:rPr>
              <a:t>One value of an ABLE Account is it is tax free like a 529 plan</a:t>
            </a:r>
          </a:p>
          <a:p>
            <a:pPr lvl="1"/>
            <a:r>
              <a:rPr lang="en-US" sz="9600" dirty="0">
                <a:latin typeface="Arial" panose="020B0604020202020204" pitchFamily="34" charset="0"/>
                <a:cs typeface="Arial" panose="020B0604020202020204" pitchFamily="34" charset="0"/>
              </a:rPr>
              <a:t>Probably as simple as it gets</a:t>
            </a:r>
          </a:p>
          <a:p>
            <a:pPr lvl="1"/>
            <a:r>
              <a:rPr lang="en-US" sz="9600" dirty="0">
                <a:latin typeface="Arial" panose="020B0604020202020204" pitchFamily="34" charset="0"/>
                <a:cs typeface="Arial" panose="020B0604020202020204" pitchFamily="34" charset="0"/>
              </a:rPr>
              <a:t>A special needs trust can often qualify as a Qualified Disability Trust- and many distributions are deductible at the beneficiaries tax level</a:t>
            </a:r>
          </a:p>
          <a:p>
            <a:pPr lvl="2"/>
            <a:r>
              <a:rPr lang="en-US" sz="9600" dirty="0">
                <a:latin typeface="Arial" panose="020B0604020202020204" pitchFamily="34" charset="0"/>
                <a:cs typeface="Arial" panose="020B0604020202020204" pitchFamily="34" charset="0"/>
              </a:rPr>
              <a:t>May require a tax return for trust and beneficiary</a:t>
            </a:r>
          </a:p>
          <a:p>
            <a:endParaRPr lang="en-US" dirty="0"/>
          </a:p>
        </p:txBody>
      </p:sp>
    </p:spTree>
    <p:extLst>
      <p:ext uri="{BB962C8B-B14F-4D97-AF65-F5344CB8AC3E}">
        <p14:creationId xmlns:p14="http://schemas.microsoft.com/office/powerpoint/2010/main" val="2957824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DAD85-32B8-203B-0C72-17410F844180}"/>
              </a:ext>
            </a:extLst>
          </p:cNvPr>
          <p:cNvSpPr>
            <a:spLocks noGrp="1"/>
          </p:cNvSpPr>
          <p:nvPr>
            <p:ph type="title"/>
          </p:nvPr>
        </p:nvSpPr>
        <p:spPr>
          <a:xfrm>
            <a:off x="0" y="1"/>
            <a:ext cx="12759367" cy="4114800"/>
          </a:xfrm>
        </p:spPr>
        <p:txBody>
          <a:bodyPr>
            <a:normAutofit fontScale="90000"/>
          </a:bodyPr>
          <a:lstStyle/>
          <a:p>
            <a:pPr algn="ctr"/>
            <a:r>
              <a:rPr lang="en-US" sz="9800" dirty="0"/>
              <a:t>Case Study 1: </a:t>
            </a:r>
            <a:br>
              <a:rPr lang="en-US" sz="9800" dirty="0"/>
            </a:br>
            <a:r>
              <a:rPr lang="en-US" sz="9800" dirty="0"/>
              <a:t>The $10,000 inheritance</a:t>
            </a:r>
            <a:br>
              <a:rPr lang="en-US" sz="9800" dirty="0"/>
            </a:br>
            <a:endParaRPr lang="en-US" dirty="0"/>
          </a:p>
        </p:txBody>
      </p:sp>
      <p:pic>
        <p:nvPicPr>
          <p:cNvPr id="7" name="Picture Placeholder 6" descr="A yellow sign with black text&#10;&#10;Description automatically generated with low confidence">
            <a:extLst>
              <a:ext uri="{FF2B5EF4-FFF2-40B4-BE49-F238E27FC236}">
                <a16:creationId xmlns:a16="http://schemas.microsoft.com/office/drawing/2014/main" id="{BFB718A7-2AAF-CA22-4AAE-C2A1C8B069E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8021" r="8021"/>
          <a:stretch>
            <a:fillRect/>
          </a:stretch>
        </p:blipFill>
        <p:spPr>
          <a:xfrm>
            <a:off x="12759367" y="2771776"/>
            <a:ext cx="10349993" cy="8172448"/>
          </a:xfrm>
        </p:spPr>
      </p:pic>
      <p:sp>
        <p:nvSpPr>
          <p:cNvPr id="4" name="Text Placeholder 3">
            <a:extLst>
              <a:ext uri="{FF2B5EF4-FFF2-40B4-BE49-F238E27FC236}">
                <a16:creationId xmlns:a16="http://schemas.microsoft.com/office/drawing/2014/main" id="{65D89159-132D-9DB0-597F-09CDEAC89BC9}"/>
              </a:ext>
            </a:extLst>
          </p:cNvPr>
          <p:cNvSpPr>
            <a:spLocks noGrp="1"/>
          </p:cNvSpPr>
          <p:nvPr>
            <p:ph type="body" sz="half" idx="2"/>
          </p:nvPr>
        </p:nvSpPr>
        <p:spPr>
          <a:xfrm>
            <a:off x="533399" y="3821723"/>
            <a:ext cx="11822723" cy="9113225"/>
          </a:xfrm>
        </p:spPr>
        <p:txBody>
          <a:bodyPr>
            <a:normAutofit fontScale="32500" lnSpcReduction="20000"/>
          </a:bodyPr>
          <a:lstStyle/>
          <a:p>
            <a:r>
              <a:rPr lang="en-US" sz="17200" dirty="0">
                <a:latin typeface="Arial" panose="020B0604020202020204" pitchFamily="34" charset="0"/>
                <a:cs typeface="Arial" panose="020B0604020202020204" pitchFamily="34" charset="0"/>
              </a:rPr>
              <a:t>Bob has a disability that occurred before the age of 26 and is on SSI and Medicaid</a:t>
            </a:r>
          </a:p>
          <a:p>
            <a:r>
              <a:rPr lang="en-US" sz="17200" dirty="0">
                <a:latin typeface="Arial" panose="020B0604020202020204" pitchFamily="34" charset="0"/>
                <a:cs typeface="Arial" panose="020B0604020202020204" pitchFamily="34" charset="0"/>
              </a:rPr>
              <a:t>Bob inherited $10,000 that was not directed to a third party SNT</a:t>
            </a:r>
          </a:p>
          <a:p>
            <a:r>
              <a:rPr lang="en-US" sz="17200" dirty="0">
                <a:latin typeface="Arial" panose="020B0604020202020204" pitchFamily="34" charset="0"/>
                <a:cs typeface="Arial" panose="020B0604020202020204" pitchFamily="34" charset="0"/>
              </a:rPr>
              <a:t>What are his options?</a:t>
            </a:r>
          </a:p>
          <a:p>
            <a:endParaRPr lang="en-US" sz="17200" dirty="0">
              <a:latin typeface="Arial" panose="020B0604020202020204" pitchFamily="34" charset="0"/>
              <a:cs typeface="Arial" panose="020B0604020202020204" pitchFamily="34" charset="0"/>
            </a:endParaRPr>
          </a:p>
          <a:p>
            <a:pPr marL="3383280" lvl="1" indent="-1371600">
              <a:buFont typeface="+mj-lt"/>
              <a:buAutoNum type="arabicPeriod"/>
            </a:pPr>
            <a:r>
              <a:rPr lang="en-US" sz="17200" dirty="0">
                <a:latin typeface="Arial" panose="020B0604020202020204" pitchFamily="34" charset="0"/>
                <a:cs typeface="Arial" panose="020B0604020202020204" pitchFamily="34" charset="0"/>
              </a:rPr>
              <a:t>Spend down the assets in the month of receipt</a:t>
            </a:r>
          </a:p>
          <a:p>
            <a:pPr marL="3383280" lvl="1" indent="-1371600">
              <a:buFont typeface="+mj-lt"/>
              <a:buAutoNum type="arabicPeriod"/>
            </a:pPr>
            <a:r>
              <a:rPr lang="en-US" sz="17200" dirty="0">
                <a:latin typeface="Arial" panose="020B0604020202020204" pitchFamily="34" charset="0"/>
                <a:cs typeface="Arial" panose="020B0604020202020204" pitchFamily="34" charset="0"/>
              </a:rPr>
              <a:t>Establish a payback trust</a:t>
            </a:r>
          </a:p>
          <a:p>
            <a:pPr marL="3383280" lvl="1" indent="-1371600">
              <a:buFont typeface="+mj-lt"/>
              <a:buAutoNum type="arabicPeriod"/>
            </a:pPr>
            <a:r>
              <a:rPr lang="en-US" sz="17200" dirty="0">
                <a:latin typeface="Arial" panose="020B0604020202020204" pitchFamily="34" charset="0"/>
                <a:cs typeface="Arial" panose="020B0604020202020204" pitchFamily="34" charset="0"/>
              </a:rPr>
              <a:t>Put the funds in an ABLE Account</a:t>
            </a:r>
          </a:p>
          <a:p>
            <a:endParaRPr lang="en-US" dirty="0"/>
          </a:p>
        </p:txBody>
      </p:sp>
    </p:spTree>
    <p:extLst>
      <p:ext uri="{BB962C8B-B14F-4D97-AF65-F5344CB8AC3E}">
        <p14:creationId xmlns:p14="http://schemas.microsoft.com/office/powerpoint/2010/main" val="253897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4375-B4E8-F077-2F7F-1ED66C9519A1}"/>
              </a:ext>
            </a:extLst>
          </p:cNvPr>
          <p:cNvSpPr>
            <a:spLocks noGrp="1"/>
          </p:cNvSpPr>
          <p:nvPr>
            <p:ph type="title"/>
          </p:nvPr>
        </p:nvSpPr>
        <p:spPr/>
        <p:txBody>
          <a:bodyPr>
            <a:normAutofit/>
          </a:bodyPr>
          <a:lstStyle/>
          <a:p>
            <a:r>
              <a:rPr lang="en-US" dirty="0"/>
              <a:t>Case Study 2: </a:t>
            </a:r>
            <a:br>
              <a:rPr lang="en-US" dirty="0"/>
            </a:br>
            <a:r>
              <a:rPr lang="en-US" dirty="0"/>
              <a:t>The Personal Injury Settlement</a:t>
            </a:r>
          </a:p>
        </p:txBody>
      </p:sp>
      <p:sp>
        <p:nvSpPr>
          <p:cNvPr id="3" name="Content Placeholder 2">
            <a:extLst>
              <a:ext uri="{FF2B5EF4-FFF2-40B4-BE49-F238E27FC236}">
                <a16:creationId xmlns:a16="http://schemas.microsoft.com/office/drawing/2014/main" id="{26ECC011-A6D9-6FED-1911-F718B1804AAC}"/>
              </a:ext>
            </a:extLst>
          </p:cNvPr>
          <p:cNvSpPr>
            <a:spLocks noGrp="1"/>
          </p:cNvSpPr>
          <p:nvPr>
            <p:ph sz="half" idx="1"/>
          </p:nvPr>
        </p:nvSpPr>
        <p:spPr>
          <a:xfrm>
            <a:off x="1" y="3651250"/>
            <a:ext cx="10032274" cy="8702676"/>
          </a:xfrm>
        </p:spPr>
        <p:txBody>
          <a:bodyPr>
            <a:normAutofit/>
          </a:bodyPr>
          <a:lstStyle/>
          <a:p>
            <a:r>
              <a:rPr lang="en-US" dirty="0">
                <a:latin typeface="Arial" panose="020B0604020202020204" pitchFamily="34" charset="0"/>
                <a:cs typeface="Arial" panose="020B0604020202020204" pitchFamily="34" charset="0"/>
              </a:rPr>
              <a:t>Jane has a disability that occurred before the age of 26 and receives SSI and Medicaid benefits</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She is awarded a personal injury settlement of $30,000</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What are her options?</a:t>
            </a:r>
          </a:p>
          <a:p>
            <a:endParaRPr lang="en-US" dirty="0"/>
          </a:p>
        </p:txBody>
      </p:sp>
      <p:sp>
        <p:nvSpPr>
          <p:cNvPr id="4" name="Content Placeholder 3">
            <a:extLst>
              <a:ext uri="{FF2B5EF4-FFF2-40B4-BE49-F238E27FC236}">
                <a16:creationId xmlns:a16="http://schemas.microsoft.com/office/drawing/2014/main" id="{5DA012EF-6633-A2EE-A349-E6BA8E8253C7}"/>
              </a:ext>
            </a:extLst>
          </p:cNvPr>
          <p:cNvSpPr>
            <a:spLocks noGrp="1"/>
          </p:cNvSpPr>
          <p:nvPr>
            <p:ph sz="half" idx="2"/>
          </p:nvPr>
        </p:nvSpPr>
        <p:spPr>
          <a:xfrm>
            <a:off x="10293534" y="3381377"/>
            <a:ext cx="13820500" cy="9915522"/>
          </a:xfrm>
        </p:spPr>
        <p:txBody>
          <a:bodyPr>
            <a:noAutofit/>
          </a:bodyPr>
          <a:lstStyle/>
          <a:p>
            <a:pPr marL="1828800" indent="-1828800">
              <a:lnSpc>
                <a:spcPct val="120000"/>
              </a:lnSpc>
              <a:spcBef>
                <a:spcPts val="0"/>
              </a:spcBef>
              <a:buFont typeface="+mj-lt"/>
              <a:buAutoNum type="arabicPeriod"/>
            </a:pPr>
            <a:r>
              <a:rPr lang="en-US" sz="4800" dirty="0">
                <a:latin typeface="Arial" panose="020B0604020202020204" pitchFamily="34" charset="0"/>
                <a:cs typeface="Arial" panose="020B0604020202020204" pitchFamily="34" charset="0"/>
              </a:rPr>
              <a:t>Spend down the assets in the month of receipt</a:t>
            </a:r>
          </a:p>
          <a:p>
            <a:pPr marL="1828800" indent="-1828800">
              <a:lnSpc>
                <a:spcPct val="120000"/>
              </a:lnSpc>
              <a:spcBef>
                <a:spcPts val="0"/>
              </a:spcBef>
              <a:buFont typeface="+mj-lt"/>
              <a:buAutoNum type="arabicPeriod"/>
            </a:pPr>
            <a:r>
              <a:rPr lang="en-US" sz="4800" dirty="0">
                <a:latin typeface="Arial" panose="020B0604020202020204" pitchFamily="34" charset="0"/>
                <a:cs typeface="Arial" panose="020B0604020202020204" pitchFamily="34" charset="0"/>
              </a:rPr>
              <a:t>Establish a first party trust (Medicaid payback)</a:t>
            </a:r>
          </a:p>
          <a:p>
            <a:pPr marL="1828800" indent="-1828800">
              <a:lnSpc>
                <a:spcPct val="120000"/>
              </a:lnSpc>
              <a:spcBef>
                <a:spcPts val="0"/>
              </a:spcBef>
              <a:buFont typeface="+mj-lt"/>
              <a:buAutoNum type="arabicPeriod"/>
            </a:pPr>
            <a:r>
              <a:rPr lang="en-US" sz="4800" dirty="0">
                <a:latin typeface="Arial" panose="020B0604020202020204" pitchFamily="34" charset="0"/>
                <a:cs typeface="Arial" panose="020B0604020202020204" pitchFamily="34" charset="0"/>
              </a:rPr>
              <a:t>ABLE</a:t>
            </a:r>
          </a:p>
          <a:p>
            <a:pPr>
              <a:lnSpc>
                <a:spcPct val="120000"/>
              </a:lnSpc>
              <a:spcBef>
                <a:spcPts val="0"/>
              </a:spcBef>
            </a:pPr>
            <a:r>
              <a:rPr lang="en-US" sz="4800" dirty="0">
                <a:latin typeface="Arial" panose="020B0604020202020204" pitchFamily="34" charset="0"/>
                <a:cs typeface="Arial" panose="020B0604020202020204" pitchFamily="34" charset="0"/>
              </a:rPr>
              <a:t>she cannot use an ABLE account for the entire amount (annual limit $16k)</a:t>
            </a:r>
          </a:p>
          <a:p>
            <a:pPr>
              <a:lnSpc>
                <a:spcPct val="120000"/>
              </a:lnSpc>
              <a:spcBef>
                <a:spcPts val="0"/>
              </a:spcBef>
            </a:pPr>
            <a:r>
              <a:rPr lang="en-US" sz="4800" dirty="0">
                <a:latin typeface="Arial" panose="020B0604020202020204" pitchFamily="34" charset="0"/>
                <a:cs typeface="Arial" panose="020B0604020202020204" pitchFamily="34" charset="0"/>
              </a:rPr>
              <a:t>She could spenddown to $16,000 and then use an ABLE account</a:t>
            </a:r>
          </a:p>
          <a:p>
            <a:pPr>
              <a:lnSpc>
                <a:spcPct val="120000"/>
              </a:lnSpc>
              <a:spcBef>
                <a:spcPts val="0"/>
              </a:spcBef>
            </a:pPr>
            <a:r>
              <a:rPr lang="en-US" sz="4800" dirty="0">
                <a:latin typeface="Arial" panose="020B0604020202020204" pitchFamily="34" charset="0"/>
                <a:cs typeface="Arial" panose="020B0604020202020204" pitchFamily="34" charset="0"/>
              </a:rPr>
              <a:t>She could split it between an SNT and ABLE</a:t>
            </a:r>
          </a:p>
        </p:txBody>
      </p:sp>
    </p:spTree>
    <p:extLst>
      <p:ext uri="{BB962C8B-B14F-4D97-AF65-F5344CB8AC3E}">
        <p14:creationId xmlns:p14="http://schemas.microsoft.com/office/powerpoint/2010/main" val="156736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ACABE-4FB2-4E18-5B5B-0415CABFE5DB}"/>
              </a:ext>
            </a:extLst>
          </p:cNvPr>
          <p:cNvSpPr>
            <a:spLocks noGrp="1"/>
          </p:cNvSpPr>
          <p:nvPr>
            <p:ph type="title"/>
          </p:nvPr>
        </p:nvSpPr>
        <p:spPr>
          <a:xfrm>
            <a:off x="0" y="914400"/>
            <a:ext cx="10199077" cy="3200400"/>
          </a:xfrm>
        </p:spPr>
        <p:txBody>
          <a:bodyPr>
            <a:noAutofit/>
          </a:bodyPr>
          <a:lstStyle/>
          <a:p>
            <a:pPr algn="ctr"/>
            <a:br>
              <a:rPr lang="en-US" sz="8800" dirty="0"/>
            </a:br>
            <a:br>
              <a:rPr lang="en-US" sz="8800" dirty="0"/>
            </a:br>
            <a:br>
              <a:rPr lang="en-US" sz="8800" dirty="0"/>
            </a:br>
            <a:r>
              <a:rPr lang="en-US" sz="8800" dirty="0"/>
              <a:t>SNTs and ABLE</a:t>
            </a:r>
            <a:br>
              <a:rPr lang="en-US" sz="8800" dirty="0"/>
            </a:br>
            <a:r>
              <a:rPr lang="en-US" sz="8800" dirty="0"/>
              <a:t>Working Together</a:t>
            </a:r>
          </a:p>
        </p:txBody>
      </p:sp>
      <p:pic>
        <p:nvPicPr>
          <p:cNvPr id="7" name="Picture Placeholder 6" descr="Colleagues huddle">
            <a:extLst>
              <a:ext uri="{FF2B5EF4-FFF2-40B4-BE49-F238E27FC236}">
                <a16:creationId xmlns:a16="http://schemas.microsoft.com/office/drawing/2014/main" id="{DA3F5D60-A6B1-42CD-3073-A43C87E490F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p:blipFill>
        <p:spPr>
          <a:xfrm>
            <a:off x="10366376" y="1974851"/>
            <a:ext cx="12344400" cy="9747250"/>
          </a:xfrm>
        </p:spPr>
      </p:pic>
      <p:sp>
        <p:nvSpPr>
          <p:cNvPr id="4" name="Text Placeholder 3">
            <a:extLst>
              <a:ext uri="{FF2B5EF4-FFF2-40B4-BE49-F238E27FC236}">
                <a16:creationId xmlns:a16="http://schemas.microsoft.com/office/drawing/2014/main" id="{A6A6A6B7-755D-F300-9D7C-78882BFEFBB0}"/>
              </a:ext>
            </a:extLst>
          </p:cNvPr>
          <p:cNvSpPr>
            <a:spLocks noGrp="1"/>
          </p:cNvSpPr>
          <p:nvPr>
            <p:ph type="body" sz="half" idx="2"/>
          </p:nvPr>
        </p:nvSpPr>
        <p:spPr>
          <a:xfrm>
            <a:off x="890954" y="4384430"/>
            <a:ext cx="8653097" cy="8417169"/>
          </a:xfrm>
        </p:spPr>
        <p:txBody>
          <a:bodyPr>
            <a:normAutofit fontScale="47500" lnSpcReduction="20000"/>
          </a:bodyPr>
          <a:lstStyle/>
          <a:p>
            <a:endParaRPr lang="en-US" sz="12000" dirty="0">
              <a:latin typeface="Arial" panose="020B0604020202020204" pitchFamily="34" charset="0"/>
              <a:cs typeface="Arial" panose="020B0604020202020204" pitchFamily="34" charset="0"/>
            </a:endParaRPr>
          </a:p>
          <a:p>
            <a:r>
              <a:rPr lang="en-US" sz="12000" dirty="0">
                <a:latin typeface="Arial" panose="020B0604020202020204" pitchFamily="34" charset="0"/>
                <a:cs typeface="Arial" panose="020B0604020202020204" pitchFamily="34" charset="0"/>
              </a:rPr>
              <a:t>Using a third-party or payback trust to fund an ABLE account</a:t>
            </a:r>
          </a:p>
          <a:p>
            <a:endParaRPr lang="en-US" sz="12000" dirty="0">
              <a:latin typeface="Arial" panose="020B0604020202020204" pitchFamily="34" charset="0"/>
              <a:cs typeface="Arial" panose="020B0604020202020204" pitchFamily="34" charset="0"/>
            </a:endParaRPr>
          </a:p>
          <a:p>
            <a:pPr lvl="1"/>
            <a:r>
              <a:rPr lang="en-US" sz="12000" dirty="0">
                <a:latin typeface="Arial" panose="020B0604020202020204" pitchFamily="34" charset="0"/>
                <a:cs typeface="Arial" panose="020B0604020202020204" pitchFamily="34" charset="0"/>
              </a:rPr>
              <a:t>Distributions may be made from ABLE account for food and shelter and will not cause a reduction in SSI benefit</a:t>
            </a:r>
          </a:p>
          <a:p>
            <a:endParaRPr lang="en-US" dirty="0"/>
          </a:p>
        </p:txBody>
      </p:sp>
    </p:spTree>
    <p:extLst>
      <p:ext uri="{BB962C8B-B14F-4D97-AF65-F5344CB8AC3E}">
        <p14:creationId xmlns:p14="http://schemas.microsoft.com/office/powerpoint/2010/main" val="517635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42A29-1D05-4D0F-B6C3-DD2EC4CE1168}"/>
              </a:ext>
            </a:extLst>
          </p:cNvPr>
          <p:cNvSpPr>
            <a:spLocks noGrp="1"/>
          </p:cNvSpPr>
          <p:nvPr>
            <p:ph type="title"/>
          </p:nvPr>
        </p:nvSpPr>
        <p:spPr/>
        <p:txBody>
          <a:bodyPr/>
          <a:lstStyle/>
          <a:p>
            <a:r>
              <a:rPr lang="en-US" dirty="0"/>
              <a:t>ABLE</a:t>
            </a:r>
          </a:p>
        </p:txBody>
      </p:sp>
      <p:sp>
        <p:nvSpPr>
          <p:cNvPr id="3" name="Text Placeholder 2">
            <a:extLst>
              <a:ext uri="{FF2B5EF4-FFF2-40B4-BE49-F238E27FC236}">
                <a16:creationId xmlns:a16="http://schemas.microsoft.com/office/drawing/2014/main" id="{8207AA85-2999-430A-BFD5-DD91BAD39648}"/>
              </a:ext>
            </a:extLst>
          </p:cNvPr>
          <p:cNvSpPr>
            <a:spLocks noGrp="1"/>
          </p:cNvSpPr>
          <p:nvPr>
            <p:ph type="body" sz="quarter" idx="1"/>
          </p:nvPr>
        </p:nvSpPr>
        <p:spPr/>
        <p:txBody>
          <a:bodyPr/>
          <a:lstStyle/>
          <a:p>
            <a:r>
              <a:rPr lang="en-US" b="1" dirty="0"/>
              <a:t>Who can open an ABLE account?</a:t>
            </a:r>
          </a:p>
        </p:txBody>
      </p:sp>
      <p:sp>
        <p:nvSpPr>
          <p:cNvPr id="4" name="Text Placeholder 3">
            <a:extLst>
              <a:ext uri="{FF2B5EF4-FFF2-40B4-BE49-F238E27FC236}">
                <a16:creationId xmlns:a16="http://schemas.microsoft.com/office/drawing/2014/main" id="{0BC0B9C3-2A66-4593-84D0-53CDC84A9BA6}"/>
              </a:ext>
            </a:extLst>
          </p:cNvPr>
          <p:cNvSpPr>
            <a:spLocks noGrp="1"/>
          </p:cNvSpPr>
          <p:nvPr>
            <p:ph type="body" idx="21"/>
          </p:nvPr>
        </p:nvSpPr>
        <p:spPr/>
        <p:txBody>
          <a:bodyPr>
            <a:normAutofit/>
          </a:bodyPr>
          <a:lstStyle/>
          <a:p>
            <a:r>
              <a:rPr lang="en-US" dirty="0"/>
              <a:t>Adults with legal capacity may open and manage their own ABLE account.</a:t>
            </a:r>
          </a:p>
          <a:p>
            <a:r>
              <a:rPr lang="en-US" dirty="0"/>
              <a:t>Authorized Individual can open and an account for someone without capacity</a:t>
            </a:r>
          </a:p>
          <a:p>
            <a:pPr lvl="1"/>
            <a:endParaRPr lang="en-US" sz="4400" dirty="0">
              <a:solidFill>
                <a:schemeClr val="bg2">
                  <a:lumMod val="50000"/>
                </a:schemeClr>
              </a:solidFill>
              <a:latin typeface="Arial" panose="020B0604020202020204" pitchFamily="34" charset="0"/>
              <a:cs typeface="Arial" panose="020B0604020202020204" pitchFamily="34" charset="0"/>
            </a:endParaRPr>
          </a:p>
          <a:p>
            <a:pPr lvl="1"/>
            <a:r>
              <a:rPr lang="en-US" sz="4400" dirty="0">
                <a:solidFill>
                  <a:schemeClr val="bg2">
                    <a:lumMod val="50000"/>
                  </a:schemeClr>
                </a:solidFill>
                <a:latin typeface="Arial" panose="020B0604020202020204" pitchFamily="34" charset="0"/>
                <a:cs typeface="Arial" panose="020B0604020202020204" pitchFamily="34" charset="0"/>
              </a:rPr>
              <a:t>As of July 1, 2022, accounts can be opened by the following (in order of priority):</a:t>
            </a:r>
          </a:p>
          <a:p>
            <a:pPr marL="609600" lvl="1" indent="0">
              <a:buNone/>
            </a:pPr>
            <a:endParaRPr lang="en-US" sz="4400" dirty="0">
              <a:solidFill>
                <a:schemeClr val="bg2">
                  <a:lumMod val="50000"/>
                </a:schemeClr>
              </a:solidFill>
              <a:latin typeface="Arial" panose="020B0604020202020204" pitchFamily="34" charset="0"/>
              <a:cs typeface="Arial" panose="020B0604020202020204" pitchFamily="34" charset="0"/>
            </a:endParaRPr>
          </a:p>
          <a:p>
            <a:pPr marL="1939925" lvl="1" indent="0">
              <a:buNone/>
            </a:pPr>
            <a:r>
              <a:rPr lang="en-US" sz="4400" i="1" dirty="0">
                <a:solidFill>
                  <a:schemeClr val="bg2">
                    <a:lumMod val="50000"/>
                  </a:schemeClr>
                </a:solidFill>
                <a:latin typeface="Arial" panose="020B0604020202020204" pitchFamily="34" charset="0"/>
                <a:cs typeface="Arial" panose="020B0604020202020204" pitchFamily="34" charset="0"/>
              </a:rPr>
              <a:t>Power of Attorney, Conservator or Guardian</a:t>
            </a:r>
          </a:p>
          <a:p>
            <a:pPr marL="1939925" lvl="1" indent="0">
              <a:buNone/>
            </a:pPr>
            <a:r>
              <a:rPr lang="en-US" sz="4400" i="1" dirty="0">
                <a:solidFill>
                  <a:schemeClr val="bg2">
                    <a:lumMod val="50000"/>
                  </a:schemeClr>
                </a:solidFill>
                <a:latin typeface="Arial" panose="020B0604020202020204" pitchFamily="34" charset="0"/>
                <a:cs typeface="Arial" panose="020B0604020202020204" pitchFamily="34" charset="0"/>
              </a:rPr>
              <a:t>Spouse, Parent, Sibling, Grandparent, or SSA-appointed Rep Payee</a:t>
            </a:r>
          </a:p>
          <a:p>
            <a:r>
              <a:rPr lang="en-US" dirty="0">
                <a:solidFill>
                  <a:schemeClr val="bg2">
                    <a:lumMod val="50000"/>
                  </a:schemeClr>
                </a:solidFill>
                <a:latin typeface="Arial" panose="020B0604020202020204" pitchFamily="34" charset="0"/>
                <a:cs typeface="Arial" panose="020B0604020202020204" pitchFamily="34" charset="0"/>
              </a:rPr>
              <a:t>The eligible individual with a disability is always the account owner.</a:t>
            </a:r>
          </a:p>
          <a:p>
            <a:r>
              <a:rPr lang="en-US" dirty="0"/>
              <a:t>Eligible individuals may only have one ABLE account at any time.</a:t>
            </a:r>
          </a:p>
          <a:p>
            <a:endParaRPr lang="en-US" dirty="0"/>
          </a:p>
        </p:txBody>
      </p:sp>
    </p:spTree>
    <p:extLst>
      <p:ext uri="{BB962C8B-B14F-4D97-AF65-F5344CB8AC3E}">
        <p14:creationId xmlns:p14="http://schemas.microsoft.com/office/powerpoint/2010/main" val="7161978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3E7B5-4B7D-825E-D012-4DFE71D8C852}"/>
              </a:ext>
            </a:extLst>
          </p:cNvPr>
          <p:cNvSpPr>
            <a:spLocks noGrp="1"/>
          </p:cNvSpPr>
          <p:nvPr>
            <p:ph type="title"/>
          </p:nvPr>
        </p:nvSpPr>
        <p:spPr/>
        <p:txBody>
          <a:bodyPr/>
          <a:lstStyle/>
          <a:p>
            <a:r>
              <a:rPr lang="en-US" dirty="0"/>
              <a:t>Overview of ABLE vs. SNT</a:t>
            </a:r>
          </a:p>
        </p:txBody>
      </p:sp>
      <p:graphicFrame>
        <p:nvGraphicFramePr>
          <p:cNvPr id="4" name="Table 4">
            <a:extLst>
              <a:ext uri="{FF2B5EF4-FFF2-40B4-BE49-F238E27FC236}">
                <a16:creationId xmlns:a16="http://schemas.microsoft.com/office/drawing/2014/main" id="{88FEA06F-E65D-56A0-CCA8-8FB2702E478F}"/>
              </a:ext>
            </a:extLst>
          </p:cNvPr>
          <p:cNvGraphicFramePr>
            <a:graphicFrameLocks noGrp="1"/>
          </p:cNvGraphicFramePr>
          <p:nvPr>
            <p:ph idx="1"/>
          </p:nvPr>
        </p:nvGraphicFramePr>
        <p:xfrm>
          <a:off x="0" y="3381384"/>
          <a:ext cx="24384000" cy="10334616"/>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4031990938"/>
                    </a:ext>
                  </a:extLst>
                </a:gridCol>
                <a:gridCol w="6096000">
                  <a:extLst>
                    <a:ext uri="{9D8B030D-6E8A-4147-A177-3AD203B41FA5}">
                      <a16:colId xmlns:a16="http://schemas.microsoft.com/office/drawing/2014/main" val="1589840314"/>
                    </a:ext>
                  </a:extLst>
                </a:gridCol>
                <a:gridCol w="6096000">
                  <a:extLst>
                    <a:ext uri="{9D8B030D-6E8A-4147-A177-3AD203B41FA5}">
                      <a16:colId xmlns:a16="http://schemas.microsoft.com/office/drawing/2014/main" val="229040399"/>
                    </a:ext>
                  </a:extLst>
                </a:gridCol>
                <a:gridCol w="6096000">
                  <a:extLst>
                    <a:ext uri="{9D8B030D-6E8A-4147-A177-3AD203B41FA5}">
                      <a16:colId xmlns:a16="http://schemas.microsoft.com/office/drawing/2014/main" val="206568544"/>
                    </a:ext>
                  </a:extLst>
                </a:gridCol>
              </a:tblGrid>
              <a:tr h="835148">
                <a:tc>
                  <a:txBody>
                    <a:bodyPr/>
                    <a:lstStyle/>
                    <a:p>
                      <a:endParaRPr lang="en-US" sz="2800" dirty="0">
                        <a:latin typeface="Arial" panose="020B0604020202020204" pitchFamily="34" charset="0"/>
                        <a:cs typeface="Arial" panose="020B0604020202020204" pitchFamily="34" charset="0"/>
                      </a:endParaRPr>
                    </a:p>
                  </a:txBody>
                  <a:tcPr marL="365760" marR="365760" marT="182880" marB="182880"/>
                </a:tc>
                <a:tc>
                  <a:txBody>
                    <a:bodyPr/>
                    <a:lstStyle/>
                    <a:p>
                      <a:pPr algn="ctr"/>
                      <a:r>
                        <a:rPr lang="en-US" sz="2800" dirty="0">
                          <a:solidFill>
                            <a:schemeClr val="tx2"/>
                          </a:solidFill>
                          <a:latin typeface="Arial" panose="020B0604020202020204" pitchFamily="34" charset="0"/>
                          <a:cs typeface="Arial" panose="020B0604020202020204" pitchFamily="34" charset="0"/>
                        </a:rPr>
                        <a:t>ABLE</a:t>
                      </a:r>
                    </a:p>
                  </a:txBody>
                  <a:tcPr marL="365760" marR="365760" marT="182880" marB="182880" anchor="ctr"/>
                </a:tc>
                <a:tc>
                  <a:txBody>
                    <a:bodyPr/>
                    <a:lstStyle/>
                    <a:p>
                      <a:pPr algn="ctr"/>
                      <a:r>
                        <a:rPr lang="en-US" sz="2800" dirty="0">
                          <a:solidFill>
                            <a:schemeClr val="tx2"/>
                          </a:solidFill>
                          <a:latin typeface="Arial" panose="020B0604020202020204" pitchFamily="34" charset="0"/>
                          <a:cs typeface="Arial" panose="020B0604020202020204" pitchFamily="34" charset="0"/>
                        </a:rPr>
                        <a:t>3</a:t>
                      </a:r>
                      <a:r>
                        <a:rPr lang="en-US" sz="2800" baseline="30000" dirty="0">
                          <a:solidFill>
                            <a:schemeClr val="tx2"/>
                          </a:solidFill>
                          <a:latin typeface="Arial" panose="020B0604020202020204" pitchFamily="34" charset="0"/>
                          <a:cs typeface="Arial" panose="020B0604020202020204" pitchFamily="34" charset="0"/>
                        </a:rPr>
                        <a:t>rd</a:t>
                      </a:r>
                      <a:r>
                        <a:rPr lang="en-US" sz="2800" dirty="0">
                          <a:solidFill>
                            <a:schemeClr val="tx2"/>
                          </a:solidFill>
                          <a:latin typeface="Arial" panose="020B0604020202020204" pitchFamily="34" charset="0"/>
                          <a:cs typeface="Arial" panose="020B0604020202020204" pitchFamily="34" charset="0"/>
                        </a:rPr>
                        <a:t> Party SNTs</a:t>
                      </a:r>
                    </a:p>
                  </a:txBody>
                  <a:tcPr marL="365760" marR="365760" marT="182880" marB="182880" anchor="ctr"/>
                </a:tc>
                <a:tc>
                  <a:txBody>
                    <a:bodyPr/>
                    <a:lstStyle/>
                    <a:p>
                      <a:pPr algn="ctr"/>
                      <a:r>
                        <a:rPr lang="en-US" sz="2800" dirty="0">
                          <a:solidFill>
                            <a:schemeClr val="tx2"/>
                          </a:solidFill>
                          <a:latin typeface="Arial" panose="020B0604020202020204" pitchFamily="34" charset="0"/>
                          <a:cs typeface="Arial" panose="020B0604020202020204" pitchFamily="34" charset="0"/>
                        </a:rPr>
                        <a:t>1</a:t>
                      </a:r>
                      <a:r>
                        <a:rPr lang="en-US" sz="2800" baseline="30000" dirty="0">
                          <a:solidFill>
                            <a:schemeClr val="tx2"/>
                          </a:solidFill>
                          <a:latin typeface="Arial" panose="020B0604020202020204" pitchFamily="34" charset="0"/>
                          <a:cs typeface="Arial" panose="020B0604020202020204" pitchFamily="34" charset="0"/>
                        </a:rPr>
                        <a:t>st</a:t>
                      </a:r>
                      <a:r>
                        <a:rPr lang="en-US" sz="2800" dirty="0">
                          <a:solidFill>
                            <a:schemeClr val="tx2"/>
                          </a:solidFill>
                          <a:latin typeface="Arial" panose="020B0604020202020204" pitchFamily="34" charset="0"/>
                          <a:cs typeface="Arial" panose="020B0604020202020204" pitchFamily="34" charset="0"/>
                        </a:rPr>
                        <a:t> Party SNTs</a:t>
                      </a:r>
                    </a:p>
                  </a:txBody>
                  <a:tcPr marL="365760" marR="365760" marT="182880" marB="182880" anchor="ctr"/>
                </a:tc>
                <a:extLst>
                  <a:ext uri="{0D108BD9-81ED-4DB2-BD59-A6C34878D82A}">
                    <a16:rowId xmlns:a16="http://schemas.microsoft.com/office/drawing/2014/main" val="2008303547"/>
                  </a:ext>
                </a:extLst>
              </a:tr>
              <a:tr h="835148">
                <a:tc>
                  <a:txBody>
                    <a:bodyPr/>
                    <a:lstStyle/>
                    <a:p>
                      <a:r>
                        <a:rPr lang="en-US" sz="2800" dirty="0">
                          <a:latin typeface="Arial" panose="020B0604020202020204" pitchFamily="34" charset="0"/>
                          <a:cs typeface="Arial" panose="020B0604020202020204" pitchFamily="34" charset="0"/>
                        </a:rPr>
                        <a:t>Age Limit?</a:t>
                      </a:r>
                    </a:p>
                  </a:txBody>
                  <a:tcPr marL="365760" marR="365760" marT="182880" marB="182880"/>
                </a:tc>
                <a:tc>
                  <a:txBody>
                    <a:bodyPr/>
                    <a:lstStyle/>
                    <a:p>
                      <a:pPr algn="ctr"/>
                      <a:r>
                        <a:rPr lang="en-US" sz="2800" dirty="0">
                          <a:latin typeface="Arial" panose="020B0604020202020204" pitchFamily="34" charset="0"/>
                          <a:cs typeface="Arial" panose="020B0604020202020204" pitchFamily="34" charset="0"/>
                        </a:rPr>
                        <a:t>Pre-26</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NO</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YES</a:t>
                      </a:r>
                    </a:p>
                  </a:txBody>
                  <a:tcPr marL="365760" marR="365760" marT="182880" marB="182880" anchor="ctr"/>
                </a:tc>
                <a:extLst>
                  <a:ext uri="{0D108BD9-81ED-4DB2-BD59-A6C34878D82A}">
                    <a16:rowId xmlns:a16="http://schemas.microsoft.com/office/drawing/2014/main" val="2610996964"/>
                  </a:ext>
                </a:extLst>
              </a:tr>
              <a:tr h="1475062">
                <a:tc>
                  <a:txBody>
                    <a:bodyPr/>
                    <a:lstStyle/>
                    <a:p>
                      <a:r>
                        <a:rPr lang="en-US" sz="2800" dirty="0">
                          <a:latin typeface="Arial" panose="020B0604020202020204" pitchFamily="34" charset="0"/>
                          <a:cs typeface="Arial" panose="020B0604020202020204" pitchFamily="34" charset="0"/>
                        </a:rPr>
                        <a:t>Person with a disability can manage?</a:t>
                      </a:r>
                    </a:p>
                  </a:txBody>
                  <a:tcPr marL="365760" marR="365760" marT="182880" marB="182880"/>
                </a:tc>
                <a:tc>
                  <a:txBody>
                    <a:bodyPr/>
                    <a:lstStyle/>
                    <a:p>
                      <a:pPr algn="ctr"/>
                      <a:r>
                        <a:rPr lang="en-US" sz="2800" dirty="0">
                          <a:latin typeface="Arial" panose="020B0604020202020204" pitchFamily="34" charset="0"/>
                          <a:cs typeface="Arial" panose="020B0604020202020204" pitchFamily="34" charset="0"/>
                        </a:rPr>
                        <a:t>YES</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NO</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NO</a:t>
                      </a:r>
                    </a:p>
                  </a:txBody>
                  <a:tcPr marL="365760" marR="365760" marT="182880" marB="182880" anchor="ctr"/>
                </a:tc>
                <a:extLst>
                  <a:ext uri="{0D108BD9-81ED-4DB2-BD59-A6C34878D82A}">
                    <a16:rowId xmlns:a16="http://schemas.microsoft.com/office/drawing/2014/main" val="2618711183"/>
                  </a:ext>
                </a:extLst>
              </a:tr>
              <a:tr h="1134662">
                <a:tc>
                  <a:txBody>
                    <a:bodyPr/>
                    <a:lstStyle/>
                    <a:p>
                      <a:r>
                        <a:rPr lang="en-US" sz="2800" dirty="0">
                          <a:latin typeface="Arial" panose="020B0604020202020204" pitchFamily="34" charset="0"/>
                          <a:cs typeface="Arial" panose="020B0604020202020204" pitchFamily="34" charset="0"/>
                        </a:rPr>
                        <a:t>Person with disability can fund?</a:t>
                      </a:r>
                    </a:p>
                  </a:txBody>
                  <a:tcPr marL="365760" marR="365760" marT="182880" marB="182880"/>
                </a:tc>
                <a:tc>
                  <a:txBody>
                    <a:bodyPr/>
                    <a:lstStyle/>
                    <a:p>
                      <a:pPr algn="ctr"/>
                      <a:r>
                        <a:rPr lang="en-US" sz="2800" dirty="0">
                          <a:latin typeface="Arial" panose="020B0604020202020204" pitchFamily="34" charset="0"/>
                          <a:cs typeface="Arial" panose="020B0604020202020204" pitchFamily="34" charset="0"/>
                        </a:rPr>
                        <a:t>YES</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NO</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YES</a:t>
                      </a:r>
                    </a:p>
                  </a:txBody>
                  <a:tcPr marL="365760" marR="365760" marT="182880" marB="182880" anchor="ctr"/>
                </a:tc>
                <a:extLst>
                  <a:ext uri="{0D108BD9-81ED-4DB2-BD59-A6C34878D82A}">
                    <a16:rowId xmlns:a16="http://schemas.microsoft.com/office/drawing/2014/main" val="1903113445"/>
                  </a:ext>
                </a:extLst>
              </a:tr>
              <a:tr h="1475062">
                <a:tc>
                  <a:txBody>
                    <a:bodyPr/>
                    <a:lstStyle/>
                    <a:p>
                      <a:r>
                        <a:rPr lang="en-US" sz="2800" dirty="0">
                          <a:latin typeface="Arial" panose="020B0604020202020204" pitchFamily="34" charset="0"/>
                          <a:cs typeface="Arial" panose="020B0604020202020204" pitchFamily="34" charset="0"/>
                        </a:rPr>
                        <a:t>Allow maintenance of public benefits?</a:t>
                      </a:r>
                    </a:p>
                  </a:txBody>
                  <a:tcPr marL="365760" marR="365760" marT="182880" marB="182880"/>
                </a:tc>
                <a:tc>
                  <a:txBody>
                    <a:bodyPr/>
                    <a:lstStyle/>
                    <a:p>
                      <a:pPr algn="ctr"/>
                      <a:r>
                        <a:rPr lang="en-US" sz="2800" dirty="0">
                          <a:latin typeface="Arial" panose="020B0604020202020204" pitchFamily="34" charset="0"/>
                          <a:cs typeface="Arial" panose="020B0604020202020204" pitchFamily="34" charset="0"/>
                        </a:rPr>
                        <a:t>YES</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YES</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YES</a:t>
                      </a:r>
                    </a:p>
                  </a:txBody>
                  <a:tcPr marL="365760" marR="365760" marT="182880" marB="182880" anchor="ctr"/>
                </a:tc>
                <a:extLst>
                  <a:ext uri="{0D108BD9-81ED-4DB2-BD59-A6C34878D82A}">
                    <a16:rowId xmlns:a16="http://schemas.microsoft.com/office/drawing/2014/main" val="633712672"/>
                  </a:ext>
                </a:extLst>
              </a:tr>
              <a:tr h="1475062">
                <a:tc>
                  <a:txBody>
                    <a:bodyPr/>
                    <a:lstStyle/>
                    <a:p>
                      <a:r>
                        <a:rPr lang="en-US" sz="2800" dirty="0">
                          <a:latin typeface="Arial" panose="020B0604020202020204" pitchFamily="34" charset="0"/>
                          <a:cs typeface="Arial" panose="020B0604020202020204" pitchFamily="34" charset="0"/>
                        </a:rPr>
                        <a:t>Limitations on annual contributions?</a:t>
                      </a:r>
                    </a:p>
                  </a:txBody>
                  <a:tcPr marL="365760" marR="365760" marT="182880" marB="182880"/>
                </a:tc>
                <a:tc>
                  <a:txBody>
                    <a:bodyPr/>
                    <a:lstStyle/>
                    <a:p>
                      <a:pPr algn="ctr"/>
                      <a:r>
                        <a:rPr lang="en-US" sz="2800" dirty="0">
                          <a:latin typeface="Arial" panose="020B0604020202020204" pitchFamily="34" charset="0"/>
                          <a:cs typeface="Arial" panose="020B0604020202020204" pitchFamily="34" charset="0"/>
                        </a:rPr>
                        <a:t>YES</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NO</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NO</a:t>
                      </a:r>
                    </a:p>
                  </a:txBody>
                  <a:tcPr marL="365760" marR="365760" marT="182880" marB="182880" anchor="ctr"/>
                </a:tc>
                <a:extLst>
                  <a:ext uri="{0D108BD9-81ED-4DB2-BD59-A6C34878D82A}">
                    <a16:rowId xmlns:a16="http://schemas.microsoft.com/office/drawing/2014/main" val="2254023669"/>
                  </a:ext>
                </a:extLst>
              </a:tr>
              <a:tr h="1134662">
                <a:tc>
                  <a:txBody>
                    <a:bodyPr/>
                    <a:lstStyle/>
                    <a:p>
                      <a:r>
                        <a:rPr lang="en-US" sz="2800" dirty="0">
                          <a:latin typeface="Arial" panose="020B0604020202020204" pitchFamily="34" charset="0"/>
                          <a:cs typeface="Arial" panose="020B0604020202020204" pitchFamily="34" charset="0"/>
                        </a:rPr>
                        <a:t>Income grows tax-free?</a:t>
                      </a:r>
                    </a:p>
                  </a:txBody>
                  <a:tcPr marL="365760" marR="365760" marT="182880" marB="182880"/>
                </a:tc>
                <a:tc>
                  <a:txBody>
                    <a:bodyPr/>
                    <a:lstStyle/>
                    <a:p>
                      <a:pPr algn="ctr"/>
                      <a:r>
                        <a:rPr lang="en-US" sz="2800" dirty="0">
                          <a:latin typeface="Arial" panose="020B0604020202020204" pitchFamily="34" charset="0"/>
                          <a:cs typeface="Arial" panose="020B0604020202020204" pitchFamily="34" charset="0"/>
                        </a:rPr>
                        <a:t>YES</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NO</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NO</a:t>
                      </a:r>
                    </a:p>
                  </a:txBody>
                  <a:tcPr marL="365760" marR="365760" marT="182880" marB="182880" anchor="ctr"/>
                </a:tc>
                <a:extLst>
                  <a:ext uri="{0D108BD9-81ED-4DB2-BD59-A6C34878D82A}">
                    <a16:rowId xmlns:a16="http://schemas.microsoft.com/office/drawing/2014/main" val="1512699314"/>
                  </a:ext>
                </a:extLst>
              </a:tr>
              <a:tr h="1134662">
                <a:tc>
                  <a:txBody>
                    <a:bodyPr/>
                    <a:lstStyle/>
                    <a:p>
                      <a:r>
                        <a:rPr lang="en-US" sz="2800" dirty="0">
                          <a:latin typeface="Arial" panose="020B0604020202020204" pitchFamily="34" charset="0"/>
                          <a:cs typeface="Arial" panose="020B0604020202020204" pitchFamily="34" charset="0"/>
                        </a:rPr>
                        <a:t>Unlimited number of accounts?</a:t>
                      </a:r>
                    </a:p>
                  </a:txBody>
                  <a:tcPr marL="365760" marR="365760" marT="182880" marB="182880"/>
                </a:tc>
                <a:tc>
                  <a:txBody>
                    <a:bodyPr/>
                    <a:lstStyle/>
                    <a:p>
                      <a:pPr algn="ctr"/>
                      <a:r>
                        <a:rPr lang="en-US" sz="2800" dirty="0">
                          <a:latin typeface="Arial" panose="020B0604020202020204" pitchFamily="34" charset="0"/>
                          <a:cs typeface="Arial" panose="020B0604020202020204" pitchFamily="34" charset="0"/>
                        </a:rPr>
                        <a:t>NO</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YES</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YES</a:t>
                      </a:r>
                    </a:p>
                  </a:txBody>
                  <a:tcPr marL="365760" marR="365760" marT="182880" marB="182880" anchor="ctr"/>
                </a:tc>
                <a:extLst>
                  <a:ext uri="{0D108BD9-81ED-4DB2-BD59-A6C34878D82A}">
                    <a16:rowId xmlns:a16="http://schemas.microsoft.com/office/drawing/2014/main" val="3122580019"/>
                  </a:ext>
                </a:extLst>
              </a:tr>
              <a:tr h="835148">
                <a:tc>
                  <a:txBody>
                    <a:bodyPr/>
                    <a:lstStyle/>
                    <a:p>
                      <a:r>
                        <a:rPr lang="en-US" sz="2800" dirty="0">
                          <a:latin typeface="Arial" panose="020B0604020202020204" pitchFamily="34" charset="0"/>
                          <a:cs typeface="Arial" panose="020B0604020202020204" pitchFamily="34" charset="0"/>
                        </a:rPr>
                        <a:t>Medicaid payback?</a:t>
                      </a:r>
                    </a:p>
                  </a:txBody>
                  <a:tcPr marL="365760" marR="365760" marT="182880" marB="182880"/>
                </a:tc>
                <a:tc>
                  <a:txBody>
                    <a:bodyPr/>
                    <a:lstStyle/>
                    <a:p>
                      <a:pPr algn="ctr"/>
                      <a:r>
                        <a:rPr lang="en-US" sz="2800" dirty="0">
                          <a:latin typeface="Arial" panose="020B0604020202020204" pitchFamily="34" charset="0"/>
                          <a:cs typeface="Arial" panose="020B0604020202020204" pitchFamily="34" charset="0"/>
                        </a:rPr>
                        <a:t>Depends – Kansas NO</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NO</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YES</a:t>
                      </a:r>
                    </a:p>
                  </a:txBody>
                  <a:tcPr marL="365760" marR="365760" marT="182880" marB="182880" anchor="ctr"/>
                </a:tc>
                <a:extLst>
                  <a:ext uri="{0D108BD9-81ED-4DB2-BD59-A6C34878D82A}">
                    <a16:rowId xmlns:a16="http://schemas.microsoft.com/office/drawing/2014/main" val="3626717990"/>
                  </a:ext>
                </a:extLst>
              </a:tr>
            </a:tbl>
          </a:graphicData>
        </a:graphic>
      </p:graphicFrame>
    </p:spTree>
    <p:extLst>
      <p:ext uri="{BB962C8B-B14F-4D97-AF65-F5344CB8AC3E}">
        <p14:creationId xmlns:p14="http://schemas.microsoft.com/office/powerpoint/2010/main" val="2750965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78F2F-B150-CC98-EEBE-306A0380C78A}"/>
              </a:ext>
            </a:extLst>
          </p:cNvPr>
          <p:cNvSpPr>
            <a:spLocks noGrp="1"/>
          </p:cNvSpPr>
          <p:nvPr>
            <p:ph type="title"/>
          </p:nvPr>
        </p:nvSpPr>
        <p:spPr/>
        <p:txBody>
          <a:bodyPr/>
          <a:lstStyle/>
          <a:p>
            <a:r>
              <a:rPr lang="en-US" dirty="0"/>
              <a:t>Overview of ABLE vs. SNT</a:t>
            </a:r>
          </a:p>
        </p:txBody>
      </p:sp>
      <p:graphicFrame>
        <p:nvGraphicFramePr>
          <p:cNvPr id="4" name="Table 4">
            <a:extLst>
              <a:ext uri="{FF2B5EF4-FFF2-40B4-BE49-F238E27FC236}">
                <a16:creationId xmlns:a16="http://schemas.microsoft.com/office/drawing/2014/main" id="{08B17B8D-E379-7C17-1921-954B059912D4}"/>
              </a:ext>
            </a:extLst>
          </p:cNvPr>
          <p:cNvGraphicFramePr>
            <a:graphicFrameLocks noGrp="1"/>
          </p:cNvGraphicFramePr>
          <p:nvPr>
            <p:ph idx="1"/>
          </p:nvPr>
        </p:nvGraphicFramePr>
        <p:xfrm>
          <a:off x="0" y="3381385"/>
          <a:ext cx="24384000" cy="1033461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295352466"/>
                    </a:ext>
                  </a:extLst>
                </a:gridCol>
                <a:gridCol w="6096000">
                  <a:extLst>
                    <a:ext uri="{9D8B030D-6E8A-4147-A177-3AD203B41FA5}">
                      <a16:colId xmlns:a16="http://schemas.microsoft.com/office/drawing/2014/main" val="634535837"/>
                    </a:ext>
                  </a:extLst>
                </a:gridCol>
                <a:gridCol w="6096000">
                  <a:extLst>
                    <a:ext uri="{9D8B030D-6E8A-4147-A177-3AD203B41FA5}">
                      <a16:colId xmlns:a16="http://schemas.microsoft.com/office/drawing/2014/main" val="3369560095"/>
                    </a:ext>
                  </a:extLst>
                </a:gridCol>
                <a:gridCol w="6096000">
                  <a:extLst>
                    <a:ext uri="{9D8B030D-6E8A-4147-A177-3AD203B41FA5}">
                      <a16:colId xmlns:a16="http://schemas.microsoft.com/office/drawing/2014/main" val="648144916"/>
                    </a:ext>
                  </a:extLst>
                </a:gridCol>
              </a:tblGrid>
              <a:tr h="989072">
                <a:tc>
                  <a:txBody>
                    <a:bodyPr/>
                    <a:lstStyle/>
                    <a:p>
                      <a:endParaRPr lang="en-US" sz="2800" dirty="0">
                        <a:solidFill>
                          <a:schemeClr val="tx2"/>
                        </a:solidFill>
                        <a:latin typeface="Arial" panose="020B0604020202020204" pitchFamily="34" charset="0"/>
                        <a:cs typeface="Arial" panose="020B0604020202020204" pitchFamily="34" charset="0"/>
                      </a:endParaRPr>
                    </a:p>
                  </a:txBody>
                  <a:tcPr marL="365760" marR="365760" marT="182880" marB="182880"/>
                </a:tc>
                <a:tc>
                  <a:txBody>
                    <a:bodyPr/>
                    <a:lstStyle/>
                    <a:p>
                      <a:pPr algn="ctr"/>
                      <a:r>
                        <a:rPr lang="en-US" sz="2800" dirty="0">
                          <a:solidFill>
                            <a:schemeClr val="tx2"/>
                          </a:solidFill>
                          <a:latin typeface="Arial" panose="020B0604020202020204" pitchFamily="34" charset="0"/>
                          <a:cs typeface="Arial" panose="020B0604020202020204" pitchFamily="34" charset="0"/>
                        </a:rPr>
                        <a:t>ABLE Account</a:t>
                      </a:r>
                    </a:p>
                  </a:txBody>
                  <a:tcPr marL="365760" marR="365760" marT="182880" marB="182880" anchor="ctr"/>
                </a:tc>
                <a:tc>
                  <a:txBody>
                    <a:bodyPr/>
                    <a:lstStyle/>
                    <a:p>
                      <a:pPr algn="ctr"/>
                      <a:r>
                        <a:rPr lang="en-US" sz="2800" dirty="0">
                          <a:solidFill>
                            <a:schemeClr val="tx2"/>
                          </a:solidFill>
                          <a:latin typeface="Arial" panose="020B0604020202020204" pitchFamily="34" charset="0"/>
                          <a:cs typeface="Arial" panose="020B0604020202020204" pitchFamily="34" charset="0"/>
                        </a:rPr>
                        <a:t>Standalone SNT</a:t>
                      </a:r>
                    </a:p>
                  </a:txBody>
                  <a:tcPr marL="365760" marR="365760" marT="182880" marB="182880" anchor="ctr"/>
                </a:tc>
                <a:tc>
                  <a:txBody>
                    <a:bodyPr/>
                    <a:lstStyle/>
                    <a:p>
                      <a:pPr algn="ctr"/>
                      <a:r>
                        <a:rPr lang="en-US" sz="2800" dirty="0">
                          <a:solidFill>
                            <a:schemeClr val="tx2"/>
                          </a:solidFill>
                          <a:latin typeface="Arial" panose="020B0604020202020204" pitchFamily="34" charset="0"/>
                          <a:cs typeface="Arial" panose="020B0604020202020204" pitchFamily="34" charset="0"/>
                        </a:rPr>
                        <a:t>Pooled SNT</a:t>
                      </a:r>
                    </a:p>
                  </a:txBody>
                  <a:tcPr marL="365760" marR="365760" marT="182880" marB="182880" anchor="ctr"/>
                </a:tc>
                <a:extLst>
                  <a:ext uri="{0D108BD9-81ED-4DB2-BD59-A6C34878D82A}">
                    <a16:rowId xmlns:a16="http://schemas.microsoft.com/office/drawing/2014/main" val="3792605634"/>
                  </a:ext>
                </a:extLst>
              </a:tr>
              <a:tr h="989072">
                <a:tc>
                  <a:txBody>
                    <a:bodyPr/>
                    <a:lstStyle/>
                    <a:p>
                      <a:r>
                        <a:rPr lang="en-US" sz="2800" dirty="0">
                          <a:latin typeface="Arial" panose="020B0604020202020204" pitchFamily="34" charset="0"/>
                          <a:cs typeface="Arial" panose="020B0604020202020204" pitchFamily="34" charset="0"/>
                        </a:rPr>
                        <a:t>Contribution Amount</a:t>
                      </a:r>
                    </a:p>
                  </a:txBody>
                  <a:tcPr marL="365760" marR="365760" marT="182880" marB="182880"/>
                </a:tc>
                <a:tc>
                  <a:txBody>
                    <a:bodyPr/>
                    <a:lstStyle/>
                    <a:p>
                      <a:pPr algn="ctr"/>
                      <a:r>
                        <a:rPr lang="en-US" sz="2800" dirty="0">
                          <a:latin typeface="Arial" panose="020B0604020202020204" pitchFamily="34" charset="0"/>
                          <a:cs typeface="Arial" panose="020B0604020202020204" pitchFamily="34" charset="0"/>
                        </a:rPr>
                        <a:t>$16,000/year</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Unlimited</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Unlimited</a:t>
                      </a:r>
                    </a:p>
                  </a:txBody>
                  <a:tcPr marL="365760" marR="365760" marT="182880" marB="182880" anchor="ctr"/>
                </a:tc>
                <a:extLst>
                  <a:ext uri="{0D108BD9-81ED-4DB2-BD59-A6C34878D82A}">
                    <a16:rowId xmlns:a16="http://schemas.microsoft.com/office/drawing/2014/main" val="2282677708"/>
                  </a:ext>
                </a:extLst>
              </a:tr>
              <a:tr h="1521650">
                <a:tc>
                  <a:txBody>
                    <a:bodyPr/>
                    <a:lstStyle/>
                    <a:p>
                      <a:r>
                        <a:rPr lang="en-US" sz="2800" dirty="0">
                          <a:latin typeface="Arial" panose="020B0604020202020204" pitchFamily="34" charset="0"/>
                          <a:cs typeface="Arial" panose="020B0604020202020204" pitchFamily="34" charset="0"/>
                        </a:rPr>
                        <a:t>Shelter Payments w/0 SSI reduction</a:t>
                      </a:r>
                    </a:p>
                  </a:txBody>
                  <a:tcPr marL="365760" marR="365760" marT="182880" marB="182880"/>
                </a:tc>
                <a:tc>
                  <a:txBody>
                    <a:bodyPr/>
                    <a:lstStyle/>
                    <a:p>
                      <a:pPr algn="ctr"/>
                      <a:r>
                        <a:rPr lang="en-US" sz="2800" dirty="0">
                          <a:latin typeface="Arial" panose="020B0604020202020204" pitchFamily="34" charset="0"/>
                          <a:cs typeface="Arial" panose="020B0604020202020204" pitchFamily="34" charset="0"/>
                        </a:rPr>
                        <a:t>YES</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NO</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NO</a:t>
                      </a:r>
                    </a:p>
                  </a:txBody>
                  <a:tcPr marL="365760" marR="365760" marT="182880" marB="182880" anchor="ctr"/>
                </a:tc>
                <a:extLst>
                  <a:ext uri="{0D108BD9-81ED-4DB2-BD59-A6C34878D82A}">
                    <a16:rowId xmlns:a16="http://schemas.microsoft.com/office/drawing/2014/main" val="1751126395"/>
                  </a:ext>
                </a:extLst>
              </a:tr>
              <a:tr h="989072">
                <a:tc>
                  <a:txBody>
                    <a:bodyPr/>
                    <a:lstStyle/>
                    <a:p>
                      <a:r>
                        <a:rPr lang="en-US" sz="2800" dirty="0">
                          <a:latin typeface="Arial" panose="020B0604020202020204" pitchFamily="34" charset="0"/>
                          <a:cs typeface="Arial" panose="020B0604020202020204" pitchFamily="34" charset="0"/>
                        </a:rPr>
                        <a:t>Taxable Income</a:t>
                      </a:r>
                    </a:p>
                  </a:txBody>
                  <a:tcPr marL="365760" marR="365760" marT="182880" marB="182880"/>
                </a:tc>
                <a:tc>
                  <a:txBody>
                    <a:bodyPr/>
                    <a:lstStyle/>
                    <a:p>
                      <a:pPr algn="ctr"/>
                      <a:r>
                        <a:rPr lang="en-US" sz="2800" dirty="0">
                          <a:latin typeface="Arial" panose="020B0604020202020204" pitchFamily="34" charset="0"/>
                          <a:cs typeface="Arial" panose="020B0604020202020204" pitchFamily="34" charset="0"/>
                        </a:rPr>
                        <a:t>NO</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YES</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YES</a:t>
                      </a:r>
                    </a:p>
                  </a:txBody>
                  <a:tcPr marL="365760" marR="365760" marT="182880" marB="182880" anchor="ctr"/>
                </a:tc>
                <a:extLst>
                  <a:ext uri="{0D108BD9-81ED-4DB2-BD59-A6C34878D82A}">
                    <a16:rowId xmlns:a16="http://schemas.microsoft.com/office/drawing/2014/main" val="1480178806"/>
                  </a:ext>
                </a:extLst>
              </a:tr>
              <a:tr h="1813372">
                <a:tc>
                  <a:txBody>
                    <a:bodyPr/>
                    <a:lstStyle/>
                    <a:p>
                      <a:r>
                        <a:rPr lang="en-US" sz="2800" dirty="0">
                          <a:latin typeface="Arial" panose="020B0604020202020204" pitchFamily="34" charset="0"/>
                          <a:cs typeface="Arial" panose="020B0604020202020204" pitchFamily="34" charset="0"/>
                        </a:rPr>
                        <a:t>Beneficiary Eligibility Requirements</a:t>
                      </a:r>
                    </a:p>
                  </a:txBody>
                  <a:tcPr marL="365760" marR="365760" marT="182880" marB="182880"/>
                </a:tc>
                <a:tc>
                  <a:txBody>
                    <a:bodyPr/>
                    <a:lstStyle/>
                    <a:p>
                      <a:pPr algn="ctr"/>
                      <a:r>
                        <a:rPr lang="en-US" sz="2800" dirty="0">
                          <a:latin typeface="Arial" panose="020B0604020202020204" pitchFamily="34" charset="0"/>
                          <a:cs typeface="Arial" panose="020B0604020202020204" pitchFamily="34" charset="0"/>
                        </a:rPr>
                        <a:t>Onset of disability must occur before age 26</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Federal definition of disability before age 65 (3</a:t>
                      </a:r>
                      <a:r>
                        <a:rPr lang="en-US" sz="2800" baseline="30000" dirty="0">
                          <a:latin typeface="Arial" panose="020B0604020202020204" pitchFamily="34" charset="0"/>
                          <a:cs typeface="Arial" panose="020B0604020202020204" pitchFamily="34" charset="0"/>
                        </a:rPr>
                        <a:t>rd</a:t>
                      </a:r>
                      <a:r>
                        <a:rPr lang="en-US" sz="2800" dirty="0">
                          <a:latin typeface="Arial" panose="020B0604020202020204" pitchFamily="34" charset="0"/>
                          <a:cs typeface="Arial" panose="020B0604020202020204" pitchFamily="34" charset="0"/>
                        </a:rPr>
                        <a:t> party- any age)</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Federal definition of disability before age 65 (3</a:t>
                      </a:r>
                      <a:r>
                        <a:rPr lang="en-US" sz="2800" baseline="30000" dirty="0">
                          <a:latin typeface="Arial" panose="020B0604020202020204" pitchFamily="34" charset="0"/>
                          <a:cs typeface="Arial" panose="020B0604020202020204" pitchFamily="34" charset="0"/>
                        </a:rPr>
                        <a:t>rd</a:t>
                      </a:r>
                      <a:r>
                        <a:rPr lang="en-US" sz="2800" dirty="0">
                          <a:latin typeface="Arial" panose="020B0604020202020204" pitchFamily="34" charset="0"/>
                          <a:cs typeface="Arial" panose="020B0604020202020204" pitchFamily="34" charset="0"/>
                        </a:rPr>
                        <a:t> party- any age)</a:t>
                      </a:r>
                    </a:p>
                  </a:txBody>
                  <a:tcPr marL="365760" marR="365760" marT="182880" marB="182880" anchor="ctr"/>
                </a:tc>
                <a:extLst>
                  <a:ext uri="{0D108BD9-81ED-4DB2-BD59-A6C34878D82A}">
                    <a16:rowId xmlns:a16="http://schemas.microsoft.com/office/drawing/2014/main" val="210314105"/>
                  </a:ext>
                </a:extLst>
              </a:tr>
              <a:tr h="1521650">
                <a:tc>
                  <a:txBody>
                    <a:bodyPr/>
                    <a:lstStyle/>
                    <a:p>
                      <a:r>
                        <a:rPr lang="en-US" sz="2800" dirty="0">
                          <a:latin typeface="Arial" panose="020B0604020202020204" pitchFamily="34" charset="0"/>
                          <a:cs typeface="Arial" panose="020B0604020202020204" pitchFamily="34" charset="0"/>
                        </a:rPr>
                        <a:t>Medicaid Recovery</a:t>
                      </a:r>
                    </a:p>
                  </a:txBody>
                  <a:tcPr marL="365760" marR="365760" marT="182880" marB="182880"/>
                </a:tc>
                <a:tc>
                  <a:txBody>
                    <a:bodyPr/>
                    <a:lstStyle/>
                    <a:p>
                      <a:pPr algn="ctr"/>
                      <a:r>
                        <a:rPr lang="en-US" sz="2800" dirty="0">
                          <a:latin typeface="Arial" panose="020B0604020202020204" pitchFamily="34" charset="0"/>
                          <a:cs typeface="Arial" panose="020B0604020202020204" pitchFamily="34" charset="0"/>
                        </a:rPr>
                        <a:t>YES- for 1</a:t>
                      </a:r>
                      <a:r>
                        <a:rPr lang="en-US" sz="2800" baseline="30000" dirty="0">
                          <a:latin typeface="Arial" panose="020B0604020202020204" pitchFamily="34" charset="0"/>
                          <a:cs typeface="Arial" panose="020B0604020202020204" pitchFamily="34" charset="0"/>
                        </a:rPr>
                        <a:t>st</a:t>
                      </a:r>
                      <a:r>
                        <a:rPr lang="en-US" sz="2800" dirty="0">
                          <a:latin typeface="Arial" panose="020B0604020202020204" pitchFamily="34" charset="0"/>
                          <a:cs typeface="Arial" panose="020B0604020202020204" pitchFamily="34" charset="0"/>
                        </a:rPr>
                        <a:t> and 3</a:t>
                      </a:r>
                      <a:r>
                        <a:rPr lang="en-US" sz="2800" baseline="30000" dirty="0">
                          <a:latin typeface="Arial" panose="020B0604020202020204" pitchFamily="34" charset="0"/>
                          <a:cs typeface="Arial" panose="020B0604020202020204" pitchFamily="34" charset="0"/>
                        </a:rPr>
                        <a:t>rd</a:t>
                      </a:r>
                      <a:r>
                        <a:rPr lang="en-US" sz="2800" dirty="0">
                          <a:latin typeface="Arial" panose="020B0604020202020204" pitchFamily="34" charset="0"/>
                          <a:cs typeface="Arial" panose="020B0604020202020204" pitchFamily="34" charset="0"/>
                        </a:rPr>
                        <a:t> party funds</a:t>
                      </a:r>
                    </a:p>
                    <a:p>
                      <a:pPr algn="ctr"/>
                      <a:r>
                        <a:rPr lang="en-US" sz="2800" dirty="0">
                          <a:latin typeface="Arial" panose="020B0604020202020204" pitchFamily="34" charset="0"/>
                          <a:cs typeface="Arial" panose="020B0604020202020204" pitchFamily="34" charset="0"/>
                        </a:rPr>
                        <a:t> (KS Eliminated!)</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YES- 1</a:t>
                      </a:r>
                      <a:r>
                        <a:rPr lang="en-US" sz="2800" baseline="30000" dirty="0">
                          <a:latin typeface="Arial" panose="020B0604020202020204" pitchFamily="34" charset="0"/>
                          <a:cs typeface="Arial" panose="020B0604020202020204" pitchFamily="34" charset="0"/>
                        </a:rPr>
                        <a:t>st</a:t>
                      </a:r>
                      <a:r>
                        <a:rPr lang="en-US" sz="2800" dirty="0">
                          <a:latin typeface="Arial" panose="020B0604020202020204" pitchFamily="34" charset="0"/>
                          <a:cs typeface="Arial" panose="020B0604020202020204" pitchFamily="34" charset="0"/>
                        </a:rPr>
                        <a:t> Party</a:t>
                      </a:r>
                    </a:p>
                    <a:p>
                      <a:pPr algn="ctr"/>
                      <a:r>
                        <a:rPr lang="en-US" sz="2800" dirty="0">
                          <a:latin typeface="Arial" panose="020B0604020202020204" pitchFamily="34" charset="0"/>
                          <a:cs typeface="Arial" panose="020B0604020202020204" pitchFamily="34" charset="0"/>
                        </a:rPr>
                        <a:t>NO- 3</a:t>
                      </a:r>
                      <a:r>
                        <a:rPr lang="en-US" sz="2800" baseline="30000" dirty="0">
                          <a:latin typeface="Arial" panose="020B0604020202020204" pitchFamily="34" charset="0"/>
                          <a:cs typeface="Arial" panose="020B0604020202020204" pitchFamily="34" charset="0"/>
                        </a:rPr>
                        <a:t>rd</a:t>
                      </a:r>
                      <a:r>
                        <a:rPr lang="en-US" sz="2800" dirty="0">
                          <a:latin typeface="Arial" panose="020B0604020202020204" pitchFamily="34" charset="0"/>
                          <a:cs typeface="Arial" panose="020B0604020202020204" pitchFamily="34" charset="0"/>
                        </a:rPr>
                        <a:t> Party</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YES- 1</a:t>
                      </a:r>
                      <a:r>
                        <a:rPr lang="en-US" sz="2800" baseline="30000" dirty="0">
                          <a:latin typeface="Arial" panose="020B0604020202020204" pitchFamily="34" charset="0"/>
                          <a:cs typeface="Arial" panose="020B0604020202020204" pitchFamily="34" charset="0"/>
                        </a:rPr>
                        <a:t>st</a:t>
                      </a:r>
                      <a:r>
                        <a:rPr lang="en-US" sz="2800" dirty="0">
                          <a:latin typeface="Arial" panose="020B0604020202020204" pitchFamily="34" charset="0"/>
                          <a:cs typeface="Arial" panose="020B0604020202020204" pitchFamily="34" charset="0"/>
                        </a:rPr>
                        <a:t> Party</a:t>
                      </a:r>
                    </a:p>
                    <a:p>
                      <a:pPr algn="ctr"/>
                      <a:r>
                        <a:rPr lang="en-US" sz="2800" dirty="0">
                          <a:latin typeface="Arial" panose="020B0604020202020204" pitchFamily="34" charset="0"/>
                          <a:cs typeface="Arial" panose="020B0604020202020204" pitchFamily="34" charset="0"/>
                        </a:rPr>
                        <a:t>NO- 3</a:t>
                      </a:r>
                      <a:r>
                        <a:rPr lang="en-US" sz="2800" baseline="30000" dirty="0">
                          <a:latin typeface="Arial" panose="020B0604020202020204" pitchFamily="34" charset="0"/>
                          <a:cs typeface="Arial" panose="020B0604020202020204" pitchFamily="34" charset="0"/>
                        </a:rPr>
                        <a:t>rd</a:t>
                      </a:r>
                      <a:r>
                        <a:rPr lang="en-US" sz="2800" dirty="0">
                          <a:latin typeface="Arial" panose="020B0604020202020204" pitchFamily="34" charset="0"/>
                          <a:cs typeface="Arial" panose="020B0604020202020204" pitchFamily="34" charset="0"/>
                        </a:rPr>
                        <a:t> Party</a:t>
                      </a:r>
                    </a:p>
                  </a:txBody>
                  <a:tcPr marL="365760" marR="365760" marT="182880" marB="182880" anchor="ctr"/>
                </a:tc>
                <a:extLst>
                  <a:ext uri="{0D108BD9-81ED-4DB2-BD59-A6C34878D82A}">
                    <a16:rowId xmlns:a16="http://schemas.microsoft.com/office/drawing/2014/main" val="1897051532"/>
                  </a:ext>
                </a:extLst>
              </a:tr>
              <a:tr h="989072">
                <a:tc>
                  <a:txBody>
                    <a:bodyPr/>
                    <a:lstStyle/>
                    <a:p>
                      <a:r>
                        <a:rPr lang="en-US" sz="2800" dirty="0">
                          <a:latin typeface="Arial" panose="020B0604020202020204" pitchFamily="34" charset="0"/>
                          <a:cs typeface="Arial" panose="020B0604020202020204" pitchFamily="34" charset="0"/>
                        </a:rPr>
                        <a:t>Disqualification from SSI</a:t>
                      </a:r>
                    </a:p>
                  </a:txBody>
                  <a:tcPr marL="365760" marR="365760" marT="182880" marB="182880"/>
                </a:tc>
                <a:tc>
                  <a:txBody>
                    <a:bodyPr/>
                    <a:lstStyle/>
                    <a:p>
                      <a:pPr algn="ctr"/>
                      <a:r>
                        <a:rPr lang="en-US" sz="2800" dirty="0">
                          <a:latin typeface="Arial" panose="020B0604020202020204" pitchFamily="34" charset="0"/>
                          <a:cs typeface="Arial" panose="020B0604020202020204" pitchFamily="34" charset="0"/>
                        </a:rPr>
                        <a:t>Account balance over $100,000</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NONE</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NONE</a:t>
                      </a:r>
                    </a:p>
                  </a:txBody>
                  <a:tcPr marL="365760" marR="365760" marT="182880" marB="182880" anchor="ctr"/>
                </a:tc>
                <a:extLst>
                  <a:ext uri="{0D108BD9-81ED-4DB2-BD59-A6C34878D82A}">
                    <a16:rowId xmlns:a16="http://schemas.microsoft.com/office/drawing/2014/main" val="3801704910"/>
                  </a:ext>
                </a:extLst>
              </a:tr>
              <a:tr h="1521650">
                <a:tc>
                  <a:txBody>
                    <a:bodyPr/>
                    <a:lstStyle/>
                    <a:p>
                      <a:r>
                        <a:rPr lang="en-US" sz="2800" dirty="0">
                          <a:latin typeface="Arial" panose="020B0604020202020204" pitchFamily="34" charset="0"/>
                          <a:cs typeface="Arial" panose="020B0604020202020204" pitchFamily="34" charset="0"/>
                        </a:rPr>
                        <a:t>Abuse/Vulnerability</a:t>
                      </a:r>
                    </a:p>
                  </a:txBody>
                  <a:tcPr marL="365760" marR="365760" marT="182880" marB="182880"/>
                </a:tc>
                <a:tc>
                  <a:txBody>
                    <a:bodyPr/>
                    <a:lstStyle/>
                    <a:p>
                      <a:pPr algn="ctr"/>
                      <a:r>
                        <a:rPr lang="en-US" sz="2800" dirty="0">
                          <a:latin typeface="Arial" panose="020B0604020202020204" pitchFamily="34" charset="0"/>
                          <a:cs typeface="Arial" panose="020B0604020202020204" pitchFamily="34" charset="0"/>
                        </a:rPr>
                        <a:t>Fraud, coercion, disqualification from benefits</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MINIMIZED if administered by professional Trustee</a:t>
                      </a:r>
                    </a:p>
                  </a:txBody>
                  <a:tcPr marL="365760" marR="365760" marT="182880" marB="182880" anchor="ctr"/>
                </a:tc>
                <a:tc>
                  <a:txBody>
                    <a:bodyPr/>
                    <a:lstStyle/>
                    <a:p>
                      <a:pPr algn="ctr"/>
                      <a:r>
                        <a:rPr lang="en-US" sz="2800" dirty="0">
                          <a:latin typeface="Arial" panose="020B0604020202020204" pitchFamily="34" charset="0"/>
                          <a:cs typeface="Arial" panose="020B0604020202020204" pitchFamily="34" charset="0"/>
                        </a:rPr>
                        <a:t>MINIMIZED</a:t>
                      </a:r>
                    </a:p>
                  </a:txBody>
                  <a:tcPr marL="365760" marR="365760" marT="182880" marB="182880" anchor="ctr"/>
                </a:tc>
                <a:extLst>
                  <a:ext uri="{0D108BD9-81ED-4DB2-BD59-A6C34878D82A}">
                    <a16:rowId xmlns:a16="http://schemas.microsoft.com/office/drawing/2014/main" val="2889634473"/>
                  </a:ext>
                </a:extLst>
              </a:tr>
            </a:tbl>
          </a:graphicData>
        </a:graphic>
      </p:graphicFrame>
    </p:spTree>
    <p:extLst>
      <p:ext uri="{BB962C8B-B14F-4D97-AF65-F5344CB8AC3E}">
        <p14:creationId xmlns:p14="http://schemas.microsoft.com/office/powerpoint/2010/main" val="3549938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9656-9D08-261B-23B4-2748095A10A5}"/>
              </a:ext>
            </a:extLst>
          </p:cNvPr>
          <p:cNvSpPr>
            <a:spLocks noGrp="1"/>
          </p:cNvSpPr>
          <p:nvPr>
            <p:ph type="title"/>
          </p:nvPr>
        </p:nvSpPr>
        <p:spPr/>
        <p:txBody>
          <a:bodyPr>
            <a:normAutofit/>
          </a:bodyPr>
          <a:lstStyle/>
          <a:p>
            <a:pPr algn="ctr"/>
            <a:r>
              <a:rPr lang="en-US" dirty="0"/>
              <a:t>Questions?</a:t>
            </a:r>
            <a:br>
              <a:rPr lang="en-US" dirty="0"/>
            </a:br>
            <a:endParaRPr lang="en-US" dirty="0"/>
          </a:p>
        </p:txBody>
      </p:sp>
      <p:sp>
        <p:nvSpPr>
          <p:cNvPr id="3" name="Text Placeholder 2">
            <a:extLst>
              <a:ext uri="{FF2B5EF4-FFF2-40B4-BE49-F238E27FC236}">
                <a16:creationId xmlns:a16="http://schemas.microsoft.com/office/drawing/2014/main" id="{3E517A04-186B-E74F-C281-1AC407C8AC32}"/>
              </a:ext>
            </a:extLst>
          </p:cNvPr>
          <p:cNvSpPr>
            <a:spLocks noGrp="1"/>
          </p:cNvSpPr>
          <p:nvPr>
            <p:ph type="body" idx="1"/>
          </p:nvPr>
        </p:nvSpPr>
        <p:spPr/>
        <p:txBody>
          <a:bodyPr/>
          <a:lstStyle/>
          <a:p>
            <a:pPr algn="ctr">
              <a:lnSpc>
                <a:spcPct val="100000"/>
              </a:lnSpc>
              <a:spcBef>
                <a:spcPts val="0"/>
              </a:spcBef>
            </a:pPr>
            <a:r>
              <a:rPr lang="en-US" dirty="0">
                <a:solidFill>
                  <a:schemeClr val="tx2"/>
                </a:solidFill>
                <a:latin typeface="Arial" panose="020B0604020202020204" pitchFamily="34" charset="0"/>
                <a:cs typeface="Arial" panose="020B0604020202020204" pitchFamily="34" charset="0"/>
              </a:rPr>
              <a:t>Phone: 913.648.0233 | Fax: 913.648.0057</a:t>
            </a:r>
          </a:p>
          <a:p>
            <a:pPr algn="ctr">
              <a:lnSpc>
                <a:spcPct val="100000"/>
              </a:lnSpc>
              <a:spcBef>
                <a:spcPts val="0"/>
              </a:spcBef>
            </a:pPr>
            <a:r>
              <a:rPr lang="en-US" dirty="0">
                <a:solidFill>
                  <a:schemeClr val="tx2"/>
                </a:solidFill>
                <a:latin typeface="Arial" panose="020B0604020202020204" pitchFamily="34" charset="0"/>
                <a:cs typeface="Arial" panose="020B0604020202020204" pitchFamily="34" charset="0"/>
              </a:rPr>
              <a:t>info@arcare.org</a:t>
            </a:r>
          </a:p>
          <a:p>
            <a:pPr algn="ctr">
              <a:lnSpc>
                <a:spcPct val="100000"/>
              </a:lnSpc>
              <a:spcBef>
                <a:spcPts val="0"/>
              </a:spcBef>
            </a:pPr>
            <a:r>
              <a:rPr lang="en-US" dirty="0">
                <a:solidFill>
                  <a:schemeClr val="tx2"/>
                </a:solidFill>
                <a:latin typeface="Arial" panose="020B0604020202020204" pitchFamily="34" charset="0"/>
                <a:cs typeface="Arial" panose="020B0604020202020204" pitchFamily="34" charset="0"/>
              </a:rPr>
              <a:t>www.arcare.org</a:t>
            </a:r>
          </a:p>
          <a:p>
            <a:endParaRPr lang="en-US" dirty="0"/>
          </a:p>
        </p:txBody>
      </p:sp>
      <p:pic>
        <p:nvPicPr>
          <p:cNvPr id="5" name="Picture 4" descr="Logo&#10;&#10;Description automatically generated">
            <a:extLst>
              <a:ext uri="{FF2B5EF4-FFF2-40B4-BE49-F238E27FC236}">
                <a16:creationId xmlns:a16="http://schemas.microsoft.com/office/drawing/2014/main" id="{BF5BBCBA-D8B5-0932-F51D-EE7CE89CE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7697" y="1014479"/>
            <a:ext cx="10048606" cy="2404998"/>
          </a:xfrm>
          <a:prstGeom prst="rect">
            <a:avLst/>
          </a:prstGeom>
        </p:spPr>
      </p:pic>
    </p:spTree>
    <p:extLst>
      <p:ext uri="{BB962C8B-B14F-4D97-AF65-F5344CB8AC3E}">
        <p14:creationId xmlns:p14="http://schemas.microsoft.com/office/powerpoint/2010/main" val="2423610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95A85-0D05-4DF3-BFB4-2A397815853F}"/>
              </a:ext>
            </a:extLst>
          </p:cNvPr>
          <p:cNvSpPr>
            <a:spLocks noGrp="1"/>
          </p:cNvSpPr>
          <p:nvPr>
            <p:ph type="title"/>
          </p:nvPr>
        </p:nvSpPr>
        <p:spPr/>
        <p:txBody>
          <a:bodyPr/>
          <a:lstStyle/>
          <a:p>
            <a:r>
              <a:rPr lang="en-US" dirty="0"/>
              <a:t>ABLE</a:t>
            </a:r>
          </a:p>
        </p:txBody>
      </p:sp>
      <p:sp>
        <p:nvSpPr>
          <p:cNvPr id="3" name="Text Placeholder 2">
            <a:extLst>
              <a:ext uri="{FF2B5EF4-FFF2-40B4-BE49-F238E27FC236}">
                <a16:creationId xmlns:a16="http://schemas.microsoft.com/office/drawing/2014/main" id="{1B9BDB01-4CC6-4F40-8C9A-C4A10B4A2AAD}"/>
              </a:ext>
            </a:extLst>
          </p:cNvPr>
          <p:cNvSpPr>
            <a:spLocks noGrp="1"/>
          </p:cNvSpPr>
          <p:nvPr>
            <p:ph type="body" sz="quarter" idx="1"/>
          </p:nvPr>
        </p:nvSpPr>
        <p:spPr/>
        <p:txBody>
          <a:bodyPr/>
          <a:lstStyle/>
          <a:p>
            <a:r>
              <a:rPr lang="en-US" b="1" dirty="0"/>
              <a:t>How do ABLE accounts impact federal benefits?</a:t>
            </a:r>
          </a:p>
          <a:p>
            <a:endParaRPr lang="en-US" dirty="0"/>
          </a:p>
        </p:txBody>
      </p:sp>
      <p:sp>
        <p:nvSpPr>
          <p:cNvPr id="4" name="Text Placeholder 3">
            <a:extLst>
              <a:ext uri="{FF2B5EF4-FFF2-40B4-BE49-F238E27FC236}">
                <a16:creationId xmlns:a16="http://schemas.microsoft.com/office/drawing/2014/main" id="{E4CCB1F4-CFBC-470E-AA10-DC869A59E13B}"/>
              </a:ext>
            </a:extLst>
          </p:cNvPr>
          <p:cNvSpPr>
            <a:spLocks noGrp="1"/>
          </p:cNvSpPr>
          <p:nvPr>
            <p:ph type="body" idx="21"/>
          </p:nvPr>
        </p:nvSpPr>
        <p:spPr/>
        <p:txBody>
          <a:bodyPr/>
          <a:lstStyle/>
          <a:p>
            <a:r>
              <a:rPr lang="en-US" b="1" dirty="0"/>
              <a:t>Social Security</a:t>
            </a:r>
          </a:p>
          <a:p>
            <a:pPr marL="1828800"/>
            <a:r>
              <a:rPr lang="en-US" dirty="0"/>
              <a:t>SSI: No impact, up to $100,000 account balance</a:t>
            </a:r>
          </a:p>
          <a:p>
            <a:pPr marL="1828800"/>
            <a:r>
              <a:rPr lang="en-US" dirty="0"/>
              <a:t>SSDI: No impact</a:t>
            </a:r>
          </a:p>
          <a:p>
            <a:r>
              <a:rPr lang="en-US" b="1" dirty="0"/>
              <a:t>Medicaid</a:t>
            </a:r>
            <a:r>
              <a:rPr lang="en-US" dirty="0"/>
              <a:t> – No impact</a:t>
            </a:r>
          </a:p>
          <a:p>
            <a:r>
              <a:rPr lang="en-US" b="1" dirty="0"/>
              <a:t>HUD and other means-tested benefits </a:t>
            </a:r>
            <a:r>
              <a:rPr lang="en-US" dirty="0"/>
              <a:t>– ABLE account savings do not impact many other means- tested benefits</a:t>
            </a:r>
          </a:p>
          <a:p>
            <a:endParaRPr lang="en-US" dirty="0"/>
          </a:p>
        </p:txBody>
      </p:sp>
    </p:spTree>
    <p:extLst>
      <p:ext uri="{BB962C8B-B14F-4D97-AF65-F5344CB8AC3E}">
        <p14:creationId xmlns:p14="http://schemas.microsoft.com/office/powerpoint/2010/main" val="176438894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5D53B-9384-4A97-80AA-A3944564BE6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7E6B498-C336-4023-8982-D3D08FE014A7}"/>
              </a:ext>
            </a:extLst>
          </p:cNvPr>
          <p:cNvSpPr>
            <a:spLocks noGrp="1"/>
          </p:cNvSpPr>
          <p:nvPr>
            <p:ph type="body" sz="quarter" idx="1"/>
          </p:nvPr>
        </p:nvSpPr>
        <p:spPr/>
        <p:txBody>
          <a:bodyPr>
            <a:normAutofit/>
          </a:bodyPr>
          <a:lstStyle/>
          <a:p>
            <a:r>
              <a:rPr lang="en-US" b="1" dirty="0"/>
              <a:t>Other benefits of ABLE Accounts</a:t>
            </a:r>
          </a:p>
          <a:p>
            <a:endParaRPr lang="en-US" dirty="0"/>
          </a:p>
        </p:txBody>
      </p:sp>
      <p:sp>
        <p:nvSpPr>
          <p:cNvPr id="4" name="Text Placeholder 3">
            <a:extLst>
              <a:ext uri="{FF2B5EF4-FFF2-40B4-BE49-F238E27FC236}">
                <a16:creationId xmlns:a16="http://schemas.microsoft.com/office/drawing/2014/main" id="{D40ADAFE-B867-44B5-8F6A-8092BAB9365E}"/>
              </a:ext>
            </a:extLst>
          </p:cNvPr>
          <p:cNvSpPr>
            <a:spLocks noGrp="1"/>
          </p:cNvSpPr>
          <p:nvPr>
            <p:ph type="body" idx="21"/>
          </p:nvPr>
        </p:nvSpPr>
        <p:spPr/>
        <p:txBody>
          <a:bodyPr/>
          <a:lstStyle/>
          <a:p>
            <a:r>
              <a:rPr lang="en-US" b="1" dirty="0"/>
              <a:t>Tax benefits</a:t>
            </a:r>
          </a:p>
          <a:p>
            <a:pPr marL="1828800"/>
            <a:r>
              <a:rPr lang="en-US" dirty="0"/>
              <a:t>Tax-deferred growth, tax-free withdrawals for QDEs</a:t>
            </a:r>
          </a:p>
          <a:p>
            <a:pPr marL="1828800"/>
            <a:r>
              <a:rPr lang="en-US" dirty="0"/>
              <a:t>Kansas income-tax deduction, up to $3,000 for single filers ($6,000 if filing married joint)</a:t>
            </a:r>
          </a:p>
          <a:p>
            <a:pPr marL="1828800"/>
            <a:r>
              <a:rPr lang="en-US" dirty="0"/>
              <a:t>Federal Savers Credit, up to $1000 for single filers ($2,000 if filing married joint)</a:t>
            </a:r>
          </a:p>
          <a:p>
            <a:r>
              <a:rPr lang="en-US" b="1" dirty="0"/>
              <a:t>Flexibility and liquidity</a:t>
            </a:r>
          </a:p>
        </p:txBody>
      </p:sp>
    </p:spTree>
    <p:extLst>
      <p:ext uri="{BB962C8B-B14F-4D97-AF65-F5344CB8AC3E}">
        <p14:creationId xmlns:p14="http://schemas.microsoft.com/office/powerpoint/2010/main" val="156989032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E45FF-7B4A-4FC9-B4B9-22B1AB8F22E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753023D-3FDA-430C-B994-1FCABB1C91CA}"/>
              </a:ext>
            </a:extLst>
          </p:cNvPr>
          <p:cNvSpPr>
            <a:spLocks noGrp="1"/>
          </p:cNvSpPr>
          <p:nvPr>
            <p:ph type="body" sz="quarter" idx="1"/>
          </p:nvPr>
        </p:nvSpPr>
        <p:spPr/>
        <p:txBody>
          <a:bodyPr/>
          <a:lstStyle/>
          <a:p>
            <a:r>
              <a:rPr lang="en-US" dirty="0"/>
              <a:t>ABLE Eligibility</a:t>
            </a:r>
          </a:p>
        </p:txBody>
      </p:sp>
      <p:sp>
        <p:nvSpPr>
          <p:cNvPr id="4" name="Text Placeholder 3">
            <a:extLst>
              <a:ext uri="{FF2B5EF4-FFF2-40B4-BE49-F238E27FC236}">
                <a16:creationId xmlns:a16="http://schemas.microsoft.com/office/drawing/2014/main" id="{2E0239A1-5352-4E96-B20E-8DF8D1805D18}"/>
              </a:ext>
            </a:extLst>
          </p:cNvPr>
          <p:cNvSpPr>
            <a:spLocks noGrp="1"/>
          </p:cNvSpPr>
          <p:nvPr>
            <p:ph type="body" idx="21"/>
          </p:nvPr>
        </p:nvSpPr>
        <p:spPr/>
        <p:txBody>
          <a:bodyPr>
            <a:normAutofit lnSpcReduction="10000"/>
          </a:bodyPr>
          <a:lstStyle/>
          <a:p>
            <a:r>
              <a:rPr lang="en-US" b="1" dirty="0"/>
              <a:t>Disability qualification</a:t>
            </a:r>
          </a:p>
          <a:p>
            <a:pPr marL="1893888"/>
            <a:r>
              <a:rPr lang="en-US" sz="4400" dirty="0"/>
              <a:t>A disability of the severity that would qualify the individual for SSI or SSDI benefits (whether or not actually receiving SSI/SSDI benefits)</a:t>
            </a:r>
          </a:p>
          <a:p>
            <a:pPr marL="1893888"/>
            <a:r>
              <a:rPr lang="en-US" sz="4400" dirty="0"/>
              <a:t>Written diagnosis from a qualified medical professional </a:t>
            </a:r>
          </a:p>
          <a:p>
            <a:r>
              <a:rPr lang="en-US" b="1" dirty="0"/>
              <a:t>Age qualification</a:t>
            </a:r>
          </a:p>
          <a:p>
            <a:pPr marL="1893888"/>
            <a:r>
              <a:rPr lang="en-US" sz="4400" dirty="0"/>
              <a:t>Disability first onset prior to age 26</a:t>
            </a:r>
          </a:p>
          <a:p>
            <a:pPr marL="1893888"/>
            <a:r>
              <a:rPr lang="en-US" sz="4400" dirty="0"/>
              <a:t>**ABLE Age Adjustment Act</a:t>
            </a:r>
          </a:p>
          <a:p>
            <a:r>
              <a:rPr lang="en-US" b="1" dirty="0"/>
              <a:t>SSN or Tax ID Number</a:t>
            </a:r>
          </a:p>
          <a:p>
            <a:endParaRPr lang="en-US" dirty="0"/>
          </a:p>
        </p:txBody>
      </p:sp>
    </p:spTree>
    <p:extLst>
      <p:ext uri="{BB962C8B-B14F-4D97-AF65-F5344CB8AC3E}">
        <p14:creationId xmlns:p14="http://schemas.microsoft.com/office/powerpoint/2010/main" val="188915697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78AB1-8751-454F-BE07-ACBE6DA8CACF}"/>
              </a:ext>
            </a:extLst>
          </p:cNvPr>
          <p:cNvSpPr>
            <a:spLocks noGrp="1"/>
          </p:cNvSpPr>
          <p:nvPr>
            <p:ph type="title"/>
          </p:nvPr>
        </p:nvSpPr>
        <p:spPr/>
        <p:txBody>
          <a:bodyPr/>
          <a:lstStyle/>
          <a:p>
            <a:r>
              <a:rPr lang="en-US" dirty="0"/>
              <a:t>ABLE</a:t>
            </a:r>
          </a:p>
        </p:txBody>
      </p:sp>
      <p:sp>
        <p:nvSpPr>
          <p:cNvPr id="3" name="Text Placeholder 2">
            <a:extLst>
              <a:ext uri="{FF2B5EF4-FFF2-40B4-BE49-F238E27FC236}">
                <a16:creationId xmlns:a16="http://schemas.microsoft.com/office/drawing/2014/main" id="{47E89E53-EDAB-4AB8-A3D5-FA4D665AE290}"/>
              </a:ext>
            </a:extLst>
          </p:cNvPr>
          <p:cNvSpPr>
            <a:spLocks noGrp="1"/>
          </p:cNvSpPr>
          <p:nvPr>
            <p:ph type="body" sz="quarter" idx="1"/>
          </p:nvPr>
        </p:nvSpPr>
        <p:spPr/>
        <p:txBody>
          <a:bodyPr/>
          <a:lstStyle/>
          <a:p>
            <a:r>
              <a:rPr lang="en-US" b="1" dirty="0"/>
              <a:t>What exactly are “Qualified Disability Expenses”?</a:t>
            </a:r>
            <a:endParaRPr lang="en-US" dirty="0"/>
          </a:p>
        </p:txBody>
      </p:sp>
      <p:sp>
        <p:nvSpPr>
          <p:cNvPr id="4" name="Text Placeholder 3">
            <a:extLst>
              <a:ext uri="{FF2B5EF4-FFF2-40B4-BE49-F238E27FC236}">
                <a16:creationId xmlns:a16="http://schemas.microsoft.com/office/drawing/2014/main" id="{07905260-A30C-454E-AD3D-10B62FB6E4A7}"/>
              </a:ext>
            </a:extLst>
          </p:cNvPr>
          <p:cNvSpPr>
            <a:spLocks noGrp="1"/>
          </p:cNvSpPr>
          <p:nvPr>
            <p:ph type="body" idx="21"/>
          </p:nvPr>
        </p:nvSpPr>
        <p:spPr/>
        <p:txBody>
          <a:bodyPr/>
          <a:lstStyle/>
          <a:p>
            <a:pPr lvl="0"/>
            <a:r>
              <a:rPr lang="en-US" i="1" dirty="0"/>
              <a:t>Qualified disability expenses</a:t>
            </a:r>
            <a:r>
              <a:rPr lang="en-US" dirty="0"/>
              <a:t> means any expenses:</a:t>
            </a:r>
          </a:p>
          <a:p>
            <a:pPr marL="1219200" lvl="2" indent="0">
              <a:buNone/>
            </a:pPr>
            <a:endParaRPr lang="en-US" sz="4800" dirty="0">
              <a:solidFill>
                <a:schemeClr val="bg2">
                  <a:lumMod val="50000"/>
                </a:schemeClr>
              </a:solidFill>
              <a:latin typeface="Arial" panose="020B0604020202020204" pitchFamily="34" charset="0"/>
              <a:cs typeface="Arial" panose="020B0604020202020204" pitchFamily="34" charset="0"/>
            </a:endParaRPr>
          </a:p>
          <a:p>
            <a:pPr marL="1219200" lvl="2" indent="0">
              <a:buNone/>
            </a:pPr>
            <a:r>
              <a:rPr lang="en-US" sz="4800" dirty="0">
                <a:solidFill>
                  <a:schemeClr val="bg2">
                    <a:lumMod val="50000"/>
                  </a:schemeClr>
                </a:solidFill>
                <a:latin typeface="Arial" panose="020B0604020202020204" pitchFamily="34" charset="0"/>
                <a:cs typeface="Arial" panose="020B0604020202020204" pitchFamily="34" charset="0"/>
              </a:rPr>
              <a:t>(a) incurred at a time when the designated beneficiary is an eligible individual, and </a:t>
            </a:r>
          </a:p>
          <a:p>
            <a:pPr marL="1219200" lvl="2" indent="0">
              <a:buNone/>
            </a:pPr>
            <a:endParaRPr lang="en-US" sz="4800" dirty="0">
              <a:solidFill>
                <a:schemeClr val="bg2">
                  <a:lumMod val="50000"/>
                </a:schemeClr>
              </a:solidFill>
              <a:latin typeface="Arial" panose="020B0604020202020204" pitchFamily="34" charset="0"/>
              <a:cs typeface="Arial" panose="020B0604020202020204" pitchFamily="34" charset="0"/>
            </a:endParaRPr>
          </a:p>
          <a:p>
            <a:pPr marL="1219200" lvl="2" indent="0">
              <a:buNone/>
            </a:pPr>
            <a:r>
              <a:rPr lang="en-US" sz="4800" dirty="0">
                <a:solidFill>
                  <a:schemeClr val="bg2">
                    <a:lumMod val="50000"/>
                  </a:schemeClr>
                </a:solidFill>
                <a:latin typeface="Arial" panose="020B0604020202020204" pitchFamily="34" charset="0"/>
                <a:cs typeface="Arial" panose="020B0604020202020204" pitchFamily="34" charset="0"/>
              </a:rPr>
              <a:t>(b) that relate to the blindness or disability </a:t>
            </a:r>
          </a:p>
          <a:p>
            <a:pPr marL="1219200" lvl="2" indent="0">
              <a:buNone/>
            </a:pPr>
            <a:endParaRPr lang="en-US" sz="4800" dirty="0">
              <a:solidFill>
                <a:schemeClr val="bg2">
                  <a:lumMod val="50000"/>
                </a:schemeClr>
              </a:solidFill>
              <a:latin typeface="Arial" panose="020B0604020202020204" pitchFamily="34" charset="0"/>
              <a:cs typeface="Arial" panose="020B0604020202020204" pitchFamily="34" charset="0"/>
            </a:endParaRPr>
          </a:p>
          <a:p>
            <a:pPr marL="1219200" lvl="2" indent="0">
              <a:buNone/>
            </a:pPr>
            <a:r>
              <a:rPr lang="en-US" sz="4800" dirty="0">
                <a:solidFill>
                  <a:schemeClr val="bg2">
                    <a:lumMod val="50000"/>
                  </a:schemeClr>
                </a:solidFill>
                <a:latin typeface="Arial" panose="020B0604020202020204" pitchFamily="34" charset="0"/>
                <a:cs typeface="Arial" panose="020B0604020202020204" pitchFamily="34" charset="0"/>
              </a:rPr>
              <a:t>“including expenses that are for the benefit of the designated beneficiary in </a:t>
            </a:r>
            <a:r>
              <a:rPr lang="en-US" sz="4800" b="1" dirty="0">
                <a:solidFill>
                  <a:schemeClr val="bg2">
                    <a:lumMod val="50000"/>
                  </a:schemeClr>
                </a:solidFill>
                <a:latin typeface="Arial" panose="020B0604020202020204" pitchFamily="34" charset="0"/>
                <a:cs typeface="Arial" panose="020B0604020202020204" pitchFamily="34" charset="0"/>
              </a:rPr>
              <a:t>maintaining or improving his or her health, independence, </a:t>
            </a:r>
          </a:p>
          <a:p>
            <a:pPr marL="1219200" lvl="2" indent="0">
              <a:buNone/>
            </a:pPr>
            <a:r>
              <a:rPr lang="en-US" sz="4800" b="1" dirty="0">
                <a:solidFill>
                  <a:schemeClr val="bg2">
                    <a:lumMod val="50000"/>
                  </a:schemeClr>
                </a:solidFill>
                <a:latin typeface="Arial" panose="020B0604020202020204" pitchFamily="34" charset="0"/>
                <a:cs typeface="Arial" panose="020B0604020202020204" pitchFamily="34" charset="0"/>
              </a:rPr>
              <a:t>or quality of life</a:t>
            </a:r>
            <a:r>
              <a:rPr lang="en-US" sz="4800" dirty="0">
                <a:solidFill>
                  <a:schemeClr val="bg2">
                    <a:lumMod val="50000"/>
                  </a:schemeClr>
                </a:solidFill>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314561810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A6D53-4B3B-4EFC-B501-5FB567CB014A}"/>
              </a:ext>
            </a:extLst>
          </p:cNvPr>
          <p:cNvSpPr>
            <a:spLocks noGrp="1"/>
          </p:cNvSpPr>
          <p:nvPr>
            <p:ph type="title"/>
          </p:nvPr>
        </p:nvSpPr>
        <p:spPr/>
        <p:txBody>
          <a:bodyPr/>
          <a:lstStyle/>
          <a:p>
            <a:r>
              <a:rPr lang="en-US" dirty="0"/>
              <a:t>ABLE</a:t>
            </a:r>
          </a:p>
        </p:txBody>
      </p:sp>
      <p:sp>
        <p:nvSpPr>
          <p:cNvPr id="3" name="Text Placeholder 2">
            <a:extLst>
              <a:ext uri="{FF2B5EF4-FFF2-40B4-BE49-F238E27FC236}">
                <a16:creationId xmlns:a16="http://schemas.microsoft.com/office/drawing/2014/main" id="{55204CE3-B29A-4F1F-A8CA-A784D9C70E75}"/>
              </a:ext>
            </a:extLst>
          </p:cNvPr>
          <p:cNvSpPr>
            <a:spLocks noGrp="1"/>
          </p:cNvSpPr>
          <p:nvPr>
            <p:ph type="body" sz="quarter" idx="1"/>
          </p:nvPr>
        </p:nvSpPr>
        <p:spPr/>
        <p:txBody>
          <a:bodyPr/>
          <a:lstStyle/>
          <a:p>
            <a:r>
              <a:rPr lang="en-US" b="1" dirty="0"/>
              <a:t>What exactly are “Qualified Disability Expenses”? </a:t>
            </a:r>
            <a:r>
              <a:rPr lang="en-US" sz="3600" b="1" i="1" dirty="0"/>
              <a:t>continued</a:t>
            </a:r>
            <a:endParaRPr lang="en-US" sz="3600" i="1" dirty="0"/>
          </a:p>
          <a:p>
            <a:endParaRPr lang="en-US" dirty="0"/>
          </a:p>
        </p:txBody>
      </p:sp>
      <p:sp>
        <p:nvSpPr>
          <p:cNvPr id="4" name="Text Placeholder 3">
            <a:extLst>
              <a:ext uri="{FF2B5EF4-FFF2-40B4-BE49-F238E27FC236}">
                <a16:creationId xmlns:a16="http://schemas.microsoft.com/office/drawing/2014/main" id="{3C40D866-133C-446E-B2D4-2F4A6D5ED1B4}"/>
              </a:ext>
            </a:extLst>
          </p:cNvPr>
          <p:cNvSpPr>
            <a:spLocks noGrp="1"/>
          </p:cNvSpPr>
          <p:nvPr>
            <p:ph type="body" idx="21"/>
          </p:nvPr>
        </p:nvSpPr>
        <p:spPr/>
        <p:txBody>
          <a:bodyPr/>
          <a:lstStyle/>
          <a:p>
            <a:pPr lvl="0"/>
            <a:r>
              <a:rPr lang="en-US" dirty="0"/>
              <a:t>Very little specific guidance from IRS</a:t>
            </a:r>
          </a:p>
          <a:p>
            <a:pPr lvl="0"/>
            <a:r>
              <a:rPr lang="en-US" dirty="0"/>
              <a:t>“The Treasury Department and the IRS continue to view the definition of qualified disability expenses as </a:t>
            </a:r>
            <a:r>
              <a:rPr lang="en-US" b="1" dirty="0"/>
              <a:t>expansive</a:t>
            </a:r>
            <a:r>
              <a:rPr lang="en-US" dirty="0"/>
              <a:t>.”</a:t>
            </a:r>
          </a:p>
          <a:p>
            <a:pPr lvl="0"/>
            <a:r>
              <a:rPr lang="en-US" dirty="0"/>
              <a:t>Whether a particular expense is a qualified disability depends on each designated beneficiary's </a:t>
            </a:r>
            <a:r>
              <a:rPr lang="en-US" b="1" dirty="0"/>
              <a:t>unique circumstances </a:t>
            </a:r>
            <a:r>
              <a:rPr lang="en-US" dirty="0"/>
              <a:t>and whether the expense is for maintaining or improving the health, independence, or quality of life of the designated beneficiary.”</a:t>
            </a:r>
          </a:p>
          <a:p>
            <a:pPr lvl="0"/>
            <a:r>
              <a:rPr lang="en-US" dirty="0">
                <a:solidFill>
                  <a:schemeClr val="bg2">
                    <a:lumMod val="50000"/>
                  </a:schemeClr>
                </a:solidFill>
                <a:latin typeface="Arial" panose="020B0604020202020204" pitchFamily="34" charset="0"/>
                <a:cs typeface="Arial" panose="020B0604020202020204" pitchFamily="34" charset="0"/>
              </a:rPr>
              <a:t>The definition is “</a:t>
            </a:r>
            <a:r>
              <a:rPr lang="en-US" dirty="0"/>
              <a:t>broad, but not unlimited”</a:t>
            </a:r>
          </a:p>
        </p:txBody>
      </p:sp>
    </p:spTree>
    <p:extLst>
      <p:ext uri="{BB962C8B-B14F-4D97-AF65-F5344CB8AC3E}">
        <p14:creationId xmlns:p14="http://schemas.microsoft.com/office/powerpoint/2010/main" val="3495944637"/>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5E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rcare Brand">
      <a:dk1>
        <a:sysClr val="windowText" lastClr="000000"/>
      </a:dk1>
      <a:lt1>
        <a:srgbClr val="009DA5"/>
      </a:lt1>
      <a:dk2>
        <a:srgbClr val="3D5588"/>
      </a:dk2>
      <a:lt2>
        <a:srgbClr val="FFFFFF"/>
      </a:lt2>
      <a:accent1>
        <a:srgbClr val="AEDFEB"/>
      </a:accent1>
      <a:accent2>
        <a:srgbClr val="009DA5"/>
      </a:accent2>
      <a:accent3>
        <a:srgbClr val="3D5588"/>
      </a:accent3>
      <a:accent4>
        <a:srgbClr val="26849C"/>
      </a:accent4>
      <a:accent5>
        <a:srgbClr val="15537E"/>
      </a:accent5>
      <a:accent6>
        <a:srgbClr val="D6EFF5"/>
      </a:accent6>
      <a:hlink>
        <a:srgbClr val="009DA5"/>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5E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Ion</Template>
  <TotalTime>803</TotalTime>
  <Words>3664</Words>
  <Application>Microsoft Office PowerPoint</Application>
  <PresentationFormat>Custom</PresentationFormat>
  <Paragraphs>440</Paragraphs>
  <Slides>42</Slides>
  <Notes>13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42</vt:i4>
      </vt:variant>
    </vt:vector>
  </HeadingPairs>
  <TitlesOfParts>
    <vt:vector size="50" baseType="lpstr">
      <vt:lpstr>Arial</vt:lpstr>
      <vt:lpstr>Calibri</vt:lpstr>
      <vt:lpstr>Calibri Light</vt:lpstr>
      <vt:lpstr>Helvetica Neue</vt:lpstr>
      <vt:lpstr>Times New Roman</vt:lpstr>
      <vt:lpstr>21_BasicWhite</vt:lpstr>
      <vt:lpstr>Custom Design</vt:lpstr>
      <vt:lpstr>Office Theme</vt:lpstr>
      <vt:lpstr>ABLE Accounts and Special Needs Trusts  What you need to know</vt:lpstr>
      <vt:lpstr>ABLE</vt:lpstr>
      <vt:lpstr>ABLE</vt:lpstr>
      <vt:lpstr>ABLE</vt:lpstr>
      <vt:lpstr>ABLE</vt:lpstr>
      <vt:lpstr>PowerPoint Presentation</vt:lpstr>
      <vt:lpstr>PowerPoint Presentation</vt:lpstr>
      <vt:lpstr>ABLE</vt:lpstr>
      <vt:lpstr>ABLE</vt:lpstr>
      <vt:lpstr>ABLE</vt:lpstr>
      <vt:lpstr>Frequently Asked Questions</vt:lpstr>
      <vt:lpstr>ABLE</vt:lpstr>
      <vt:lpstr>ABLE</vt:lpstr>
      <vt:lpstr>ABLE</vt:lpstr>
      <vt:lpstr>ABLE</vt:lpstr>
      <vt:lpstr>ABLE</vt:lpstr>
      <vt:lpstr>Kansas State Treasurer’s Office </vt:lpstr>
      <vt:lpstr>Special Needs Trusts</vt:lpstr>
      <vt:lpstr>Two Categories of SNTs </vt:lpstr>
      <vt:lpstr>Third Party Special Needs Trust</vt:lpstr>
      <vt:lpstr>Third Party Trust</vt:lpstr>
      <vt:lpstr>Third Party Trust</vt:lpstr>
      <vt:lpstr>First Party Special Needs Trust</vt:lpstr>
      <vt:lpstr>Private First Party Trust</vt:lpstr>
      <vt:lpstr>Pooled First Party Trust</vt:lpstr>
      <vt:lpstr>A Pooled Trust is a Trust!</vt:lpstr>
      <vt:lpstr>PowerPoint Presentation</vt:lpstr>
      <vt:lpstr>Trust Distributions</vt:lpstr>
      <vt:lpstr>Trust Distributions: The Do’s</vt:lpstr>
      <vt:lpstr>Trust Distributions: The Do Nots </vt:lpstr>
      <vt:lpstr>In Kind Support and Maintenance (ISM)</vt:lpstr>
      <vt:lpstr>Impact of ISM distributions from  SNT</vt:lpstr>
      <vt:lpstr>Impact of unearned income on SSI beneficiary</vt:lpstr>
      <vt:lpstr>There can still be flexibility in spending with a Special Needs Trust!</vt:lpstr>
      <vt:lpstr>PowerPoint Presentation</vt:lpstr>
      <vt:lpstr>Income Taxes: Striking a Balance</vt:lpstr>
      <vt:lpstr>Case Study 1:  The $10,000 inheritance </vt:lpstr>
      <vt:lpstr>Case Study 2:  The Personal Injury Settlement</vt:lpstr>
      <vt:lpstr>   SNTs and ABLE Working Together</vt:lpstr>
      <vt:lpstr>Overview of ABLE vs. SNT</vt:lpstr>
      <vt:lpstr>Overview of ABLE vs. SNT</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Services</dc:title>
  <dc:creator>Jennifer Goetz</dc:creator>
  <cp:lastModifiedBy>Meghan Shreve</cp:lastModifiedBy>
  <cp:revision>59</cp:revision>
  <dcterms:modified xsi:type="dcterms:W3CDTF">2023-10-11T20:21:16Z</dcterms:modified>
</cp:coreProperties>
</file>