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2" r:id="rId1"/>
  </p:sldMasterIdLst>
  <p:notesMasterIdLst>
    <p:notesMasterId r:id="rId46"/>
  </p:notesMasterIdLst>
  <p:sldIdLst>
    <p:sldId id="307" r:id="rId2"/>
    <p:sldId id="310" r:id="rId3"/>
    <p:sldId id="311" r:id="rId4"/>
    <p:sldId id="312" r:id="rId5"/>
    <p:sldId id="265" r:id="rId6"/>
    <p:sldId id="313" r:id="rId7"/>
    <p:sldId id="314" r:id="rId8"/>
    <p:sldId id="268" r:id="rId9"/>
    <p:sldId id="315" r:id="rId10"/>
    <p:sldId id="316" r:id="rId11"/>
    <p:sldId id="317" r:id="rId12"/>
    <p:sldId id="318" r:id="rId13"/>
    <p:sldId id="273" r:id="rId14"/>
    <p:sldId id="274" r:id="rId15"/>
    <p:sldId id="275" r:id="rId16"/>
    <p:sldId id="319" r:id="rId17"/>
    <p:sldId id="277" r:id="rId18"/>
    <p:sldId id="320" r:id="rId19"/>
    <p:sldId id="321" r:id="rId20"/>
    <p:sldId id="322" r:id="rId21"/>
    <p:sldId id="281" r:id="rId22"/>
    <p:sldId id="323" r:id="rId23"/>
    <p:sldId id="324" r:id="rId24"/>
    <p:sldId id="325" r:id="rId25"/>
    <p:sldId id="285" r:id="rId26"/>
    <p:sldId id="286" r:id="rId27"/>
    <p:sldId id="287" r:id="rId28"/>
    <p:sldId id="326" r:id="rId29"/>
    <p:sldId id="289" r:id="rId30"/>
    <p:sldId id="290" r:id="rId31"/>
    <p:sldId id="291" r:id="rId32"/>
    <p:sldId id="292" r:id="rId33"/>
    <p:sldId id="293" r:id="rId34"/>
    <p:sldId id="294" r:id="rId35"/>
    <p:sldId id="295" r:id="rId36"/>
    <p:sldId id="327" r:id="rId37"/>
    <p:sldId id="297" r:id="rId38"/>
    <p:sldId id="298" r:id="rId39"/>
    <p:sldId id="299" r:id="rId40"/>
    <p:sldId id="300" r:id="rId41"/>
    <p:sldId id="301" r:id="rId42"/>
    <p:sldId id="302" r:id="rId43"/>
    <p:sldId id="328" r:id="rId44"/>
    <p:sldId id="305" r:id="rId45"/>
  </p:sldIdLst>
  <p:sldSz cx="12192000" cy="6858000"/>
  <p:notesSz cx="6858000" cy="9144000"/>
  <p:embeddedFontLst>
    <p:embeddedFont>
      <p:font typeface="Calibri" panose="020F0502020204030204" pitchFamily="34" charset="0"/>
      <p:regular r:id="rId47"/>
      <p:bold r:id="rId48"/>
      <p:italic r:id="rId49"/>
      <p:boldItalic r:id="rId50"/>
    </p:embeddedFont>
    <p:embeddedFont>
      <p:font typeface="Garamond" panose="02020404030301010803" pitchFamily="18" charset="0"/>
      <p:regular r:id="rId51"/>
      <p:bold r:id="rId52"/>
      <p: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iPBLdnkiJ3UK9XYkPJyfi2/a3Ml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a Marsac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66" Type="http://schemas.openxmlformats.org/officeDocument/2006/relationships/tableStyles" Target="tableStyles.xml"/><Relationship Id="rId5" Type="http://schemas.openxmlformats.org/officeDocument/2006/relationships/slide" Target="slides/slide4.xml"/><Relationship Id="rId61" Type="http://customschemas.google.com/relationships/presentationmetadata" Target="meta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What comes to mind when you hear the term “emergency preparedness”? ____________________________________</a:t>
            </a:r>
            <a:endParaRPr/>
          </a:p>
          <a:p>
            <a:pPr marL="171450" lvl="0" indent="-171450" algn="l" rtl="0">
              <a:spcBef>
                <a:spcPts val="0"/>
              </a:spcBef>
              <a:spcAft>
                <a:spcPts val="0"/>
              </a:spcAft>
              <a:buClr>
                <a:schemeClr val="dk1"/>
              </a:buClr>
              <a:buSzPts val="1200"/>
              <a:buFont typeface="Arial"/>
              <a:buChar char="•"/>
            </a:pPr>
            <a:r>
              <a:rPr lang="en-US"/>
              <a:t>You might think… of having food, water, adequate shelter… you might think about electrical and energy needs… you might think of having the appropriate clothing and weather gear… or even means for appropriate transportation… </a:t>
            </a:r>
            <a:endParaRPr/>
          </a:p>
          <a:p>
            <a:pPr marL="171450" lvl="0" indent="-171450" algn="l" rtl="0">
              <a:spcBef>
                <a:spcPts val="0"/>
              </a:spcBef>
              <a:spcAft>
                <a:spcPts val="0"/>
              </a:spcAft>
              <a:buClr>
                <a:schemeClr val="dk1"/>
              </a:buClr>
              <a:buSzPts val="1200"/>
              <a:buFont typeface="Arial"/>
              <a:buChar char="•"/>
            </a:pPr>
            <a:r>
              <a:rPr lang="en-US"/>
              <a:t>Some might think about having medication available and handy, or a bag of clothing and relevant items packed in the trunk of a car.</a:t>
            </a:r>
            <a:endParaRPr/>
          </a:p>
          <a:p>
            <a:pPr marL="171450" lvl="0" indent="-171450" algn="l" rtl="0">
              <a:spcBef>
                <a:spcPts val="0"/>
              </a:spcBef>
              <a:spcAft>
                <a:spcPts val="0"/>
              </a:spcAft>
              <a:buClr>
                <a:schemeClr val="dk1"/>
              </a:buClr>
              <a:buSzPts val="1200"/>
              <a:buFont typeface="Arial"/>
              <a:buChar char="•"/>
            </a:pPr>
            <a:r>
              <a:rPr lang="en-US"/>
              <a:t>According to the State of New York’s Department of Health, less than 20% of Americans viewed themselves as being fully prepared should an emergency arise. But in a poll taken after the aftermath of Hurricane Katrina… 96% of Americans believed in the importance of emergency preparedness.</a:t>
            </a:r>
            <a:endParaRPr/>
          </a:p>
          <a:p>
            <a:pPr marL="171450" lvl="0" indent="-171450" algn="l" rtl="0">
              <a:spcBef>
                <a:spcPts val="0"/>
              </a:spcBef>
              <a:spcAft>
                <a:spcPts val="0"/>
              </a:spcAft>
              <a:buClr>
                <a:schemeClr val="dk1"/>
              </a:buClr>
              <a:buSzPts val="1200"/>
              <a:buFont typeface="Arial"/>
              <a:buChar char="•"/>
            </a:pPr>
            <a:r>
              <a:rPr lang="en-US"/>
              <a:t>https://www.health.ny.gov/environmental/emergency/people_with_disabilities/preparedness.htm </a:t>
            </a:r>
            <a:endParaRPr/>
          </a:p>
          <a:p>
            <a:pPr marL="0" lvl="0" indent="0" algn="l" rtl="0">
              <a:spcBef>
                <a:spcPts val="0"/>
              </a:spcBef>
              <a:spcAft>
                <a:spcPts val="0"/>
              </a:spcAft>
              <a:buNone/>
            </a:pPr>
            <a:endParaRPr/>
          </a:p>
        </p:txBody>
      </p:sp>
      <p:sp>
        <p:nvSpPr>
          <p:cNvPr id="180" name="Google Shape;18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Federally legislated Medicaid requirements for recipients with intellectual and/or</a:t>
            </a:r>
            <a:br>
              <a:rPr lang="en-US"/>
            </a:br>
            <a:r>
              <a:rPr lang="en-US">
                <a:latin typeface="Arial"/>
                <a:ea typeface="Arial"/>
                <a:cs typeface="Arial"/>
                <a:sym typeface="Arial"/>
              </a:rPr>
              <a:t>developmental disabilities (IDD) to have a person-centered plan (PCP) do not specifically state</a:t>
            </a:r>
            <a:br>
              <a:rPr lang="en-US"/>
            </a:br>
            <a:r>
              <a:rPr lang="en-US">
                <a:latin typeface="Arial"/>
                <a:ea typeface="Arial"/>
                <a:cs typeface="Arial"/>
                <a:sym typeface="Arial"/>
              </a:rPr>
              <a:t>that advanced care plans (ACP) be a component of the plan. However, coronavirus disease</a:t>
            </a:r>
            <a:br>
              <a:rPr lang="en-US"/>
            </a:br>
            <a:r>
              <a:rPr lang="en-US">
                <a:latin typeface="Arial"/>
                <a:ea typeface="Arial"/>
                <a:cs typeface="Arial"/>
                <a:sym typeface="Arial"/>
              </a:rPr>
              <a:t>2019 (COVID-19) has provided a salient reminder of the importance of incorporating ACP</a:t>
            </a:r>
            <a:br>
              <a:rPr lang="en-US"/>
            </a:br>
            <a:r>
              <a:rPr lang="en-US">
                <a:latin typeface="Arial"/>
                <a:ea typeface="Arial"/>
                <a:cs typeface="Arial"/>
                <a:sym typeface="Arial"/>
              </a:rPr>
              <a:t>within the PCP for people who have IDD. As demonstrated by situations arising from COVID-</a:t>
            </a:r>
            <a:br>
              <a:rPr lang="en-US"/>
            </a:br>
            <a:r>
              <a:rPr lang="en-US">
                <a:latin typeface="Arial"/>
                <a:ea typeface="Arial"/>
                <a:cs typeface="Arial"/>
                <a:sym typeface="Arial"/>
              </a:rPr>
              <a:t>19, emergencies and crises can dramatically alter access to care for people with IDD. This</a:t>
            </a:r>
            <a:br>
              <a:rPr lang="en-US"/>
            </a:br>
            <a:r>
              <a:rPr lang="en-US">
                <a:latin typeface="Arial"/>
                <a:ea typeface="Arial"/>
                <a:cs typeface="Arial"/>
                <a:sym typeface="Arial"/>
              </a:rPr>
              <a:t>paper synthesizes results from an environmental scan related to ACP for adults with IDD.</a:t>
            </a:r>
            <a:br>
              <a:rPr lang="en-US"/>
            </a:br>
            <a:r>
              <a:rPr lang="en-US">
                <a:latin typeface="Arial"/>
                <a:ea typeface="Arial"/>
                <a:cs typeface="Arial"/>
                <a:sym typeface="Arial"/>
              </a:rPr>
              <a:t>Findings suggest that the use of ACP, particularly when such planning processes result in the</a:t>
            </a:r>
            <a:br>
              <a:rPr lang="en-US"/>
            </a:br>
            <a:r>
              <a:rPr lang="en-US">
                <a:latin typeface="Arial"/>
                <a:ea typeface="Arial"/>
                <a:cs typeface="Arial"/>
                <a:sym typeface="Arial"/>
              </a:rPr>
              <a:t>delineation of roles and documentation of preferences, can be helpful in mitigating the impact</a:t>
            </a:r>
            <a:br>
              <a:rPr lang="en-US"/>
            </a:br>
            <a:r>
              <a:rPr lang="en-US">
                <a:latin typeface="Arial"/>
                <a:ea typeface="Arial"/>
                <a:cs typeface="Arial"/>
                <a:sym typeface="Arial"/>
              </a:rPr>
              <a:t>of these crisis situations on the person with IDD and their caregivers.</a:t>
            </a:r>
            <a:endParaRPr/>
          </a:p>
        </p:txBody>
      </p:sp>
      <p:sp>
        <p:nvSpPr>
          <p:cNvPr id="370" name="Google Shape;370;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Federally legislated Medicaid requirements for recipients with intellectual and/or</a:t>
            </a:r>
            <a:br>
              <a:rPr lang="en-US"/>
            </a:br>
            <a:r>
              <a:rPr lang="en-US">
                <a:latin typeface="Arial"/>
                <a:ea typeface="Arial"/>
                <a:cs typeface="Arial"/>
                <a:sym typeface="Arial"/>
              </a:rPr>
              <a:t>developmental disabilities (IDD) to have a person-centered plan (PCP) do not specifically state</a:t>
            </a:r>
            <a:br>
              <a:rPr lang="en-US"/>
            </a:br>
            <a:r>
              <a:rPr lang="en-US">
                <a:latin typeface="Arial"/>
                <a:ea typeface="Arial"/>
                <a:cs typeface="Arial"/>
                <a:sym typeface="Arial"/>
              </a:rPr>
              <a:t>that advanced care plans (ACP) be a component of the plan. However, coronavirus disease</a:t>
            </a:r>
            <a:br>
              <a:rPr lang="en-US"/>
            </a:br>
            <a:r>
              <a:rPr lang="en-US">
                <a:latin typeface="Arial"/>
                <a:ea typeface="Arial"/>
                <a:cs typeface="Arial"/>
                <a:sym typeface="Arial"/>
              </a:rPr>
              <a:t>2019 (COVID-19) has provided a salient reminder of the importance of incorporating ACP</a:t>
            </a:r>
            <a:br>
              <a:rPr lang="en-US"/>
            </a:br>
            <a:r>
              <a:rPr lang="en-US">
                <a:latin typeface="Arial"/>
                <a:ea typeface="Arial"/>
                <a:cs typeface="Arial"/>
                <a:sym typeface="Arial"/>
              </a:rPr>
              <a:t>within the PCP for people who have IDD. As demonstrated by situations arising from COVID-</a:t>
            </a:r>
            <a:br>
              <a:rPr lang="en-US"/>
            </a:br>
            <a:r>
              <a:rPr lang="en-US">
                <a:latin typeface="Arial"/>
                <a:ea typeface="Arial"/>
                <a:cs typeface="Arial"/>
                <a:sym typeface="Arial"/>
              </a:rPr>
              <a:t>19, emergencies and crises can dramatically alter access to care for people with IDD. This</a:t>
            </a:r>
            <a:br>
              <a:rPr lang="en-US"/>
            </a:br>
            <a:r>
              <a:rPr lang="en-US">
                <a:latin typeface="Arial"/>
                <a:ea typeface="Arial"/>
                <a:cs typeface="Arial"/>
                <a:sym typeface="Arial"/>
              </a:rPr>
              <a:t>paper synthesizes results from an environmental scan related to ACP for adults with IDD.</a:t>
            </a:r>
            <a:br>
              <a:rPr lang="en-US"/>
            </a:br>
            <a:r>
              <a:rPr lang="en-US">
                <a:latin typeface="Arial"/>
                <a:ea typeface="Arial"/>
                <a:cs typeface="Arial"/>
                <a:sym typeface="Arial"/>
              </a:rPr>
              <a:t>Findings suggest that the use of ACP, particularly when such planning processes result in the</a:t>
            </a:r>
            <a:br>
              <a:rPr lang="en-US"/>
            </a:br>
            <a:r>
              <a:rPr lang="en-US">
                <a:latin typeface="Arial"/>
                <a:ea typeface="Arial"/>
                <a:cs typeface="Arial"/>
                <a:sym typeface="Arial"/>
              </a:rPr>
              <a:t>delineation of roles and documentation of preferences, can be helpful in mitigating the impact</a:t>
            </a:r>
            <a:br>
              <a:rPr lang="en-US"/>
            </a:br>
            <a:r>
              <a:rPr lang="en-US">
                <a:latin typeface="Arial"/>
                <a:ea typeface="Arial"/>
                <a:cs typeface="Arial"/>
                <a:sym typeface="Arial"/>
              </a:rPr>
              <a:t>of these crisis situations on the person with IDD and their caregivers.</a:t>
            </a:r>
            <a:endParaRPr/>
          </a:p>
        </p:txBody>
      </p:sp>
      <p:sp>
        <p:nvSpPr>
          <p:cNvPr id="362" name="Google Shape;36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10/30/2023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914558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4361377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248864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431960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039995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450420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810699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715948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986742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19"/>
        <p:cNvGrpSpPr/>
        <p:nvPr/>
      </p:nvGrpSpPr>
      <p:grpSpPr>
        <a:xfrm>
          <a:off x="0" y="0"/>
          <a:ext cx="0" cy="0"/>
          <a:chOff x="0" y="0"/>
          <a:chExt cx="0" cy="0"/>
        </a:xfrm>
      </p:grpSpPr>
      <p:sp>
        <p:nvSpPr>
          <p:cNvPr id="20" name="Google Shape;20;p54"/>
          <p:cNvSpPr txBox="1">
            <a:spLocks noGrp="1"/>
          </p:cNvSpPr>
          <p:nvPr>
            <p:ph type="title"/>
          </p:nvPr>
        </p:nvSpPr>
        <p:spPr>
          <a:xfrm>
            <a:off x="685800" y="114047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8586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4"/>
          <p:cNvSpPr txBox="1">
            <a:spLocks noGrp="1"/>
          </p:cNvSpPr>
          <p:nvPr>
            <p:ph type="body" idx="1"/>
          </p:nvPr>
        </p:nvSpPr>
        <p:spPr>
          <a:xfrm>
            <a:off x="685800" y="529808"/>
            <a:ext cx="6154271" cy="22383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rgbClr val="67A33B"/>
              </a:buClr>
              <a:buSzPts val="1200"/>
              <a:buNone/>
              <a:defRPr sz="1200">
                <a:solidFill>
                  <a:srgbClr val="67A33B"/>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54"/>
          <p:cNvSpPr txBox="1">
            <a:spLocks noGrp="1"/>
          </p:cNvSpPr>
          <p:nvPr>
            <p:ph type="body" idx="2"/>
          </p:nvPr>
        </p:nvSpPr>
        <p:spPr>
          <a:xfrm>
            <a:off x="685800" y="2465388"/>
            <a:ext cx="5024437" cy="29130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485865"/>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71155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
        <p:cNvGrpSpPr/>
        <p:nvPr/>
      </p:nvGrpSpPr>
      <p:grpSpPr>
        <a:xfrm>
          <a:off x="0" y="0"/>
          <a:ext cx="0" cy="0"/>
          <a:chOff x="0" y="0"/>
          <a:chExt cx="0" cy="0"/>
        </a:xfrm>
      </p:grpSpPr>
      <p:sp>
        <p:nvSpPr>
          <p:cNvPr id="28" name="Google Shape;28;p55"/>
          <p:cNvSpPr txBox="1">
            <a:spLocks noGrp="1"/>
          </p:cNvSpPr>
          <p:nvPr>
            <p:ph type="title"/>
          </p:nvPr>
        </p:nvSpPr>
        <p:spPr>
          <a:xfrm>
            <a:off x="800096" y="2209800"/>
            <a:ext cx="4952998" cy="2057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Calibri"/>
              <a:buNone/>
              <a:defRPr sz="2800" b="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5"/>
          <p:cNvSpPr>
            <a:spLocks noGrp="1"/>
          </p:cNvSpPr>
          <p:nvPr>
            <p:ph type="pic" idx="2"/>
          </p:nvPr>
        </p:nvSpPr>
        <p:spPr>
          <a:xfrm>
            <a:off x="6096000" y="0"/>
            <a:ext cx="6096000" cy="6858000"/>
          </a:xfrm>
          <a:prstGeom prst="rect">
            <a:avLst/>
          </a:prstGeom>
          <a:noFill/>
          <a:ln>
            <a:noFill/>
          </a:ln>
        </p:spPr>
      </p:sp>
    </p:spTree>
    <p:extLst>
      <p:ext uri="{BB962C8B-B14F-4D97-AF65-F5344CB8AC3E}">
        <p14:creationId xmlns:p14="http://schemas.microsoft.com/office/powerpoint/2010/main" val="4029547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214922636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Ending">
  <p:cSld name="Ending">
    <p:spTree>
      <p:nvGrpSpPr>
        <p:cNvPr id="1" name="Shape 35"/>
        <p:cNvGrpSpPr/>
        <p:nvPr/>
      </p:nvGrpSpPr>
      <p:grpSpPr>
        <a:xfrm>
          <a:off x="0" y="0"/>
          <a:ext cx="0" cy="0"/>
          <a:chOff x="0" y="0"/>
          <a:chExt cx="0" cy="0"/>
        </a:xfrm>
      </p:grpSpPr>
      <p:sp>
        <p:nvSpPr>
          <p:cNvPr id="37" name="Google Shape;37;p58"/>
          <p:cNvSpPr txBox="1">
            <a:spLocks noGrp="1"/>
          </p:cNvSpPr>
          <p:nvPr>
            <p:ph type="body" idx="1"/>
          </p:nvPr>
        </p:nvSpPr>
        <p:spPr>
          <a:xfrm>
            <a:off x="914400" y="2665414"/>
            <a:ext cx="10363200" cy="1527175"/>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1000"/>
              </a:spcBef>
              <a:spcAft>
                <a:spcPts val="0"/>
              </a:spcAft>
              <a:buClr>
                <a:schemeClr val="lt1"/>
              </a:buClr>
              <a:buSzPts val="4800"/>
              <a:buNone/>
              <a:defRPr sz="4800" b="1">
                <a:solidFill>
                  <a:schemeClr val="lt1"/>
                </a:solidFill>
              </a:defRPr>
            </a:lvl1pPr>
            <a:lvl2pPr marL="914400" lvl="1" indent="-228600" algn="l">
              <a:lnSpc>
                <a:spcPct val="90000"/>
              </a:lnSpc>
              <a:spcBef>
                <a:spcPts val="500"/>
              </a:spcBef>
              <a:spcAft>
                <a:spcPts val="0"/>
              </a:spcAft>
              <a:buClr>
                <a:schemeClr val="dk1"/>
              </a:buClr>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65960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837304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10/30/2023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77157194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522373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691978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6423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60449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4932298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10/30/2023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0801526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2" r:id="rId18"/>
    <p:sldLayoutId id="2147483803" r:id="rId19"/>
    <p:sldLayoutId id="2147483805" r:id="rId20"/>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unsplash.com/@vitor_camilo?utm_source=unsplash&amp;utm_medium=referral&amp;utm_content=creditCopyText"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s://unsplash.com/photos/7NoYTT9OmiI?utm_source=unsplash&amp;utm_medium=referral&amp;utm_content=creditCopyText"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unsplash.com/@stilclassis?utm_source=unsplash&amp;utm_medium=referral&amp;utm_content=creditCopyText" TargetMode="External"/><Relationship Id="rId2" Type="http://schemas.openxmlformats.org/officeDocument/2006/relationships/image" Target="../media/image20.jpg"/><Relationship Id="rId1" Type="http://schemas.openxmlformats.org/officeDocument/2006/relationships/slideLayout" Target="../slideLayouts/slideLayout9.xml"/><Relationship Id="rId4" Type="http://schemas.openxmlformats.org/officeDocument/2006/relationships/hyperlink" Target="https://unsplash.com/photos/flRm0z3MEoA?utm_source=unsplash&amp;utm_medium=referral&amp;utm_content=creditCopyTex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hyperlink" Target="https://creativecommons.org/licenses/by-nc-sa/3.0/" TargetMode="External"/><Relationship Id="rId4" Type="http://schemas.openxmlformats.org/officeDocument/2006/relationships/hyperlink" Target="https://www.flickr.com/photos/bastamanography/36470069490/"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unsplash.com/photos/q10VITrVYUM?utm_source=unsplash&amp;utm_medium=referral&amp;utm_content=creditCopyText" TargetMode="External"/><Relationship Id="rId2" Type="http://schemas.openxmlformats.org/officeDocument/2006/relationships/hyperlink" Target="https://unsplash.com/@jessbaileydesigns?utm_source=unsplash&amp;utm_medium=referral&amp;utm_content=creditCopyText" TargetMode="Externa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evaculife.com.au/blog/evacuation-of-people-with-a-disability/"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hyperlink" Target="https://www.getprepared.gc.ca/cnt/rsrcs/pblctns/pplwthdsblts/index-en.aspx"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hyperlink" Target="https://www.getprepared.gc.ca/cnt/rsrcs/pblctns/pplwthdsblts/index-en.aspx"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hyperlink" Target="https://www.getprepared.gc.ca/cnt/rsrcs/pblctns/pplwthdsblts/index-en.aspx"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openxmlformats.org/officeDocument/2006/relationships/hyperlink" Target="https://unsplash.com/@nci?utm_source=unsplash&amp;utm_medium=referral&amp;utm_content=creditCopyText" TargetMode="External"/><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hyperlink" Target="https://unsplash.com/photos/BxXgTQEw1M4?utm_source=unsplash&amp;utm_medium=referral&amp;utm_content=creditCopyText"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hyperlink" Target="https://www.redcross.org/get-help/how-to-prepare-for-emergencies/common-natural-disasters-across-us.html#al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vividmaps.com/natural-disasters-in-the-united-states/" TargetMode="Externa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hyperlink" Target="https://vividmaps.com/natural-disasters-in-the-united-stat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cdc.gov/cpr/documents/aging.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hyperlink" Target="https://creativecommons.org/licenses/by/3.0/" TargetMode="External"/><Relationship Id="rId4" Type="http://schemas.openxmlformats.org/officeDocument/2006/relationships/hyperlink" Target="https://www.fivesixteenthsblog.com/2015/01/make-it-monday-custom-spiral-bound.htm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redcross.org/get-help/how-to-prepare-for-emergencies/common-natural-disasters-across-us.html#al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hyperlink" Target="https://unsplash.com/photos/t48eHCSCnds?utm_source=unsplash&amp;utm_medium=referral&amp;utm_content=creditCopyText" TargetMode="External"/><Relationship Id="rId4" Type="http://schemas.openxmlformats.org/officeDocument/2006/relationships/hyperlink" Target="https://unsplash.com/@cmhedger?utm_source=unsplash&amp;utm_medium=referral&amp;utm_content=creditCopyTex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unsplash.com/@moino007?utm_source=unsplash&amp;utm_medium=referral&amp;utm_content=creditCopyText" TargetMode="External"/><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hyperlink" Target="https://unsplash.com/photos/g-u2XlUqAXA?utm_source=unsplash&amp;utm_medium=referral&amp;utm_content=creditCopyTex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hyperlink" Target="https://unsplash.com/@chriswebdog?utm_source=unsplash&amp;utm_medium=referral&amp;utm_content=creditCopyText"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unsplash.com/photos/4zxp5vlmvnI?utm_source=unsplash&amp;utm_medium=referral&amp;utm_content=creditCopyTex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E2D94-165C-2F54-996C-F598A87F71FE}"/>
              </a:ext>
            </a:extLst>
          </p:cNvPr>
          <p:cNvSpPr>
            <a:spLocks noGrp="1"/>
          </p:cNvSpPr>
          <p:nvPr>
            <p:ph type="ctrTitle"/>
          </p:nvPr>
        </p:nvSpPr>
        <p:spPr/>
        <p:txBody>
          <a:bodyPr/>
          <a:lstStyle/>
          <a:p>
            <a:r>
              <a:rPr lang="en-US" sz="3000" dirty="0"/>
              <a:t>Emergency Preparedness and Response for IDD Organizations: </a:t>
            </a:r>
            <a:br>
              <a:rPr lang="en-US" sz="3000" dirty="0"/>
            </a:br>
            <a:r>
              <a:rPr lang="en-US" sz="3000" dirty="0"/>
              <a:t>What to Know and How to Move Forward</a:t>
            </a:r>
          </a:p>
        </p:txBody>
      </p:sp>
      <p:sp>
        <p:nvSpPr>
          <p:cNvPr id="3" name="Subtitle 2">
            <a:extLst>
              <a:ext uri="{FF2B5EF4-FFF2-40B4-BE49-F238E27FC236}">
                <a16:creationId xmlns:a16="http://schemas.microsoft.com/office/drawing/2014/main" id="{898529AF-D6C8-57B8-C75D-821B4F9ED283}"/>
              </a:ext>
            </a:extLst>
          </p:cNvPr>
          <p:cNvSpPr>
            <a:spLocks noGrp="1"/>
          </p:cNvSpPr>
          <p:nvPr>
            <p:ph type="subTitle" idx="1"/>
          </p:nvPr>
        </p:nvSpPr>
        <p:spPr>
          <a:xfrm>
            <a:off x="2692398" y="3657596"/>
            <a:ext cx="6815669" cy="1728319"/>
          </a:xfrm>
        </p:spPr>
        <p:txBody>
          <a:bodyPr>
            <a:normAutofit/>
          </a:bodyPr>
          <a:lstStyle/>
          <a:p>
            <a:r>
              <a:rPr lang="en-US" dirty="0"/>
              <a:t>Christina Marsack-</a:t>
            </a:r>
            <a:r>
              <a:rPr lang="en-US" dirty="0" err="1"/>
              <a:t>Topolewski</a:t>
            </a:r>
            <a:r>
              <a:rPr lang="en-US" dirty="0"/>
              <a:t>, Ph.D., LMSW</a:t>
            </a:r>
          </a:p>
          <a:p>
            <a:r>
              <a:rPr lang="en-US" sz="1700" dirty="0"/>
              <a:t>Associate Professor - Social Work, Eastern Michigan University</a:t>
            </a:r>
          </a:p>
          <a:p>
            <a:r>
              <a:rPr lang="en-US" sz="1700" dirty="0"/>
              <a:t>Michigan Developmental Disabilities Institute – Research Affiliate</a:t>
            </a:r>
          </a:p>
          <a:p>
            <a:r>
              <a:rPr lang="en-US" sz="1700" dirty="0"/>
              <a:t>cmarsack@emich.edu</a:t>
            </a:r>
          </a:p>
          <a:p>
            <a:endParaRPr lang="en-US" dirty="0"/>
          </a:p>
        </p:txBody>
      </p:sp>
    </p:spTree>
    <p:extLst>
      <p:ext uri="{BB962C8B-B14F-4D97-AF65-F5344CB8AC3E}">
        <p14:creationId xmlns:p14="http://schemas.microsoft.com/office/powerpoint/2010/main" val="2827565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7857A-60F6-A989-DDEC-838B0E78DB79}"/>
              </a:ext>
            </a:extLst>
          </p:cNvPr>
          <p:cNvSpPr>
            <a:spLocks noGrp="1"/>
          </p:cNvSpPr>
          <p:nvPr>
            <p:ph type="title"/>
          </p:nvPr>
        </p:nvSpPr>
        <p:spPr/>
        <p:txBody>
          <a:bodyPr>
            <a:normAutofit fontScale="90000"/>
          </a:bodyPr>
          <a:lstStyle/>
          <a:p>
            <a:r>
              <a:rPr lang="en-US" dirty="0"/>
              <a:t>Emergencies &amp; Vulnerabilities for Individuals with IDD</a:t>
            </a:r>
          </a:p>
        </p:txBody>
      </p:sp>
      <p:sp>
        <p:nvSpPr>
          <p:cNvPr id="3" name="Content Placeholder 2">
            <a:extLst>
              <a:ext uri="{FF2B5EF4-FFF2-40B4-BE49-F238E27FC236}">
                <a16:creationId xmlns:a16="http://schemas.microsoft.com/office/drawing/2014/main" id="{EFEEA1B2-DF06-D30A-E50B-54E716E517EC}"/>
              </a:ext>
            </a:extLst>
          </p:cNvPr>
          <p:cNvSpPr>
            <a:spLocks noGrp="1"/>
          </p:cNvSpPr>
          <p:nvPr>
            <p:ph idx="1"/>
          </p:nvPr>
        </p:nvSpPr>
        <p:spPr/>
        <p:txBody>
          <a:bodyPr>
            <a:normAutofit fontScale="92500" lnSpcReduction="20000"/>
          </a:bodyPr>
          <a:lstStyle/>
          <a:p>
            <a:r>
              <a:rPr lang="en-US" dirty="0"/>
              <a:t>There are many factors to consider.</a:t>
            </a:r>
          </a:p>
          <a:p>
            <a:pPr lvl="1"/>
            <a:r>
              <a:rPr lang="en-US" dirty="0"/>
              <a:t>Care &amp; medical needs</a:t>
            </a:r>
          </a:p>
          <a:p>
            <a:pPr lvl="1"/>
            <a:r>
              <a:rPr lang="en-US" dirty="0"/>
              <a:t>Environmental factors</a:t>
            </a:r>
          </a:p>
          <a:p>
            <a:pPr lvl="1"/>
            <a:r>
              <a:rPr lang="en-US" dirty="0"/>
              <a:t>Accessibility </a:t>
            </a:r>
          </a:p>
          <a:p>
            <a:pPr lvl="1"/>
            <a:r>
              <a:rPr lang="en-US" dirty="0"/>
              <a:t>Other considerations</a:t>
            </a:r>
          </a:p>
          <a:p>
            <a:pPr lvl="2"/>
            <a:r>
              <a:rPr lang="en-US" dirty="0"/>
              <a:t>Staff (ability, availability / shortages)</a:t>
            </a:r>
          </a:p>
          <a:p>
            <a:pPr lvl="2"/>
            <a:r>
              <a:rPr lang="en-US" dirty="0"/>
              <a:t>Transportation</a:t>
            </a:r>
          </a:p>
          <a:p>
            <a:pPr lvl="2"/>
            <a:r>
              <a:rPr lang="en-US" dirty="0"/>
              <a:t>Communication</a:t>
            </a:r>
          </a:p>
          <a:p>
            <a:pPr lvl="2"/>
            <a:r>
              <a:rPr lang="en-US" dirty="0"/>
              <a:t>Shelter / relocation options</a:t>
            </a:r>
          </a:p>
        </p:txBody>
      </p:sp>
    </p:spTree>
    <p:extLst>
      <p:ext uri="{BB962C8B-B14F-4D97-AF65-F5344CB8AC3E}">
        <p14:creationId xmlns:p14="http://schemas.microsoft.com/office/powerpoint/2010/main" val="619271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A0800-6319-791C-9BB5-13AC13805309}"/>
              </a:ext>
            </a:extLst>
          </p:cNvPr>
          <p:cNvSpPr>
            <a:spLocks noGrp="1"/>
          </p:cNvSpPr>
          <p:nvPr>
            <p:ph type="title"/>
          </p:nvPr>
        </p:nvSpPr>
        <p:spPr/>
        <p:txBody>
          <a:bodyPr/>
          <a:lstStyle/>
          <a:p>
            <a:r>
              <a:rPr lang="en-US" dirty="0"/>
              <a:t>Profile and Presentation</a:t>
            </a:r>
          </a:p>
        </p:txBody>
      </p:sp>
      <p:sp>
        <p:nvSpPr>
          <p:cNvPr id="3" name="Content Placeholder 2">
            <a:extLst>
              <a:ext uri="{FF2B5EF4-FFF2-40B4-BE49-F238E27FC236}">
                <a16:creationId xmlns:a16="http://schemas.microsoft.com/office/drawing/2014/main" id="{5F09D917-3056-3150-1CB2-B0831B5F8195}"/>
              </a:ext>
            </a:extLst>
          </p:cNvPr>
          <p:cNvSpPr>
            <a:spLocks noGrp="1"/>
          </p:cNvSpPr>
          <p:nvPr>
            <p:ph idx="1"/>
          </p:nvPr>
        </p:nvSpPr>
        <p:spPr/>
        <p:txBody>
          <a:bodyPr/>
          <a:lstStyle/>
          <a:p>
            <a:r>
              <a:rPr lang="en-US" dirty="0"/>
              <a:t>Other factors to consider:</a:t>
            </a:r>
          </a:p>
          <a:p>
            <a:pPr lvl="1"/>
            <a:r>
              <a:rPr lang="en-US" dirty="0"/>
              <a:t>Mobility skills and limitations</a:t>
            </a:r>
          </a:p>
          <a:p>
            <a:pPr lvl="1"/>
            <a:r>
              <a:rPr lang="en-US" dirty="0"/>
              <a:t>Intellectual functioning</a:t>
            </a:r>
          </a:p>
          <a:p>
            <a:pPr lvl="1"/>
            <a:r>
              <a:rPr lang="en-US" dirty="0"/>
              <a:t>Comorbid conditions</a:t>
            </a:r>
          </a:p>
          <a:p>
            <a:pPr lvl="1"/>
            <a:r>
              <a:rPr lang="en-US" dirty="0"/>
              <a:t>Behavior (e.g., presentation, triggers)</a:t>
            </a:r>
          </a:p>
          <a:p>
            <a:pPr lvl="1"/>
            <a:r>
              <a:rPr lang="en-US" dirty="0"/>
              <a:t>Sensory needs</a:t>
            </a:r>
          </a:p>
          <a:p>
            <a:pPr lvl="1"/>
            <a:r>
              <a:rPr lang="en-US" dirty="0"/>
              <a:t>Communication skills, supports, and needs</a:t>
            </a:r>
          </a:p>
        </p:txBody>
      </p:sp>
      <p:pic>
        <p:nvPicPr>
          <p:cNvPr id="6" name="Picture 5">
            <a:extLst>
              <a:ext uri="{FF2B5EF4-FFF2-40B4-BE49-F238E27FC236}">
                <a16:creationId xmlns:a16="http://schemas.microsoft.com/office/drawing/2014/main" id="{8CB7A4DE-48EE-699E-BC6D-639AE934531E}"/>
              </a:ext>
            </a:extLst>
          </p:cNvPr>
          <p:cNvPicPr>
            <a:picLocks noChangeAspect="1"/>
          </p:cNvPicPr>
          <p:nvPr/>
        </p:nvPicPr>
        <p:blipFill>
          <a:blip r:embed="rId2"/>
          <a:stretch>
            <a:fillRect/>
          </a:stretch>
        </p:blipFill>
        <p:spPr>
          <a:xfrm>
            <a:off x="8231441" y="2556932"/>
            <a:ext cx="2212624" cy="3318936"/>
          </a:xfrm>
          <a:prstGeom prst="rect">
            <a:avLst/>
          </a:prstGeom>
        </p:spPr>
      </p:pic>
      <p:sp>
        <p:nvSpPr>
          <p:cNvPr id="7" name="TextBox 6">
            <a:extLst>
              <a:ext uri="{FF2B5EF4-FFF2-40B4-BE49-F238E27FC236}">
                <a16:creationId xmlns:a16="http://schemas.microsoft.com/office/drawing/2014/main" id="{44692371-5A07-D034-CA73-14E9C3C0957B}"/>
              </a:ext>
            </a:extLst>
          </p:cNvPr>
          <p:cNvSpPr txBox="1"/>
          <p:nvPr/>
        </p:nvSpPr>
        <p:spPr>
          <a:xfrm>
            <a:off x="8231441" y="5885191"/>
            <a:ext cx="2212624" cy="461665"/>
          </a:xfrm>
          <a:prstGeom prst="rect">
            <a:avLst/>
          </a:prstGeom>
          <a:noFill/>
        </p:spPr>
        <p:txBody>
          <a:bodyPr wrap="square" rtlCol="0">
            <a:spAutoFit/>
          </a:bodyPr>
          <a:lstStyle/>
          <a:p>
            <a:r>
              <a:rPr lang="en-US" sz="1200" dirty="0"/>
              <a:t>Photo by </a:t>
            </a:r>
            <a:r>
              <a:rPr lang="en-US" sz="1200" dirty="0" err="1">
                <a:hlinkClick r:id="rId3"/>
              </a:rPr>
              <a:t>vitor</a:t>
            </a:r>
            <a:r>
              <a:rPr lang="en-US" sz="1200" dirty="0">
                <a:hlinkClick r:id="rId3"/>
              </a:rPr>
              <a:t> </a:t>
            </a:r>
            <a:r>
              <a:rPr lang="en-US" sz="1200" dirty="0" err="1">
                <a:hlinkClick r:id="rId3"/>
              </a:rPr>
              <a:t>camilo</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2641042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A2259-0331-3950-2BE3-847C48683267}"/>
              </a:ext>
            </a:extLst>
          </p:cNvPr>
          <p:cNvSpPr>
            <a:spLocks noGrp="1"/>
          </p:cNvSpPr>
          <p:nvPr>
            <p:ph type="title"/>
          </p:nvPr>
        </p:nvSpPr>
        <p:spPr/>
        <p:txBody>
          <a:bodyPr>
            <a:normAutofit fontScale="90000"/>
          </a:bodyPr>
          <a:lstStyle/>
          <a:p>
            <a:r>
              <a:rPr lang="en-US" dirty="0"/>
              <a:t>Common Medical Conditions for those Aging with IDD</a:t>
            </a:r>
          </a:p>
        </p:txBody>
      </p:sp>
      <p:sp>
        <p:nvSpPr>
          <p:cNvPr id="3" name="Content Placeholder 2">
            <a:extLst>
              <a:ext uri="{FF2B5EF4-FFF2-40B4-BE49-F238E27FC236}">
                <a16:creationId xmlns:a16="http://schemas.microsoft.com/office/drawing/2014/main" id="{34D056BB-3EEF-400B-2078-26E3C1EB34DE}"/>
              </a:ext>
            </a:extLst>
          </p:cNvPr>
          <p:cNvSpPr>
            <a:spLocks noGrp="1"/>
          </p:cNvSpPr>
          <p:nvPr>
            <p:ph idx="1"/>
          </p:nvPr>
        </p:nvSpPr>
        <p:spPr/>
        <p:txBody>
          <a:bodyPr/>
          <a:lstStyle/>
          <a:p>
            <a:r>
              <a:rPr lang="en-US" dirty="0"/>
              <a:t>Here are some common conditions:</a:t>
            </a:r>
          </a:p>
          <a:p>
            <a:pPr lvl="1"/>
            <a:r>
              <a:rPr lang="en-US" dirty="0"/>
              <a:t>Dental pathologies</a:t>
            </a:r>
          </a:p>
          <a:p>
            <a:pPr lvl="1"/>
            <a:r>
              <a:rPr lang="en-US" dirty="0"/>
              <a:t>Sensory deficits (vision, hearing)</a:t>
            </a:r>
          </a:p>
          <a:p>
            <a:pPr lvl="1"/>
            <a:r>
              <a:rPr lang="en-US" dirty="0"/>
              <a:t>Obesity</a:t>
            </a:r>
          </a:p>
          <a:p>
            <a:pPr lvl="1"/>
            <a:r>
              <a:rPr lang="en-US" dirty="0"/>
              <a:t>Pain</a:t>
            </a:r>
          </a:p>
          <a:p>
            <a:pPr lvl="1"/>
            <a:r>
              <a:rPr lang="en-US" dirty="0"/>
              <a:t>Osteoporosis and increased fracture risk</a:t>
            </a:r>
          </a:p>
          <a:p>
            <a:pPr marL="457200" lvl="1" indent="0">
              <a:buNone/>
            </a:pPr>
            <a:r>
              <a:rPr lang="en-US" dirty="0"/>
              <a:t>(Moran, 2017).</a:t>
            </a:r>
          </a:p>
        </p:txBody>
      </p:sp>
    </p:spTree>
    <p:extLst>
      <p:ext uri="{BB962C8B-B14F-4D97-AF65-F5344CB8AC3E}">
        <p14:creationId xmlns:p14="http://schemas.microsoft.com/office/powerpoint/2010/main" val="3516745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7A33B"/>
              </a:buClr>
              <a:buSzPts val="5000"/>
              <a:buFont typeface="Calibri"/>
              <a:buNone/>
            </a:pPr>
            <a:r>
              <a:rPr lang="en-US" dirty="0">
                <a:solidFill>
                  <a:schemeClr val="tx1"/>
                </a:solidFill>
              </a:rPr>
              <a:t>Learning from Common Planning Pitfalls</a:t>
            </a:r>
            <a:endParaRPr dirty="0">
              <a:solidFill>
                <a:schemeClr val="tx1"/>
              </a:solidFill>
            </a:endParaRPr>
          </a:p>
        </p:txBody>
      </p:sp>
      <p:sp>
        <p:nvSpPr>
          <p:cNvPr id="256" name="Google Shape;256;p18"/>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67A33B"/>
              </a:buClr>
              <a:buSzPts val="1200"/>
              <a:buNone/>
            </a:pPr>
            <a:r>
              <a:rPr lang="en-US"/>
              <a:t>Emergency Preparedness</a:t>
            </a:r>
            <a:endParaRPr/>
          </a:p>
        </p:txBody>
      </p:sp>
      <p:pic>
        <p:nvPicPr>
          <p:cNvPr id="257" name="Google Shape;257;p18"/>
          <p:cNvPicPr preferRelativeResize="0"/>
          <p:nvPr/>
        </p:nvPicPr>
        <p:blipFill rotWithShape="1">
          <a:blip r:embed="rId3">
            <a:alphaModFix/>
          </a:blip>
          <a:srcRect/>
          <a:stretch/>
        </p:blipFill>
        <p:spPr>
          <a:xfrm>
            <a:off x="685800" y="2636124"/>
            <a:ext cx="4121253" cy="2749534"/>
          </a:xfrm>
          <a:prstGeom prst="rect">
            <a:avLst/>
          </a:prstGeom>
          <a:noFill/>
          <a:ln>
            <a:noFill/>
          </a:ln>
        </p:spPr>
      </p:pic>
      <p:pic>
        <p:nvPicPr>
          <p:cNvPr id="258" name="Google Shape;258;p18"/>
          <p:cNvPicPr preferRelativeResize="0"/>
          <p:nvPr/>
        </p:nvPicPr>
        <p:blipFill rotWithShape="1">
          <a:blip r:embed="rId4">
            <a:alphaModFix/>
          </a:blip>
          <a:srcRect/>
          <a:stretch/>
        </p:blipFill>
        <p:spPr>
          <a:xfrm>
            <a:off x="5373095" y="3413035"/>
            <a:ext cx="2011854" cy="2688569"/>
          </a:xfrm>
          <a:prstGeom prst="rect">
            <a:avLst/>
          </a:prstGeom>
          <a:noFill/>
          <a:ln>
            <a:noFill/>
          </a:ln>
        </p:spPr>
      </p:pic>
      <p:pic>
        <p:nvPicPr>
          <p:cNvPr id="259" name="Google Shape;259;p18"/>
          <p:cNvPicPr preferRelativeResize="0"/>
          <p:nvPr/>
        </p:nvPicPr>
        <p:blipFill rotWithShape="1">
          <a:blip r:embed="rId5">
            <a:alphaModFix/>
          </a:blip>
          <a:srcRect/>
          <a:stretch/>
        </p:blipFill>
        <p:spPr>
          <a:xfrm>
            <a:off x="8161813" y="2636124"/>
            <a:ext cx="3322608" cy="2219136"/>
          </a:xfrm>
          <a:prstGeom prst="rect">
            <a:avLst/>
          </a:prstGeom>
          <a:noFill/>
          <a:ln>
            <a:noFill/>
          </a:ln>
        </p:spPr>
      </p:pic>
      <p:pic>
        <p:nvPicPr>
          <p:cNvPr id="260" name="Google Shape;260;p18"/>
          <p:cNvPicPr preferRelativeResize="0"/>
          <p:nvPr/>
        </p:nvPicPr>
        <p:blipFill rotWithShape="1">
          <a:blip r:embed="rId6">
            <a:alphaModFix/>
          </a:blip>
          <a:srcRect/>
          <a:stretch/>
        </p:blipFill>
        <p:spPr>
          <a:xfrm>
            <a:off x="9015070" y="4757320"/>
            <a:ext cx="1920406" cy="192040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9"/>
          <p:cNvSpPr txBox="1">
            <a:spLocks noGrp="1"/>
          </p:cNvSpPr>
          <p:nvPr>
            <p:ph type="title"/>
          </p:nvPr>
        </p:nvSpPr>
        <p:spPr>
          <a:xfrm>
            <a:off x="685800" y="2788101"/>
            <a:ext cx="10515600" cy="298132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67A33B"/>
              </a:buClr>
              <a:buSzPct val="100000"/>
              <a:buFont typeface="Calibri"/>
              <a:buNone/>
            </a:pPr>
            <a:r>
              <a:rPr lang="en-US" sz="2800" dirty="0">
                <a:solidFill>
                  <a:schemeClr val="tx1"/>
                </a:solidFill>
                <a:highlight>
                  <a:srgbClr val="FFFF00"/>
                </a:highlight>
              </a:rPr>
              <a:t>Poll – Q1:</a:t>
            </a:r>
            <a:r>
              <a:rPr lang="en-US" sz="2800" dirty="0">
                <a:solidFill>
                  <a:schemeClr val="tx1"/>
                </a:solidFill>
              </a:rPr>
              <a:t> Does your organizations have an emergency plan in place?</a:t>
            </a:r>
            <a:br>
              <a:rPr lang="en-US" sz="2800" dirty="0">
                <a:solidFill>
                  <a:schemeClr val="tx1"/>
                </a:solidFill>
              </a:rPr>
            </a:br>
            <a:r>
              <a:rPr lang="en-US" sz="2800" dirty="0">
                <a:solidFill>
                  <a:schemeClr val="tx1"/>
                </a:solidFill>
              </a:rPr>
              <a:t>-a. yes</a:t>
            </a:r>
            <a:br>
              <a:rPr lang="en-US" sz="2800" dirty="0">
                <a:solidFill>
                  <a:schemeClr val="tx1"/>
                </a:solidFill>
              </a:rPr>
            </a:br>
            <a:r>
              <a:rPr lang="en-US" sz="2800" dirty="0">
                <a:solidFill>
                  <a:schemeClr val="tx1"/>
                </a:solidFill>
              </a:rPr>
              <a:t>-b. no</a:t>
            </a:r>
            <a:br>
              <a:rPr lang="en-US" sz="2800" dirty="0">
                <a:solidFill>
                  <a:schemeClr val="tx1"/>
                </a:solidFill>
              </a:rPr>
            </a:br>
            <a:br>
              <a:rPr lang="en-US" sz="2800" dirty="0">
                <a:solidFill>
                  <a:schemeClr val="tx1"/>
                </a:solidFill>
              </a:rPr>
            </a:br>
            <a:r>
              <a:rPr lang="en-US" sz="2800" dirty="0">
                <a:solidFill>
                  <a:schemeClr val="tx1"/>
                </a:solidFill>
                <a:highlight>
                  <a:srgbClr val="FFFF00"/>
                </a:highlight>
              </a:rPr>
              <a:t>Poll – Q2:</a:t>
            </a:r>
            <a:r>
              <a:rPr lang="en-US" sz="2800" dirty="0">
                <a:solidFill>
                  <a:schemeClr val="tx1"/>
                </a:solidFill>
              </a:rPr>
              <a:t> How often is your organization / agency’s plan revisited or updated:</a:t>
            </a:r>
            <a:br>
              <a:rPr lang="en-US" sz="2800" dirty="0">
                <a:solidFill>
                  <a:schemeClr val="tx1"/>
                </a:solidFill>
              </a:rPr>
            </a:br>
            <a:r>
              <a:rPr lang="en-US" sz="2800" dirty="0">
                <a:solidFill>
                  <a:schemeClr val="tx1"/>
                </a:solidFill>
              </a:rPr>
              <a:t>-a. quarterly</a:t>
            </a:r>
            <a:br>
              <a:rPr lang="en-US" sz="2800" dirty="0">
                <a:solidFill>
                  <a:schemeClr val="tx1"/>
                </a:solidFill>
              </a:rPr>
            </a:br>
            <a:r>
              <a:rPr lang="en-US" sz="2800" dirty="0">
                <a:solidFill>
                  <a:schemeClr val="tx1"/>
                </a:solidFill>
              </a:rPr>
              <a:t>-b. yearly</a:t>
            </a:r>
            <a:br>
              <a:rPr lang="en-US" sz="2800" dirty="0">
                <a:solidFill>
                  <a:schemeClr val="tx1"/>
                </a:solidFill>
              </a:rPr>
            </a:br>
            <a:r>
              <a:rPr lang="en-US" sz="2800" dirty="0">
                <a:solidFill>
                  <a:schemeClr val="tx1"/>
                </a:solidFill>
              </a:rPr>
              <a:t>-c. not that I’m aware of</a:t>
            </a:r>
            <a:br>
              <a:rPr lang="en-US" sz="2800" dirty="0">
                <a:solidFill>
                  <a:schemeClr val="tx1"/>
                </a:solidFill>
              </a:rPr>
            </a:br>
            <a:br>
              <a:rPr lang="en-US" sz="2800" dirty="0">
                <a:solidFill>
                  <a:srgbClr val="67A33B"/>
                </a:solidFill>
              </a:rPr>
            </a:br>
            <a:br>
              <a:rPr lang="en-US" dirty="0">
                <a:solidFill>
                  <a:srgbClr val="67A33B"/>
                </a:solidFill>
              </a:rPr>
            </a:br>
            <a:endParaRPr dirty="0">
              <a:solidFill>
                <a:srgbClr val="67A33B"/>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rgbClr val="67A33B"/>
              </a:buClr>
              <a:buSzPts val="5000"/>
              <a:buFont typeface="Calibri"/>
              <a:buNone/>
            </a:pPr>
            <a:r>
              <a:rPr lang="en-US" dirty="0">
                <a:solidFill>
                  <a:schemeClr val="tx1"/>
                </a:solidFill>
              </a:rPr>
              <a:t>Tips for Planning</a:t>
            </a:r>
            <a:endParaRPr dirty="0">
              <a:solidFill>
                <a:schemeClr val="tx1"/>
              </a:solidFill>
            </a:endParaRPr>
          </a:p>
        </p:txBody>
      </p:sp>
      <p:sp>
        <p:nvSpPr>
          <p:cNvPr id="5" name="Content Placeholder 4">
            <a:extLst>
              <a:ext uri="{FF2B5EF4-FFF2-40B4-BE49-F238E27FC236}">
                <a16:creationId xmlns:a16="http://schemas.microsoft.com/office/drawing/2014/main" id="{CBF8DDE4-4458-61DE-6FEB-439634DE6352}"/>
              </a:ext>
            </a:extLst>
          </p:cNvPr>
          <p:cNvSpPr>
            <a:spLocks noGrp="1"/>
          </p:cNvSpPr>
          <p:nvPr>
            <p:ph idx="1"/>
          </p:nvPr>
        </p:nvSpPr>
        <p:spPr/>
        <p:txBody>
          <a:bodyPr>
            <a:normAutofit/>
          </a:bodyPr>
          <a:lstStyle/>
          <a:p>
            <a:r>
              <a:rPr lang="en-US" dirty="0"/>
              <a:t>Things to keep in mind:</a:t>
            </a:r>
          </a:p>
          <a:p>
            <a:pPr lvl="1"/>
            <a:r>
              <a:rPr lang="en-US" sz="1900" dirty="0">
                <a:solidFill>
                  <a:schemeClr val="tx1"/>
                </a:solidFill>
                <a:ea typeface="Calibri"/>
                <a:cs typeface="Calibri"/>
                <a:sym typeface="Calibri"/>
              </a:rPr>
              <a:t>Consider the needs of all</a:t>
            </a:r>
          </a:p>
          <a:p>
            <a:pPr lvl="1"/>
            <a:r>
              <a:rPr lang="en-US" sz="1900" dirty="0">
                <a:solidFill>
                  <a:schemeClr val="tx1"/>
                </a:solidFill>
                <a:ea typeface="Calibri"/>
                <a:cs typeface="Calibri"/>
                <a:sym typeface="Calibri"/>
              </a:rPr>
              <a:t>Take into account direct caregivers’ (paid and unpaid) perspectives on planning &amp; preparedness</a:t>
            </a:r>
          </a:p>
          <a:p>
            <a:pPr lvl="1"/>
            <a:r>
              <a:rPr lang="en-US" sz="1900" dirty="0">
                <a:solidFill>
                  <a:schemeClr val="tx1"/>
                </a:solidFill>
                <a:ea typeface="Calibri"/>
                <a:cs typeface="Calibri"/>
                <a:sym typeface="Calibri"/>
              </a:rPr>
              <a:t>Prepare </a:t>
            </a:r>
            <a:r>
              <a:rPr lang="en-US" sz="1900" i="1" dirty="0">
                <a:solidFill>
                  <a:schemeClr val="tx1"/>
                </a:solidFill>
                <a:ea typeface="Calibri"/>
                <a:cs typeface="Calibri"/>
                <a:sym typeface="Calibri"/>
              </a:rPr>
              <a:t>all</a:t>
            </a:r>
            <a:r>
              <a:rPr lang="en-US" sz="1900" dirty="0">
                <a:solidFill>
                  <a:schemeClr val="tx1"/>
                </a:solidFill>
                <a:ea typeface="Calibri"/>
                <a:cs typeface="Calibri"/>
                <a:sym typeface="Calibri"/>
              </a:rPr>
              <a:t> staff and consumers</a:t>
            </a:r>
            <a:endParaRPr lang="en-US" sz="1900" dirty="0">
              <a:solidFill>
                <a:schemeClr val="tx1"/>
              </a:solidFill>
              <a:sym typeface="Calibri"/>
            </a:endParaRPr>
          </a:p>
          <a:p>
            <a:pPr lvl="1"/>
            <a:r>
              <a:rPr lang="en-US" sz="1900" dirty="0">
                <a:solidFill>
                  <a:schemeClr val="tx1"/>
                </a:solidFill>
                <a:ea typeface="Calibri"/>
                <a:cs typeface="Calibri"/>
                <a:sym typeface="Calibri"/>
              </a:rPr>
              <a:t>Use language &amp; approaches that make sense and are sensitive to individual needs</a:t>
            </a:r>
            <a:endParaRPr lang="en-US" sz="1900" dirty="0">
              <a:solidFill>
                <a:schemeClr val="tx1"/>
              </a:solidFill>
              <a:sym typeface="Calibri"/>
            </a:endParaRPr>
          </a:p>
          <a:p>
            <a:pPr lvl="1"/>
            <a:r>
              <a:rPr lang="en-US" sz="1900" dirty="0">
                <a:solidFill>
                  <a:schemeClr val="tx1"/>
                </a:solidFill>
                <a:ea typeface="Calibri"/>
                <a:cs typeface="Calibri"/>
                <a:sym typeface="Calibri"/>
              </a:rPr>
              <a:t>Have easily retrieved written guidelines</a:t>
            </a:r>
          </a:p>
          <a:p>
            <a:pPr lvl="1"/>
            <a:r>
              <a:rPr lang="en-US" sz="1900" dirty="0">
                <a:solidFill>
                  <a:schemeClr val="tx1"/>
                </a:solidFill>
                <a:ea typeface="Calibri"/>
                <a:cs typeface="Calibri"/>
                <a:sym typeface="Calibri"/>
              </a:rPr>
              <a:t>Ensure easy awareness and access for backup / fill in staff</a:t>
            </a:r>
            <a:endParaRPr lang="en-US" sz="1900" dirty="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63DC0-0427-DC08-198B-E5DDCCBAE757}"/>
              </a:ext>
            </a:extLst>
          </p:cNvPr>
          <p:cNvSpPr>
            <a:spLocks noGrp="1"/>
          </p:cNvSpPr>
          <p:nvPr>
            <p:ph type="title"/>
          </p:nvPr>
        </p:nvSpPr>
        <p:spPr/>
        <p:txBody>
          <a:bodyPr/>
          <a:lstStyle/>
          <a:p>
            <a:r>
              <a:rPr lang="en-US" dirty="0"/>
              <a:t>Tips for Planning</a:t>
            </a:r>
          </a:p>
        </p:txBody>
      </p:sp>
      <p:sp>
        <p:nvSpPr>
          <p:cNvPr id="3" name="Content Placeholder 2">
            <a:extLst>
              <a:ext uri="{FF2B5EF4-FFF2-40B4-BE49-F238E27FC236}">
                <a16:creationId xmlns:a16="http://schemas.microsoft.com/office/drawing/2014/main" id="{E247E8F0-D85A-EB83-23BB-5907ACEBE57C}"/>
              </a:ext>
            </a:extLst>
          </p:cNvPr>
          <p:cNvSpPr>
            <a:spLocks noGrp="1"/>
          </p:cNvSpPr>
          <p:nvPr>
            <p:ph idx="1"/>
          </p:nvPr>
        </p:nvSpPr>
        <p:spPr/>
        <p:txBody>
          <a:bodyPr>
            <a:normAutofit fontScale="70000" lnSpcReduction="20000"/>
          </a:bodyPr>
          <a:lstStyle/>
          <a:p>
            <a:r>
              <a:rPr lang="en-US" dirty="0"/>
              <a:t>Things to keep in mind…</a:t>
            </a:r>
          </a:p>
          <a:p>
            <a:pPr lvl="1"/>
            <a:r>
              <a:rPr lang="en-US" dirty="0"/>
              <a:t>Training and preparation</a:t>
            </a:r>
          </a:p>
          <a:p>
            <a:pPr lvl="2"/>
            <a:r>
              <a:rPr lang="en-US" dirty="0"/>
              <a:t>Safely prepare individuals with IDD</a:t>
            </a:r>
          </a:p>
          <a:p>
            <a:pPr lvl="2"/>
            <a:r>
              <a:rPr lang="en-US" dirty="0"/>
              <a:t>Identify and train staff</a:t>
            </a:r>
          </a:p>
          <a:p>
            <a:pPr lvl="1"/>
            <a:r>
              <a:rPr lang="en-US" dirty="0"/>
              <a:t>Consider communication (e.g., How will you communicate in the event of an emergency? Do you have contact names / numbers? Do you have supplies, medication, etc. easily retrievable?)</a:t>
            </a:r>
          </a:p>
          <a:p>
            <a:pPr lvl="1"/>
            <a:r>
              <a:rPr lang="en-US" dirty="0"/>
              <a:t>Prepare all staff and consumers</a:t>
            </a:r>
          </a:p>
          <a:p>
            <a:pPr lvl="1"/>
            <a:r>
              <a:rPr lang="en-US" dirty="0"/>
              <a:t>Use language &amp; approaches that make sense and are sensitive to individual needs</a:t>
            </a:r>
          </a:p>
          <a:p>
            <a:pPr lvl="1"/>
            <a:r>
              <a:rPr lang="en-US" dirty="0"/>
              <a:t>Have easily retrieved written guidelines</a:t>
            </a:r>
          </a:p>
          <a:p>
            <a:pPr lvl="1"/>
            <a:r>
              <a:rPr lang="en-US" dirty="0"/>
              <a:t>Know where to go for resources</a:t>
            </a:r>
          </a:p>
          <a:p>
            <a:pPr lvl="1"/>
            <a:r>
              <a:rPr lang="en-US" dirty="0"/>
              <a:t>Ensure plans are revisited, reviewed, and updated</a:t>
            </a:r>
          </a:p>
        </p:txBody>
      </p:sp>
    </p:spTree>
    <p:extLst>
      <p:ext uri="{BB962C8B-B14F-4D97-AF65-F5344CB8AC3E}">
        <p14:creationId xmlns:p14="http://schemas.microsoft.com/office/powerpoint/2010/main" val="1676540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800"/>
              <a:buFont typeface="Calibri"/>
              <a:buNone/>
            </a:pPr>
            <a:r>
              <a:rPr lang="en-US" dirty="0">
                <a:solidFill>
                  <a:schemeClr val="tx1"/>
                </a:solidFill>
              </a:rPr>
              <a:t>Recognize the Moving Target!!!</a:t>
            </a:r>
            <a:br>
              <a:rPr lang="en-US" sz="1600" b="1" dirty="0">
                <a:solidFill>
                  <a:schemeClr val="tx1"/>
                </a:solidFill>
              </a:rPr>
            </a:br>
            <a:r>
              <a:rPr lang="en-US" sz="1600" b="1" dirty="0">
                <a:solidFill>
                  <a:schemeClr val="tx1"/>
                </a:solidFill>
              </a:rPr>
              <a:t>– Things change… planning is sometimes a moving target.</a:t>
            </a:r>
            <a:endParaRPr dirty="0">
              <a:solidFill>
                <a:schemeClr val="tx1"/>
              </a:solidFill>
            </a:endParaRPr>
          </a:p>
        </p:txBody>
      </p:sp>
      <p:pic>
        <p:nvPicPr>
          <p:cNvPr id="289" name="Google Shape;289;p22"/>
          <p:cNvPicPr preferRelativeResize="0"/>
          <p:nvPr/>
        </p:nvPicPr>
        <p:blipFill rotWithShape="1">
          <a:blip r:embed="rId3">
            <a:alphaModFix/>
          </a:blip>
          <a:srcRect/>
          <a:stretch/>
        </p:blipFill>
        <p:spPr>
          <a:xfrm>
            <a:off x="6701613" y="1679296"/>
            <a:ext cx="4913802" cy="349940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8BAA2-E75E-F97C-73A6-82AC6CEA0FD9}"/>
              </a:ext>
            </a:extLst>
          </p:cNvPr>
          <p:cNvSpPr>
            <a:spLocks noGrp="1"/>
          </p:cNvSpPr>
          <p:nvPr>
            <p:ph type="title"/>
          </p:nvPr>
        </p:nvSpPr>
        <p:spPr/>
        <p:txBody>
          <a:bodyPr>
            <a:normAutofit fontScale="90000"/>
          </a:bodyPr>
          <a:lstStyle/>
          <a:p>
            <a:r>
              <a:rPr lang="en-US" dirty="0"/>
              <a:t>Other Planning Considerations for Individuals with IDD</a:t>
            </a:r>
          </a:p>
        </p:txBody>
      </p:sp>
      <p:sp>
        <p:nvSpPr>
          <p:cNvPr id="3" name="Content Placeholder 2">
            <a:extLst>
              <a:ext uri="{FF2B5EF4-FFF2-40B4-BE49-F238E27FC236}">
                <a16:creationId xmlns:a16="http://schemas.microsoft.com/office/drawing/2014/main" id="{91C4BBB5-B70D-9194-98C2-03F26947248C}"/>
              </a:ext>
            </a:extLst>
          </p:cNvPr>
          <p:cNvSpPr>
            <a:spLocks noGrp="1"/>
          </p:cNvSpPr>
          <p:nvPr>
            <p:ph idx="1"/>
          </p:nvPr>
        </p:nvSpPr>
        <p:spPr/>
        <p:txBody>
          <a:bodyPr>
            <a:normAutofit lnSpcReduction="10000"/>
          </a:bodyPr>
          <a:lstStyle/>
          <a:p>
            <a:r>
              <a:rPr lang="en-US" dirty="0"/>
              <a:t>Things to keep in mind…</a:t>
            </a:r>
          </a:p>
          <a:p>
            <a:pPr lvl="1"/>
            <a:r>
              <a:rPr lang="en-US" dirty="0"/>
              <a:t>May have multiple caregivers</a:t>
            </a:r>
          </a:p>
          <a:p>
            <a:pPr lvl="1"/>
            <a:r>
              <a:rPr lang="en-US" dirty="0"/>
              <a:t>Often have multiple prescribers, supports, staff members</a:t>
            </a:r>
          </a:p>
          <a:p>
            <a:pPr lvl="1"/>
            <a:r>
              <a:rPr lang="en-US" dirty="0"/>
              <a:t>As they age, normative and non-normative aging-related changes often occur</a:t>
            </a:r>
          </a:p>
          <a:p>
            <a:pPr marL="457200" lvl="1" indent="0">
              <a:buNone/>
            </a:pPr>
            <a:endParaRPr lang="en-US" dirty="0"/>
          </a:p>
          <a:p>
            <a:pPr marL="457200" lvl="1" indent="0">
              <a:buNone/>
            </a:pPr>
            <a:r>
              <a:rPr lang="en-US" dirty="0"/>
              <a:t>				</a:t>
            </a:r>
            <a:r>
              <a:rPr lang="en-US" sz="1600" dirty="0">
                <a:sym typeface="Wingdings" panose="05000000000000000000" pitchFamily="2" charset="2"/>
              </a:rPr>
              <a:t> Create effective opportunities for collaboration and communication</a:t>
            </a:r>
          </a:p>
          <a:p>
            <a:pPr marL="457200" lvl="1" indent="0">
              <a:buNone/>
            </a:pPr>
            <a:r>
              <a:rPr lang="en-US" sz="1600" dirty="0">
                <a:sym typeface="Wingdings" panose="05000000000000000000" pitchFamily="2" charset="2"/>
              </a:rPr>
              <a:t>				 Update plans based on changing needs and factors</a:t>
            </a:r>
          </a:p>
          <a:p>
            <a:pPr marL="457200" lvl="1" indent="0">
              <a:buNone/>
            </a:pPr>
            <a:r>
              <a:rPr lang="en-US" sz="1600" dirty="0">
                <a:sym typeface="Wingdings" panose="05000000000000000000" pitchFamily="2" charset="2"/>
              </a:rPr>
              <a:t>				 These steps can be used to maintain quality and continuity of care</a:t>
            </a:r>
            <a:endParaRPr lang="en-US" sz="1600" dirty="0"/>
          </a:p>
        </p:txBody>
      </p:sp>
    </p:spTree>
    <p:extLst>
      <p:ext uri="{BB962C8B-B14F-4D97-AF65-F5344CB8AC3E}">
        <p14:creationId xmlns:p14="http://schemas.microsoft.com/office/powerpoint/2010/main" val="2773659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B05F4-557E-C291-AC0E-D86AEAE6F849}"/>
              </a:ext>
            </a:extLst>
          </p:cNvPr>
          <p:cNvSpPr>
            <a:spLocks noGrp="1"/>
          </p:cNvSpPr>
          <p:nvPr>
            <p:ph type="title"/>
          </p:nvPr>
        </p:nvSpPr>
        <p:spPr/>
        <p:txBody>
          <a:bodyPr/>
          <a:lstStyle/>
          <a:p>
            <a:r>
              <a:rPr lang="en-US" dirty="0"/>
              <a:t>Emergency Preparedness: </a:t>
            </a:r>
            <a:br>
              <a:rPr lang="en-US" dirty="0"/>
            </a:br>
            <a:r>
              <a:rPr lang="en-US" dirty="0"/>
              <a:t>Planning for Long-Term Needs</a:t>
            </a:r>
          </a:p>
        </p:txBody>
      </p:sp>
      <p:pic>
        <p:nvPicPr>
          <p:cNvPr id="6" name="Picture Placeholder 5">
            <a:extLst>
              <a:ext uri="{FF2B5EF4-FFF2-40B4-BE49-F238E27FC236}">
                <a16:creationId xmlns:a16="http://schemas.microsoft.com/office/drawing/2014/main" id="{5785D1D4-777A-EBDD-5EC6-46EB116FBB21}"/>
              </a:ext>
            </a:extLst>
          </p:cNvPr>
          <p:cNvPicPr>
            <a:picLocks noGrp="1" noChangeAspect="1"/>
          </p:cNvPicPr>
          <p:nvPr>
            <p:ph type="pic" idx="1"/>
          </p:nvPr>
        </p:nvPicPr>
        <p:blipFill>
          <a:blip r:embed="rId2"/>
          <a:srcRect l="7225" r="7225"/>
          <a:stretch>
            <a:fillRect/>
          </a:stretch>
        </p:blipFill>
        <p:spPr/>
      </p:pic>
      <p:sp>
        <p:nvSpPr>
          <p:cNvPr id="4" name="Text Placeholder 3">
            <a:extLst>
              <a:ext uri="{FF2B5EF4-FFF2-40B4-BE49-F238E27FC236}">
                <a16:creationId xmlns:a16="http://schemas.microsoft.com/office/drawing/2014/main" id="{90DB91A8-387D-37E1-BFAC-64E0D5EE4B8A}"/>
              </a:ext>
            </a:extLst>
          </p:cNvPr>
          <p:cNvSpPr>
            <a:spLocks noGrp="1"/>
          </p:cNvSpPr>
          <p:nvPr>
            <p:ph type="body" sz="half" idx="2"/>
          </p:nvPr>
        </p:nvSpPr>
        <p:spPr/>
        <p:txBody>
          <a:bodyPr/>
          <a:lstStyle/>
          <a:p>
            <a:r>
              <a:rPr lang="en-US" dirty="0"/>
              <a:t>What to consider for individual’s long-term needs?</a:t>
            </a:r>
          </a:p>
        </p:txBody>
      </p:sp>
      <p:sp>
        <p:nvSpPr>
          <p:cNvPr id="7" name="TextBox 6">
            <a:extLst>
              <a:ext uri="{FF2B5EF4-FFF2-40B4-BE49-F238E27FC236}">
                <a16:creationId xmlns:a16="http://schemas.microsoft.com/office/drawing/2014/main" id="{E498AB42-6696-6F23-D4C6-792E3B2A7F82}"/>
              </a:ext>
            </a:extLst>
          </p:cNvPr>
          <p:cNvSpPr txBox="1"/>
          <p:nvPr/>
        </p:nvSpPr>
        <p:spPr>
          <a:xfrm>
            <a:off x="8126963" y="5962261"/>
            <a:ext cx="2640564" cy="261610"/>
          </a:xfrm>
          <a:prstGeom prst="rect">
            <a:avLst/>
          </a:prstGeom>
          <a:noFill/>
        </p:spPr>
        <p:txBody>
          <a:bodyPr wrap="square" rtlCol="0">
            <a:spAutoFit/>
          </a:bodyPr>
          <a:lstStyle/>
          <a:p>
            <a:r>
              <a:rPr lang="en-US" sz="1100" dirty="0"/>
              <a:t>Photo by </a:t>
            </a:r>
            <a:r>
              <a:rPr lang="en-US" sz="1100" dirty="0">
                <a:hlinkClick r:id="rId3"/>
              </a:rPr>
              <a:t>Marissa </a:t>
            </a:r>
            <a:r>
              <a:rPr lang="en-US" sz="1100" dirty="0" err="1">
                <a:hlinkClick r:id="rId3"/>
              </a:rPr>
              <a:t>Grootes</a:t>
            </a:r>
            <a:r>
              <a:rPr lang="en-US" sz="1100" dirty="0"/>
              <a:t> on </a:t>
            </a:r>
            <a:r>
              <a:rPr lang="en-US" sz="1100" dirty="0" err="1">
                <a:hlinkClick r:id="rId4"/>
              </a:rPr>
              <a:t>Unsplash</a:t>
            </a:r>
            <a:endParaRPr lang="en-US" sz="1100" dirty="0"/>
          </a:p>
        </p:txBody>
      </p:sp>
    </p:spTree>
    <p:extLst>
      <p:ext uri="{BB962C8B-B14F-4D97-AF65-F5344CB8AC3E}">
        <p14:creationId xmlns:p14="http://schemas.microsoft.com/office/powerpoint/2010/main" val="2749841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EC3C9-1240-9CBB-B616-81ABDB2F9AF1}"/>
              </a:ext>
            </a:extLst>
          </p:cNvPr>
          <p:cNvSpPr>
            <a:spLocks noGrp="1"/>
          </p:cNvSpPr>
          <p:nvPr>
            <p:ph type="title"/>
          </p:nvPr>
        </p:nvSpPr>
        <p:spPr>
          <a:xfrm>
            <a:off x="1291166" y="655640"/>
            <a:ext cx="9609668" cy="860400"/>
          </a:xfrm>
        </p:spPr>
        <p:txBody>
          <a:bodyPr/>
          <a:lstStyle/>
          <a:p>
            <a:r>
              <a:rPr lang="en-US" dirty="0"/>
              <a:t>Presenter Information</a:t>
            </a:r>
          </a:p>
        </p:txBody>
      </p:sp>
      <p:sp>
        <p:nvSpPr>
          <p:cNvPr id="3" name="Text Placeholder 2">
            <a:extLst>
              <a:ext uri="{FF2B5EF4-FFF2-40B4-BE49-F238E27FC236}">
                <a16:creationId xmlns:a16="http://schemas.microsoft.com/office/drawing/2014/main" id="{0B89EFB6-8B1A-5B26-29A1-7B9F73BDDD32}"/>
              </a:ext>
            </a:extLst>
          </p:cNvPr>
          <p:cNvSpPr>
            <a:spLocks noGrp="1"/>
          </p:cNvSpPr>
          <p:nvPr>
            <p:ph type="body" idx="1"/>
          </p:nvPr>
        </p:nvSpPr>
        <p:spPr>
          <a:xfrm>
            <a:off x="1291166" y="1712641"/>
            <a:ext cx="6919773" cy="860400"/>
          </a:xfrm>
        </p:spPr>
        <p:txBody>
          <a:bodyPr>
            <a:normAutofit fontScale="25000" lnSpcReduction="20000"/>
          </a:bodyPr>
          <a:lstStyle/>
          <a:p>
            <a:r>
              <a:rPr lang="en-US" sz="7200" dirty="0">
                <a:solidFill>
                  <a:srgbClr val="222222"/>
                </a:solidFill>
                <a:ea typeface="Times New Roman"/>
                <a:cs typeface="Times New Roman"/>
                <a:sym typeface="Times New Roman"/>
              </a:rPr>
              <a:t>Dr. Christina Marsack-</a:t>
            </a:r>
            <a:r>
              <a:rPr lang="en-US" sz="7200" dirty="0" err="1">
                <a:solidFill>
                  <a:srgbClr val="222222"/>
                </a:solidFill>
                <a:ea typeface="Times New Roman"/>
                <a:cs typeface="Times New Roman"/>
                <a:sym typeface="Times New Roman"/>
              </a:rPr>
              <a:t>Topolewski</a:t>
            </a:r>
            <a:r>
              <a:rPr lang="en-US" sz="7200" dirty="0">
                <a:solidFill>
                  <a:srgbClr val="222222"/>
                </a:solidFill>
                <a:ea typeface="Times New Roman"/>
                <a:cs typeface="Times New Roman"/>
                <a:sym typeface="Times New Roman"/>
              </a:rPr>
              <a:t> is an associate professor of Social Work in the College of Health and Human Services at Eastern Michigan University. She received her master’s in Social Work from the University of Michigan and her PhD in Social Work with a dual title in Gerontology from Wayne State University. She has worked with individuals with various intellectual and developmental disabilities for over 20 years. Her research focuses on individuals with IDDs, their caregivers, advance care planning, service delivery, and service utilization. She has over 50 publications in national and international journals, mainly focusing on individuals with IDDs, caregiving, and aging. Her work has been presented locally, nationally, and internationally. Dr. Marsack-</a:t>
            </a:r>
            <a:r>
              <a:rPr lang="en-US" sz="7200" dirty="0" err="1">
                <a:solidFill>
                  <a:srgbClr val="222222"/>
                </a:solidFill>
                <a:ea typeface="Times New Roman"/>
                <a:cs typeface="Times New Roman"/>
                <a:sym typeface="Times New Roman"/>
              </a:rPr>
              <a:t>Topolewski</a:t>
            </a:r>
            <a:r>
              <a:rPr lang="en-US" sz="7200" dirty="0">
                <a:solidFill>
                  <a:srgbClr val="222222"/>
                </a:solidFill>
                <a:ea typeface="Times New Roman"/>
                <a:cs typeface="Times New Roman"/>
                <a:sym typeface="Times New Roman"/>
              </a:rPr>
              <a:t> has been the lead on multiple grant-funded programs tailoring services to individuals with IDDs, older adults, and chronic illnesses. In 2019, she was appointed to the National Task Group on Intellectual Disability and Dementia Practices. She serves as both a board member and co-chair of Membership Affairs. Over the past 4 years, she has provided testimony at the state-level (Michigan) to advocate for three house bills that would provide protections against exploitation and abuse for vulnerable adults, such as individuals with IDDs.</a:t>
            </a:r>
            <a:endParaRPr lang="en-US" sz="7200" dirty="0">
              <a:solidFill>
                <a:srgbClr val="242C32"/>
              </a:solidFill>
              <a:ea typeface="Calibri"/>
              <a:cs typeface="Calibri"/>
              <a:sym typeface="Calibri"/>
            </a:endParaRPr>
          </a:p>
          <a:p>
            <a:endParaRPr lang="en-US" dirty="0"/>
          </a:p>
        </p:txBody>
      </p:sp>
      <p:pic>
        <p:nvPicPr>
          <p:cNvPr id="4" name="Picture 3">
            <a:extLst>
              <a:ext uri="{FF2B5EF4-FFF2-40B4-BE49-F238E27FC236}">
                <a16:creationId xmlns:a16="http://schemas.microsoft.com/office/drawing/2014/main" id="{7C41FB1F-7BB5-AE17-91A6-D90A8C1DBBDE}"/>
              </a:ext>
            </a:extLst>
          </p:cNvPr>
          <p:cNvPicPr>
            <a:picLocks noChangeAspect="1"/>
          </p:cNvPicPr>
          <p:nvPr/>
        </p:nvPicPr>
        <p:blipFill>
          <a:blip r:embed="rId2"/>
          <a:stretch>
            <a:fillRect/>
          </a:stretch>
        </p:blipFill>
        <p:spPr>
          <a:xfrm>
            <a:off x="8907879" y="2105519"/>
            <a:ext cx="2102244" cy="2095613"/>
          </a:xfrm>
          <a:prstGeom prst="rect">
            <a:avLst/>
          </a:prstGeom>
        </p:spPr>
      </p:pic>
    </p:spTree>
    <p:extLst>
      <p:ext uri="{BB962C8B-B14F-4D97-AF65-F5344CB8AC3E}">
        <p14:creationId xmlns:p14="http://schemas.microsoft.com/office/powerpoint/2010/main" val="4049363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AF64B-2DD9-B4D5-BCF6-EF939F2A5F16}"/>
              </a:ext>
            </a:extLst>
          </p:cNvPr>
          <p:cNvSpPr>
            <a:spLocks noGrp="1"/>
          </p:cNvSpPr>
          <p:nvPr>
            <p:ph type="title"/>
          </p:nvPr>
        </p:nvSpPr>
        <p:spPr/>
        <p:txBody>
          <a:bodyPr>
            <a:normAutofit fontScale="90000"/>
          </a:bodyPr>
          <a:lstStyle/>
          <a:p>
            <a:r>
              <a:rPr lang="en-US" dirty="0"/>
              <a:t>Emergency Planning and Advance Care Planning</a:t>
            </a:r>
          </a:p>
        </p:txBody>
      </p:sp>
      <p:sp>
        <p:nvSpPr>
          <p:cNvPr id="3" name="Content Placeholder 2">
            <a:extLst>
              <a:ext uri="{FF2B5EF4-FFF2-40B4-BE49-F238E27FC236}">
                <a16:creationId xmlns:a16="http://schemas.microsoft.com/office/drawing/2014/main" id="{4298B4DB-C0B6-AEB2-23BC-80799D3E115F}"/>
              </a:ext>
            </a:extLst>
          </p:cNvPr>
          <p:cNvSpPr>
            <a:spLocks noGrp="1"/>
          </p:cNvSpPr>
          <p:nvPr>
            <p:ph idx="1"/>
          </p:nvPr>
        </p:nvSpPr>
        <p:spPr/>
        <p:txBody>
          <a:bodyPr/>
          <a:lstStyle/>
          <a:p>
            <a:r>
              <a:rPr lang="en-US" dirty="0"/>
              <a:t>The pandemic has provided a visible reminder of the need for emergency planning.</a:t>
            </a:r>
          </a:p>
          <a:p>
            <a:pPr lvl="1"/>
            <a:r>
              <a:rPr lang="en-US" sz="1600" b="0" i="0" u="none" strike="noStrike" dirty="0">
                <a:solidFill>
                  <a:schemeClr val="tx1"/>
                </a:solidFill>
                <a:effectLst/>
              </a:rPr>
              <a:t>Medicaid requires recipients with IDD to have a person-centered plan (PCP)</a:t>
            </a:r>
            <a:endParaRPr lang="en-US" sz="1600" dirty="0">
              <a:solidFill>
                <a:schemeClr val="tx1"/>
              </a:solidFill>
            </a:endParaRPr>
          </a:p>
          <a:p>
            <a:pPr lvl="1"/>
            <a:r>
              <a:rPr lang="en-US" sz="1600" b="0" i="0" u="none" strike="noStrike" dirty="0">
                <a:solidFill>
                  <a:schemeClr val="tx1"/>
                </a:solidFill>
                <a:effectLst/>
              </a:rPr>
              <a:t>No requirement exists for advance care planning (ACP) to be a component of the plan</a:t>
            </a:r>
            <a:endParaRPr lang="en-US" sz="1600" dirty="0">
              <a:solidFill>
                <a:schemeClr val="tx1"/>
              </a:solidFill>
            </a:endParaRPr>
          </a:p>
          <a:p>
            <a:pPr lvl="1"/>
            <a:r>
              <a:rPr lang="en-US" sz="1600" b="0" i="0" u="none" strike="noStrike" dirty="0">
                <a:solidFill>
                  <a:schemeClr val="tx1"/>
                </a:solidFill>
                <a:effectLst/>
              </a:rPr>
              <a:t>COVID-19 provides a real reminder to incorporate ACP within the PCP for people with IDD</a:t>
            </a:r>
            <a:endParaRPr lang="en-US" sz="1600" dirty="0">
              <a:solidFill>
                <a:schemeClr val="tx1"/>
              </a:solidFill>
            </a:endParaRPr>
          </a:p>
          <a:p>
            <a:pPr lvl="1"/>
            <a:r>
              <a:rPr lang="en-US" sz="1600" b="0" i="0" u="none" strike="noStrike" dirty="0">
                <a:solidFill>
                  <a:schemeClr val="tx1"/>
                </a:solidFill>
                <a:effectLst/>
              </a:rPr>
              <a:t>Crises can dramatically alter access and delivery of care</a:t>
            </a:r>
            <a:endParaRPr lang="en-US" sz="1600" dirty="0">
              <a:solidFill>
                <a:schemeClr val="tx1"/>
              </a:solidFill>
            </a:endParaRPr>
          </a:p>
          <a:p>
            <a:pPr lvl="1"/>
            <a:r>
              <a:rPr lang="en-US" sz="1600" b="0" i="0" u="none" strike="noStrike" dirty="0">
                <a:solidFill>
                  <a:schemeClr val="tx1"/>
                </a:solidFill>
                <a:effectLst/>
              </a:rPr>
              <a:t>The use of an ACP can be helpful in diminishing the impact of crisis situations</a:t>
            </a:r>
          </a:p>
          <a:p>
            <a:pPr marL="457200" lvl="1" indent="0">
              <a:buNone/>
            </a:pPr>
            <a:r>
              <a:rPr lang="en-US" sz="1600" dirty="0">
                <a:solidFill>
                  <a:schemeClr val="tx1"/>
                </a:solidFill>
              </a:rPr>
              <a:t>(Church, Marsack-</a:t>
            </a:r>
            <a:r>
              <a:rPr lang="en-US" sz="1600" dirty="0" err="1">
                <a:solidFill>
                  <a:schemeClr val="tx1"/>
                </a:solidFill>
              </a:rPr>
              <a:t>Topolewski</a:t>
            </a:r>
            <a:r>
              <a:rPr lang="en-US" sz="1600" dirty="0">
                <a:solidFill>
                  <a:schemeClr val="tx1"/>
                </a:solidFill>
              </a:rPr>
              <a:t>, McGinley, &amp; </a:t>
            </a:r>
            <a:r>
              <a:rPr lang="en-US" sz="1600" dirty="0" err="1">
                <a:solidFill>
                  <a:schemeClr val="tx1"/>
                </a:solidFill>
              </a:rPr>
              <a:t>Knocke</a:t>
            </a:r>
            <a:r>
              <a:rPr lang="en-US" sz="1600" dirty="0">
                <a:solidFill>
                  <a:schemeClr val="tx1"/>
                </a:solidFill>
              </a:rPr>
              <a:t>, 2021).</a:t>
            </a:r>
            <a:endParaRPr lang="en-US" sz="1600" b="0" i="0" u="none" strike="noStrike" dirty="0">
              <a:solidFill>
                <a:schemeClr val="tx1"/>
              </a:solidFill>
              <a:effectLst/>
            </a:endParaRPr>
          </a:p>
          <a:p>
            <a:pPr lvl="1"/>
            <a:endParaRPr lang="en-US" dirty="0"/>
          </a:p>
        </p:txBody>
      </p:sp>
    </p:spTree>
    <p:extLst>
      <p:ext uri="{BB962C8B-B14F-4D97-AF65-F5344CB8AC3E}">
        <p14:creationId xmlns:p14="http://schemas.microsoft.com/office/powerpoint/2010/main" val="1820694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6"/>
          <p:cNvSpPr txBox="1">
            <a:spLocks noGrp="1"/>
          </p:cNvSpPr>
          <p:nvPr>
            <p:ph type="title"/>
          </p:nvPr>
        </p:nvSpPr>
        <p:spPr>
          <a:xfrm>
            <a:off x="685800" y="2788101"/>
            <a:ext cx="10515600" cy="29813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7A33B"/>
              </a:buClr>
              <a:buSzPts val="2800"/>
              <a:buFont typeface="Calibri"/>
              <a:buNone/>
            </a:pPr>
            <a:r>
              <a:rPr lang="en-US" sz="2800" dirty="0">
                <a:solidFill>
                  <a:schemeClr val="tx1"/>
                </a:solidFill>
                <a:highlight>
                  <a:srgbClr val="FFFF00"/>
                </a:highlight>
              </a:rPr>
              <a:t>Chat Input:</a:t>
            </a:r>
            <a:r>
              <a:rPr lang="en-US" sz="2800" dirty="0">
                <a:solidFill>
                  <a:schemeClr val="tx1"/>
                </a:solidFill>
              </a:rPr>
              <a:t> What comes to mind when you think of advance care planning?</a:t>
            </a:r>
            <a:br>
              <a:rPr lang="en-US" sz="2800" dirty="0">
                <a:solidFill>
                  <a:srgbClr val="67A33B"/>
                </a:solidFill>
              </a:rPr>
            </a:br>
            <a:br>
              <a:rPr lang="en-US" sz="2800" dirty="0">
                <a:solidFill>
                  <a:srgbClr val="67A33B"/>
                </a:solidFill>
              </a:rPr>
            </a:br>
            <a:br>
              <a:rPr lang="en-US" dirty="0">
                <a:solidFill>
                  <a:srgbClr val="67A33B"/>
                </a:solidFill>
              </a:rPr>
            </a:br>
            <a:endParaRPr dirty="0">
              <a:solidFill>
                <a:srgbClr val="67A33B"/>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481F3-F1A9-640F-A75E-5689CA6AAF13}"/>
              </a:ext>
            </a:extLst>
          </p:cNvPr>
          <p:cNvSpPr>
            <a:spLocks noGrp="1"/>
          </p:cNvSpPr>
          <p:nvPr>
            <p:ph type="title"/>
          </p:nvPr>
        </p:nvSpPr>
        <p:spPr/>
        <p:txBody>
          <a:bodyPr/>
          <a:lstStyle/>
          <a:p>
            <a:r>
              <a:rPr lang="en-US" dirty="0"/>
              <a:t>What is Advance Care Planning</a:t>
            </a:r>
          </a:p>
        </p:txBody>
      </p:sp>
      <p:sp>
        <p:nvSpPr>
          <p:cNvPr id="3" name="Content Placeholder 2">
            <a:extLst>
              <a:ext uri="{FF2B5EF4-FFF2-40B4-BE49-F238E27FC236}">
                <a16:creationId xmlns:a16="http://schemas.microsoft.com/office/drawing/2014/main" id="{04240094-412A-EB57-D853-145053A341B0}"/>
              </a:ext>
            </a:extLst>
          </p:cNvPr>
          <p:cNvSpPr>
            <a:spLocks noGrp="1"/>
          </p:cNvSpPr>
          <p:nvPr>
            <p:ph idx="1"/>
          </p:nvPr>
        </p:nvSpPr>
        <p:spPr/>
        <p:txBody>
          <a:bodyPr>
            <a:normAutofit fontScale="85000" lnSpcReduction="20000"/>
          </a:bodyPr>
          <a:lstStyle/>
          <a:p>
            <a:r>
              <a:rPr lang="en-US" dirty="0"/>
              <a:t>Advance care planning is… the development of a care plan for when an individual cannot take part fully in their own decision-making (Perkins &amp; van </a:t>
            </a:r>
            <a:r>
              <a:rPr lang="en-US" dirty="0" err="1"/>
              <a:t>Heuman</a:t>
            </a:r>
            <a:r>
              <a:rPr lang="en-US" dirty="0"/>
              <a:t>, 2018).</a:t>
            </a:r>
          </a:p>
          <a:p>
            <a:r>
              <a:rPr lang="en-US" dirty="0"/>
              <a:t>Advance care plans should consider the following:</a:t>
            </a:r>
          </a:p>
          <a:p>
            <a:pPr lvl="1"/>
            <a:r>
              <a:rPr lang="en-US" dirty="0"/>
              <a:t>Wishes for one’s future,</a:t>
            </a:r>
          </a:p>
          <a:p>
            <a:pPr lvl="1"/>
            <a:r>
              <a:rPr lang="en-US" dirty="0"/>
              <a:t>Residential decisions,</a:t>
            </a:r>
          </a:p>
          <a:p>
            <a:pPr lvl="1"/>
            <a:r>
              <a:rPr lang="en-US" dirty="0"/>
              <a:t>Financial considerations,</a:t>
            </a:r>
          </a:p>
          <a:p>
            <a:pPr lvl="1"/>
            <a:r>
              <a:rPr lang="en-US" dirty="0"/>
              <a:t>Occupational and recreational preferences,</a:t>
            </a:r>
          </a:p>
          <a:p>
            <a:pPr lvl="1"/>
            <a:r>
              <a:rPr lang="en-US" dirty="0"/>
              <a:t>Supportive measures to support daily living and life-course transitions,</a:t>
            </a:r>
          </a:p>
          <a:p>
            <a:pPr lvl="1"/>
            <a:r>
              <a:rPr lang="en-US" dirty="0"/>
              <a:t>Maintaining a social support network.</a:t>
            </a:r>
          </a:p>
          <a:p>
            <a:pPr marL="457200" lvl="1" indent="0">
              <a:buNone/>
            </a:pPr>
            <a:r>
              <a:rPr lang="en-US" dirty="0"/>
              <a:t>(Church et al., 2021).</a:t>
            </a:r>
          </a:p>
        </p:txBody>
      </p:sp>
    </p:spTree>
    <p:extLst>
      <p:ext uri="{BB962C8B-B14F-4D97-AF65-F5344CB8AC3E}">
        <p14:creationId xmlns:p14="http://schemas.microsoft.com/office/powerpoint/2010/main" val="4256212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EC359-9499-5013-19F3-E21F7462004A}"/>
              </a:ext>
            </a:extLst>
          </p:cNvPr>
          <p:cNvSpPr>
            <a:spLocks noGrp="1"/>
          </p:cNvSpPr>
          <p:nvPr>
            <p:ph type="title"/>
          </p:nvPr>
        </p:nvSpPr>
        <p:spPr/>
        <p:txBody>
          <a:bodyPr/>
          <a:lstStyle/>
          <a:p>
            <a:r>
              <a:rPr lang="en-US" dirty="0"/>
              <a:t>Low Rates of Advance Care Planning</a:t>
            </a:r>
          </a:p>
        </p:txBody>
      </p:sp>
      <p:sp>
        <p:nvSpPr>
          <p:cNvPr id="3" name="Content Placeholder 2">
            <a:extLst>
              <a:ext uri="{FF2B5EF4-FFF2-40B4-BE49-F238E27FC236}">
                <a16:creationId xmlns:a16="http://schemas.microsoft.com/office/drawing/2014/main" id="{F28DCA3F-931F-75EC-E77B-22DCF923E395}"/>
              </a:ext>
            </a:extLst>
          </p:cNvPr>
          <p:cNvSpPr>
            <a:spLocks noGrp="1"/>
          </p:cNvSpPr>
          <p:nvPr>
            <p:ph idx="1"/>
          </p:nvPr>
        </p:nvSpPr>
        <p:spPr/>
        <p:txBody>
          <a:bodyPr/>
          <a:lstStyle/>
          <a:p>
            <a:r>
              <a:rPr lang="en-US" dirty="0"/>
              <a:t>A few things to keep in mind:</a:t>
            </a:r>
          </a:p>
          <a:p>
            <a:pPr lvl="1"/>
            <a:r>
              <a:rPr lang="en-US" dirty="0"/>
              <a:t>O</a:t>
            </a:r>
            <a:r>
              <a:rPr lang="en-US" b="0" i="0" u="none" strike="noStrike" dirty="0">
                <a:solidFill>
                  <a:srgbClr val="000000"/>
                </a:solidFill>
                <a:effectLst/>
              </a:rPr>
              <a:t>lder adults with IDD are a growing population</a:t>
            </a:r>
            <a:endParaRPr lang="en-US" dirty="0">
              <a:solidFill>
                <a:srgbClr val="000000"/>
              </a:solidFill>
            </a:endParaRPr>
          </a:p>
          <a:p>
            <a:pPr lvl="1"/>
            <a:r>
              <a:rPr lang="en-US" b="0" i="0" u="none" strike="noStrike" dirty="0">
                <a:solidFill>
                  <a:srgbClr val="000000"/>
                </a:solidFill>
                <a:effectLst/>
              </a:rPr>
              <a:t>ACP is a recommended best practice for adults with IDD</a:t>
            </a:r>
            <a:endParaRPr lang="en-US" dirty="0">
              <a:solidFill>
                <a:srgbClr val="000000"/>
              </a:solidFill>
            </a:endParaRPr>
          </a:p>
          <a:p>
            <a:pPr lvl="1"/>
            <a:r>
              <a:rPr lang="en-US" b="0" i="0" u="none" strike="noStrike" dirty="0">
                <a:solidFill>
                  <a:srgbClr val="000000"/>
                </a:solidFill>
                <a:effectLst/>
              </a:rPr>
              <a:t>To date, there are low rates of ACP adoption</a:t>
            </a:r>
            <a:endParaRPr lang="en-US" dirty="0">
              <a:solidFill>
                <a:srgbClr val="000000"/>
              </a:solidFill>
            </a:endParaRPr>
          </a:p>
          <a:p>
            <a:pPr lvl="1"/>
            <a:r>
              <a:rPr lang="en-US" b="0" i="0" u="none" strike="noStrike" dirty="0">
                <a:solidFill>
                  <a:srgbClr val="000000"/>
                </a:solidFill>
                <a:effectLst/>
              </a:rPr>
              <a:t>Maintaining a social support network.</a:t>
            </a:r>
          </a:p>
          <a:p>
            <a:pPr marL="457200" lvl="1" indent="0">
              <a:buNone/>
            </a:pPr>
            <a:r>
              <a:rPr lang="en-US" b="0" i="0" u="none" strike="noStrike" dirty="0">
                <a:solidFill>
                  <a:srgbClr val="000000"/>
                </a:solidFill>
                <a:effectLst/>
              </a:rPr>
              <a:t>(McGinley et al., 2021)</a:t>
            </a:r>
          </a:p>
          <a:p>
            <a:pPr lvl="1"/>
            <a:endParaRPr lang="en-US" dirty="0"/>
          </a:p>
        </p:txBody>
      </p:sp>
    </p:spTree>
    <p:extLst>
      <p:ext uri="{BB962C8B-B14F-4D97-AF65-F5344CB8AC3E}">
        <p14:creationId xmlns:p14="http://schemas.microsoft.com/office/powerpoint/2010/main" val="2141412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EC359-9499-5013-19F3-E21F7462004A}"/>
              </a:ext>
            </a:extLst>
          </p:cNvPr>
          <p:cNvSpPr>
            <a:spLocks noGrp="1"/>
          </p:cNvSpPr>
          <p:nvPr>
            <p:ph type="title"/>
          </p:nvPr>
        </p:nvSpPr>
        <p:spPr/>
        <p:txBody>
          <a:bodyPr>
            <a:normAutofit fontScale="90000"/>
          </a:bodyPr>
          <a:lstStyle/>
          <a:p>
            <a:r>
              <a:rPr lang="en-US" dirty="0"/>
              <a:t>WHY?... Low Rates of Advance Care Planning</a:t>
            </a:r>
          </a:p>
        </p:txBody>
      </p:sp>
      <p:sp>
        <p:nvSpPr>
          <p:cNvPr id="3" name="Content Placeholder 2">
            <a:extLst>
              <a:ext uri="{FF2B5EF4-FFF2-40B4-BE49-F238E27FC236}">
                <a16:creationId xmlns:a16="http://schemas.microsoft.com/office/drawing/2014/main" id="{F28DCA3F-931F-75EC-E77B-22DCF923E395}"/>
              </a:ext>
            </a:extLst>
          </p:cNvPr>
          <p:cNvSpPr>
            <a:spLocks noGrp="1"/>
          </p:cNvSpPr>
          <p:nvPr>
            <p:ph idx="1"/>
          </p:nvPr>
        </p:nvSpPr>
        <p:spPr/>
        <p:txBody>
          <a:bodyPr>
            <a:normAutofit/>
          </a:bodyPr>
          <a:lstStyle/>
          <a:p>
            <a:r>
              <a:rPr lang="en-US" dirty="0"/>
              <a:t>Many families and individuals prolong planning for these reasons…</a:t>
            </a:r>
          </a:p>
          <a:p>
            <a:pPr lvl="1"/>
            <a:r>
              <a:rPr lang="en-US" sz="1600" dirty="0">
                <a:solidFill>
                  <a:srgbClr val="000000"/>
                </a:solidFill>
              </a:rPr>
              <a:t>1) Difficulty identifying caregiving support for the future (e.g., future caregiver[s])</a:t>
            </a:r>
          </a:p>
          <a:p>
            <a:pPr lvl="1"/>
            <a:r>
              <a:rPr lang="en-US" sz="1600" dirty="0">
                <a:solidFill>
                  <a:srgbClr val="000000"/>
                </a:solidFill>
              </a:rPr>
              <a:t>2) Barriers to making plans/ decisions (e.g., time)</a:t>
            </a:r>
          </a:p>
          <a:p>
            <a:pPr lvl="1"/>
            <a:r>
              <a:rPr lang="en-US" sz="1600" dirty="0">
                <a:solidFill>
                  <a:srgbClr val="000000"/>
                </a:solidFill>
              </a:rPr>
              <a:t>3) Fear of the unknown</a:t>
            </a:r>
          </a:p>
          <a:p>
            <a:pPr lvl="1"/>
            <a:r>
              <a:rPr lang="en-US" sz="1600" dirty="0">
                <a:solidFill>
                  <a:srgbClr val="000000"/>
                </a:solidFill>
              </a:rPr>
              <a:t>4) Feeling the need to make plans and decisions now (BUT not acting)</a:t>
            </a:r>
          </a:p>
          <a:p>
            <a:pPr marL="457200" lvl="1" indent="0">
              <a:buNone/>
            </a:pPr>
            <a:endParaRPr lang="en-US" b="0" i="0" u="none" strike="noStrike" dirty="0">
              <a:solidFill>
                <a:srgbClr val="000000"/>
              </a:solidFill>
              <a:effectLst/>
            </a:endParaRPr>
          </a:p>
          <a:p>
            <a:pPr marL="457200" lvl="1" indent="0">
              <a:buNone/>
            </a:pPr>
            <a:r>
              <a:rPr lang="en-US" sz="1400" b="0" i="0" u="none" strike="noStrike" dirty="0">
                <a:solidFill>
                  <a:srgbClr val="000000"/>
                </a:solidFill>
                <a:effectLst/>
              </a:rPr>
              <a:t>(Marsack-</a:t>
            </a:r>
            <a:r>
              <a:rPr lang="en-US" sz="1400" b="0" i="0" u="none" strike="noStrike" dirty="0" err="1">
                <a:solidFill>
                  <a:srgbClr val="000000"/>
                </a:solidFill>
                <a:effectLst/>
              </a:rPr>
              <a:t>Topolewski</a:t>
            </a:r>
            <a:r>
              <a:rPr lang="en-US" sz="1400" b="0" i="0" u="none" strike="noStrike" dirty="0">
                <a:solidFill>
                  <a:srgbClr val="000000"/>
                </a:solidFill>
                <a:effectLst/>
              </a:rPr>
              <a:t> &amp; Graves, 2020)</a:t>
            </a:r>
          </a:p>
          <a:p>
            <a:pPr lvl="1"/>
            <a:endParaRPr lang="en-US" dirty="0"/>
          </a:p>
        </p:txBody>
      </p:sp>
      <p:pic>
        <p:nvPicPr>
          <p:cNvPr id="4" name="Picture 3">
            <a:extLst>
              <a:ext uri="{FF2B5EF4-FFF2-40B4-BE49-F238E27FC236}">
                <a16:creationId xmlns:a16="http://schemas.microsoft.com/office/drawing/2014/main" id="{62F73BC5-1B34-75D9-DB3F-661B2A4284BA}"/>
              </a:ext>
            </a:extLst>
          </p:cNvPr>
          <p:cNvPicPr>
            <a:picLocks noChangeAspect="1"/>
          </p:cNvPicPr>
          <p:nvPr/>
        </p:nvPicPr>
        <p:blipFill>
          <a:blip r:embed="rId2"/>
          <a:stretch>
            <a:fillRect/>
          </a:stretch>
        </p:blipFill>
        <p:spPr>
          <a:xfrm>
            <a:off x="9069355" y="3827027"/>
            <a:ext cx="2117190" cy="1899727"/>
          </a:xfrm>
          <a:prstGeom prst="rect">
            <a:avLst/>
          </a:prstGeom>
        </p:spPr>
      </p:pic>
    </p:spTree>
    <p:extLst>
      <p:ext uri="{BB962C8B-B14F-4D97-AF65-F5344CB8AC3E}">
        <p14:creationId xmlns:p14="http://schemas.microsoft.com/office/powerpoint/2010/main" val="2428407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ct val="100000"/>
              <a:buFont typeface="Calibri"/>
              <a:buNone/>
            </a:pPr>
            <a:r>
              <a:rPr lang="en-US" sz="2000" dirty="0">
                <a:solidFill>
                  <a:schemeClr val="tx1"/>
                </a:solidFill>
                <a:latin typeface="+mn-lt"/>
              </a:rPr>
              <a:t>Keep in mind… the number of individuals with IDD reaching advanced age is rapidly increasing. Projections indicate a doubling by 2030 and tripling of the population in the foreseeable future.</a:t>
            </a:r>
            <a:br>
              <a:rPr lang="en-US" sz="2000" b="1" dirty="0">
                <a:solidFill>
                  <a:srgbClr val="C7E09B"/>
                </a:solidFill>
                <a:latin typeface="+mn-lt"/>
              </a:rPr>
            </a:br>
            <a:r>
              <a:rPr lang="en-US" sz="2000" b="1" dirty="0">
                <a:solidFill>
                  <a:srgbClr val="C7E09B"/>
                </a:solidFill>
                <a:latin typeface="+mn-lt"/>
              </a:rPr>
              <a:t>– Acharya, Schindler, &amp; Heller (2016).</a:t>
            </a:r>
            <a:endParaRPr sz="2000" dirty="0">
              <a:latin typeface="+mn-lt"/>
            </a:endParaRPr>
          </a:p>
        </p:txBody>
      </p:sp>
      <p:pic>
        <p:nvPicPr>
          <p:cNvPr id="357" name="Google Shape;357;p30"/>
          <p:cNvPicPr preferRelativeResize="0"/>
          <p:nvPr/>
        </p:nvPicPr>
        <p:blipFill rotWithShape="1">
          <a:blip r:embed="rId3">
            <a:alphaModFix/>
          </a:blip>
          <a:srcRect/>
          <a:stretch/>
        </p:blipFill>
        <p:spPr>
          <a:xfrm>
            <a:off x="5971592" y="2209800"/>
            <a:ext cx="5044752" cy="2317408"/>
          </a:xfrm>
          <a:prstGeom prst="rect">
            <a:avLst/>
          </a:prstGeom>
          <a:noFill/>
          <a:ln>
            <a:noFill/>
          </a:ln>
        </p:spPr>
      </p:pic>
      <p:sp>
        <p:nvSpPr>
          <p:cNvPr id="358" name="Google Shape;358;p30"/>
          <p:cNvSpPr txBox="1"/>
          <p:nvPr/>
        </p:nvSpPr>
        <p:spPr>
          <a:xfrm>
            <a:off x="7638094" y="4527208"/>
            <a:ext cx="3048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US" sz="900" dirty="0">
                <a:solidFill>
                  <a:schemeClr val="dk1"/>
                </a:solidFill>
                <a:latin typeface="Calibri"/>
                <a:ea typeface="Calibri"/>
                <a:cs typeface="Calibri"/>
                <a:sym typeface="Calibri"/>
              </a:rPr>
              <a:t> by Unknown Author is licensed under </a:t>
            </a:r>
            <a:r>
              <a:rPr lang="en-US" sz="9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BY-SA-NC</a:t>
            </a:r>
            <a:endParaRPr sz="900" dirty="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7A33B"/>
              </a:buClr>
              <a:buSzPct val="100000"/>
              <a:buFont typeface="Calibri"/>
              <a:buNone/>
            </a:pPr>
            <a:r>
              <a:rPr lang="en-US" sz="3600" dirty="0">
                <a:solidFill>
                  <a:schemeClr val="tx1"/>
                </a:solidFill>
              </a:rPr>
              <a:t>Emergency Planning and Advance Care Planning</a:t>
            </a:r>
            <a:endParaRPr sz="3600" dirty="0">
              <a:solidFill>
                <a:schemeClr val="tx1"/>
              </a:solidFill>
            </a:endParaRPr>
          </a:p>
        </p:txBody>
      </p:sp>
      <p:sp>
        <p:nvSpPr>
          <p:cNvPr id="4" name="Content Placeholder 3">
            <a:extLst>
              <a:ext uri="{FF2B5EF4-FFF2-40B4-BE49-F238E27FC236}">
                <a16:creationId xmlns:a16="http://schemas.microsoft.com/office/drawing/2014/main" id="{8331BDBE-D022-4FC4-F4A9-E3AE08F00637}"/>
              </a:ext>
            </a:extLst>
          </p:cNvPr>
          <p:cNvSpPr>
            <a:spLocks noGrp="1"/>
          </p:cNvSpPr>
          <p:nvPr>
            <p:ph idx="1"/>
          </p:nvPr>
        </p:nvSpPr>
        <p:spPr/>
        <p:txBody>
          <a:bodyPr/>
          <a:lstStyle/>
          <a:p>
            <a:r>
              <a:rPr lang="en-US" dirty="0"/>
              <a:t>ACP typically results in better-informed care during crises and other situations (Church et al., 2021).</a:t>
            </a:r>
          </a:p>
        </p:txBody>
      </p:sp>
      <p:sp>
        <p:nvSpPr>
          <p:cNvPr id="366" name="Google Shape;366;p31"/>
          <p:cNvSpPr txBox="1"/>
          <p:nvPr/>
        </p:nvSpPr>
        <p:spPr>
          <a:xfrm>
            <a:off x="641684" y="2852872"/>
            <a:ext cx="9569115" cy="3130379"/>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485865"/>
              </a:buClr>
              <a:buSzPts val="1800"/>
              <a:buFont typeface="Arial"/>
              <a:buNone/>
            </a:pPr>
            <a:endParaRPr sz="1800" dirty="0">
              <a:solidFill>
                <a:srgbClr val="485865"/>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7A33B"/>
              </a:buClr>
              <a:buSzPct val="100000"/>
              <a:buFont typeface="Calibri"/>
              <a:buNone/>
            </a:pPr>
            <a:r>
              <a:rPr lang="en-US" dirty="0">
                <a:solidFill>
                  <a:schemeClr val="tx1"/>
                </a:solidFill>
              </a:rPr>
              <a:t>Emergency Planning and Advance Care Planning</a:t>
            </a:r>
            <a:endParaRPr dirty="0">
              <a:solidFill>
                <a:schemeClr val="tx1"/>
              </a:solidFill>
            </a:endParaRPr>
          </a:p>
        </p:txBody>
      </p:sp>
      <p:sp>
        <p:nvSpPr>
          <p:cNvPr id="3" name="Content Placeholder 2">
            <a:extLst>
              <a:ext uri="{FF2B5EF4-FFF2-40B4-BE49-F238E27FC236}">
                <a16:creationId xmlns:a16="http://schemas.microsoft.com/office/drawing/2014/main" id="{BE842880-408F-66D2-73B2-4CF5973899E5}"/>
              </a:ext>
            </a:extLst>
          </p:cNvPr>
          <p:cNvSpPr>
            <a:spLocks noGrp="1"/>
          </p:cNvSpPr>
          <p:nvPr>
            <p:ph idx="1"/>
          </p:nvPr>
        </p:nvSpPr>
        <p:spPr/>
        <p:txBody>
          <a:bodyPr/>
          <a:lstStyle/>
          <a:p>
            <a:r>
              <a:rPr lang="en-US" dirty="0"/>
              <a:t>Takeaways</a:t>
            </a:r>
          </a:p>
          <a:p>
            <a:pPr lvl="1"/>
            <a:r>
              <a:rPr lang="en-US" dirty="0"/>
              <a:t>Incorporate ACP within an individual’s PCP</a:t>
            </a:r>
          </a:p>
          <a:p>
            <a:pPr lvl="1"/>
            <a:r>
              <a:rPr lang="en-US" dirty="0"/>
              <a:t>This should be a collaborative process and be informed by key stakeholders</a:t>
            </a:r>
          </a:p>
          <a:p>
            <a:pPr lvl="1"/>
            <a:r>
              <a:rPr lang="en-US" dirty="0"/>
              <a:t>Make sure to delineate roles and responsibilities</a:t>
            </a:r>
          </a:p>
          <a:p>
            <a:pPr lvl="1"/>
            <a:r>
              <a:rPr lang="en-US" dirty="0"/>
              <a:t>Use this as a tool for promoting continuity of care</a:t>
            </a:r>
          </a:p>
          <a:p>
            <a:pPr lvl="1"/>
            <a:r>
              <a:rPr lang="en-US" dirty="0"/>
              <a:t>This can be used to decrease the impact when crises situations arise.</a:t>
            </a:r>
          </a:p>
          <a:p>
            <a:pPr marL="457200" lvl="1" indent="0">
              <a:buNone/>
            </a:pPr>
            <a:r>
              <a:rPr lang="en-US" dirty="0"/>
              <a:t>(Church et al., 2021).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98762-63AA-93F9-BC95-6C364BA10EF9}"/>
              </a:ext>
            </a:extLst>
          </p:cNvPr>
          <p:cNvSpPr>
            <a:spLocks noGrp="1"/>
          </p:cNvSpPr>
          <p:nvPr>
            <p:ph type="title"/>
          </p:nvPr>
        </p:nvSpPr>
        <p:spPr/>
        <p:txBody>
          <a:bodyPr/>
          <a:lstStyle/>
          <a:p>
            <a:r>
              <a:rPr lang="en-US" dirty="0"/>
              <a:t>Employees with IDD</a:t>
            </a:r>
          </a:p>
        </p:txBody>
      </p:sp>
      <p:sp>
        <p:nvSpPr>
          <p:cNvPr id="4" name="Text Placeholder 3">
            <a:extLst>
              <a:ext uri="{FF2B5EF4-FFF2-40B4-BE49-F238E27FC236}">
                <a16:creationId xmlns:a16="http://schemas.microsoft.com/office/drawing/2014/main" id="{4A349C46-9C7B-8B8C-8392-0EBEEDE66742}"/>
              </a:ext>
            </a:extLst>
          </p:cNvPr>
          <p:cNvSpPr>
            <a:spLocks noGrp="1"/>
          </p:cNvSpPr>
          <p:nvPr>
            <p:ph type="body" sz="half" idx="2"/>
          </p:nvPr>
        </p:nvSpPr>
        <p:spPr/>
        <p:txBody>
          <a:bodyPr/>
          <a:lstStyle/>
          <a:p>
            <a:r>
              <a:rPr lang="en-US" dirty="0"/>
              <a:t>Key considerations for emergency planning for employees with IDD</a:t>
            </a:r>
          </a:p>
        </p:txBody>
      </p:sp>
      <p:sp>
        <p:nvSpPr>
          <p:cNvPr id="5" name="TextBox 4">
            <a:extLst>
              <a:ext uri="{FF2B5EF4-FFF2-40B4-BE49-F238E27FC236}">
                <a16:creationId xmlns:a16="http://schemas.microsoft.com/office/drawing/2014/main" id="{AB0C8783-225B-AB84-1256-446848524F1E}"/>
              </a:ext>
            </a:extLst>
          </p:cNvPr>
          <p:cNvSpPr txBox="1"/>
          <p:nvPr/>
        </p:nvSpPr>
        <p:spPr>
          <a:xfrm>
            <a:off x="7707085" y="4956419"/>
            <a:ext cx="3405673" cy="307777"/>
          </a:xfrm>
          <a:prstGeom prst="rect">
            <a:avLst/>
          </a:prstGeom>
          <a:noFill/>
        </p:spPr>
        <p:txBody>
          <a:bodyPr wrap="square" rtlCol="0">
            <a:spAutoFit/>
          </a:bodyPr>
          <a:lstStyle/>
          <a:p>
            <a:r>
              <a:rPr lang="en-US" dirty="0"/>
              <a:t>Photo by </a:t>
            </a:r>
            <a:r>
              <a:rPr lang="en-US" dirty="0">
                <a:hlinkClick r:id="rId2"/>
              </a:rPr>
              <a:t>Jess Bailey</a:t>
            </a:r>
            <a:r>
              <a:rPr lang="en-US" dirty="0"/>
              <a:t> on </a:t>
            </a:r>
            <a:r>
              <a:rPr lang="en-US" dirty="0" err="1">
                <a:hlinkClick r:id="rId3"/>
              </a:rPr>
              <a:t>Unsplash</a:t>
            </a:r>
            <a:r>
              <a:rPr lang="en-US" dirty="0"/>
              <a:t> </a:t>
            </a:r>
          </a:p>
        </p:txBody>
      </p:sp>
      <p:pic>
        <p:nvPicPr>
          <p:cNvPr id="8" name="Picture 7">
            <a:extLst>
              <a:ext uri="{FF2B5EF4-FFF2-40B4-BE49-F238E27FC236}">
                <a16:creationId xmlns:a16="http://schemas.microsoft.com/office/drawing/2014/main" id="{A0A9BA05-51B0-55B4-303D-EF918339AB24}"/>
              </a:ext>
            </a:extLst>
          </p:cNvPr>
          <p:cNvPicPr>
            <a:picLocks noChangeAspect="1"/>
          </p:cNvPicPr>
          <p:nvPr/>
        </p:nvPicPr>
        <p:blipFill>
          <a:blip r:embed="rId4"/>
          <a:stretch>
            <a:fillRect/>
          </a:stretch>
        </p:blipFill>
        <p:spPr>
          <a:xfrm>
            <a:off x="6430825" y="1756521"/>
            <a:ext cx="4173805" cy="3130354"/>
          </a:xfrm>
          <a:prstGeom prst="rect">
            <a:avLst/>
          </a:prstGeom>
        </p:spPr>
      </p:pic>
    </p:spTree>
    <p:extLst>
      <p:ext uri="{BB962C8B-B14F-4D97-AF65-F5344CB8AC3E}">
        <p14:creationId xmlns:p14="http://schemas.microsoft.com/office/powerpoint/2010/main" val="2523587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4"/>
          <p:cNvSpPr txBox="1">
            <a:spLocks noGrp="1"/>
          </p:cNvSpPr>
          <p:nvPr>
            <p:ph type="title"/>
          </p:nvPr>
        </p:nvSpPr>
        <p:spPr>
          <a:xfrm>
            <a:off x="685800" y="2788101"/>
            <a:ext cx="10515600" cy="29813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7A33B"/>
              </a:buClr>
              <a:buSzPts val="2800"/>
              <a:buFont typeface="Calibri"/>
              <a:buNone/>
            </a:pPr>
            <a:r>
              <a:rPr lang="en-US" sz="2800" dirty="0">
                <a:solidFill>
                  <a:schemeClr val="tx1"/>
                </a:solidFill>
                <a:highlight>
                  <a:srgbClr val="FFFF00"/>
                </a:highlight>
              </a:rPr>
              <a:t>Chat Input:</a:t>
            </a:r>
            <a:r>
              <a:rPr lang="en-US" sz="2800" dirty="0">
                <a:solidFill>
                  <a:schemeClr val="tx1"/>
                </a:solidFill>
              </a:rPr>
              <a:t> What considerations and accommodations should be explored to support employees with IDD?</a:t>
            </a:r>
            <a:br>
              <a:rPr lang="en-US" sz="2800" dirty="0">
                <a:solidFill>
                  <a:srgbClr val="67A33B"/>
                </a:solidFill>
              </a:rPr>
            </a:br>
            <a:br>
              <a:rPr lang="en-US" dirty="0">
                <a:solidFill>
                  <a:srgbClr val="67A33B"/>
                </a:solidFill>
              </a:rPr>
            </a:br>
            <a:endParaRPr dirty="0">
              <a:solidFill>
                <a:srgbClr val="67A33B"/>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D592E-9C0B-A1B1-0DB5-F6ECF633C44C}"/>
              </a:ext>
            </a:extLst>
          </p:cNvPr>
          <p:cNvSpPr>
            <a:spLocks noGrp="1"/>
          </p:cNvSpPr>
          <p:nvPr>
            <p:ph type="title"/>
          </p:nvPr>
        </p:nvSpPr>
        <p:spPr/>
        <p:txBody>
          <a:bodyPr/>
          <a:lstStyle/>
          <a:p>
            <a:r>
              <a:rPr lang="en-US" dirty="0"/>
              <a:t>Welcome!</a:t>
            </a:r>
          </a:p>
        </p:txBody>
      </p:sp>
      <p:sp>
        <p:nvSpPr>
          <p:cNvPr id="3" name="Content Placeholder 2">
            <a:extLst>
              <a:ext uri="{FF2B5EF4-FFF2-40B4-BE49-F238E27FC236}">
                <a16:creationId xmlns:a16="http://schemas.microsoft.com/office/drawing/2014/main" id="{1B469C47-0A96-2B70-2BA9-5593C176C885}"/>
              </a:ext>
            </a:extLst>
          </p:cNvPr>
          <p:cNvSpPr>
            <a:spLocks noGrp="1"/>
          </p:cNvSpPr>
          <p:nvPr>
            <p:ph idx="1"/>
          </p:nvPr>
        </p:nvSpPr>
        <p:spPr/>
        <p:txBody>
          <a:bodyPr>
            <a:normAutofit/>
          </a:bodyPr>
          <a:lstStyle/>
          <a:p>
            <a:r>
              <a:rPr lang="en-US" dirty="0"/>
              <a:t>Thanks for being here today! In the chat, please provide the following information: 	</a:t>
            </a:r>
          </a:p>
          <a:p>
            <a:pPr marL="0" marR="0" lvl="0" indent="-114300" algn="l" rtl="0">
              <a:lnSpc>
                <a:spcPct val="100000"/>
              </a:lnSpc>
              <a:spcBef>
                <a:spcPts val="0"/>
              </a:spcBef>
              <a:spcAft>
                <a:spcPts val="0"/>
              </a:spcAft>
              <a:buClr>
                <a:srgbClr val="485865"/>
              </a:buClr>
              <a:buSzPts val="1800"/>
              <a:buFont typeface="Arial"/>
              <a:buChar char="・"/>
            </a:pPr>
            <a:r>
              <a:rPr lang="en-US" dirty="0"/>
              <a:t>State of employment / residence</a:t>
            </a:r>
          </a:p>
          <a:p>
            <a:pPr marL="0" marR="0" lvl="0" indent="-114300" algn="l" rtl="0">
              <a:lnSpc>
                <a:spcPct val="100000"/>
              </a:lnSpc>
              <a:spcBef>
                <a:spcPts val="0"/>
              </a:spcBef>
              <a:spcAft>
                <a:spcPts val="0"/>
              </a:spcAft>
              <a:buClr>
                <a:srgbClr val="485865"/>
              </a:buClr>
              <a:buSzPts val="1800"/>
              <a:buFont typeface="Arial"/>
              <a:buChar char="・"/>
            </a:pPr>
            <a:r>
              <a:rPr lang="en-US" dirty="0"/>
              <a:t>Name or type of organization you are affiliated with</a:t>
            </a:r>
          </a:p>
          <a:p>
            <a:pPr marL="0" marR="0" lvl="0" indent="-114300" algn="l" rtl="0">
              <a:lnSpc>
                <a:spcPct val="100000"/>
              </a:lnSpc>
              <a:spcBef>
                <a:spcPts val="0"/>
              </a:spcBef>
              <a:spcAft>
                <a:spcPts val="0"/>
              </a:spcAft>
              <a:buClr>
                <a:srgbClr val="485865"/>
              </a:buClr>
              <a:buSzPts val="1800"/>
              <a:buFont typeface="Arial"/>
              <a:buChar char="・"/>
            </a:pPr>
            <a:r>
              <a:rPr lang="en-US" dirty="0"/>
              <a:t>If you are a family member of an individual with an IDD or attending for your own knowledge, welcome!</a:t>
            </a:r>
          </a:p>
        </p:txBody>
      </p:sp>
    </p:spTree>
    <p:extLst>
      <p:ext uri="{BB962C8B-B14F-4D97-AF65-F5344CB8AC3E}">
        <p14:creationId xmlns:p14="http://schemas.microsoft.com/office/powerpoint/2010/main" val="2012770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35"/>
          <p:cNvPicPr preferRelativeResize="0"/>
          <p:nvPr/>
        </p:nvPicPr>
        <p:blipFill rotWithShape="1">
          <a:blip r:embed="rId3">
            <a:alphaModFix/>
          </a:blip>
          <a:srcRect/>
          <a:stretch/>
        </p:blipFill>
        <p:spPr>
          <a:xfrm>
            <a:off x="2973613" y="788308"/>
            <a:ext cx="6622143" cy="4420280"/>
          </a:xfrm>
          <a:prstGeom prst="rect">
            <a:avLst/>
          </a:prstGeom>
          <a:noFill/>
          <a:ln>
            <a:noFill/>
          </a:ln>
        </p:spPr>
      </p:pic>
      <p:sp>
        <p:nvSpPr>
          <p:cNvPr id="398" name="Google Shape;398;p35"/>
          <p:cNvSpPr txBox="1"/>
          <p:nvPr/>
        </p:nvSpPr>
        <p:spPr>
          <a:xfrm>
            <a:off x="2890416" y="5326743"/>
            <a:ext cx="706845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Photo credit – taken from: </a:t>
            </a:r>
            <a:r>
              <a:rPr lang="en-US" sz="18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https://evaculife.com.au/blog/evacuation-of-people-with-a-disability/</a:t>
            </a:r>
            <a:r>
              <a:rPr lang="en-US" sz="1800" dirty="0">
                <a:solidFill>
                  <a:schemeClr val="dk1"/>
                </a:solidFill>
                <a:latin typeface="Calibri"/>
                <a:ea typeface="Calibri"/>
                <a:cs typeface="Calibri"/>
                <a:sym typeface="Calibri"/>
              </a:rPr>
              <a:t> </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7A33B"/>
              </a:buClr>
              <a:buSzPts val="5000"/>
              <a:buFont typeface="Calibri"/>
              <a:buNone/>
            </a:pPr>
            <a:r>
              <a:rPr lang="en-US">
                <a:solidFill>
                  <a:srgbClr val="67A33B"/>
                </a:solidFill>
              </a:rPr>
              <a:t>Planning for Planning</a:t>
            </a:r>
            <a:endParaRPr/>
          </a:p>
        </p:txBody>
      </p:sp>
      <p:pic>
        <p:nvPicPr>
          <p:cNvPr id="405" name="Google Shape;405;p36"/>
          <p:cNvPicPr preferRelativeResize="0"/>
          <p:nvPr/>
        </p:nvPicPr>
        <p:blipFill rotWithShape="1">
          <a:blip r:embed="rId3">
            <a:alphaModFix/>
          </a:blip>
          <a:srcRect/>
          <a:stretch/>
        </p:blipFill>
        <p:spPr>
          <a:xfrm>
            <a:off x="-2666894" y="2510064"/>
            <a:ext cx="12192000" cy="3392980"/>
          </a:xfrm>
          <a:prstGeom prst="rect">
            <a:avLst/>
          </a:prstGeom>
          <a:noFill/>
          <a:ln>
            <a:noFill/>
          </a:ln>
        </p:spPr>
      </p:pic>
      <p:sp>
        <p:nvSpPr>
          <p:cNvPr id="406" name="Google Shape;406;p36"/>
          <p:cNvSpPr txBox="1"/>
          <p:nvPr/>
        </p:nvSpPr>
        <p:spPr>
          <a:xfrm>
            <a:off x="1159042" y="2084916"/>
            <a:ext cx="9569115" cy="4773084"/>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100000"/>
              </a:lnSpc>
              <a:spcBef>
                <a:spcPts val="0"/>
              </a:spcBef>
              <a:spcAft>
                <a:spcPts val="0"/>
              </a:spcAft>
              <a:buClr>
                <a:srgbClr val="485865"/>
              </a:buClr>
              <a:buSzPct val="100000"/>
              <a:buFont typeface="Arial"/>
              <a:buNone/>
            </a:pPr>
            <a:endParaRPr sz="1800">
              <a:solidFill>
                <a:srgbClr val="485865"/>
              </a:solidFill>
              <a:latin typeface="Calibri"/>
              <a:ea typeface="Calibri"/>
              <a:cs typeface="Calibri"/>
              <a:sym typeface="Calibri"/>
            </a:endParaRPr>
          </a:p>
          <a:p>
            <a:pPr marL="0" marR="0" lvl="0" indent="0" algn="l" rtl="0">
              <a:lnSpc>
                <a:spcPct val="100000"/>
              </a:lnSpc>
              <a:spcBef>
                <a:spcPts val="1000"/>
              </a:spcBef>
              <a:spcAft>
                <a:spcPts val="0"/>
              </a:spcAft>
              <a:buClr>
                <a:srgbClr val="485865"/>
              </a:buClr>
              <a:buSzPct val="100000"/>
              <a:buFont typeface="Arial"/>
              <a:buNone/>
            </a:pPr>
            <a:r>
              <a:rPr lang="en-US" sz="2400">
                <a:solidFill>
                  <a:srgbClr val="485865"/>
                </a:solidFill>
                <a:latin typeface="Calibri"/>
                <a:ea typeface="Calibri"/>
                <a:cs typeface="Calibri"/>
                <a:sym typeface="Calibri"/>
              </a:rPr>
              <a:t>Set a roadmap to plan gradually.</a:t>
            </a:r>
            <a:endParaRPr/>
          </a:p>
          <a:p>
            <a:pPr marL="0" marR="0" lvl="0" indent="0" algn="l" rtl="0">
              <a:lnSpc>
                <a:spcPct val="100000"/>
              </a:lnSpc>
              <a:spcBef>
                <a:spcPts val="1000"/>
              </a:spcBef>
              <a:spcAft>
                <a:spcPts val="0"/>
              </a:spcAft>
              <a:buClr>
                <a:srgbClr val="485865"/>
              </a:buClr>
              <a:buSzPct val="100000"/>
              <a:buFont typeface="Arial"/>
              <a:buNone/>
            </a:pPr>
            <a:r>
              <a:rPr lang="en-US" sz="2400">
                <a:solidFill>
                  <a:srgbClr val="485865"/>
                </a:solidFill>
                <a:latin typeface="Calibri"/>
                <a:ea typeface="Calibri"/>
                <a:cs typeface="Calibri"/>
                <a:sym typeface="Calibri"/>
              </a:rPr>
              <a:t>Set manageable goals.</a:t>
            </a:r>
            <a:endParaRPr/>
          </a:p>
          <a:p>
            <a:pPr marL="0" marR="0" lvl="0" indent="0" algn="l" rtl="0">
              <a:lnSpc>
                <a:spcPct val="100000"/>
              </a:lnSpc>
              <a:spcBef>
                <a:spcPts val="1000"/>
              </a:spcBef>
              <a:spcAft>
                <a:spcPts val="0"/>
              </a:spcAft>
              <a:buClr>
                <a:srgbClr val="485865"/>
              </a:buClr>
              <a:buSzPct val="100000"/>
              <a:buFont typeface="Arial"/>
              <a:buNone/>
            </a:pPr>
            <a:r>
              <a:rPr lang="en-US" sz="2400">
                <a:solidFill>
                  <a:srgbClr val="485865"/>
                </a:solidFill>
                <a:latin typeface="Calibri"/>
                <a:ea typeface="Calibri"/>
                <a:cs typeface="Calibri"/>
                <a:sym typeface="Calibri"/>
              </a:rPr>
              <a:t>	</a:t>
            </a:r>
            <a:endParaRPr/>
          </a:p>
          <a:p>
            <a:pPr marL="0" marR="0" lvl="0" indent="0" algn="l" rtl="0">
              <a:lnSpc>
                <a:spcPct val="100000"/>
              </a:lnSpc>
              <a:spcBef>
                <a:spcPts val="1000"/>
              </a:spcBef>
              <a:spcAft>
                <a:spcPts val="0"/>
              </a:spcAft>
              <a:buClr>
                <a:srgbClr val="485865"/>
              </a:buClr>
              <a:buSzPct val="100000"/>
              <a:buFont typeface="Arial"/>
              <a:buNone/>
            </a:pPr>
            <a:r>
              <a:rPr lang="en-US" sz="2400">
                <a:solidFill>
                  <a:srgbClr val="485865"/>
                </a:solidFill>
                <a:latin typeface="Calibri"/>
                <a:ea typeface="Calibri"/>
                <a:cs typeface="Calibri"/>
                <a:sym typeface="Calibri"/>
              </a:rPr>
              <a:t>	Use a team approach to inform the process.	</a:t>
            </a:r>
            <a:endParaRPr/>
          </a:p>
          <a:p>
            <a:pPr marL="0" marR="0" lvl="0" indent="0" algn="l" rtl="0">
              <a:lnSpc>
                <a:spcPct val="100000"/>
              </a:lnSpc>
              <a:spcBef>
                <a:spcPts val="1000"/>
              </a:spcBef>
              <a:spcAft>
                <a:spcPts val="0"/>
              </a:spcAft>
              <a:buClr>
                <a:srgbClr val="485865"/>
              </a:buClr>
              <a:buSzPct val="100000"/>
              <a:buFont typeface="Arial"/>
              <a:buNone/>
            </a:pPr>
            <a:endParaRPr sz="2400">
              <a:solidFill>
                <a:srgbClr val="485865"/>
              </a:solidFill>
              <a:latin typeface="Calibri"/>
              <a:ea typeface="Calibri"/>
              <a:cs typeface="Calibri"/>
              <a:sym typeface="Calibri"/>
            </a:endParaRPr>
          </a:p>
          <a:p>
            <a:pPr marL="0" marR="0" lvl="0" indent="0" algn="l" rtl="0">
              <a:lnSpc>
                <a:spcPct val="100000"/>
              </a:lnSpc>
              <a:spcBef>
                <a:spcPts val="1000"/>
              </a:spcBef>
              <a:spcAft>
                <a:spcPts val="0"/>
              </a:spcAft>
              <a:buClr>
                <a:srgbClr val="485865"/>
              </a:buClr>
              <a:buSzPct val="100000"/>
              <a:buFont typeface="Arial"/>
              <a:buNone/>
            </a:pPr>
            <a:r>
              <a:rPr lang="en-US" sz="2400">
                <a:solidFill>
                  <a:srgbClr val="485865"/>
                </a:solidFill>
                <a:latin typeface="Calibri"/>
                <a:ea typeface="Calibri"/>
                <a:cs typeface="Calibri"/>
                <a:sym typeface="Calibri"/>
              </a:rPr>
              <a:t>	          Take breaks.</a:t>
            </a:r>
            <a:endParaRPr/>
          </a:p>
          <a:p>
            <a:pPr marL="0" marR="0" lvl="0" indent="0" algn="l" rtl="0">
              <a:lnSpc>
                <a:spcPct val="100000"/>
              </a:lnSpc>
              <a:spcBef>
                <a:spcPts val="1000"/>
              </a:spcBef>
              <a:spcAft>
                <a:spcPts val="0"/>
              </a:spcAft>
              <a:buClr>
                <a:srgbClr val="485865"/>
              </a:buClr>
              <a:buSzPct val="100000"/>
              <a:buFont typeface="Arial"/>
              <a:buNone/>
            </a:pPr>
            <a:r>
              <a:rPr lang="en-US" sz="2400">
                <a:solidFill>
                  <a:srgbClr val="485865"/>
                </a:solidFill>
                <a:latin typeface="Calibri"/>
                <a:ea typeface="Calibri"/>
                <a:cs typeface="Calibri"/>
                <a:sym typeface="Calibri"/>
              </a:rPr>
              <a:t>		Make a mental note of progress (big &amp; small).</a:t>
            </a:r>
            <a:endParaRPr/>
          </a:p>
          <a:p>
            <a:pPr marL="0" marR="0" lvl="0" indent="0" algn="l" rtl="0">
              <a:lnSpc>
                <a:spcPct val="100000"/>
              </a:lnSpc>
              <a:spcBef>
                <a:spcPts val="1000"/>
              </a:spcBef>
              <a:spcAft>
                <a:spcPts val="0"/>
              </a:spcAft>
              <a:buClr>
                <a:srgbClr val="485865"/>
              </a:buClr>
              <a:buSzPct val="100000"/>
              <a:buFont typeface="Arial"/>
              <a:buNone/>
            </a:pPr>
            <a:endParaRPr sz="2400">
              <a:solidFill>
                <a:srgbClr val="485865"/>
              </a:solidFill>
              <a:latin typeface="Calibri"/>
              <a:ea typeface="Calibri"/>
              <a:cs typeface="Calibri"/>
              <a:sym typeface="Calibri"/>
            </a:endParaRPr>
          </a:p>
          <a:p>
            <a:pPr marL="0" marR="0" lvl="0" indent="0" algn="l" rtl="0">
              <a:lnSpc>
                <a:spcPct val="100000"/>
              </a:lnSpc>
              <a:spcBef>
                <a:spcPts val="1000"/>
              </a:spcBef>
              <a:spcAft>
                <a:spcPts val="0"/>
              </a:spcAft>
              <a:buClr>
                <a:srgbClr val="485865"/>
              </a:buClr>
              <a:buSzPct val="100000"/>
              <a:buFont typeface="Arial"/>
              <a:buNone/>
            </a:pPr>
            <a:r>
              <a:rPr lang="en-US" sz="2400">
                <a:solidFill>
                  <a:srgbClr val="485865"/>
                </a:solidFill>
                <a:latin typeface="Calibri"/>
                <a:ea typeface="Calibri"/>
                <a:cs typeface="Calibri"/>
                <a:sym typeface="Calibri"/>
              </a:rPr>
              <a:t>			Keep in mind factors to consider.		</a:t>
            </a:r>
            <a:endParaRPr/>
          </a:p>
          <a:p>
            <a:pPr marL="0" marR="0" lvl="0" indent="0" algn="l" rtl="0">
              <a:lnSpc>
                <a:spcPct val="100000"/>
              </a:lnSpc>
              <a:spcBef>
                <a:spcPts val="1000"/>
              </a:spcBef>
              <a:spcAft>
                <a:spcPts val="0"/>
              </a:spcAft>
              <a:buClr>
                <a:srgbClr val="485865"/>
              </a:buClr>
              <a:buSzPct val="100000"/>
              <a:buFont typeface="Arial"/>
              <a:buNone/>
            </a:pPr>
            <a:endParaRPr sz="2400">
              <a:solidFill>
                <a:srgbClr val="485865"/>
              </a:solidFill>
              <a:latin typeface="Calibri"/>
              <a:ea typeface="Calibri"/>
              <a:cs typeface="Calibri"/>
              <a:sym typeface="Calibri"/>
            </a:endParaRPr>
          </a:p>
          <a:p>
            <a:pPr marL="0" marR="0" lvl="0" indent="0" algn="l" rtl="0">
              <a:lnSpc>
                <a:spcPct val="100000"/>
              </a:lnSpc>
              <a:spcBef>
                <a:spcPts val="1000"/>
              </a:spcBef>
              <a:spcAft>
                <a:spcPts val="0"/>
              </a:spcAft>
              <a:buClr>
                <a:srgbClr val="485865"/>
              </a:buClr>
              <a:buSzPct val="100000"/>
              <a:buFont typeface="Arial"/>
              <a:buNone/>
            </a:pPr>
            <a:r>
              <a:rPr lang="en-US" sz="1800">
                <a:solidFill>
                  <a:srgbClr val="485865"/>
                </a:solidFill>
                <a:latin typeface="Calibri"/>
                <a:ea typeface="Calibri"/>
                <a:cs typeface="Calibri"/>
                <a:sym typeface="Calibri"/>
              </a:rPr>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7"/>
          <p:cNvSpPr txBox="1">
            <a:spLocks noGrp="1"/>
          </p:cNvSpPr>
          <p:nvPr>
            <p:ph type="title"/>
          </p:nvPr>
        </p:nvSpPr>
        <p:spPr>
          <a:xfrm>
            <a:off x="685800" y="86055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7A33B"/>
              </a:buClr>
              <a:buSzPts val="5000"/>
              <a:buFont typeface="Calibri"/>
              <a:buNone/>
            </a:pPr>
            <a:r>
              <a:rPr lang="en-US" dirty="0">
                <a:solidFill>
                  <a:schemeClr val="tx1"/>
                </a:solidFill>
              </a:rPr>
              <a:t>Factors to consider:</a:t>
            </a:r>
            <a:endParaRPr dirty="0">
              <a:solidFill>
                <a:schemeClr val="tx1"/>
              </a:solidFill>
            </a:endParaRPr>
          </a:p>
        </p:txBody>
      </p:sp>
      <p:sp>
        <p:nvSpPr>
          <p:cNvPr id="413" name="Google Shape;413;p37"/>
          <p:cNvSpPr txBox="1"/>
          <p:nvPr/>
        </p:nvSpPr>
        <p:spPr>
          <a:xfrm>
            <a:off x="641685" y="1934189"/>
            <a:ext cx="8754242" cy="3517211"/>
          </a:xfrm>
          <a:prstGeom prst="rect">
            <a:avLst/>
          </a:prstGeom>
          <a:noFill/>
          <a:ln>
            <a:noFill/>
          </a:ln>
        </p:spPr>
        <p:txBody>
          <a:bodyPr spcFirstLastPara="1" wrap="square" lIns="91425" tIns="45700" rIns="91425" bIns="45700" anchor="t" anchorCtr="0">
            <a:noAutofit/>
          </a:bodyPr>
          <a:lstStyle/>
          <a:p>
            <a:pPr marL="0" marR="0" lvl="0" indent="-88582" algn="l" rtl="0">
              <a:lnSpc>
                <a:spcPct val="100000"/>
              </a:lnSpc>
              <a:spcBef>
                <a:spcPts val="0"/>
              </a:spcBef>
              <a:spcAft>
                <a:spcPts val="0"/>
              </a:spcAft>
              <a:buClr>
                <a:srgbClr val="485865"/>
              </a:buClr>
              <a:buSzPct val="100000"/>
              <a:buFont typeface="Arial"/>
              <a:buChar char="・"/>
            </a:pPr>
            <a:r>
              <a:rPr lang="en-US" sz="1800" dirty="0">
                <a:solidFill>
                  <a:srgbClr val="485865"/>
                </a:solidFill>
                <a:latin typeface="Calibri"/>
                <a:ea typeface="Calibri"/>
                <a:cs typeface="Calibri"/>
                <a:sym typeface="Calibri"/>
              </a:rPr>
              <a:t>Employees with IDD to be involved in planning process</a:t>
            </a:r>
            <a:endParaRPr sz="1800" dirty="0"/>
          </a:p>
          <a:p>
            <a:pPr marL="0" marR="0" lvl="0" indent="-88582" algn="l" rtl="0">
              <a:lnSpc>
                <a:spcPct val="100000"/>
              </a:lnSpc>
              <a:spcBef>
                <a:spcPts val="1000"/>
              </a:spcBef>
              <a:spcAft>
                <a:spcPts val="0"/>
              </a:spcAft>
              <a:buClr>
                <a:srgbClr val="485865"/>
              </a:buClr>
              <a:buSzPct val="100000"/>
              <a:buFont typeface="Arial"/>
              <a:buChar char="・"/>
            </a:pPr>
            <a:r>
              <a:rPr lang="en-US" sz="1800" dirty="0">
                <a:solidFill>
                  <a:srgbClr val="485865"/>
                </a:solidFill>
                <a:latin typeface="Calibri"/>
                <a:ea typeface="Calibri"/>
                <a:cs typeface="Calibri"/>
                <a:sym typeface="Calibri"/>
              </a:rPr>
              <a:t>Using a team approach</a:t>
            </a:r>
            <a:endParaRPr sz="1800" dirty="0"/>
          </a:p>
          <a:p>
            <a:pPr marL="0" marR="0" lvl="0" indent="-88582" algn="l" rtl="0">
              <a:lnSpc>
                <a:spcPct val="100000"/>
              </a:lnSpc>
              <a:spcBef>
                <a:spcPts val="1000"/>
              </a:spcBef>
              <a:spcAft>
                <a:spcPts val="0"/>
              </a:spcAft>
              <a:buClr>
                <a:srgbClr val="485865"/>
              </a:buClr>
              <a:buSzPct val="100000"/>
              <a:buFont typeface="Arial"/>
              <a:buChar char="・"/>
            </a:pPr>
            <a:r>
              <a:rPr lang="en-US" sz="1800" dirty="0">
                <a:solidFill>
                  <a:srgbClr val="485865"/>
                </a:solidFill>
                <a:latin typeface="Calibri"/>
                <a:ea typeface="Calibri"/>
                <a:cs typeface="Calibri"/>
                <a:sym typeface="Calibri"/>
              </a:rPr>
              <a:t>Consider hidden and visible disabilities</a:t>
            </a:r>
            <a:endParaRPr sz="1800" dirty="0"/>
          </a:p>
          <a:p>
            <a:pPr marL="0" marR="0" lvl="0" indent="-88582" algn="l" rtl="0">
              <a:lnSpc>
                <a:spcPct val="100000"/>
              </a:lnSpc>
              <a:spcBef>
                <a:spcPts val="1000"/>
              </a:spcBef>
              <a:spcAft>
                <a:spcPts val="0"/>
              </a:spcAft>
              <a:buClr>
                <a:srgbClr val="485865"/>
              </a:buClr>
              <a:buSzPct val="100000"/>
              <a:buFont typeface="Arial"/>
              <a:buChar char="・"/>
            </a:pPr>
            <a:r>
              <a:rPr lang="en-US" sz="1800" dirty="0">
                <a:solidFill>
                  <a:srgbClr val="485865"/>
                </a:solidFill>
                <a:latin typeface="Calibri"/>
                <a:ea typeface="Calibri"/>
                <a:cs typeface="Calibri"/>
                <a:sym typeface="Calibri"/>
              </a:rPr>
              <a:t>Other aspects to consider – physical, medical, mental health conditions; service animal</a:t>
            </a:r>
            <a:endParaRPr sz="1800" dirty="0"/>
          </a:p>
          <a:p>
            <a:pPr marL="0" marR="0" lvl="0" indent="-88582" algn="l" rtl="0">
              <a:lnSpc>
                <a:spcPct val="100000"/>
              </a:lnSpc>
              <a:spcBef>
                <a:spcPts val="1000"/>
              </a:spcBef>
              <a:spcAft>
                <a:spcPts val="0"/>
              </a:spcAft>
              <a:buClr>
                <a:srgbClr val="485865"/>
              </a:buClr>
              <a:buSzPct val="100000"/>
              <a:buFont typeface="Arial"/>
              <a:buChar char="・"/>
            </a:pPr>
            <a:r>
              <a:rPr lang="en-US" sz="1800" dirty="0">
                <a:solidFill>
                  <a:srgbClr val="485865"/>
                </a:solidFill>
                <a:latin typeface="Calibri"/>
                <a:ea typeface="Calibri"/>
                <a:cs typeface="Calibri"/>
                <a:sym typeface="Calibri"/>
              </a:rPr>
              <a:t>Plan for mobility needs, if relevant (e.g., evacuation plan; evacuation chair)</a:t>
            </a:r>
            <a:endParaRPr sz="1800" dirty="0"/>
          </a:p>
          <a:p>
            <a:pPr marL="0" marR="0" lvl="0" indent="-88582" algn="l" rtl="0">
              <a:lnSpc>
                <a:spcPct val="100000"/>
              </a:lnSpc>
              <a:spcBef>
                <a:spcPts val="1000"/>
              </a:spcBef>
              <a:spcAft>
                <a:spcPts val="0"/>
              </a:spcAft>
              <a:buClr>
                <a:srgbClr val="485865"/>
              </a:buClr>
              <a:buSzPct val="100000"/>
              <a:buFont typeface="Arial"/>
              <a:buChar char="・"/>
            </a:pPr>
            <a:r>
              <a:rPr lang="en-US" sz="1800" dirty="0">
                <a:solidFill>
                  <a:srgbClr val="485865"/>
                </a:solidFill>
                <a:latin typeface="Calibri"/>
                <a:ea typeface="Calibri"/>
                <a:cs typeface="Calibri"/>
                <a:sym typeface="Calibri"/>
              </a:rPr>
              <a:t>Consider the likely type of emergencies, based on location and geographic threat</a:t>
            </a:r>
            <a:endParaRPr sz="1800" dirty="0"/>
          </a:p>
          <a:p>
            <a:pPr marL="0" marR="0" lvl="0" indent="-88582" algn="l" rtl="0">
              <a:lnSpc>
                <a:spcPct val="100000"/>
              </a:lnSpc>
              <a:spcBef>
                <a:spcPts val="1000"/>
              </a:spcBef>
              <a:spcAft>
                <a:spcPts val="0"/>
              </a:spcAft>
              <a:buClr>
                <a:srgbClr val="485865"/>
              </a:buClr>
              <a:buSzPct val="100000"/>
              <a:buFont typeface="Arial"/>
              <a:buChar char="・"/>
            </a:pPr>
            <a:r>
              <a:rPr lang="en-US" sz="1800" dirty="0">
                <a:solidFill>
                  <a:srgbClr val="485865"/>
                </a:solidFill>
                <a:latin typeface="Calibri"/>
                <a:ea typeface="Calibri"/>
                <a:cs typeface="Calibri"/>
                <a:sym typeface="Calibri"/>
              </a:rPr>
              <a:t>Plan for materials, supplies, and medications that would need to be available</a:t>
            </a:r>
            <a:endParaRPr sz="1800" dirty="0"/>
          </a:p>
          <a:p>
            <a:pPr marL="0" marR="0" lvl="0" indent="-88582" algn="l" rtl="0">
              <a:lnSpc>
                <a:spcPct val="100000"/>
              </a:lnSpc>
              <a:spcBef>
                <a:spcPts val="1000"/>
              </a:spcBef>
              <a:spcAft>
                <a:spcPts val="0"/>
              </a:spcAft>
              <a:buClr>
                <a:srgbClr val="485865"/>
              </a:buClr>
              <a:buSzPct val="100000"/>
              <a:buFont typeface="Arial"/>
              <a:buChar char="・"/>
            </a:pPr>
            <a:r>
              <a:rPr lang="en-US" sz="1800" dirty="0">
                <a:solidFill>
                  <a:srgbClr val="485865"/>
                </a:solidFill>
                <a:latin typeface="Calibri"/>
                <a:ea typeface="Calibri"/>
                <a:cs typeface="Calibri"/>
                <a:sym typeface="Calibri"/>
              </a:rPr>
              <a:t>Review, revisit and update based on changing needs</a:t>
            </a:r>
            <a:endParaRPr sz="1800" dirty="0"/>
          </a:p>
          <a:p>
            <a:pPr marL="0" marR="0" lvl="0" indent="-88582" algn="l" rtl="0">
              <a:lnSpc>
                <a:spcPct val="100000"/>
              </a:lnSpc>
              <a:spcBef>
                <a:spcPts val="1000"/>
              </a:spcBef>
              <a:spcAft>
                <a:spcPts val="0"/>
              </a:spcAft>
              <a:buClr>
                <a:srgbClr val="485865"/>
              </a:buClr>
              <a:buSzPct val="100000"/>
              <a:buFont typeface="Arial"/>
              <a:buChar char="・"/>
            </a:pPr>
            <a:r>
              <a:rPr lang="en-US" sz="1800" dirty="0">
                <a:solidFill>
                  <a:srgbClr val="485865"/>
                </a:solidFill>
                <a:latin typeface="Calibri"/>
                <a:ea typeface="Calibri"/>
                <a:cs typeface="Calibri"/>
                <a:sym typeface="Calibri"/>
              </a:rPr>
              <a:t>Know where written plan is stored</a:t>
            </a:r>
            <a:endParaRPr sz="1800" dirty="0"/>
          </a:p>
          <a:p>
            <a:pPr marL="0" marR="0" lvl="0" indent="-88582" algn="l" rtl="0">
              <a:lnSpc>
                <a:spcPct val="100000"/>
              </a:lnSpc>
              <a:spcBef>
                <a:spcPts val="1000"/>
              </a:spcBef>
              <a:spcAft>
                <a:spcPts val="0"/>
              </a:spcAft>
              <a:buClr>
                <a:srgbClr val="485865"/>
              </a:buClr>
              <a:buSzPct val="100000"/>
              <a:buFont typeface="Arial"/>
              <a:buChar char="・"/>
            </a:pPr>
            <a:r>
              <a:rPr lang="en-US" sz="1800" dirty="0">
                <a:solidFill>
                  <a:srgbClr val="485865"/>
                </a:solidFill>
                <a:latin typeface="Calibri"/>
                <a:ea typeface="Calibri"/>
                <a:cs typeface="Calibri"/>
                <a:sym typeface="Calibri"/>
              </a:rPr>
              <a:t>Key players should be aware and involved in planning process</a:t>
            </a:r>
            <a:endParaRPr sz="1800" dirty="0"/>
          </a:p>
        </p:txBody>
      </p:sp>
      <p:pic>
        <p:nvPicPr>
          <p:cNvPr id="414" name="Google Shape;414;p37" descr="How To Write A To Do List That You'll Actually Stick To"/>
          <p:cNvPicPr preferRelativeResize="0"/>
          <p:nvPr/>
        </p:nvPicPr>
        <p:blipFill rotWithShape="1">
          <a:blip r:embed="rId3">
            <a:alphaModFix/>
          </a:blip>
          <a:srcRect/>
          <a:stretch/>
        </p:blipFill>
        <p:spPr>
          <a:xfrm>
            <a:off x="8145624" y="889686"/>
            <a:ext cx="2906486" cy="208900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7A33B"/>
              </a:buClr>
              <a:buSzPts val="5000"/>
              <a:buFont typeface="Calibri"/>
              <a:buNone/>
            </a:pPr>
            <a:r>
              <a:rPr lang="en-US" dirty="0">
                <a:solidFill>
                  <a:schemeClr val="tx1"/>
                </a:solidFill>
              </a:rPr>
              <a:t>Non-Visible (or “Hidden”) Disabilities:</a:t>
            </a:r>
            <a:endParaRPr dirty="0">
              <a:solidFill>
                <a:schemeClr val="tx1"/>
              </a:solidFill>
            </a:endParaRPr>
          </a:p>
        </p:txBody>
      </p:sp>
      <p:sp>
        <p:nvSpPr>
          <p:cNvPr id="421" name="Google Shape;421;p38"/>
          <p:cNvSpPr txBox="1"/>
          <p:nvPr/>
        </p:nvSpPr>
        <p:spPr>
          <a:xfrm>
            <a:off x="641685" y="2466040"/>
            <a:ext cx="10055344" cy="3517211"/>
          </a:xfrm>
          <a:prstGeom prst="rect">
            <a:avLst/>
          </a:prstGeom>
          <a:noFill/>
          <a:ln>
            <a:noFill/>
          </a:ln>
        </p:spPr>
        <p:txBody>
          <a:bodyPr spcFirstLastPara="1" wrap="square" lIns="91425" tIns="45700" rIns="91425" bIns="45700" anchor="t" anchorCtr="0">
            <a:normAutofit/>
          </a:bodyPr>
          <a:lstStyle/>
          <a:p>
            <a:pPr marL="0" marR="0" lvl="0" indent="-114300" algn="l" rtl="0">
              <a:lnSpc>
                <a:spcPct val="100000"/>
              </a:lnSpc>
              <a:spcBef>
                <a:spcPts val="0"/>
              </a:spcBef>
              <a:spcAft>
                <a:spcPts val="0"/>
              </a:spcAft>
              <a:buClr>
                <a:srgbClr val="485865"/>
              </a:buClr>
              <a:buSzPts val="1800"/>
              <a:buFont typeface="Arial"/>
              <a:buChar char="・"/>
            </a:pPr>
            <a:r>
              <a:rPr lang="en-US" sz="2000" dirty="0">
                <a:solidFill>
                  <a:schemeClr val="tx1"/>
                </a:solidFill>
                <a:latin typeface="+mn-lt"/>
                <a:ea typeface="Calibri"/>
                <a:cs typeface="Calibri"/>
                <a:sym typeface="Calibri"/>
              </a:rPr>
              <a:t>Make sure planning and emergency kits make people aware of non-visible disabilities</a:t>
            </a:r>
            <a:endParaRPr sz="2000" dirty="0">
              <a:solidFill>
                <a:schemeClr val="tx1"/>
              </a:solidFill>
              <a:latin typeface="+mn-lt"/>
            </a:endParaRPr>
          </a:p>
          <a:p>
            <a:pPr marL="0" marR="0" lvl="0" indent="-114300" algn="l" rtl="0">
              <a:lnSpc>
                <a:spcPct val="100000"/>
              </a:lnSpc>
              <a:spcBef>
                <a:spcPts val="1000"/>
              </a:spcBef>
              <a:spcAft>
                <a:spcPts val="0"/>
              </a:spcAft>
              <a:buClr>
                <a:srgbClr val="485865"/>
              </a:buClr>
              <a:buSzPts val="1800"/>
              <a:buFont typeface="Arial"/>
              <a:buChar char="・"/>
            </a:pPr>
            <a:r>
              <a:rPr lang="en-US" sz="2000" dirty="0">
                <a:solidFill>
                  <a:schemeClr val="tx1"/>
                </a:solidFill>
                <a:latin typeface="+mn-lt"/>
                <a:ea typeface="Calibri"/>
                <a:cs typeface="Calibri"/>
                <a:sym typeface="Calibri"/>
              </a:rPr>
              <a:t>Such disabilities may include the following:</a:t>
            </a:r>
            <a:endParaRPr sz="2000" dirty="0">
              <a:solidFill>
                <a:schemeClr val="tx1"/>
              </a:solidFill>
              <a:latin typeface="+mn-lt"/>
            </a:endParaRPr>
          </a:p>
          <a:p>
            <a:pPr marL="457200" marR="0" lvl="1" indent="-1270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tx1"/>
                </a:solidFill>
                <a:latin typeface="+mn-lt"/>
                <a:ea typeface="Calibri"/>
                <a:cs typeface="Calibri"/>
                <a:sym typeface="Calibri"/>
              </a:rPr>
              <a:t>Communication </a:t>
            </a:r>
            <a:endParaRPr sz="2000" dirty="0">
              <a:solidFill>
                <a:schemeClr val="tx1"/>
              </a:solidFill>
              <a:latin typeface="+mn-lt"/>
            </a:endParaRPr>
          </a:p>
          <a:p>
            <a:pPr marL="457200" marR="0" lvl="1" indent="-1270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tx1"/>
                </a:solidFill>
                <a:latin typeface="+mn-lt"/>
                <a:ea typeface="Calibri"/>
                <a:cs typeface="Calibri"/>
                <a:sym typeface="Calibri"/>
              </a:rPr>
              <a:t>Cognitive</a:t>
            </a:r>
            <a:endParaRPr sz="2000" dirty="0">
              <a:solidFill>
                <a:schemeClr val="tx1"/>
              </a:solidFill>
              <a:latin typeface="+mn-lt"/>
            </a:endParaRPr>
          </a:p>
          <a:p>
            <a:pPr marL="457200" marR="0" lvl="1" indent="-1270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tx1"/>
                </a:solidFill>
                <a:latin typeface="+mn-lt"/>
                <a:ea typeface="Calibri"/>
                <a:cs typeface="Calibri"/>
                <a:sym typeface="Calibri"/>
              </a:rPr>
              <a:t>Sensory</a:t>
            </a:r>
            <a:endParaRPr sz="2000" dirty="0">
              <a:solidFill>
                <a:schemeClr val="tx1"/>
              </a:solidFill>
              <a:latin typeface="+mn-lt"/>
            </a:endParaRPr>
          </a:p>
          <a:p>
            <a:pPr marL="457200" marR="0" lvl="1" indent="-1270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tx1"/>
                </a:solidFill>
                <a:latin typeface="+mn-lt"/>
                <a:ea typeface="Calibri"/>
                <a:cs typeface="Calibri"/>
                <a:sym typeface="Calibri"/>
              </a:rPr>
              <a:t>Mental Health</a:t>
            </a:r>
            <a:endParaRPr sz="2000" dirty="0">
              <a:solidFill>
                <a:schemeClr val="tx1"/>
              </a:solidFill>
              <a:latin typeface="+mn-lt"/>
            </a:endParaRPr>
          </a:p>
          <a:p>
            <a:pPr marL="457200" marR="0" lvl="1" indent="-1270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tx1"/>
                </a:solidFill>
                <a:latin typeface="+mn-lt"/>
                <a:ea typeface="Calibri"/>
                <a:cs typeface="Calibri"/>
                <a:sym typeface="Calibri"/>
              </a:rPr>
              <a:t>Learning or intellectual disabilities </a:t>
            </a:r>
            <a:endParaRPr sz="2000" dirty="0">
              <a:solidFill>
                <a:schemeClr val="tx1"/>
              </a:solidFill>
              <a:latin typeface="+mn-lt"/>
            </a:endParaRPr>
          </a:p>
          <a:p>
            <a:pPr marL="457200" marR="0" lvl="1" indent="-1270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tx1"/>
                </a:solidFill>
                <a:latin typeface="+mn-lt"/>
                <a:ea typeface="Calibri"/>
                <a:cs typeface="Calibri"/>
                <a:sym typeface="Calibri"/>
              </a:rPr>
              <a:t>Other conditions: allergies, seizure disorders, diabetes, cardiac diseases, etc.</a:t>
            </a:r>
            <a:endParaRPr sz="2000" dirty="0">
              <a:solidFill>
                <a:schemeClr val="tx1"/>
              </a:solidFill>
              <a:latin typeface="+mn-lt"/>
            </a:endParaRPr>
          </a:p>
        </p:txBody>
      </p:sp>
      <p:sp>
        <p:nvSpPr>
          <p:cNvPr id="422" name="Google Shape;422;p38"/>
          <p:cNvSpPr txBox="1"/>
          <p:nvPr/>
        </p:nvSpPr>
        <p:spPr>
          <a:xfrm>
            <a:off x="2519266" y="5660085"/>
            <a:ext cx="916110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Further recommendations to support specific disability subtypes can be found at the following: </a:t>
            </a:r>
            <a:r>
              <a:rPr lang="en-US" sz="18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https://www.getprepared.gc.ca/cnt/rsrcs/pblctns/pplwthdsblts/index-en.aspx</a:t>
            </a:r>
            <a:r>
              <a:rPr lang="en-US" sz="1800" dirty="0">
                <a:solidFill>
                  <a:schemeClr val="dk1"/>
                </a:solidFill>
                <a:latin typeface="Calibri"/>
                <a:ea typeface="Calibri"/>
                <a:cs typeface="Calibri"/>
                <a:sym typeface="Calibri"/>
              </a:rPr>
              <a:t> </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7A33B"/>
              </a:buClr>
              <a:buSzPct val="100000"/>
              <a:buFont typeface="Calibri"/>
              <a:buNone/>
            </a:pPr>
            <a:r>
              <a:rPr lang="en-US" dirty="0">
                <a:solidFill>
                  <a:schemeClr val="tx1"/>
                </a:solidFill>
              </a:rPr>
              <a:t>In general, all planning should consider the following:</a:t>
            </a:r>
            <a:endParaRPr dirty="0">
              <a:solidFill>
                <a:schemeClr val="tx1"/>
              </a:solidFill>
            </a:endParaRPr>
          </a:p>
        </p:txBody>
      </p:sp>
      <p:sp>
        <p:nvSpPr>
          <p:cNvPr id="4" name="Content Placeholder 3">
            <a:extLst>
              <a:ext uri="{FF2B5EF4-FFF2-40B4-BE49-F238E27FC236}">
                <a16:creationId xmlns:a16="http://schemas.microsoft.com/office/drawing/2014/main" id="{E9F8476E-5F06-D71F-E47A-E816F9942510}"/>
              </a:ext>
            </a:extLst>
          </p:cNvPr>
          <p:cNvSpPr>
            <a:spLocks noGrp="1"/>
          </p:cNvSpPr>
          <p:nvPr>
            <p:ph idx="1"/>
          </p:nvPr>
        </p:nvSpPr>
        <p:spPr/>
        <p:txBody>
          <a:bodyPr/>
          <a:lstStyle/>
          <a:p>
            <a:r>
              <a:rPr lang="en-US" dirty="0"/>
              <a:t>KNOW the risks</a:t>
            </a:r>
          </a:p>
          <a:p>
            <a:r>
              <a:rPr lang="en-US" dirty="0"/>
              <a:t>MAKE a plan</a:t>
            </a:r>
          </a:p>
          <a:p>
            <a:r>
              <a:rPr lang="en-US" dirty="0"/>
              <a:t> GET an emergency kit</a:t>
            </a:r>
          </a:p>
        </p:txBody>
      </p:sp>
      <p:sp>
        <p:nvSpPr>
          <p:cNvPr id="430" name="Google Shape;430;p39"/>
          <p:cNvSpPr txBox="1"/>
          <p:nvPr/>
        </p:nvSpPr>
        <p:spPr>
          <a:xfrm>
            <a:off x="798286" y="4891314"/>
            <a:ext cx="5297714"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Relevant planning information can be found at the following link: </a:t>
            </a:r>
            <a:r>
              <a:rPr lang="en-US" sz="18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https://www.getprepared.gc.ca/cnt/rsrcs/pblctns/pplwthdsblts/index-en.aspx</a:t>
            </a:r>
            <a:r>
              <a:rPr lang="en-US" sz="1800">
                <a:solidFill>
                  <a:schemeClr val="dk1"/>
                </a:solidFill>
                <a:latin typeface="Calibri"/>
                <a:ea typeface="Calibri"/>
                <a:cs typeface="Calibri"/>
                <a:sym typeface="Calibri"/>
              </a:rPr>
              <a:t> </a:t>
            </a:r>
            <a:endParaRPr/>
          </a:p>
        </p:txBody>
      </p:sp>
      <p:pic>
        <p:nvPicPr>
          <p:cNvPr id="431" name="Google Shape;431;p39"/>
          <p:cNvPicPr preferRelativeResize="0"/>
          <p:nvPr/>
        </p:nvPicPr>
        <p:blipFill rotWithShape="1">
          <a:blip r:embed="rId4">
            <a:alphaModFix/>
          </a:blip>
          <a:srcRect/>
          <a:stretch/>
        </p:blipFill>
        <p:spPr>
          <a:xfrm>
            <a:off x="6839222" y="2466040"/>
            <a:ext cx="4204728" cy="280534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0"/>
          <p:cNvSpPr txBox="1">
            <a:spLocks noGrp="1"/>
          </p:cNvSpPr>
          <p:nvPr>
            <p:ph type="title"/>
          </p:nvPr>
        </p:nvSpPr>
        <p:spPr>
          <a:xfrm>
            <a:off x="685800" y="8356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7A33B"/>
              </a:buClr>
              <a:buSzPts val="5000"/>
              <a:buFont typeface="Calibri"/>
              <a:buNone/>
            </a:pPr>
            <a:r>
              <a:rPr lang="en-US" dirty="0">
                <a:solidFill>
                  <a:schemeClr val="tx1"/>
                </a:solidFill>
              </a:rPr>
              <a:t>Emergency Kits for Individuals with IDD:</a:t>
            </a:r>
            <a:endParaRPr dirty="0">
              <a:solidFill>
                <a:schemeClr val="tx1"/>
              </a:solidFill>
            </a:endParaRPr>
          </a:p>
        </p:txBody>
      </p:sp>
      <p:sp>
        <p:nvSpPr>
          <p:cNvPr id="438" name="Google Shape;438;p40"/>
          <p:cNvSpPr txBox="1"/>
          <p:nvPr/>
        </p:nvSpPr>
        <p:spPr>
          <a:xfrm>
            <a:off x="534794" y="2092168"/>
            <a:ext cx="8265476" cy="4285975"/>
          </a:xfrm>
          <a:prstGeom prst="rect">
            <a:avLst/>
          </a:prstGeom>
          <a:noFill/>
          <a:ln>
            <a:noFill/>
          </a:ln>
        </p:spPr>
        <p:txBody>
          <a:bodyPr spcFirstLastPara="1" wrap="square" lIns="91425" tIns="45700" rIns="91425" bIns="45700" anchor="t" anchorCtr="0">
            <a:normAutofit/>
          </a:bodyPr>
          <a:lstStyle/>
          <a:p>
            <a:pPr marL="0" marR="0" lvl="0" indent="-106679" algn="l" rtl="0">
              <a:lnSpc>
                <a:spcPct val="100000"/>
              </a:lnSpc>
              <a:spcBef>
                <a:spcPts val="0"/>
              </a:spcBef>
              <a:spcAft>
                <a:spcPts val="0"/>
              </a:spcAft>
              <a:buClr>
                <a:srgbClr val="485865"/>
              </a:buClr>
              <a:buSzPct val="100000"/>
              <a:buFont typeface="Arial"/>
              <a:buChar char="・"/>
            </a:pPr>
            <a:r>
              <a:rPr lang="en-US" sz="2400" dirty="0">
                <a:solidFill>
                  <a:schemeClr val="tx1"/>
                </a:solidFill>
                <a:latin typeface="+mn-lt"/>
                <a:ea typeface="Calibri"/>
                <a:cs typeface="Calibri"/>
                <a:sym typeface="Calibri"/>
              </a:rPr>
              <a:t>Key considerations and tips:</a:t>
            </a:r>
            <a:endParaRPr sz="2400" dirty="0">
              <a:solidFill>
                <a:schemeClr val="tx1"/>
              </a:solidFill>
              <a:latin typeface="+mn-lt"/>
            </a:endParaRPr>
          </a:p>
          <a:p>
            <a:pPr marL="457200" marR="0" lvl="1" indent="-124459" algn="l" rtl="0">
              <a:lnSpc>
                <a:spcPct val="90000"/>
              </a:lnSpc>
              <a:spcBef>
                <a:spcPts val="500"/>
              </a:spcBef>
              <a:spcAft>
                <a:spcPts val="0"/>
              </a:spcAft>
              <a:buClr>
                <a:schemeClr val="dk1"/>
              </a:buClr>
              <a:buSzPct val="100000"/>
              <a:buFont typeface="Arial"/>
              <a:buChar char="・"/>
            </a:pPr>
            <a:r>
              <a:rPr lang="en-US" sz="1600" b="0" i="0" u="none" strike="noStrike" cap="none" dirty="0">
                <a:solidFill>
                  <a:schemeClr val="tx1"/>
                </a:solidFill>
                <a:latin typeface="+mn-lt"/>
                <a:ea typeface="Calibri"/>
                <a:cs typeface="Calibri"/>
                <a:sym typeface="Calibri"/>
              </a:rPr>
              <a:t>Store kits in 1 organized, easy to find place</a:t>
            </a:r>
            <a:endParaRPr sz="1600" dirty="0">
              <a:solidFill>
                <a:schemeClr val="tx1"/>
              </a:solidFill>
              <a:latin typeface="+mn-lt"/>
            </a:endParaRPr>
          </a:p>
          <a:p>
            <a:pPr marL="457200" marR="0" lvl="1" indent="-124459" algn="l" rtl="0">
              <a:lnSpc>
                <a:spcPct val="90000"/>
              </a:lnSpc>
              <a:spcBef>
                <a:spcPts val="500"/>
              </a:spcBef>
              <a:spcAft>
                <a:spcPts val="0"/>
              </a:spcAft>
              <a:buClr>
                <a:schemeClr val="dk1"/>
              </a:buClr>
              <a:buSzPct val="100000"/>
              <a:buFont typeface="Arial"/>
              <a:buChar char="・"/>
            </a:pPr>
            <a:r>
              <a:rPr lang="en-US" sz="1600" b="0" i="0" u="none" strike="noStrike" cap="none" dirty="0">
                <a:solidFill>
                  <a:schemeClr val="tx1"/>
                </a:solidFill>
                <a:latin typeface="+mn-lt"/>
                <a:ea typeface="Calibri"/>
                <a:cs typeface="Calibri"/>
                <a:sym typeface="Calibri"/>
              </a:rPr>
              <a:t>Tag all special needs equipment &amp; include instructions (e.g., how to use)</a:t>
            </a:r>
            <a:endParaRPr sz="1600" dirty="0">
              <a:solidFill>
                <a:schemeClr val="tx1"/>
              </a:solidFill>
              <a:latin typeface="+mn-lt"/>
            </a:endParaRPr>
          </a:p>
          <a:p>
            <a:pPr marL="457200" marR="0" lvl="1" indent="-124459" algn="l" rtl="0">
              <a:lnSpc>
                <a:spcPct val="90000"/>
              </a:lnSpc>
              <a:spcBef>
                <a:spcPts val="500"/>
              </a:spcBef>
              <a:spcAft>
                <a:spcPts val="0"/>
              </a:spcAft>
              <a:buClr>
                <a:schemeClr val="dk1"/>
              </a:buClr>
              <a:buSzPct val="100000"/>
              <a:buFont typeface="Arial"/>
              <a:buChar char="・"/>
            </a:pPr>
            <a:r>
              <a:rPr lang="en-US" sz="1600" b="0" i="0" u="none" strike="noStrike" cap="none" dirty="0">
                <a:solidFill>
                  <a:schemeClr val="tx1"/>
                </a:solidFill>
                <a:latin typeface="+mn-lt"/>
                <a:ea typeface="Calibri"/>
                <a:cs typeface="Calibri"/>
                <a:sym typeface="Calibri"/>
              </a:rPr>
              <a:t>Bracelet wearing to alert for food / drug allergies</a:t>
            </a:r>
            <a:endParaRPr sz="1600" dirty="0">
              <a:solidFill>
                <a:schemeClr val="tx1"/>
              </a:solidFill>
              <a:latin typeface="+mn-lt"/>
            </a:endParaRPr>
          </a:p>
          <a:p>
            <a:pPr marL="457200" marR="0" lvl="1" indent="-124459" algn="l" rtl="0">
              <a:lnSpc>
                <a:spcPct val="90000"/>
              </a:lnSpc>
              <a:spcBef>
                <a:spcPts val="500"/>
              </a:spcBef>
              <a:spcAft>
                <a:spcPts val="0"/>
              </a:spcAft>
              <a:buClr>
                <a:schemeClr val="dk1"/>
              </a:buClr>
              <a:buSzPct val="100000"/>
              <a:buFont typeface="Arial"/>
              <a:buChar char="・"/>
            </a:pPr>
            <a:r>
              <a:rPr lang="en-US" sz="1600" b="0" i="0" u="none" strike="noStrike" cap="none" dirty="0">
                <a:solidFill>
                  <a:schemeClr val="tx1"/>
                </a:solidFill>
                <a:latin typeface="+mn-lt"/>
                <a:ea typeface="Calibri"/>
                <a:cs typeface="Calibri"/>
                <a:sym typeface="Calibri"/>
              </a:rPr>
              <a:t>List current medications (with condition; name / dosage / frequency; name / contact of treating doctor)</a:t>
            </a:r>
            <a:endParaRPr sz="1600" dirty="0">
              <a:solidFill>
                <a:schemeClr val="tx1"/>
              </a:solidFill>
              <a:latin typeface="+mn-lt"/>
            </a:endParaRPr>
          </a:p>
          <a:p>
            <a:pPr marL="457200" marR="0" lvl="1" indent="-124459" algn="l" rtl="0">
              <a:lnSpc>
                <a:spcPct val="90000"/>
              </a:lnSpc>
              <a:spcBef>
                <a:spcPts val="500"/>
              </a:spcBef>
              <a:spcAft>
                <a:spcPts val="0"/>
              </a:spcAft>
              <a:buClr>
                <a:schemeClr val="dk1"/>
              </a:buClr>
              <a:buSzPct val="100000"/>
              <a:buFont typeface="Arial"/>
              <a:buChar char="・"/>
            </a:pPr>
            <a:r>
              <a:rPr lang="en-US" sz="1600" b="0" i="0" u="none" strike="noStrike" cap="none" dirty="0">
                <a:solidFill>
                  <a:schemeClr val="tx1"/>
                </a:solidFill>
                <a:latin typeface="+mn-lt"/>
                <a:ea typeface="Calibri"/>
                <a:cs typeface="Calibri"/>
                <a:sym typeface="Calibri"/>
              </a:rPr>
              <a:t>Provide a list of contact names (e.g., family members, caregivers, providers)</a:t>
            </a:r>
            <a:endParaRPr sz="1600" dirty="0">
              <a:solidFill>
                <a:schemeClr val="tx1"/>
              </a:solidFill>
              <a:latin typeface="+mn-lt"/>
            </a:endParaRPr>
          </a:p>
          <a:p>
            <a:pPr marL="457200" marR="0" lvl="1" indent="-124459" algn="l" rtl="0">
              <a:lnSpc>
                <a:spcPct val="90000"/>
              </a:lnSpc>
              <a:spcBef>
                <a:spcPts val="500"/>
              </a:spcBef>
              <a:spcAft>
                <a:spcPts val="0"/>
              </a:spcAft>
              <a:buClr>
                <a:schemeClr val="dk1"/>
              </a:buClr>
              <a:buSzPct val="100000"/>
              <a:buFont typeface="Arial"/>
              <a:buChar char="・"/>
            </a:pPr>
            <a:r>
              <a:rPr lang="en-US" sz="1600" b="0" i="0" u="none" strike="noStrike" cap="none" dirty="0">
                <a:solidFill>
                  <a:schemeClr val="tx1"/>
                </a:solidFill>
                <a:latin typeface="+mn-lt"/>
                <a:ea typeface="Calibri"/>
                <a:cs typeface="Calibri"/>
                <a:sym typeface="Calibri"/>
              </a:rPr>
              <a:t>Have an emergency plan for equipment (in the event of a power outage)</a:t>
            </a:r>
            <a:endParaRPr sz="1600" dirty="0">
              <a:solidFill>
                <a:schemeClr val="tx1"/>
              </a:solidFill>
              <a:latin typeface="+mn-lt"/>
            </a:endParaRPr>
          </a:p>
          <a:p>
            <a:pPr marL="457200" marR="0" lvl="1" indent="-124459" algn="l" rtl="0">
              <a:lnSpc>
                <a:spcPct val="90000"/>
              </a:lnSpc>
              <a:spcBef>
                <a:spcPts val="500"/>
              </a:spcBef>
              <a:spcAft>
                <a:spcPts val="0"/>
              </a:spcAft>
              <a:buClr>
                <a:schemeClr val="dk1"/>
              </a:buClr>
              <a:buSzPct val="100000"/>
              <a:buFont typeface="Arial"/>
              <a:buChar char="・"/>
            </a:pPr>
            <a:r>
              <a:rPr lang="en-US" sz="1600" b="0" i="0" u="none" strike="noStrike" cap="none" dirty="0">
                <a:solidFill>
                  <a:schemeClr val="tx1"/>
                </a:solidFill>
                <a:latin typeface="+mn-lt"/>
                <a:ea typeface="Calibri"/>
                <a:cs typeface="Calibri"/>
                <a:sym typeface="Calibri"/>
              </a:rPr>
              <a:t>Consider including other safety items in emergency kit (e.g., flashlight, personal alarm to emit noise to draw attention for help)</a:t>
            </a:r>
            <a:endParaRPr sz="1600" dirty="0">
              <a:solidFill>
                <a:schemeClr val="tx1"/>
              </a:solidFill>
              <a:latin typeface="+mn-lt"/>
            </a:endParaRPr>
          </a:p>
          <a:p>
            <a:pPr marL="457200" marR="0" lvl="1" indent="-124459" algn="l" rtl="0">
              <a:lnSpc>
                <a:spcPct val="90000"/>
              </a:lnSpc>
              <a:spcBef>
                <a:spcPts val="500"/>
              </a:spcBef>
              <a:spcAft>
                <a:spcPts val="0"/>
              </a:spcAft>
              <a:buClr>
                <a:schemeClr val="dk1"/>
              </a:buClr>
              <a:buSzPct val="100000"/>
              <a:buFont typeface="Arial"/>
              <a:buChar char="・"/>
            </a:pPr>
            <a:r>
              <a:rPr lang="en-US" sz="1600" b="0" i="0" u="none" strike="noStrike" cap="none" dirty="0">
                <a:solidFill>
                  <a:schemeClr val="tx1"/>
                </a:solidFill>
                <a:latin typeface="+mn-lt"/>
                <a:ea typeface="Calibri"/>
                <a:cs typeface="Calibri"/>
                <a:sym typeface="Calibri"/>
              </a:rPr>
              <a:t>Include information related to all aspects of need (e.g., medical, physical, communication) in emergency kit</a:t>
            </a:r>
            <a:endParaRPr sz="1600" dirty="0">
              <a:solidFill>
                <a:schemeClr val="tx1"/>
              </a:solidFill>
              <a:latin typeface="+mn-lt"/>
            </a:endParaRPr>
          </a:p>
          <a:p>
            <a:pPr marL="457200" marR="0" lvl="1" indent="-124459" algn="l" rtl="0">
              <a:lnSpc>
                <a:spcPct val="90000"/>
              </a:lnSpc>
              <a:spcBef>
                <a:spcPts val="500"/>
              </a:spcBef>
              <a:spcAft>
                <a:spcPts val="0"/>
              </a:spcAft>
              <a:buClr>
                <a:schemeClr val="dk1"/>
              </a:buClr>
              <a:buSzPct val="100000"/>
              <a:buFont typeface="Arial"/>
              <a:buChar char="・"/>
            </a:pPr>
            <a:r>
              <a:rPr lang="en-US" sz="1600" b="0" i="0" u="none" strike="noStrike" cap="none" dirty="0">
                <a:solidFill>
                  <a:schemeClr val="tx1"/>
                </a:solidFill>
                <a:latin typeface="+mn-lt"/>
                <a:ea typeface="Calibri"/>
                <a:cs typeface="Calibri"/>
                <a:sym typeface="Calibri"/>
              </a:rPr>
              <a:t>Emergency numbers / contacts</a:t>
            </a:r>
            <a:endParaRPr sz="1600" dirty="0">
              <a:solidFill>
                <a:schemeClr val="tx1"/>
              </a:solidFill>
              <a:latin typeface="+mn-lt"/>
            </a:endParaRPr>
          </a:p>
        </p:txBody>
      </p:sp>
      <p:sp>
        <p:nvSpPr>
          <p:cNvPr id="439" name="Google Shape;439;p40"/>
          <p:cNvSpPr txBox="1"/>
          <p:nvPr/>
        </p:nvSpPr>
        <p:spPr>
          <a:xfrm>
            <a:off x="8567004" y="4235155"/>
            <a:ext cx="3021205"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dk1"/>
                </a:solidFill>
                <a:latin typeface="Calibri"/>
                <a:ea typeface="Calibri"/>
                <a:cs typeface="Calibri"/>
                <a:sym typeface="Calibri"/>
              </a:rPr>
              <a:t>Information adapted from: </a:t>
            </a:r>
            <a:r>
              <a:rPr lang="en-US"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https://www.getprepared.gc.ca/cnt/rsrcs/pblctns/pplwthdsblts/index-en.aspx</a:t>
            </a:r>
            <a:r>
              <a:rPr lang="en-US" dirty="0">
                <a:solidFill>
                  <a:schemeClr val="dk1"/>
                </a:solidFill>
                <a:latin typeface="Calibri"/>
                <a:ea typeface="Calibri"/>
                <a:cs typeface="Calibri"/>
                <a:sym typeface="Calibri"/>
              </a:rPr>
              <a:t> </a:t>
            </a:r>
            <a:endParaRPr dirty="0"/>
          </a:p>
        </p:txBody>
      </p:sp>
      <p:pic>
        <p:nvPicPr>
          <p:cNvPr id="440" name="Google Shape;440;p40"/>
          <p:cNvPicPr preferRelativeResize="0"/>
          <p:nvPr/>
        </p:nvPicPr>
        <p:blipFill rotWithShape="1">
          <a:blip r:embed="rId4">
            <a:alphaModFix/>
          </a:blip>
          <a:srcRect/>
          <a:stretch/>
        </p:blipFill>
        <p:spPr>
          <a:xfrm>
            <a:off x="8567004" y="2092168"/>
            <a:ext cx="3021205" cy="200721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4985-D8CB-C77B-0327-99DA68072C77}"/>
              </a:ext>
            </a:extLst>
          </p:cNvPr>
          <p:cNvSpPr>
            <a:spLocks noGrp="1"/>
          </p:cNvSpPr>
          <p:nvPr>
            <p:ph type="title"/>
          </p:nvPr>
        </p:nvSpPr>
        <p:spPr/>
        <p:txBody>
          <a:bodyPr/>
          <a:lstStyle/>
          <a:p>
            <a:r>
              <a:rPr lang="en-US" dirty="0"/>
              <a:t>Continuity &amp; Quality of Care</a:t>
            </a:r>
          </a:p>
        </p:txBody>
      </p:sp>
      <p:pic>
        <p:nvPicPr>
          <p:cNvPr id="5" name="Picture 4">
            <a:extLst>
              <a:ext uri="{FF2B5EF4-FFF2-40B4-BE49-F238E27FC236}">
                <a16:creationId xmlns:a16="http://schemas.microsoft.com/office/drawing/2014/main" id="{CEAEF59F-B615-69C7-F40E-C3BE68A8AA6D}"/>
              </a:ext>
            </a:extLst>
          </p:cNvPr>
          <p:cNvPicPr>
            <a:picLocks noChangeAspect="1"/>
          </p:cNvPicPr>
          <p:nvPr/>
        </p:nvPicPr>
        <p:blipFill>
          <a:blip r:embed="rId2"/>
          <a:stretch>
            <a:fillRect/>
          </a:stretch>
        </p:blipFill>
        <p:spPr>
          <a:xfrm>
            <a:off x="7134029" y="1987419"/>
            <a:ext cx="4002833" cy="2668555"/>
          </a:xfrm>
          <a:prstGeom prst="rect">
            <a:avLst/>
          </a:prstGeom>
        </p:spPr>
      </p:pic>
      <p:sp>
        <p:nvSpPr>
          <p:cNvPr id="6" name="TextBox 5">
            <a:extLst>
              <a:ext uri="{FF2B5EF4-FFF2-40B4-BE49-F238E27FC236}">
                <a16:creationId xmlns:a16="http://schemas.microsoft.com/office/drawing/2014/main" id="{A09019D6-3ABF-4CAF-A6DA-F26A6F1A493C}"/>
              </a:ext>
            </a:extLst>
          </p:cNvPr>
          <p:cNvSpPr txBox="1"/>
          <p:nvPr/>
        </p:nvSpPr>
        <p:spPr>
          <a:xfrm>
            <a:off x="8108302" y="4759561"/>
            <a:ext cx="3028560" cy="246221"/>
          </a:xfrm>
          <a:prstGeom prst="rect">
            <a:avLst/>
          </a:prstGeom>
          <a:noFill/>
        </p:spPr>
        <p:txBody>
          <a:bodyPr wrap="square" rtlCol="0">
            <a:spAutoFit/>
          </a:bodyPr>
          <a:lstStyle/>
          <a:p>
            <a:r>
              <a:rPr lang="en-US" sz="1000" dirty="0"/>
              <a:t>Photo by </a:t>
            </a:r>
            <a:r>
              <a:rPr lang="en-US" sz="1000" dirty="0">
                <a:hlinkClick r:id="rId3"/>
              </a:rPr>
              <a:t>National Cancer Institute</a:t>
            </a:r>
            <a:r>
              <a:rPr lang="en-US" sz="1000" dirty="0"/>
              <a:t> on </a:t>
            </a:r>
            <a:r>
              <a:rPr lang="en-US" sz="1000" dirty="0" err="1">
                <a:hlinkClick r:id="rId4"/>
              </a:rPr>
              <a:t>Unsplash</a:t>
            </a:r>
            <a:r>
              <a:rPr lang="en-US" sz="1000" dirty="0"/>
              <a:t> </a:t>
            </a:r>
          </a:p>
        </p:txBody>
      </p:sp>
    </p:spTree>
    <p:extLst>
      <p:ext uri="{BB962C8B-B14F-4D97-AF65-F5344CB8AC3E}">
        <p14:creationId xmlns:p14="http://schemas.microsoft.com/office/powerpoint/2010/main" val="4058268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2"/>
          <p:cNvSpPr txBox="1">
            <a:spLocks noGrp="1"/>
          </p:cNvSpPr>
          <p:nvPr>
            <p:ph type="title"/>
          </p:nvPr>
        </p:nvSpPr>
        <p:spPr>
          <a:xfrm>
            <a:off x="1651518" y="1785257"/>
            <a:ext cx="8836090" cy="398416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67A33B"/>
              </a:buClr>
              <a:buSzPct val="100000"/>
              <a:buFont typeface="Calibri"/>
              <a:buNone/>
            </a:pPr>
            <a:r>
              <a:rPr lang="en-US" sz="2800" dirty="0">
                <a:solidFill>
                  <a:schemeClr val="tx1"/>
                </a:solidFill>
                <a:highlight>
                  <a:srgbClr val="FFFF00"/>
                </a:highlight>
              </a:rPr>
              <a:t>Poll – Q3:</a:t>
            </a:r>
            <a:r>
              <a:rPr lang="en-US" sz="2800" dirty="0">
                <a:solidFill>
                  <a:schemeClr val="tx1"/>
                </a:solidFill>
              </a:rPr>
              <a:t> Based on your geographic location, what type of natural disaster is most common?</a:t>
            </a:r>
            <a:br>
              <a:rPr lang="en-US" sz="2800" dirty="0">
                <a:solidFill>
                  <a:schemeClr val="tx1"/>
                </a:solidFill>
              </a:rPr>
            </a:br>
            <a:br>
              <a:rPr lang="en-US" sz="2800" dirty="0">
                <a:solidFill>
                  <a:schemeClr val="tx1"/>
                </a:solidFill>
              </a:rPr>
            </a:br>
            <a:r>
              <a:rPr lang="en-US" sz="2800" dirty="0">
                <a:solidFill>
                  <a:schemeClr val="tx1"/>
                </a:solidFill>
              </a:rPr>
              <a:t>-a. tornado</a:t>
            </a:r>
            <a:br>
              <a:rPr lang="en-US" sz="2800" dirty="0">
                <a:solidFill>
                  <a:schemeClr val="tx1"/>
                </a:solidFill>
              </a:rPr>
            </a:br>
            <a:r>
              <a:rPr lang="en-US" sz="2800" dirty="0">
                <a:solidFill>
                  <a:schemeClr val="tx1"/>
                </a:solidFill>
              </a:rPr>
              <a:t>-b. fire</a:t>
            </a:r>
            <a:br>
              <a:rPr lang="en-US" sz="2800" dirty="0">
                <a:solidFill>
                  <a:schemeClr val="tx1"/>
                </a:solidFill>
              </a:rPr>
            </a:br>
            <a:r>
              <a:rPr lang="en-US" sz="2800" dirty="0">
                <a:solidFill>
                  <a:schemeClr val="tx1"/>
                </a:solidFill>
              </a:rPr>
              <a:t>-c. hurricane</a:t>
            </a:r>
            <a:br>
              <a:rPr lang="en-US" sz="2800" dirty="0">
                <a:solidFill>
                  <a:schemeClr val="tx1"/>
                </a:solidFill>
              </a:rPr>
            </a:br>
            <a:r>
              <a:rPr lang="en-US" sz="2800" dirty="0">
                <a:solidFill>
                  <a:schemeClr val="tx1"/>
                </a:solidFill>
              </a:rPr>
              <a:t>-d. earthquake</a:t>
            </a:r>
            <a:br>
              <a:rPr lang="en-US" sz="2800" dirty="0">
                <a:solidFill>
                  <a:schemeClr val="tx1"/>
                </a:solidFill>
              </a:rPr>
            </a:br>
            <a:r>
              <a:rPr lang="en-US" sz="2800" dirty="0">
                <a:solidFill>
                  <a:schemeClr val="tx1"/>
                </a:solidFill>
              </a:rPr>
              <a:t>-e. flood</a:t>
            </a:r>
            <a:br>
              <a:rPr lang="en-US" sz="2800" dirty="0">
                <a:solidFill>
                  <a:schemeClr val="tx1"/>
                </a:solidFill>
              </a:rPr>
            </a:br>
            <a:r>
              <a:rPr lang="en-US" sz="2800" dirty="0">
                <a:solidFill>
                  <a:schemeClr val="tx1"/>
                </a:solidFill>
              </a:rPr>
              <a:t>-f. other</a:t>
            </a:r>
            <a:br>
              <a:rPr lang="en-US" sz="2800" dirty="0">
                <a:solidFill>
                  <a:schemeClr val="tx1"/>
                </a:solidFill>
              </a:rPr>
            </a:br>
            <a:br>
              <a:rPr lang="en-US" sz="2800" dirty="0">
                <a:solidFill>
                  <a:srgbClr val="67A33B"/>
                </a:solidFill>
              </a:rPr>
            </a:br>
            <a:endParaRPr dirty="0">
              <a:solidFill>
                <a:srgbClr val="67A33B"/>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4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7A33B"/>
              </a:buClr>
              <a:buSzPts val="5000"/>
              <a:buFont typeface="Calibri"/>
              <a:buNone/>
            </a:pPr>
            <a:r>
              <a:rPr lang="en-US" dirty="0">
                <a:solidFill>
                  <a:schemeClr val="tx1"/>
                </a:solidFill>
              </a:rPr>
              <a:t>Common Disasters Based on Location</a:t>
            </a:r>
            <a:endParaRPr dirty="0">
              <a:solidFill>
                <a:schemeClr val="tx1"/>
              </a:solidFill>
            </a:endParaRPr>
          </a:p>
        </p:txBody>
      </p:sp>
      <p:sp>
        <p:nvSpPr>
          <p:cNvPr id="4" name="Content Placeholder 3">
            <a:extLst>
              <a:ext uri="{FF2B5EF4-FFF2-40B4-BE49-F238E27FC236}">
                <a16:creationId xmlns:a16="http://schemas.microsoft.com/office/drawing/2014/main" id="{312632FD-0D46-70CC-0017-DD5A1BC81A22}"/>
              </a:ext>
            </a:extLst>
          </p:cNvPr>
          <p:cNvSpPr>
            <a:spLocks noGrp="1"/>
          </p:cNvSpPr>
          <p:nvPr>
            <p:ph idx="1"/>
          </p:nvPr>
        </p:nvSpPr>
        <p:spPr>
          <a:xfrm>
            <a:off x="1295401" y="2556932"/>
            <a:ext cx="5144536" cy="3318936"/>
          </a:xfrm>
        </p:spPr>
        <p:txBody>
          <a:bodyPr/>
          <a:lstStyle/>
          <a:p>
            <a:r>
              <a:rPr lang="en-US" dirty="0"/>
              <a:t>Prepare accordingly</a:t>
            </a:r>
          </a:p>
          <a:p>
            <a:r>
              <a:rPr lang="en-US" sz="2400" u="sng" dirty="0">
                <a:solidFill>
                  <a:schemeClr val="tx1"/>
                </a:solidFill>
                <a:ea typeface="Calibri"/>
                <a:cs typeface="Calibri"/>
                <a:sym typeface="Calibri"/>
                <a:hlinkClick r:id="rId3">
                  <a:extLst>
                    <a:ext uri="{A12FA001-AC4F-418D-AE19-62706E023703}">
                      <ahyp:hlinkClr xmlns:ahyp="http://schemas.microsoft.com/office/drawing/2018/hyperlinkcolor" val="tx"/>
                    </a:ext>
                  </a:extLst>
                </a:hlinkClick>
              </a:rPr>
              <a:t>https://www.redcross.org/get-help/how-to-prepare-for-emergencies/common-natural-disasters-across-us.html#all</a:t>
            </a:r>
            <a:endParaRPr lang="en-US" sz="2400" dirty="0">
              <a:solidFill>
                <a:schemeClr val="tx1"/>
              </a:solidFill>
              <a:ea typeface="Calibri"/>
              <a:cs typeface="Calibri"/>
              <a:sym typeface="Calibri"/>
            </a:endParaRPr>
          </a:p>
          <a:p>
            <a:endParaRPr lang="en-US" dirty="0"/>
          </a:p>
          <a:p>
            <a:pPr marL="457200" lvl="1" indent="0">
              <a:buNone/>
            </a:pPr>
            <a:endParaRPr lang="en-US" dirty="0"/>
          </a:p>
        </p:txBody>
      </p:sp>
      <p:pic>
        <p:nvPicPr>
          <p:cNvPr id="465" name="Google Shape;465;p43"/>
          <p:cNvPicPr preferRelativeResize="0"/>
          <p:nvPr/>
        </p:nvPicPr>
        <p:blipFill rotWithShape="1">
          <a:blip r:embed="rId4">
            <a:alphaModFix/>
          </a:blip>
          <a:srcRect/>
          <a:stretch/>
        </p:blipFill>
        <p:spPr>
          <a:xfrm>
            <a:off x="6699379" y="2640104"/>
            <a:ext cx="3777341" cy="2702882"/>
          </a:xfrm>
          <a:prstGeom prst="rect">
            <a:avLst/>
          </a:prstGeom>
          <a:noFill/>
          <a:ln>
            <a:noFill/>
          </a:ln>
        </p:spPr>
      </p:pic>
      <p:sp>
        <p:nvSpPr>
          <p:cNvPr id="466" name="Google Shape;466;p43"/>
          <p:cNvSpPr txBox="1"/>
          <p:nvPr/>
        </p:nvSpPr>
        <p:spPr>
          <a:xfrm>
            <a:off x="3486539" y="5613919"/>
            <a:ext cx="71410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Taken from: </a:t>
            </a:r>
            <a:r>
              <a:rPr lang="en-US" sz="18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https://vividmaps.com/natural-disasters-in-the-united-states/</a:t>
            </a:r>
            <a:r>
              <a:rPr lang="en-US" sz="1800" dirty="0">
                <a:solidFill>
                  <a:schemeClr val="dk1"/>
                </a:solidFill>
                <a:latin typeface="Calibri"/>
                <a:ea typeface="Calibri"/>
                <a:cs typeface="Calibri"/>
                <a:sym typeface="Calibri"/>
              </a:rPr>
              <a:t> </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4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7A33B"/>
              </a:buClr>
              <a:buSzPts val="5000"/>
              <a:buFont typeface="Calibri"/>
              <a:buNone/>
            </a:pPr>
            <a:r>
              <a:rPr lang="en-US" dirty="0">
                <a:solidFill>
                  <a:schemeClr val="tx1"/>
                </a:solidFill>
              </a:rPr>
              <a:t>Regionality and Disasters</a:t>
            </a:r>
            <a:endParaRPr dirty="0">
              <a:solidFill>
                <a:schemeClr val="tx1"/>
              </a:solidFill>
            </a:endParaRPr>
          </a:p>
        </p:txBody>
      </p:sp>
      <p:sp>
        <p:nvSpPr>
          <p:cNvPr id="4" name="Content Placeholder 3">
            <a:extLst>
              <a:ext uri="{FF2B5EF4-FFF2-40B4-BE49-F238E27FC236}">
                <a16:creationId xmlns:a16="http://schemas.microsoft.com/office/drawing/2014/main" id="{2A7D3B5F-1A70-67C8-0077-C65991784C63}"/>
              </a:ext>
            </a:extLst>
          </p:cNvPr>
          <p:cNvSpPr>
            <a:spLocks noGrp="1"/>
          </p:cNvSpPr>
          <p:nvPr>
            <p:ph idx="1"/>
          </p:nvPr>
        </p:nvSpPr>
        <p:spPr>
          <a:xfrm>
            <a:off x="1295401" y="2556932"/>
            <a:ext cx="5030754" cy="3318936"/>
          </a:xfrm>
        </p:spPr>
        <p:txBody>
          <a:bodyPr/>
          <a:lstStyle/>
          <a:p>
            <a:r>
              <a:rPr lang="en-US" dirty="0">
                <a:solidFill>
                  <a:schemeClr val="dk1"/>
                </a:solidFill>
                <a:ea typeface="Calibri"/>
                <a:cs typeface="Calibri"/>
                <a:sym typeface="Calibri"/>
              </a:rPr>
              <a:t>Taken from: </a:t>
            </a:r>
            <a:r>
              <a:rPr lang="en-US" u="sng" dirty="0">
                <a:solidFill>
                  <a:schemeClr val="dk1"/>
                </a:solidFill>
                <a:ea typeface="Calibri"/>
                <a:cs typeface="Calibri"/>
                <a:sym typeface="Calibri"/>
                <a:hlinkClick r:id="rId3">
                  <a:extLst>
                    <a:ext uri="{A12FA001-AC4F-418D-AE19-62706E023703}">
                      <ahyp:hlinkClr xmlns:ahyp="http://schemas.microsoft.com/office/drawing/2018/hyperlinkcolor" val="tx"/>
                    </a:ext>
                  </a:extLst>
                </a:hlinkClick>
              </a:rPr>
              <a:t>https://vividmaps.com/natural-disasters-in-the-united-states/</a:t>
            </a:r>
            <a:r>
              <a:rPr lang="en-US" dirty="0">
                <a:solidFill>
                  <a:schemeClr val="dk1"/>
                </a:solidFill>
                <a:ea typeface="Calibri"/>
                <a:cs typeface="Calibri"/>
                <a:sym typeface="Calibri"/>
              </a:rPr>
              <a:t> </a:t>
            </a:r>
            <a:endParaRPr lang="en-US" dirty="0"/>
          </a:p>
          <a:p>
            <a:endParaRPr lang="en-US" dirty="0"/>
          </a:p>
        </p:txBody>
      </p:sp>
      <p:pic>
        <p:nvPicPr>
          <p:cNvPr id="474" name="Google Shape;474;p44"/>
          <p:cNvPicPr preferRelativeResize="0"/>
          <p:nvPr/>
        </p:nvPicPr>
        <p:blipFill rotWithShape="1">
          <a:blip r:embed="rId4">
            <a:alphaModFix/>
          </a:blip>
          <a:srcRect/>
          <a:stretch/>
        </p:blipFill>
        <p:spPr>
          <a:xfrm>
            <a:off x="6260840" y="2556932"/>
            <a:ext cx="4407159" cy="331893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0ED26-23E0-D74C-13A0-E25221CDD619}"/>
              </a:ext>
            </a:extLst>
          </p:cNvPr>
          <p:cNvSpPr>
            <a:spLocks noGrp="1"/>
          </p:cNvSpPr>
          <p:nvPr>
            <p:ph type="title"/>
          </p:nvPr>
        </p:nvSpPr>
        <p:spPr/>
        <p:txBody>
          <a:bodyPr/>
          <a:lstStyle/>
          <a:p>
            <a:r>
              <a:rPr lang="en-US" dirty="0"/>
              <a:t>Today’s Focus</a:t>
            </a:r>
          </a:p>
        </p:txBody>
      </p:sp>
      <p:sp>
        <p:nvSpPr>
          <p:cNvPr id="3" name="Content Placeholder 2">
            <a:extLst>
              <a:ext uri="{FF2B5EF4-FFF2-40B4-BE49-F238E27FC236}">
                <a16:creationId xmlns:a16="http://schemas.microsoft.com/office/drawing/2014/main" id="{6714F5A5-3D02-F431-F271-78C62BD9D166}"/>
              </a:ext>
            </a:extLst>
          </p:cNvPr>
          <p:cNvSpPr>
            <a:spLocks noGrp="1"/>
          </p:cNvSpPr>
          <p:nvPr>
            <p:ph idx="1"/>
          </p:nvPr>
        </p:nvSpPr>
        <p:spPr/>
        <p:txBody>
          <a:bodyPr>
            <a:normAutofit fontScale="92500" lnSpcReduction="10000"/>
          </a:bodyPr>
          <a:lstStyle/>
          <a:p>
            <a:r>
              <a:rPr lang="en-US" dirty="0"/>
              <a:t>Preparing for and responding to emergency situations is challenging for anyone, especially for individuals with intellectual and developmental disabilities (IDD). Due to the unique needs of individuals with IDD, there are different emergency preparedness needs and strategies that must be considered.</a:t>
            </a:r>
          </a:p>
          <a:p>
            <a:r>
              <a:rPr lang="en-US" dirty="0"/>
              <a:t>Overall aims:</a:t>
            </a:r>
          </a:p>
          <a:p>
            <a:pPr lvl="1"/>
            <a:r>
              <a:rPr lang="en-US" dirty="0"/>
              <a:t>How to prepare for a possible future emergency</a:t>
            </a:r>
          </a:p>
          <a:p>
            <a:pPr lvl="1"/>
            <a:r>
              <a:rPr lang="en-US" dirty="0"/>
              <a:t>How to maintain quality and continuity of care</a:t>
            </a:r>
          </a:p>
          <a:p>
            <a:pPr lvl="1"/>
            <a:r>
              <a:rPr lang="en-US" dirty="0"/>
              <a:t>Understand strategies to integrate to best support individuals with IDD in the event of an emergency or crisis</a:t>
            </a:r>
          </a:p>
        </p:txBody>
      </p:sp>
    </p:spTree>
    <p:extLst>
      <p:ext uri="{BB962C8B-B14F-4D97-AF65-F5344CB8AC3E}">
        <p14:creationId xmlns:p14="http://schemas.microsoft.com/office/powerpoint/2010/main" val="858215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4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7A33B"/>
              </a:buClr>
              <a:buSzPts val="5000"/>
              <a:buFont typeface="Calibri"/>
              <a:buNone/>
            </a:pPr>
            <a:r>
              <a:rPr lang="en-US" dirty="0">
                <a:solidFill>
                  <a:schemeClr val="tx1"/>
                </a:solidFill>
              </a:rPr>
              <a:t>Other planning considerations:</a:t>
            </a:r>
            <a:endParaRPr dirty="0">
              <a:solidFill>
                <a:schemeClr val="tx1"/>
              </a:solidFill>
            </a:endParaRPr>
          </a:p>
        </p:txBody>
      </p:sp>
      <p:sp>
        <p:nvSpPr>
          <p:cNvPr id="4" name="Content Placeholder 3">
            <a:extLst>
              <a:ext uri="{FF2B5EF4-FFF2-40B4-BE49-F238E27FC236}">
                <a16:creationId xmlns:a16="http://schemas.microsoft.com/office/drawing/2014/main" id="{CF0C7845-3F33-988C-9B3C-8D22167D4006}"/>
              </a:ext>
            </a:extLst>
          </p:cNvPr>
          <p:cNvSpPr>
            <a:spLocks noGrp="1"/>
          </p:cNvSpPr>
          <p:nvPr>
            <p:ph idx="1"/>
          </p:nvPr>
        </p:nvSpPr>
        <p:spPr/>
        <p:txBody>
          <a:bodyPr>
            <a:normAutofit lnSpcReduction="10000"/>
          </a:bodyPr>
          <a:lstStyle/>
          <a:p>
            <a:r>
              <a:rPr lang="en-US" dirty="0">
                <a:solidFill>
                  <a:schemeClr val="tx1"/>
                </a:solidFill>
              </a:rPr>
              <a:t>Plan for the knowns and unknowns</a:t>
            </a:r>
          </a:p>
          <a:p>
            <a:r>
              <a:rPr lang="en-US" sz="2400" dirty="0">
                <a:solidFill>
                  <a:schemeClr val="tx1"/>
                </a:solidFill>
                <a:ea typeface="Calibri"/>
                <a:cs typeface="Calibri"/>
                <a:sym typeface="Calibri"/>
              </a:rPr>
              <a:t>Plan for natural disasters based on geographic location</a:t>
            </a:r>
          </a:p>
          <a:p>
            <a:r>
              <a:rPr lang="en-US" sz="2400" dirty="0">
                <a:solidFill>
                  <a:schemeClr val="tx1"/>
                </a:solidFill>
                <a:ea typeface="Calibri"/>
                <a:cs typeface="Calibri"/>
                <a:sym typeface="Calibri"/>
              </a:rPr>
              <a:t>Use a collaborative process</a:t>
            </a:r>
          </a:p>
          <a:p>
            <a:r>
              <a:rPr lang="en-US" sz="2400" dirty="0">
                <a:solidFill>
                  <a:schemeClr val="tx1"/>
                </a:solidFill>
                <a:ea typeface="Calibri"/>
                <a:cs typeface="Calibri"/>
                <a:sym typeface="Calibri"/>
              </a:rPr>
              <a:t>Conduct training and exercises</a:t>
            </a:r>
          </a:p>
          <a:p>
            <a:r>
              <a:rPr lang="en-US" sz="2400" dirty="0">
                <a:solidFill>
                  <a:schemeClr val="tx1"/>
                </a:solidFill>
                <a:ea typeface="Calibri"/>
                <a:cs typeface="Calibri"/>
                <a:sym typeface="Calibri"/>
              </a:rPr>
              <a:t>Prioritize planning, communication, practice, and revisiting / updating based on changing needs</a:t>
            </a:r>
          </a:p>
          <a:p>
            <a:pPr marL="0" indent="0">
              <a:buNone/>
            </a:pPr>
            <a:r>
              <a:rPr lang="en-US" sz="2400" u="sng" dirty="0">
                <a:solidFill>
                  <a:schemeClr val="tx1"/>
                </a:solidFill>
                <a:ea typeface="Calibri"/>
                <a:cs typeface="Calibri"/>
                <a:sym typeface="Calibri"/>
                <a:hlinkClick r:id="rId3">
                  <a:extLst>
                    <a:ext uri="{A12FA001-AC4F-418D-AE19-62706E023703}">
                      <ahyp:hlinkClr xmlns:ahyp="http://schemas.microsoft.com/office/drawing/2018/hyperlinkcolor" val="tx"/>
                    </a:ext>
                  </a:extLst>
                </a:hlinkClick>
              </a:rPr>
              <a:t>https://www.cdc.gov/cpr/documents/aging.pdf</a:t>
            </a:r>
            <a:r>
              <a:rPr lang="en-US" sz="2400" dirty="0">
                <a:solidFill>
                  <a:schemeClr val="tx1"/>
                </a:solidFill>
                <a:ea typeface="Calibri"/>
                <a:cs typeface="Calibri"/>
                <a:sym typeface="Calibri"/>
              </a:rPr>
              <a:t> </a:t>
            </a:r>
            <a:endParaRPr lang="en-US" dirty="0">
              <a:solidFill>
                <a:schemeClr val="tx1"/>
              </a:solidFill>
            </a:endParaRPr>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800"/>
              <a:buFont typeface="Calibri"/>
              <a:buNone/>
            </a:pPr>
            <a:r>
              <a:rPr lang="en-US" dirty="0">
                <a:solidFill>
                  <a:schemeClr val="tx1"/>
                </a:solidFill>
              </a:rPr>
              <a:t>“An hour of planning can save you 10 hours of doing.”</a:t>
            </a:r>
            <a:br>
              <a:rPr lang="en-US" sz="1600" b="1" dirty="0">
                <a:solidFill>
                  <a:srgbClr val="C7E09B"/>
                </a:solidFill>
              </a:rPr>
            </a:br>
            <a:r>
              <a:rPr lang="en-US" sz="1600" b="1" dirty="0">
                <a:solidFill>
                  <a:srgbClr val="C7E09B"/>
                </a:solidFill>
              </a:rPr>
              <a:t>– Dale Carnegie</a:t>
            </a:r>
            <a:endParaRPr dirty="0"/>
          </a:p>
        </p:txBody>
      </p:sp>
      <p:pic>
        <p:nvPicPr>
          <p:cNvPr id="487" name="Google Shape;487;p46"/>
          <p:cNvPicPr preferRelativeResize="0"/>
          <p:nvPr/>
        </p:nvPicPr>
        <p:blipFill rotWithShape="1">
          <a:blip r:embed="rId3">
            <a:alphaModFix/>
          </a:blip>
          <a:srcRect/>
          <a:stretch/>
        </p:blipFill>
        <p:spPr>
          <a:xfrm>
            <a:off x="6096000" y="1105463"/>
            <a:ext cx="6096000" cy="4591050"/>
          </a:xfrm>
          <a:prstGeom prst="rect">
            <a:avLst/>
          </a:prstGeom>
          <a:noFill/>
          <a:ln>
            <a:noFill/>
          </a:ln>
        </p:spPr>
      </p:pic>
      <p:sp>
        <p:nvSpPr>
          <p:cNvPr id="488" name="Google Shape;488;p46"/>
          <p:cNvSpPr txBox="1"/>
          <p:nvPr/>
        </p:nvSpPr>
        <p:spPr>
          <a:xfrm>
            <a:off x="6096000" y="5798171"/>
            <a:ext cx="609600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US" sz="900">
                <a:solidFill>
                  <a:schemeClr val="dk1"/>
                </a:solidFill>
                <a:latin typeface="Calibri"/>
                <a:ea typeface="Calibri"/>
                <a:cs typeface="Calibri"/>
                <a:sym typeface="Calibri"/>
              </a:rPr>
              <a:t> by Unknown Author is licensed under </a:t>
            </a:r>
            <a:r>
              <a:rPr lang="en-US"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a:t>
            </a:r>
            <a:endParaRPr sz="9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47"/>
          <p:cNvSpPr txBox="1">
            <a:spLocks noGrp="1"/>
          </p:cNvSpPr>
          <p:nvPr>
            <p:ph type="title"/>
          </p:nvPr>
        </p:nvSpPr>
        <p:spPr>
          <a:xfrm>
            <a:off x="1295401" y="1292805"/>
            <a:ext cx="9601196" cy="13038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7A33B"/>
              </a:buClr>
              <a:buSzPts val="5000"/>
              <a:buFont typeface="Calibri"/>
              <a:buNone/>
            </a:pPr>
            <a:r>
              <a:rPr lang="en-US" dirty="0">
                <a:solidFill>
                  <a:schemeClr val="tx1"/>
                </a:solidFill>
              </a:rPr>
              <a:t>References</a:t>
            </a:r>
            <a:endParaRPr dirty="0">
              <a:solidFill>
                <a:schemeClr val="tx1"/>
              </a:solidFill>
            </a:endParaRPr>
          </a:p>
        </p:txBody>
      </p:sp>
      <p:sp>
        <p:nvSpPr>
          <p:cNvPr id="4" name="Content Placeholder 3">
            <a:extLst>
              <a:ext uri="{FF2B5EF4-FFF2-40B4-BE49-F238E27FC236}">
                <a16:creationId xmlns:a16="http://schemas.microsoft.com/office/drawing/2014/main" id="{65E24DAC-9CE4-F69D-EF57-426E8D5EE747}"/>
              </a:ext>
            </a:extLst>
          </p:cNvPr>
          <p:cNvSpPr>
            <a:spLocks noGrp="1"/>
          </p:cNvSpPr>
          <p:nvPr>
            <p:ph idx="1"/>
          </p:nvPr>
        </p:nvSpPr>
        <p:spPr/>
        <p:txBody>
          <a:bodyPr>
            <a:normAutofit fontScale="62500" lnSpcReduction="20000"/>
          </a:bodyPr>
          <a:lstStyle/>
          <a:p>
            <a:pPr marL="342900" lvl="0" indent="-342900" algn="l" rtl="0">
              <a:lnSpc>
                <a:spcPct val="100000"/>
              </a:lnSpc>
              <a:spcBef>
                <a:spcPts val="0"/>
              </a:spcBef>
              <a:spcAft>
                <a:spcPts val="0"/>
              </a:spcAft>
              <a:buClr>
                <a:srgbClr val="595959"/>
              </a:buClr>
              <a:buSzPct val="100000"/>
              <a:buFont typeface="Arial"/>
              <a:buChar char="•"/>
            </a:pPr>
            <a:r>
              <a:rPr lang="en-US" sz="2400" dirty="0">
                <a:solidFill>
                  <a:srgbClr val="595959"/>
                </a:solidFill>
                <a:ea typeface="Calibri"/>
                <a:cs typeface="Calibri"/>
                <a:sym typeface="Calibri"/>
              </a:rPr>
              <a:t>Acharya, K., Schindler, A., &amp; Heller, T. (2016) Aging: Demographics, trajectories and health system issues. In I. L. Rubin, J. Merrick, D. E. </a:t>
            </a:r>
            <a:r>
              <a:rPr lang="en-US" sz="2400" dirty="0" err="1">
                <a:solidFill>
                  <a:srgbClr val="595959"/>
                </a:solidFill>
                <a:ea typeface="Calibri"/>
                <a:cs typeface="Calibri"/>
                <a:sym typeface="Calibri"/>
              </a:rPr>
              <a:t>Greydanus</a:t>
            </a:r>
            <a:r>
              <a:rPr lang="en-US" sz="2400" dirty="0">
                <a:solidFill>
                  <a:srgbClr val="595959"/>
                </a:solidFill>
                <a:ea typeface="Calibri"/>
                <a:cs typeface="Calibri"/>
                <a:sym typeface="Calibri"/>
              </a:rPr>
              <a:t>, &amp; D. R. Patel (Eds.), Health care for people with intellectual and developmental disabilities across the lifespan (pp. 1423–1432). Springer International Publishing.</a:t>
            </a:r>
            <a:endParaRPr lang="en-US" dirty="0"/>
          </a:p>
          <a:p>
            <a:pPr marL="342900" lvl="0" indent="-342900" algn="l" rtl="0">
              <a:lnSpc>
                <a:spcPct val="100000"/>
              </a:lnSpc>
              <a:spcBef>
                <a:spcPts val="1000"/>
              </a:spcBef>
              <a:spcAft>
                <a:spcPts val="0"/>
              </a:spcAft>
              <a:buClr>
                <a:srgbClr val="595959"/>
              </a:buClr>
              <a:buSzPct val="100000"/>
              <a:buFont typeface="Arial"/>
              <a:buChar char="•"/>
            </a:pPr>
            <a:r>
              <a:rPr lang="en-US" sz="2400" dirty="0">
                <a:solidFill>
                  <a:srgbClr val="595959"/>
                </a:solidFill>
                <a:ea typeface="Calibri"/>
                <a:cs typeface="Calibri"/>
                <a:sym typeface="Calibri"/>
              </a:rPr>
              <a:t>American Red Cross. (2020). Common Disasters Across the U.S. </a:t>
            </a:r>
            <a:r>
              <a:rPr lang="en-US" sz="2400" u="sng" dirty="0">
                <a:solidFill>
                  <a:schemeClr val="hlink"/>
                </a:solidFill>
                <a:hlinkClick r:id="rId3"/>
              </a:rPr>
              <a:t>https://www.redcross.org/get-help/how-to-prepare-for-emergencies/common-natural-disasters-across-us.html#all</a:t>
            </a:r>
            <a:endParaRPr lang="en-US" sz="2400" dirty="0">
              <a:solidFill>
                <a:srgbClr val="595959"/>
              </a:solidFill>
              <a:ea typeface="Calibri"/>
              <a:cs typeface="Calibri"/>
              <a:sym typeface="Calibri"/>
            </a:endParaRPr>
          </a:p>
          <a:p>
            <a:pPr marL="342900" lvl="0" indent="-342900" algn="l" rtl="0">
              <a:lnSpc>
                <a:spcPct val="100000"/>
              </a:lnSpc>
              <a:spcBef>
                <a:spcPts val="1000"/>
              </a:spcBef>
              <a:spcAft>
                <a:spcPts val="0"/>
              </a:spcAft>
              <a:buClr>
                <a:srgbClr val="595959"/>
              </a:buClr>
              <a:buSzPct val="100000"/>
              <a:buFont typeface="Arial"/>
              <a:buChar char="•"/>
            </a:pPr>
            <a:r>
              <a:rPr lang="en-US" sz="2400" dirty="0">
                <a:solidFill>
                  <a:srgbClr val="595959"/>
                </a:solidFill>
                <a:ea typeface="Calibri"/>
                <a:cs typeface="Calibri"/>
                <a:sym typeface="Calibri"/>
              </a:rPr>
              <a:t>Church, H. L., Marsack-</a:t>
            </a:r>
            <a:r>
              <a:rPr lang="en-US" sz="2400" dirty="0" err="1">
                <a:solidFill>
                  <a:srgbClr val="595959"/>
                </a:solidFill>
                <a:ea typeface="Calibri"/>
                <a:cs typeface="Calibri"/>
                <a:sym typeface="Calibri"/>
              </a:rPr>
              <a:t>Topolewski</a:t>
            </a:r>
            <a:r>
              <a:rPr lang="en-US" sz="2400" dirty="0">
                <a:solidFill>
                  <a:srgbClr val="595959"/>
                </a:solidFill>
                <a:ea typeface="Calibri"/>
                <a:cs typeface="Calibri"/>
                <a:sym typeface="Calibri"/>
              </a:rPr>
              <a:t>, C., McGinley, J. M., &amp; </a:t>
            </a:r>
            <a:r>
              <a:rPr lang="en-US" sz="2400" dirty="0" err="1">
                <a:solidFill>
                  <a:srgbClr val="595959"/>
                </a:solidFill>
                <a:ea typeface="Calibri"/>
                <a:cs typeface="Calibri"/>
                <a:sym typeface="Calibri"/>
              </a:rPr>
              <a:t>Knoke</a:t>
            </a:r>
            <a:r>
              <a:rPr lang="en-US" sz="2400" dirty="0">
                <a:solidFill>
                  <a:srgbClr val="595959"/>
                </a:solidFill>
                <a:ea typeface="Calibri"/>
                <a:cs typeface="Calibri"/>
                <a:sym typeface="Calibri"/>
              </a:rPr>
              <a:t>, V. (2021). Advance Care Planning Within Individualized Care Plans: A Component of Emergency Preparedness. </a:t>
            </a:r>
            <a:r>
              <a:rPr lang="en-US" sz="2400" i="1" dirty="0">
                <a:solidFill>
                  <a:srgbClr val="595959"/>
                </a:solidFill>
                <a:ea typeface="Calibri"/>
                <a:cs typeface="Calibri"/>
                <a:sym typeface="Calibri"/>
              </a:rPr>
              <a:t>Developmental Disabilities Network Journal</a:t>
            </a:r>
            <a:r>
              <a:rPr lang="en-US" sz="2400" dirty="0">
                <a:solidFill>
                  <a:srgbClr val="595959"/>
                </a:solidFill>
                <a:ea typeface="Calibri"/>
                <a:cs typeface="Calibri"/>
                <a:sym typeface="Calibri"/>
              </a:rPr>
              <a:t>, </a:t>
            </a:r>
            <a:r>
              <a:rPr lang="en-US" sz="2400" i="1" dirty="0">
                <a:solidFill>
                  <a:srgbClr val="595959"/>
                </a:solidFill>
                <a:ea typeface="Calibri"/>
                <a:cs typeface="Calibri"/>
                <a:sym typeface="Calibri"/>
              </a:rPr>
              <a:t>2</a:t>
            </a:r>
            <a:r>
              <a:rPr lang="en-US" sz="2400" dirty="0">
                <a:solidFill>
                  <a:srgbClr val="595959"/>
                </a:solidFill>
                <a:ea typeface="Calibri"/>
                <a:cs typeface="Calibri"/>
                <a:sym typeface="Calibri"/>
              </a:rPr>
              <a:t>(1), 3.</a:t>
            </a:r>
            <a:endParaRPr lang="en-US" dirty="0"/>
          </a:p>
          <a:p>
            <a:pPr marL="342900" lvl="0" indent="-342900" algn="l" rtl="0">
              <a:lnSpc>
                <a:spcPct val="100000"/>
              </a:lnSpc>
              <a:spcBef>
                <a:spcPts val="1000"/>
              </a:spcBef>
              <a:spcAft>
                <a:spcPts val="0"/>
              </a:spcAft>
              <a:buClr>
                <a:srgbClr val="595959"/>
              </a:buClr>
              <a:buSzPct val="100000"/>
              <a:buFont typeface="Arial"/>
              <a:buChar char="•"/>
            </a:pPr>
            <a:r>
              <a:rPr lang="en-US" sz="2400" dirty="0">
                <a:solidFill>
                  <a:srgbClr val="595959"/>
                </a:solidFill>
                <a:ea typeface="Calibri"/>
                <a:cs typeface="Calibri"/>
                <a:sym typeface="Calibri"/>
              </a:rPr>
              <a:t>Marsack-</a:t>
            </a:r>
            <a:r>
              <a:rPr lang="en-US" sz="2400" dirty="0" err="1">
                <a:solidFill>
                  <a:srgbClr val="595959"/>
                </a:solidFill>
                <a:ea typeface="Calibri"/>
                <a:cs typeface="Calibri"/>
                <a:sym typeface="Calibri"/>
              </a:rPr>
              <a:t>Topolewski</a:t>
            </a:r>
            <a:r>
              <a:rPr lang="en-US" sz="2400" dirty="0">
                <a:solidFill>
                  <a:srgbClr val="595959"/>
                </a:solidFill>
                <a:ea typeface="Calibri"/>
                <a:cs typeface="Calibri"/>
                <a:sym typeface="Calibri"/>
              </a:rPr>
              <a:t>, C. N., &amp; Graves, J. M. (2020). “I worry about his future!” Challenges to future planning for adult children with ASD. </a:t>
            </a:r>
            <a:r>
              <a:rPr lang="en-US" sz="2400" i="1" dirty="0">
                <a:solidFill>
                  <a:srgbClr val="595959"/>
                </a:solidFill>
                <a:ea typeface="Calibri"/>
                <a:cs typeface="Calibri"/>
                <a:sym typeface="Calibri"/>
              </a:rPr>
              <a:t>Journal of Family Social Work</a:t>
            </a:r>
            <a:r>
              <a:rPr lang="en-US" sz="2400" dirty="0">
                <a:solidFill>
                  <a:srgbClr val="595959"/>
                </a:solidFill>
                <a:ea typeface="Calibri"/>
                <a:cs typeface="Calibri"/>
                <a:sym typeface="Calibri"/>
              </a:rPr>
              <a:t>, </a:t>
            </a:r>
            <a:r>
              <a:rPr lang="en-US" sz="2400" i="1" dirty="0">
                <a:solidFill>
                  <a:srgbClr val="595959"/>
                </a:solidFill>
                <a:ea typeface="Calibri"/>
                <a:cs typeface="Calibri"/>
                <a:sym typeface="Calibri"/>
              </a:rPr>
              <a:t>23</a:t>
            </a:r>
            <a:r>
              <a:rPr lang="en-US" sz="2400" dirty="0">
                <a:solidFill>
                  <a:srgbClr val="595959"/>
                </a:solidFill>
                <a:ea typeface="Calibri"/>
                <a:cs typeface="Calibri"/>
                <a:sym typeface="Calibri"/>
              </a:rPr>
              <a:t>(1), 71-85. </a:t>
            </a:r>
            <a:endParaRPr lang="en-US" dirty="0"/>
          </a:p>
          <a:p>
            <a:pPr marL="342900" lvl="0" indent="-342900" algn="l" rtl="0">
              <a:lnSpc>
                <a:spcPct val="100000"/>
              </a:lnSpc>
              <a:spcBef>
                <a:spcPts val="1000"/>
              </a:spcBef>
              <a:spcAft>
                <a:spcPts val="0"/>
              </a:spcAft>
              <a:buClr>
                <a:srgbClr val="595959"/>
              </a:buClr>
              <a:buSzPct val="100000"/>
              <a:buFont typeface="Arial"/>
              <a:buChar char="•"/>
            </a:pPr>
            <a:r>
              <a:rPr lang="en-US" sz="2400" dirty="0">
                <a:solidFill>
                  <a:srgbClr val="595959"/>
                </a:solidFill>
                <a:ea typeface="Calibri"/>
                <a:cs typeface="Calibri"/>
                <a:sym typeface="Calibri"/>
              </a:rPr>
              <a:t>McGinley, J., Marsack-</a:t>
            </a:r>
            <a:r>
              <a:rPr lang="en-US" sz="2400" dirty="0" err="1">
                <a:solidFill>
                  <a:srgbClr val="595959"/>
                </a:solidFill>
                <a:ea typeface="Calibri"/>
                <a:cs typeface="Calibri"/>
                <a:sym typeface="Calibri"/>
              </a:rPr>
              <a:t>Topolewski</a:t>
            </a:r>
            <a:r>
              <a:rPr lang="en-US" sz="2400" dirty="0">
                <a:solidFill>
                  <a:srgbClr val="595959"/>
                </a:solidFill>
                <a:ea typeface="Calibri"/>
                <a:cs typeface="Calibri"/>
                <a:sym typeface="Calibri"/>
              </a:rPr>
              <a:t>, C. N., Church, H. L., &amp; </a:t>
            </a:r>
            <a:r>
              <a:rPr lang="en-US" sz="2400" dirty="0" err="1">
                <a:solidFill>
                  <a:srgbClr val="595959"/>
                </a:solidFill>
                <a:ea typeface="Calibri"/>
                <a:cs typeface="Calibri"/>
                <a:sym typeface="Calibri"/>
              </a:rPr>
              <a:t>Knoke</a:t>
            </a:r>
            <a:r>
              <a:rPr lang="en-US" sz="2400" dirty="0">
                <a:solidFill>
                  <a:srgbClr val="595959"/>
                </a:solidFill>
                <a:ea typeface="Calibri"/>
                <a:cs typeface="Calibri"/>
                <a:sym typeface="Calibri"/>
              </a:rPr>
              <a:t>, V. (2021). Advance care planning for individuals with intellectual and Developmental Disabilities: A State-by-State content analysis of person-centered service plans. </a:t>
            </a:r>
            <a:r>
              <a:rPr lang="en-US" sz="2400" i="1" dirty="0">
                <a:solidFill>
                  <a:srgbClr val="595959"/>
                </a:solidFill>
                <a:ea typeface="Calibri"/>
                <a:cs typeface="Calibri"/>
                <a:sym typeface="Calibri"/>
              </a:rPr>
              <a:t>Intellectual and Developmental Disabilities</a:t>
            </a:r>
            <a:r>
              <a:rPr lang="en-US" sz="2400" dirty="0">
                <a:solidFill>
                  <a:srgbClr val="595959"/>
                </a:solidFill>
                <a:ea typeface="Calibri"/>
                <a:cs typeface="Calibri"/>
                <a:sym typeface="Calibri"/>
              </a:rPr>
              <a:t>, </a:t>
            </a:r>
            <a:r>
              <a:rPr lang="en-US" sz="2400" i="1" dirty="0">
                <a:solidFill>
                  <a:srgbClr val="595959"/>
                </a:solidFill>
                <a:ea typeface="Calibri"/>
                <a:cs typeface="Calibri"/>
                <a:sym typeface="Calibri"/>
              </a:rPr>
              <a:t>59</a:t>
            </a:r>
            <a:r>
              <a:rPr lang="en-US" sz="2400" dirty="0">
                <a:solidFill>
                  <a:srgbClr val="595959"/>
                </a:solidFill>
                <a:ea typeface="Calibri"/>
                <a:cs typeface="Calibri"/>
                <a:sym typeface="Calibri"/>
              </a:rPr>
              <a:t>(4), 352-364.</a:t>
            </a:r>
            <a:endParaRPr lang="en-US" dirty="0"/>
          </a:p>
          <a:p>
            <a:pPr marL="342900" lvl="0" indent="-342900" algn="l" rtl="0">
              <a:lnSpc>
                <a:spcPct val="100000"/>
              </a:lnSpc>
              <a:spcBef>
                <a:spcPts val="1000"/>
              </a:spcBef>
              <a:spcAft>
                <a:spcPts val="0"/>
              </a:spcAft>
              <a:buClr>
                <a:srgbClr val="595959"/>
              </a:buClr>
              <a:buSzPct val="100000"/>
              <a:buFont typeface="Arial"/>
              <a:buChar char="•"/>
            </a:pPr>
            <a:r>
              <a:rPr lang="en-US" sz="2400" dirty="0">
                <a:solidFill>
                  <a:srgbClr val="595959"/>
                </a:solidFill>
                <a:ea typeface="Calibri"/>
                <a:cs typeface="Calibri"/>
                <a:sym typeface="Calibri"/>
              </a:rPr>
              <a:t>Moran, J. (2017). General aging in intellectual and developmental disabilities: Aging with an intellectual and developmental disability. Center for Developmental Disabilities Evaluation and Research. Presented January 2017.</a:t>
            </a:r>
            <a:endParaRPr lang="en-US" dirty="0"/>
          </a:p>
          <a:p>
            <a:endParaRPr lang="en-US" dirty="0"/>
          </a:p>
          <a:p>
            <a:endParaRPr lang="en-US" b="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9CFBE-4A34-4739-7343-837194423A39}"/>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428529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4" name="Picture 3">
            <a:extLst>
              <a:ext uri="{FF2B5EF4-FFF2-40B4-BE49-F238E27FC236}">
                <a16:creationId xmlns:a16="http://schemas.microsoft.com/office/drawing/2014/main" id="{7B28B789-1BF2-4CF8-8C46-6AD4798131A3}"/>
              </a:ext>
            </a:extLst>
          </p:cNvPr>
          <p:cNvPicPr>
            <a:picLocks noChangeAspect="1"/>
          </p:cNvPicPr>
          <p:nvPr/>
        </p:nvPicPr>
        <p:blipFill>
          <a:blip r:embed="rId3"/>
          <a:stretch>
            <a:fillRect/>
          </a:stretch>
        </p:blipFill>
        <p:spPr>
          <a:xfrm>
            <a:off x="2457963" y="821094"/>
            <a:ext cx="7814276" cy="5215812"/>
          </a:xfrm>
          <a:prstGeom prst="rect">
            <a:avLst/>
          </a:prstGeom>
        </p:spPr>
      </p:pic>
      <p:sp>
        <p:nvSpPr>
          <p:cNvPr id="5" name="TextBox 4">
            <a:extLst>
              <a:ext uri="{FF2B5EF4-FFF2-40B4-BE49-F238E27FC236}">
                <a16:creationId xmlns:a16="http://schemas.microsoft.com/office/drawing/2014/main" id="{CDFAD6AB-8A39-7694-E1A9-C71549AAFBF3}"/>
              </a:ext>
            </a:extLst>
          </p:cNvPr>
          <p:cNvSpPr txBox="1"/>
          <p:nvPr/>
        </p:nvSpPr>
        <p:spPr>
          <a:xfrm>
            <a:off x="7828383" y="6092889"/>
            <a:ext cx="3209731" cy="246221"/>
          </a:xfrm>
          <a:prstGeom prst="rect">
            <a:avLst/>
          </a:prstGeom>
          <a:noFill/>
        </p:spPr>
        <p:txBody>
          <a:bodyPr wrap="square" rtlCol="0">
            <a:spAutoFit/>
          </a:bodyPr>
          <a:lstStyle/>
          <a:p>
            <a:r>
              <a:rPr lang="en-US" sz="1000" dirty="0"/>
              <a:t>Photo by </a:t>
            </a:r>
            <a:r>
              <a:rPr lang="en-US" sz="1000" dirty="0">
                <a:hlinkClick r:id="rId4"/>
              </a:rPr>
              <a:t>Courtney Hedger</a:t>
            </a:r>
            <a:r>
              <a:rPr lang="en-US" sz="1000" dirty="0"/>
              <a:t> on </a:t>
            </a:r>
            <a:r>
              <a:rPr lang="en-US" sz="1000" dirty="0" err="1">
                <a:hlinkClick r:id="rId5"/>
              </a:rPr>
              <a:t>Unsplash</a:t>
            </a:r>
            <a:r>
              <a:rPr lang="en-US" sz="1000" dirty="0"/>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0"/>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lt1"/>
              </a:buClr>
              <a:buSzPct val="100000"/>
              <a:buFont typeface="Calibri"/>
              <a:buNone/>
            </a:pPr>
            <a:r>
              <a:rPr lang="en-US" dirty="0">
                <a:solidFill>
                  <a:schemeClr val="tx1"/>
                </a:solidFill>
              </a:rPr>
              <a:t>“Emergency Preparedness” – </a:t>
            </a:r>
            <a:br>
              <a:rPr lang="en-US" dirty="0">
                <a:solidFill>
                  <a:schemeClr val="tx1"/>
                </a:solidFill>
              </a:rPr>
            </a:br>
            <a:r>
              <a:rPr lang="en-US" dirty="0">
                <a:solidFill>
                  <a:schemeClr val="tx1"/>
                </a:solidFill>
              </a:rPr>
              <a:t>What comes to mind?</a:t>
            </a:r>
            <a:br>
              <a:rPr lang="en-US" dirty="0">
                <a:solidFill>
                  <a:schemeClr val="tx1"/>
                </a:solidFill>
              </a:rPr>
            </a:br>
            <a:br>
              <a:rPr lang="en-US" dirty="0">
                <a:solidFill>
                  <a:schemeClr val="tx1"/>
                </a:solidFill>
              </a:rPr>
            </a:br>
            <a:r>
              <a:rPr lang="en-US" dirty="0">
                <a:solidFill>
                  <a:schemeClr val="tx1"/>
                </a:solidFill>
              </a:rPr>
              <a:t>*Please put thoughts that come to mind in the chat.</a:t>
            </a:r>
            <a:endParaRPr dirty="0">
              <a:solidFill>
                <a:schemeClr val="tx1"/>
              </a:solidFill>
            </a:endParaRPr>
          </a:p>
        </p:txBody>
      </p:sp>
      <p:pic>
        <p:nvPicPr>
          <p:cNvPr id="183" name="Google Shape;183;p10"/>
          <p:cNvPicPr preferRelativeResize="0"/>
          <p:nvPr/>
        </p:nvPicPr>
        <p:blipFill rotWithShape="1">
          <a:blip r:embed="rId3">
            <a:alphaModFix/>
          </a:blip>
          <a:srcRect/>
          <a:stretch/>
        </p:blipFill>
        <p:spPr>
          <a:xfrm>
            <a:off x="4312668" y="712996"/>
            <a:ext cx="8126672" cy="543200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2073C-9355-E87B-7125-7B5EA33C16BB}"/>
              </a:ext>
            </a:extLst>
          </p:cNvPr>
          <p:cNvSpPr>
            <a:spLocks noGrp="1"/>
          </p:cNvSpPr>
          <p:nvPr>
            <p:ph type="title"/>
          </p:nvPr>
        </p:nvSpPr>
        <p:spPr>
          <a:xfrm>
            <a:off x="671765" y="1883832"/>
            <a:ext cx="6241816" cy="1371600"/>
          </a:xfrm>
        </p:spPr>
        <p:txBody>
          <a:bodyPr/>
          <a:lstStyle/>
          <a:p>
            <a:r>
              <a:rPr lang="en-US" dirty="0"/>
              <a:t>Emergency Preparedness:</a:t>
            </a:r>
          </a:p>
        </p:txBody>
      </p:sp>
      <p:sp>
        <p:nvSpPr>
          <p:cNvPr id="4" name="Text Placeholder 3">
            <a:extLst>
              <a:ext uri="{FF2B5EF4-FFF2-40B4-BE49-F238E27FC236}">
                <a16:creationId xmlns:a16="http://schemas.microsoft.com/office/drawing/2014/main" id="{5075341E-84C2-DC47-5056-5C7E77FAA3DF}"/>
              </a:ext>
            </a:extLst>
          </p:cNvPr>
          <p:cNvSpPr>
            <a:spLocks noGrp="1"/>
          </p:cNvSpPr>
          <p:nvPr>
            <p:ph type="body" sz="half" idx="2"/>
          </p:nvPr>
        </p:nvSpPr>
        <p:spPr>
          <a:xfrm>
            <a:off x="1033822" y="3255432"/>
            <a:ext cx="5517703" cy="1828800"/>
          </a:xfrm>
        </p:spPr>
        <p:txBody>
          <a:bodyPr/>
          <a:lstStyle/>
          <a:p>
            <a:r>
              <a:rPr lang="en-US" dirty="0"/>
              <a:t>Considerations and Steps to Prepare for the Next Crisis or Emergency</a:t>
            </a:r>
          </a:p>
        </p:txBody>
      </p:sp>
      <p:pic>
        <p:nvPicPr>
          <p:cNvPr id="12" name="Picture Placeholder 11">
            <a:extLst>
              <a:ext uri="{FF2B5EF4-FFF2-40B4-BE49-F238E27FC236}">
                <a16:creationId xmlns:a16="http://schemas.microsoft.com/office/drawing/2014/main" id="{C751505F-6455-09D7-864E-44632EAA981D}"/>
              </a:ext>
            </a:extLst>
          </p:cNvPr>
          <p:cNvPicPr>
            <a:picLocks noGrp="1" noChangeAspect="1"/>
          </p:cNvPicPr>
          <p:nvPr>
            <p:ph type="pic" idx="1"/>
          </p:nvPr>
        </p:nvPicPr>
        <p:blipFill>
          <a:blip r:embed="rId2"/>
          <a:srcRect l="19182" r="19182"/>
          <a:stretch>
            <a:fillRect/>
          </a:stretch>
        </p:blipFill>
        <p:spPr>
          <a:xfrm>
            <a:off x="7234238" y="1041400"/>
            <a:ext cx="3924300" cy="4775200"/>
          </a:xfrm>
        </p:spPr>
      </p:pic>
    </p:spTree>
    <p:extLst>
      <p:ext uri="{BB962C8B-B14F-4D97-AF65-F5344CB8AC3E}">
        <p14:creationId xmlns:p14="http://schemas.microsoft.com/office/powerpoint/2010/main" val="1245780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59602-25F3-DD1E-B065-F98FBEB40B2D}"/>
              </a:ext>
            </a:extLst>
          </p:cNvPr>
          <p:cNvSpPr>
            <a:spLocks noGrp="1"/>
          </p:cNvSpPr>
          <p:nvPr>
            <p:ph type="title"/>
          </p:nvPr>
        </p:nvSpPr>
        <p:spPr>
          <a:xfrm>
            <a:off x="6096000" y="2743200"/>
            <a:ext cx="5236142" cy="1371600"/>
          </a:xfrm>
        </p:spPr>
        <p:txBody>
          <a:bodyPr/>
          <a:lstStyle/>
          <a:p>
            <a:r>
              <a:rPr lang="en-US" dirty="0"/>
              <a:t>How do we prepare for emergencies? How do we prepare for the unknown?</a:t>
            </a:r>
          </a:p>
        </p:txBody>
      </p:sp>
      <p:pic>
        <p:nvPicPr>
          <p:cNvPr id="17" name="Picture 16">
            <a:extLst>
              <a:ext uri="{FF2B5EF4-FFF2-40B4-BE49-F238E27FC236}">
                <a16:creationId xmlns:a16="http://schemas.microsoft.com/office/drawing/2014/main" id="{23F30CA1-0A3F-A94D-2E79-ECB872023672}"/>
              </a:ext>
            </a:extLst>
          </p:cNvPr>
          <p:cNvPicPr>
            <a:picLocks noChangeAspect="1"/>
          </p:cNvPicPr>
          <p:nvPr/>
        </p:nvPicPr>
        <p:blipFill>
          <a:blip r:embed="rId2"/>
          <a:stretch>
            <a:fillRect/>
          </a:stretch>
        </p:blipFill>
        <p:spPr>
          <a:xfrm>
            <a:off x="1820247" y="2164702"/>
            <a:ext cx="3792894" cy="2528596"/>
          </a:xfrm>
          <a:prstGeom prst="rect">
            <a:avLst/>
          </a:prstGeom>
        </p:spPr>
      </p:pic>
      <p:sp>
        <p:nvSpPr>
          <p:cNvPr id="18" name="TextBox 17">
            <a:extLst>
              <a:ext uri="{FF2B5EF4-FFF2-40B4-BE49-F238E27FC236}">
                <a16:creationId xmlns:a16="http://schemas.microsoft.com/office/drawing/2014/main" id="{581E3E30-4EEE-75F9-DB79-DD9522EAF4E7}"/>
              </a:ext>
            </a:extLst>
          </p:cNvPr>
          <p:cNvSpPr txBox="1"/>
          <p:nvPr/>
        </p:nvSpPr>
        <p:spPr>
          <a:xfrm>
            <a:off x="1820247" y="4791336"/>
            <a:ext cx="3536302" cy="307777"/>
          </a:xfrm>
          <a:prstGeom prst="rect">
            <a:avLst/>
          </a:prstGeom>
          <a:noFill/>
        </p:spPr>
        <p:txBody>
          <a:bodyPr wrap="square" rtlCol="0">
            <a:spAutoFit/>
          </a:bodyPr>
          <a:lstStyle/>
          <a:p>
            <a:r>
              <a:rPr lang="en-US" dirty="0"/>
              <a:t>Photo by </a:t>
            </a:r>
            <a:r>
              <a:rPr lang="en-US" dirty="0">
                <a:hlinkClick r:id="rId3"/>
              </a:rPr>
              <a:t>DDP</a:t>
            </a:r>
            <a:r>
              <a:rPr lang="en-US" dirty="0"/>
              <a:t> on </a:t>
            </a:r>
            <a:r>
              <a:rPr lang="en-US" dirty="0" err="1">
                <a:hlinkClick r:id="rId4"/>
              </a:rPr>
              <a:t>Unsplash</a:t>
            </a:r>
            <a:r>
              <a:rPr lang="en-US" dirty="0"/>
              <a:t> </a:t>
            </a:r>
          </a:p>
        </p:txBody>
      </p:sp>
    </p:spTree>
    <p:extLst>
      <p:ext uri="{BB962C8B-B14F-4D97-AF65-F5344CB8AC3E}">
        <p14:creationId xmlns:p14="http://schemas.microsoft.com/office/powerpoint/2010/main" val="3806164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13" descr="Getting Lost | GoCorps"/>
          <p:cNvPicPr preferRelativeResize="0"/>
          <p:nvPr/>
        </p:nvPicPr>
        <p:blipFill rotWithShape="1">
          <a:blip r:embed="rId3">
            <a:alphaModFix/>
          </a:blip>
          <a:srcRect/>
          <a:stretch/>
        </p:blipFill>
        <p:spPr>
          <a:xfrm>
            <a:off x="6149976" y="622527"/>
            <a:ext cx="3810000" cy="2857500"/>
          </a:xfrm>
          <a:prstGeom prst="rect">
            <a:avLst/>
          </a:prstGeom>
          <a:noFill/>
          <a:ln>
            <a:noFill/>
          </a:ln>
        </p:spPr>
      </p:pic>
      <p:pic>
        <p:nvPicPr>
          <p:cNvPr id="209" name="Google Shape;209;p13" descr="Getting Lost May Indicate Alzheimer's – Behold; The Aging Sociologist"/>
          <p:cNvPicPr preferRelativeResize="0"/>
          <p:nvPr/>
        </p:nvPicPr>
        <p:blipFill rotWithShape="1">
          <a:blip r:embed="rId4">
            <a:alphaModFix/>
          </a:blip>
          <a:srcRect/>
          <a:stretch/>
        </p:blipFill>
        <p:spPr>
          <a:xfrm>
            <a:off x="4631794" y="3890554"/>
            <a:ext cx="3599543" cy="2395946"/>
          </a:xfrm>
          <a:prstGeom prst="rect">
            <a:avLst/>
          </a:prstGeom>
          <a:noFill/>
          <a:ln>
            <a:noFill/>
          </a:ln>
        </p:spPr>
      </p:pic>
      <p:pic>
        <p:nvPicPr>
          <p:cNvPr id="210" name="Google Shape;210;p13" descr="Getting Lost... | Mindfulness Association"/>
          <p:cNvPicPr preferRelativeResize="0"/>
          <p:nvPr/>
        </p:nvPicPr>
        <p:blipFill rotWithShape="1">
          <a:blip r:embed="rId5">
            <a:alphaModFix/>
          </a:blip>
          <a:srcRect/>
          <a:stretch/>
        </p:blipFill>
        <p:spPr>
          <a:xfrm>
            <a:off x="8650061" y="3886562"/>
            <a:ext cx="2533650" cy="2524125"/>
          </a:xfrm>
          <a:prstGeom prst="rect">
            <a:avLst/>
          </a:prstGeom>
          <a:noFill/>
          <a:ln>
            <a:noFill/>
          </a:ln>
        </p:spPr>
      </p:pic>
      <p:pic>
        <p:nvPicPr>
          <p:cNvPr id="211" name="Google Shape;211;p13" descr="Getting Lost, and Loving It | The Jeff Wise Blog"/>
          <p:cNvPicPr preferRelativeResize="0"/>
          <p:nvPr/>
        </p:nvPicPr>
        <p:blipFill rotWithShape="1">
          <a:blip r:embed="rId6">
            <a:alphaModFix/>
          </a:blip>
          <a:srcRect/>
          <a:stretch/>
        </p:blipFill>
        <p:spPr>
          <a:xfrm>
            <a:off x="649263" y="571500"/>
            <a:ext cx="3563808" cy="383585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179B6-FFE7-1D7E-4119-896510F3A809}"/>
              </a:ext>
            </a:extLst>
          </p:cNvPr>
          <p:cNvSpPr>
            <a:spLocks noGrp="1"/>
          </p:cNvSpPr>
          <p:nvPr>
            <p:ph type="title"/>
          </p:nvPr>
        </p:nvSpPr>
        <p:spPr/>
        <p:txBody>
          <a:bodyPr/>
          <a:lstStyle/>
          <a:p>
            <a:r>
              <a:rPr lang="en-US" dirty="0"/>
              <a:t>Types of Emergencies</a:t>
            </a:r>
          </a:p>
        </p:txBody>
      </p:sp>
      <p:sp>
        <p:nvSpPr>
          <p:cNvPr id="3" name="Content Placeholder 2">
            <a:extLst>
              <a:ext uri="{FF2B5EF4-FFF2-40B4-BE49-F238E27FC236}">
                <a16:creationId xmlns:a16="http://schemas.microsoft.com/office/drawing/2014/main" id="{9FB4C5CF-6A5A-876A-EA17-05CF25D8FA1A}"/>
              </a:ext>
            </a:extLst>
          </p:cNvPr>
          <p:cNvSpPr>
            <a:spLocks noGrp="1"/>
          </p:cNvSpPr>
          <p:nvPr>
            <p:ph idx="1"/>
          </p:nvPr>
        </p:nvSpPr>
        <p:spPr>
          <a:xfrm>
            <a:off x="1295401" y="2556932"/>
            <a:ext cx="6150428" cy="3318936"/>
          </a:xfrm>
        </p:spPr>
        <p:txBody>
          <a:bodyPr>
            <a:normAutofit fontScale="92500"/>
          </a:bodyPr>
          <a:lstStyle/>
          <a:p>
            <a:r>
              <a:rPr lang="en-US" dirty="0"/>
              <a:t>There are many types of possible emergencies:</a:t>
            </a:r>
          </a:p>
          <a:p>
            <a:pPr lvl="1"/>
            <a:r>
              <a:rPr lang="en-US" dirty="0"/>
              <a:t>Natural (e.g., tornadoes, floods, hurricanes, wildfires)</a:t>
            </a:r>
          </a:p>
          <a:p>
            <a:pPr lvl="1"/>
            <a:r>
              <a:rPr lang="en-US" dirty="0"/>
              <a:t>Technological </a:t>
            </a:r>
          </a:p>
          <a:p>
            <a:pPr lvl="2"/>
            <a:r>
              <a:rPr lang="en-US" dirty="0"/>
              <a:t>Fire, Hazardous material accidents, Chemical / Biological / Radiological Emergencies, Aircraft crashes</a:t>
            </a:r>
          </a:p>
          <a:p>
            <a:pPr lvl="1"/>
            <a:r>
              <a:rPr lang="en-US" dirty="0"/>
              <a:t>Human-caused</a:t>
            </a:r>
          </a:p>
          <a:p>
            <a:pPr lvl="2"/>
            <a:r>
              <a:rPr lang="en-US" dirty="0"/>
              <a:t>War, terrorism, civil emergency, active shooter</a:t>
            </a:r>
          </a:p>
          <a:p>
            <a:pPr lvl="1"/>
            <a:r>
              <a:rPr lang="en-US" dirty="0"/>
              <a:t>Medical / health</a:t>
            </a:r>
          </a:p>
        </p:txBody>
      </p:sp>
      <p:pic>
        <p:nvPicPr>
          <p:cNvPr id="4" name="Picture 3">
            <a:extLst>
              <a:ext uri="{FF2B5EF4-FFF2-40B4-BE49-F238E27FC236}">
                <a16:creationId xmlns:a16="http://schemas.microsoft.com/office/drawing/2014/main" id="{9849A855-C57A-7C6B-70F2-7A247E53E221}"/>
              </a:ext>
            </a:extLst>
          </p:cNvPr>
          <p:cNvPicPr>
            <a:picLocks noChangeAspect="1"/>
          </p:cNvPicPr>
          <p:nvPr/>
        </p:nvPicPr>
        <p:blipFill>
          <a:blip r:embed="rId2"/>
          <a:stretch>
            <a:fillRect/>
          </a:stretch>
        </p:blipFill>
        <p:spPr>
          <a:xfrm>
            <a:off x="7802723" y="2966616"/>
            <a:ext cx="3093875" cy="2062583"/>
          </a:xfrm>
          <a:prstGeom prst="rect">
            <a:avLst/>
          </a:prstGeom>
        </p:spPr>
      </p:pic>
      <p:sp>
        <p:nvSpPr>
          <p:cNvPr id="5" name="TextBox 4">
            <a:extLst>
              <a:ext uri="{FF2B5EF4-FFF2-40B4-BE49-F238E27FC236}">
                <a16:creationId xmlns:a16="http://schemas.microsoft.com/office/drawing/2014/main" id="{FBC98547-2D70-0F19-622E-47DF8DCC74B3}"/>
              </a:ext>
            </a:extLst>
          </p:cNvPr>
          <p:cNvSpPr txBox="1"/>
          <p:nvPr/>
        </p:nvSpPr>
        <p:spPr>
          <a:xfrm>
            <a:off x="7828384" y="5178490"/>
            <a:ext cx="3068214" cy="261610"/>
          </a:xfrm>
          <a:prstGeom prst="rect">
            <a:avLst/>
          </a:prstGeom>
          <a:noFill/>
        </p:spPr>
        <p:txBody>
          <a:bodyPr wrap="square" rtlCol="0">
            <a:spAutoFit/>
          </a:bodyPr>
          <a:lstStyle/>
          <a:p>
            <a:r>
              <a:rPr lang="en-US" sz="1100" dirty="0"/>
              <a:t>Photo by </a:t>
            </a:r>
            <a:r>
              <a:rPr lang="en-US" sz="1100" dirty="0">
                <a:hlinkClick r:id="rId3"/>
              </a:rPr>
              <a:t>Chris Gallagher</a:t>
            </a:r>
            <a:r>
              <a:rPr lang="en-US" sz="1100" dirty="0"/>
              <a:t> on </a:t>
            </a:r>
            <a:r>
              <a:rPr lang="en-US" sz="1100" dirty="0" err="1">
                <a:hlinkClick r:id="rId4"/>
              </a:rPr>
              <a:t>Unsplash</a:t>
            </a:r>
            <a:r>
              <a:rPr lang="en-US" sz="1100" dirty="0"/>
              <a:t> </a:t>
            </a:r>
          </a:p>
        </p:txBody>
      </p:sp>
    </p:spTree>
    <p:extLst>
      <p:ext uri="{BB962C8B-B14F-4D97-AF65-F5344CB8AC3E}">
        <p14:creationId xmlns:p14="http://schemas.microsoft.com/office/powerpoint/2010/main" val="202019035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TotalTime>
  <Words>2976</Words>
  <Application>Microsoft Office PowerPoint</Application>
  <PresentationFormat>Widescreen</PresentationFormat>
  <Paragraphs>233</Paragraphs>
  <Slides>44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Garamond</vt:lpstr>
      <vt:lpstr>Calibri</vt:lpstr>
      <vt:lpstr>Arial</vt:lpstr>
      <vt:lpstr>Organic</vt:lpstr>
      <vt:lpstr>Emergency Preparedness and Response for IDD Organizations:  What to Know and How to Move Forward</vt:lpstr>
      <vt:lpstr>Presenter Information</vt:lpstr>
      <vt:lpstr>Welcome!</vt:lpstr>
      <vt:lpstr>Today’s Focus</vt:lpstr>
      <vt:lpstr>“Emergency Preparedness” –  What comes to mind?  *Please put thoughts that come to mind in the chat.</vt:lpstr>
      <vt:lpstr>Emergency Preparedness:</vt:lpstr>
      <vt:lpstr>How do we prepare for emergencies? How do we prepare for the unknown?</vt:lpstr>
      <vt:lpstr>PowerPoint Presentation</vt:lpstr>
      <vt:lpstr>Types of Emergencies</vt:lpstr>
      <vt:lpstr>Emergencies &amp; Vulnerabilities for Individuals with IDD</vt:lpstr>
      <vt:lpstr>Profile and Presentation</vt:lpstr>
      <vt:lpstr>Common Medical Conditions for those Aging with IDD</vt:lpstr>
      <vt:lpstr>Learning from Common Planning Pitfalls</vt:lpstr>
      <vt:lpstr>Poll – Q1: Does your organizations have an emergency plan in place? -a. yes -b. no  Poll – Q2: How often is your organization / agency’s plan revisited or updated: -a. quarterly -b. yearly -c. not that I’m aware of   </vt:lpstr>
      <vt:lpstr>Tips for Planning</vt:lpstr>
      <vt:lpstr>Tips for Planning</vt:lpstr>
      <vt:lpstr>Recognize the Moving Target!!! – Things change… planning is sometimes a moving target.</vt:lpstr>
      <vt:lpstr>Other Planning Considerations for Individuals with IDD</vt:lpstr>
      <vt:lpstr>Emergency Preparedness:  Planning for Long-Term Needs</vt:lpstr>
      <vt:lpstr>Emergency Planning and Advance Care Planning</vt:lpstr>
      <vt:lpstr>Chat Input: What comes to mind when you think of advance care planning?   </vt:lpstr>
      <vt:lpstr>What is Advance Care Planning</vt:lpstr>
      <vt:lpstr>Low Rates of Advance Care Planning</vt:lpstr>
      <vt:lpstr>WHY?... Low Rates of Advance Care Planning</vt:lpstr>
      <vt:lpstr>Keep in mind… the number of individuals with IDD reaching advanced age is rapidly increasing. Projections indicate a doubling by 2030 and tripling of the population in the foreseeable future. – Acharya, Schindler, &amp; Heller (2016).</vt:lpstr>
      <vt:lpstr>Emergency Planning and Advance Care Planning</vt:lpstr>
      <vt:lpstr>Emergency Planning and Advance Care Planning</vt:lpstr>
      <vt:lpstr>Employees with IDD</vt:lpstr>
      <vt:lpstr>Chat Input: What considerations and accommodations should be explored to support employees with IDD?  </vt:lpstr>
      <vt:lpstr>PowerPoint Presentation</vt:lpstr>
      <vt:lpstr>Planning for Planning</vt:lpstr>
      <vt:lpstr>Factors to consider:</vt:lpstr>
      <vt:lpstr>Non-Visible (or “Hidden”) Disabilities:</vt:lpstr>
      <vt:lpstr>In general, all planning should consider the following:</vt:lpstr>
      <vt:lpstr>Emergency Kits for Individuals with IDD:</vt:lpstr>
      <vt:lpstr>Continuity &amp; Quality of Care</vt:lpstr>
      <vt:lpstr>Poll – Q3: Based on your geographic location, what type of natural disaster is most common?  -a. tornado -b. fire -c. hurricane -d. earthquake -e. flood -f. other  </vt:lpstr>
      <vt:lpstr>Common Disasters Based on Location</vt:lpstr>
      <vt:lpstr>Regionality and Disasters</vt:lpstr>
      <vt:lpstr>Other planning considerations:</vt:lpstr>
      <vt:lpstr>“An hour of planning can save you 10 hours of doing.” – Dale Carnegie</vt:lpstr>
      <vt:lpstr>References</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Preparedness and Response for IDD Organizations</dc:title>
  <dc:creator>Pa'yton Silver</dc:creator>
  <cp:lastModifiedBy>Meghan Shreve</cp:lastModifiedBy>
  <cp:revision>20</cp:revision>
  <dcterms:created xsi:type="dcterms:W3CDTF">2020-05-14T15:43:04Z</dcterms:created>
  <dcterms:modified xsi:type="dcterms:W3CDTF">2023-10-30T16:44:58Z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0x010100E3E2B52DFB9E894D97E5EC755EEE4BEF</vt:lpwstr>
  </property>
  <property fmtid="{D5CDD505-2E9C-101B-9397-08002B2CF9AE}" pid="3" name="Order">
    <vt:r8>16221700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