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4"/>
  </p:sldMasterIdLst>
  <p:notesMasterIdLst>
    <p:notesMasterId r:id="rId37"/>
  </p:notesMasterIdLst>
  <p:handoutMasterIdLst>
    <p:handoutMasterId r:id="rId38"/>
  </p:handoutMasterIdLst>
  <p:sldIdLst>
    <p:sldId id="353" r:id="rId5"/>
    <p:sldId id="382" r:id="rId6"/>
    <p:sldId id="334" r:id="rId7"/>
    <p:sldId id="325" r:id="rId8"/>
    <p:sldId id="354" r:id="rId9"/>
    <p:sldId id="355" r:id="rId10"/>
    <p:sldId id="356" r:id="rId11"/>
    <p:sldId id="358" r:id="rId12"/>
    <p:sldId id="360" r:id="rId13"/>
    <p:sldId id="365" r:id="rId14"/>
    <p:sldId id="361" r:id="rId15"/>
    <p:sldId id="366" r:id="rId16"/>
    <p:sldId id="364" r:id="rId17"/>
    <p:sldId id="363" r:id="rId18"/>
    <p:sldId id="362" r:id="rId19"/>
    <p:sldId id="367" r:id="rId20"/>
    <p:sldId id="368" r:id="rId21"/>
    <p:sldId id="337" r:id="rId22"/>
    <p:sldId id="369" r:id="rId23"/>
    <p:sldId id="350" r:id="rId24"/>
    <p:sldId id="370" r:id="rId25"/>
    <p:sldId id="371" r:id="rId26"/>
    <p:sldId id="372" r:id="rId27"/>
    <p:sldId id="379" r:id="rId28"/>
    <p:sldId id="380" r:id="rId29"/>
    <p:sldId id="373" r:id="rId30"/>
    <p:sldId id="374" r:id="rId31"/>
    <p:sldId id="375" r:id="rId32"/>
    <p:sldId id="377" r:id="rId33"/>
    <p:sldId id="340" r:id="rId34"/>
    <p:sldId id="381" r:id="rId35"/>
    <p:sldId id="34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E7"/>
    <a:srgbClr val="3993C1"/>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94ECB-0ED9-4804-86B1-03ED038C077F}" v="4004" dt="2023-10-11T16:04:47.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3792" autoAdjust="0"/>
  </p:normalViewPr>
  <p:slideViewPr>
    <p:cSldViewPr snapToGrid="0">
      <p:cViewPr varScale="1">
        <p:scale>
          <a:sx n="85" d="100"/>
          <a:sy n="85" d="100"/>
        </p:scale>
        <p:origin x="643" y="72"/>
      </p:cViewPr>
      <p:guideLst>
        <p:guide orient="horz" pos="2160"/>
        <p:guide pos="3840"/>
      </p:guideLst>
    </p:cSldViewPr>
  </p:slideViewPr>
  <p:notesTextViewPr>
    <p:cViewPr>
      <p:scale>
        <a:sx n="1" d="1"/>
        <a:sy n="1" d="1"/>
      </p:scale>
      <p:origin x="0" y="0"/>
    </p:cViewPr>
  </p:notesTextViewPr>
  <p:sorterViewPr>
    <p:cViewPr>
      <p:scale>
        <a:sx n="100" d="100"/>
        <a:sy n="100" d="100"/>
      </p:scale>
      <p:origin x="0" y="-2740"/>
    </p:cViewPr>
  </p:sorter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10/11/2023</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48.361"/>
    </inkml:context>
    <inkml:brush xml:id="br0">
      <inkml:brushProperty name="width" value="0.35" units="cm"/>
      <inkml:brushProperty name="height" value="0.35" units="cm"/>
      <inkml:brushProperty name="color" value="#FFFFFF"/>
    </inkml:brush>
  </inkml:definitions>
  <inkml:trace contextRef="#ctx0" brushRef="#br0">213 0 24575,'0'7'0,"0"0"0,-1 0 0,0 0 0,0 0 0,0 0 0,-1 0 0,0 0 0,-1-1 0,1 1 0,-6 9 0,4-7 0,1 0 0,0 0 0,0 0 0,-1 11 0,4-14 0,-1 0 0,0 0 0,-1 0 0,1 0 0,-1-1 0,0 1 0,-1-1 0,1 1 0,-1-1 0,0 0 0,-1 0 0,1 0 0,-6 6 0,-2-2 25,-1 3 78,-1 0 0,-19 12 0,27-21-257,0 0-1,0 0 1,-1-1-1,1 1 1,-1-1-1,0-1 1,0 1-1,1-1 1,-1 0-1,-10 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3.785"/>
    </inkml:context>
    <inkml:brush xml:id="br0">
      <inkml:brushProperty name="width" value="0.35" units="cm"/>
      <inkml:brushProperty name="height" value="0.35" units="cm"/>
      <inkml:brushProperty name="color" value="#FFFFFF"/>
    </inkml:brush>
  </inkml:definitions>
  <inkml:trace contextRef="#ctx0" brushRef="#br0">148 37 24575,'-3'-3'0,"-4"-1"0,-4-3 0,-3 0 0,-2 1 0,-1 1 0,-4 2 0,-2 2 0,4 3 0,2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4.197"/>
    </inkml:context>
    <inkml:brush xml:id="br0">
      <inkml:brushProperty name="width" value="0.35" units="cm"/>
      <inkml:brushProperty name="height" value="0.35" units="cm"/>
      <inkml:brushProperty name="color" value="#FFFFFF"/>
    </inkml:brush>
  </inkml:definitions>
  <inkml:trace contextRef="#ctx0" brushRef="#br0">1 0 24575,'0'3'0,"0"4"0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4.568"/>
    </inkml:context>
    <inkml:brush xml:id="br0">
      <inkml:brushProperty name="width" value="0.35" units="cm"/>
      <inkml:brushProperty name="height" value="0.35" units="cm"/>
      <inkml:brushProperty name="color" value="#FFFFFF"/>
    </inkml:brush>
  </inkml:definitions>
  <inkml:trace contextRef="#ctx0" brushRef="#br0">1 0 24575,'3'0'0,"4"0"0,3 0 0,4 0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4.998"/>
    </inkml:context>
    <inkml:brush xml:id="br0">
      <inkml:brushProperty name="width" value="0.35" units="cm"/>
      <inkml:brushProperty name="height" value="0.35" units="cm"/>
      <inkml:brushProperty name="color" value="#FFFFFF"/>
    </inkml:brush>
  </inkml:definitions>
  <inkml:trace contextRef="#ctx0" brushRef="#br0">1 0 24575,'0'3'0,"3"4"0,4 1 0,4 2 0,3 2 0,5-1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5.913"/>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6.473"/>
    </inkml:context>
    <inkml:brush xml:id="br0">
      <inkml:brushProperty name="width" value="0.35" units="cm"/>
      <inkml:brushProperty name="height" value="0.35" units="cm"/>
      <inkml:brushProperty name="color" value="#FFFFFF"/>
    </inkml:brush>
  </inkml:definitions>
  <inkml:trace contextRef="#ctx0" brushRef="#br0">1 0 24575,'3'0'0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7.69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8.558"/>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9.36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1:00.073"/>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49.972"/>
    </inkml:context>
    <inkml:brush xml:id="br0">
      <inkml:brushProperty name="width" value="0.35" units="cm"/>
      <inkml:brushProperty name="height" value="0.35" units="cm"/>
      <inkml:brushProperty name="color" value="#FFFFFF"/>
    </inkml:brush>
  </inkml:definitions>
  <inkml:trace contextRef="#ctx0" brushRef="#br0">1 270 24575,'15'-1'0,"0"-1"0,0 0 0,23-7 0,1 0 0,114-27 0,-23 4 0,133-28 0,58-12 0,-219 54 0,122-6 0,-189 22 0,102-1 0,-124 4 0,0 0 0,0 1 0,-1 0 0,1 1 0,-1 1 0,0 0 0,0 0 0,15 8 0,-4 5 0,-20-14 0,1 0 0,-1-1 0,0 0 0,1 1 0,-1-1 0,1 0 0,0-1 0,-1 1 0,1-1 0,7 2 0,4-1 0,1-1 0,0-1 0,-1-1 0,1 0 0,25-6 0,-20 4 0,43-3 0,-62 6-97,0 0-1,0 1 1,0-1-1,0 0 1,0 0-1,-1 1 1,1-1-1,0 1 1,0 0-1,0-1 1,-1 1-1,1 0 0,2 2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48.361"/>
    </inkml:context>
    <inkml:brush xml:id="br0">
      <inkml:brushProperty name="width" value="0.35" units="cm"/>
      <inkml:brushProperty name="height" value="0.35" units="cm"/>
      <inkml:brushProperty name="color" value="#FFFFFF"/>
    </inkml:brush>
  </inkml:definitions>
  <inkml:trace contextRef="#ctx0" brushRef="#br0">213 0 24575,'0'7'0,"0"0"0,-1 0 0,0 0 0,0 0 0,0 0 0,-1 0 0,0 0 0,-1-1 0,1 1 0,-6 9 0,4-7 0,1 0 0,0 0 0,0 0 0,-1 11 0,4-14 0,-1 0 0,0 0 0,-1 0 0,1 0 0,-1-1 0,0 1 0,-1-1 0,1 1 0,-1-1 0,0 0 0,-1 0 0,1 0 0,-6 6 0,-2-2 25,-1 3 78,-1 0 0,-19 12 0,27-21-257,0 0-1,0 0 1,-1-1-1,1 1 1,-1-1-1,0-1 1,0 1-1,1-1 1,-1 0-1,-10 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49.972"/>
    </inkml:context>
    <inkml:brush xml:id="br0">
      <inkml:brushProperty name="width" value="0.35" units="cm"/>
      <inkml:brushProperty name="height" value="0.35" units="cm"/>
      <inkml:brushProperty name="color" value="#FFFFFF"/>
    </inkml:brush>
  </inkml:definitions>
  <inkml:trace contextRef="#ctx0" brushRef="#br0">1 270 24575,'15'-1'0,"0"-1"0,0 0 0,23-7 0,1 0 0,114-27 0,-23 4 0,133-28 0,58-12 0,-219 54 0,122-6 0,-189 22 0,102-1 0,-124 4 0,0 0 0,0 1 0,-1 0 0,1 1 0,-1 1 0,0 0 0,0 0 0,15 8 0,-4 5 0,-20-14 0,1 0 0,-1-1 0,0 0 0,1 1 0,-1-1 0,1 0 0,0-1 0,-1 1 0,1-1 0,7 2 0,4-1 0,1-1 0,0-1 0,-1-1 0,1 0 0,25-6 0,-20 4 0,43-3 0,-62 6-97,0 0-1,0 1 1,0-1-1,0 0 1,0 0-1,-1 1 1,1-1-1,0 1 1,0 0-1,0-1 1,-1 1-1,1 0 0,2 2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0.809"/>
    </inkml:context>
    <inkml:brush xml:id="br0">
      <inkml:brushProperty name="width" value="0.35" units="cm"/>
      <inkml:brushProperty name="height" value="0.35" units="cm"/>
      <inkml:brushProperty name="color" value="#FFFFFF"/>
    </inkml:brush>
  </inkml:definitions>
  <inkml:trace contextRef="#ctx0" brushRef="#br0">11 11 24575,'0'-3'0,"-3"0"0,-4-1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1.29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1.700"/>
    </inkml:context>
    <inkml:brush xml:id="br0">
      <inkml:brushProperty name="width" value="0.35" units="cm"/>
      <inkml:brushProperty name="height" value="0.35" units="cm"/>
      <inkml:brushProperty name="color" value="#FFFFFF"/>
    </inkml:brush>
  </inkml:definitions>
  <inkml:trace contextRef="#ctx0" brushRef="#br0">1 0 24575,'3'0'0,"4"0"0,4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2.108"/>
    </inkml:context>
    <inkml:brush xml:id="br0">
      <inkml:brushProperty name="width" value="0.35" units="cm"/>
      <inkml:brushProperty name="height" value="0.35" units="cm"/>
      <inkml:brushProperty name="color" value="#FFFFFF"/>
    </inkml:brush>
  </inkml:definitions>
  <inkml:trace contextRef="#ctx0" brushRef="#br0">1 0 24575,'3'0'0,"4"0"0,4 0 0</inkml:trace>
  <inkml:trace contextRef="#ctx0" brushRef="#br0" timeOffset="1">107 0 24575,'3'0'0,"3"0"0,5 0 0,3 0 0,2 0 0,4 0 0,6 0 0,0 0 0,-1 0 0,2 0 0,4 0 0,4 0 0,4 0 0,0 0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2.488"/>
    </inkml:context>
    <inkml:brush xml:id="br0">
      <inkml:brushProperty name="width" value="0.35" units="cm"/>
      <inkml:brushProperty name="height" value="0.35" units="cm"/>
      <inkml:brushProperty name="color" value="#FFFFFF"/>
    </inkml:brush>
  </inkml:definitions>
  <inkml:trace contextRef="#ctx0" brushRef="#br0">1 0 24575,'0'3'0,"0"4"0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2.923"/>
    </inkml:context>
    <inkml:brush xml:id="br0">
      <inkml:brushProperty name="width" value="0.35" units="cm"/>
      <inkml:brushProperty name="height" value="0.35" units="cm"/>
      <inkml:brushProperty name="color" value="#FFFFFF"/>
    </inkml:brush>
  </inkml:definitions>
  <inkml:trace contextRef="#ctx0" brushRef="#br0">1 89 24575,'3'0'0,"4"0"0,4 0 0,-1-3 0</inkml:trace>
  <inkml:trace contextRef="#ctx0" brushRef="#br0" timeOffset="1">248 71 24575,'3'0'0,"4"0"0,6-3 0,5 0 0,8-4 0,5 0 0,7-2 0,3 0 0,0 2 0,-1 3 0,-3-2 0,-6 0 0,-5 2 0,-4 1 0,-3 1 0,-1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3.309"/>
    </inkml:context>
    <inkml:brush xml:id="br0">
      <inkml:brushProperty name="width" value="0.35" units="cm"/>
      <inkml:brushProperty name="height" value="0.35" units="cm"/>
      <inkml:brushProperty name="color" value="#FFFFFF"/>
    </inkml:brush>
  </inkml:definitions>
  <inkml:trace contextRef="#ctx0" brushRef="#br0">1 0 24575,'3'0'0,"4"0"0,4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3.785"/>
    </inkml:context>
    <inkml:brush xml:id="br0">
      <inkml:brushProperty name="width" value="0.35" units="cm"/>
      <inkml:brushProperty name="height" value="0.35" units="cm"/>
      <inkml:brushProperty name="color" value="#FFFFFF"/>
    </inkml:brush>
  </inkml:definitions>
  <inkml:trace contextRef="#ctx0" brushRef="#br0">148 37 24575,'-3'-3'0,"-4"-1"0,-4-3 0,-3 0 0,-2 1 0,-1 1 0,-4 2 0,-2 2 0,4 3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0.809"/>
    </inkml:context>
    <inkml:brush xml:id="br0">
      <inkml:brushProperty name="width" value="0.35" units="cm"/>
      <inkml:brushProperty name="height" value="0.35" units="cm"/>
      <inkml:brushProperty name="color" value="#FFFFFF"/>
    </inkml:brush>
  </inkml:definitions>
  <inkml:trace contextRef="#ctx0" brushRef="#br0">11 11 24575,'0'-3'0,"-3"0"0,-4-1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4.197"/>
    </inkml:context>
    <inkml:brush xml:id="br0">
      <inkml:brushProperty name="width" value="0.35" units="cm"/>
      <inkml:brushProperty name="height" value="0.35" units="cm"/>
      <inkml:brushProperty name="color" value="#FFFFFF"/>
    </inkml:brush>
  </inkml:definitions>
  <inkml:trace contextRef="#ctx0" brushRef="#br0">1 0 24575,'0'3'0,"0"4"0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4.568"/>
    </inkml:context>
    <inkml:brush xml:id="br0">
      <inkml:brushProperty name="width" value="0.35" units="cm"/>
      <inkml:brushProperty name="height" value="0.35" units="cm"/>
      <inkml:brushProperty name="color" value="#FFFFFF"/>
    </inkml:brush>
  </inkml:definitions>
  <inkml:trace contextRef="#ctx0" brushRef="#br0">1 0 24575,'3'0'0,"4"0"0,3 0 0,4 0 0,2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4.998"/>
    </inkml:context>
    <inkml:brush xml:id="br0">
      <inkml:brushProperty name="width" value="0.35" units="cm"/>
      <inkml:brushProperty name="height" value="0.35" units="cm"/>
      <inkml:brushProperty name="color" value="#FFFFFF"/>
    </inkml:brush>
  </inkml:definitions>
  <inkml:trace contextRef="#ctx0" brushRef="#br0">1 0 24575,'0'3'0,"3"4"0,4 1 0,4 2 0,3 2 0,5-1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5.913"/>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6.473"/>
    </inkml:context>
    <inkml:brush xml:id="br0">
      <inkml:brushProperty name="width" value="0.35" units="cm"/>
      <inkml:brushProperty name="height" value="0.35" units="cm"/>
      <inkml:brushProperty name="color" value="#FFFFFF"/>
    </inkml:brush>
  </inkml:definitions>
  <inkml:trace contextRef="#ctx0" brushRef="#br0">1 0 24575,'3'0'0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7.69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8.558"/>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9.36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1:00.073"/>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5:38:23.053"/>
    </inkml:context>
    <inkml:brush xml:id="br0">
      <inkml:brushProperty name="width" value="0.35" units="cm"/>
      <inkml:brushProperty name="height" value="0.35" units="cm"/>
      <inkml:brushProperty name="color" value="#FFFFFF"/>
    </inkml:brush>
  </inkml:definitions>
  <inkml:trace contextRef="#ctx0" brushRef="#br0">1 847 24575,'4'0'0,"0"-1"0,0 1 0,0-1 0,1 0 0,-1 0 0,0 0 0,-1-1 0,1 1 0,0-1 0,0 0 0,-1 0 0,1 0 0,-1 0 0,1-1 0,3-3 0,4-5 0,-1-1 0,17-23 0,-12 15 0,86-101 0,130-121 0,-111 121 0,121-136-1365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1.29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1.700"/>
    </inkml:context>
    <inkml:brush xml:id="br0">
      <inkml:brushProperty name="width" value="0.35" units="cm"/>
      <inkml:brushProperty name="height" value="0.35" units="cm"/>
      <inkml:brushProperty name="color" value="#FFFFFF"/>
    </inkml:brush>
  </inkml:definitions>
  <inkml:trace contextRef="#ctx0" brushRef="#br0">1 0 24575,'3'0'0,"4"0"0,4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2.108"/>
    </inkml:context>
    <inkml:brush xml:id="br0">
      <inkml:brushProperty name="width" value="0.35" units="cm"/>
      <inkml:brushProperty name="height" value="0.35" units="cm"/>
      <inkml:brushProperty name="color" value="#FFFFFF"/>
    </inkml:brush>
  </inkml:definitions>
  <inkml:trace contextRef="#ctx0" brushRef="#br0">1 0 24575,'3'0'0,"4"0"0,4 0 0</inkml:trace>
  <inkml:trace contextRef="#ctx0" brushRef="#br0" timeOffset="1">107 0 24575,'3'0'0,"3"0"0,5 0 0,3 0 0,2 0 0,4 0 0,6 0 0,0 0 0,-1 0 0,2 0 0,4 0 0,4 0 0,4 0 0,0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2.488"/>
    </inkml:context>
    <inkml:brush xml:id="br0">
      <inkml:brushProperty name="width" value="0.35" units="cm"/>
      <inkml:brushProperty name="height" value="0.35" units="cm"/>
      <inkml:brushProperty name="color" value="#FFFFFF"/>
    </inkml:brush>
  </inkml:definitions>
  <inkml:trace contextRef="#ctx0" brushRef="#br0">1 0 24575,'0'3'0,"0"4"0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2.923"/>
    </inkml:context>
    <inkml:brush xml:id="br0">
      <inkml:brushProperty name="width" value="0.35" units="cm"/>
      <inkml:brushProperty name="height" value="0.35" units="cm"/>
      <inkml:brushProperty name="color" value="#FFFFFF"/>
    </inkml:brush>
  </inkml:definitions>
  <inkml:trace contextRef="#ctx0" brushRef="#br0">1 89 24575,'3'0'0,"4"0"0,4 0 0,-1-3 0</inkml:trace>
  <inkml:trace contextRef="#ctx0" brushRef="#br0" timeOffset="1">248 71 24575,'3'0'0,"4"0"0,6-3 0,5 0 0,8-4 0,5 0 0,7-2 0,3 0 0,0 2 0,-1 3 0,-3-2 0,-6 0 0,-5 2 0,-4 1 0,-3 1 0,-1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6:50:53.309"/>
    </inkml:context>
    <inkml:brush xml:id="br0">
      <inkml:brushProperty name="width" value="0.35" units="cm"/>
      <inkml:brushProperty name="height" value="0.35" units="cm"/>
      <inkml:brushProperty name="color" value="#FFFFFF"/>
    </inkml:brush>
  </inkml:definitions>
  <inkml:trace contextRef="#ctx0" brushRef="#br0">1 0 24575,'3'0'0,"4"0"0,4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10/11/2023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10/11/2023</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392382"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400"/>
            <a:ext cx="3392382"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Date Placeholder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71566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10/11/2023</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10/11/2023</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10/11/2023</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10/11/2023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10/11/2023</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0" r:id="rId11"/>
    <p:sldLayoutId id="2147483739" r:id="rId12"/>
    <p:sldLayoutId id="2147483744" r:id="rId13"/>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2.png"/><Relationship Id="rId26" Type="http://schemas.openxmlformats.org/officeDocument/2006/relationships/image" Target="../media/image15.png"/><Relationship Id="rId21" Type="http://schemas.openxmlformats.org/officeDocument/2006/relationships/image" Target="../media/image13.png"/><Relationship Id="rId34" Type="http://schemas.openxmlformats.org/officeDocument/2006/relationships/image" Target="../media/image1.png"/><Relationship Id="rId7" Type="http://schemas.openxmlformats.org/officeDocument/2006/relationships/customXml" Target="../ink/ink3.xml"/><Relationship Id="rId12" Type="http://schemas.openxmlformats.org/officeDocument/2006/relationships/image" Target="../media/image9.png"/><Relationship Id="rId17" Type="http://schemas.openxmlformats.org/officeDocument/2006/relationships/customXml" Target="../ink/ink8.xml"/><Relationship Id="rId25" Type="http://schemas.openxmlformats.org/officeDocument/2006/relationships/customXml" Target="../ink/ink13.xml"/><Relationship Id="rId33" Type="http://schemas.openxmlformats.org/officeDocument/2006/relationships/customXml" Target="../ink/ink19.xml"/><Relationship Id="rId2" Type="http://schemas.openxmlformats.org/officeDocument/2006/relationships/customXml" Target="../ink/ink1.xml"/><Relationship Id="rId16" Type="http://schemas.openxmlformats.org/officeDocument/2006/relationships/image" Target="../media/image11.png"/><Relationship Id="rId20" Type="http://schemas.openxmlformats.org/officeDocument/2006/relationships/customXml" Target="../ink/ink10.xml"/><Relationship Id="rId29"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customXml" Target="../ink/ink5.xml"/><Relationship Id="rId24" Type="http://schemas.openxmlformats.org/officeDocument/2006/relationships/image" Target="../media/image14.png"/><Relationship Id="rId32"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2.xml"/><Relationship Id="rId28" Type="http://schemas.openxmlformats.org/officeDocument/2006/relationships/customXml" Target="../ink/ink15.xml"/><Relationship Id="rId10" Type="http://schemas.openxmlformats.org/officeDocument/2006/relationships/image" Target="../media/image8.png"/><Relationship Id="rId19" Type="http://schemas.openxmlformats.org/officeDocument/2006/relationships/customXml" Target="../ink/ink9.xml"/><Relationship Id="rId31" Type="http://schemas.openxmlformats.org/officeDocument/2006/relationships/customXml" Target="../ink/ink17.xml"/><Relationship Id="rId4" Type="http://schemas.openxmlformats.org/officeDocument/2006/relationships/image" Target="../media/image5.png"/><Relationship Id="rId9" Type="http://schemas.openxmlformats.org/officeDocument/2006/relationships/customXml" Target="../ink/ink4.xml"/><Relationship Id="rId14" Type="http://schemas.openxmlformats.org/officeDocument/2006/relationships/image" Target="../media/image10.png"/><Relationship Id="rId22" Type="http://schemas.openxmlformats.org/officeDocument/2006/relationships/customXml" Target="../ink/ink11.xml"/><Relationship Id="rId27" Type="http://schemas.openxmlformats.org/officeDocument/2006/relationships/customXml" Target="../ink/ink14.xml"/><Relationship Id="rId30" Type="http://schemas.openxmlformats.org/officeDocument/2006/relationships/customXml" Target="../ink/ink16.xml"/><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3" Type="http://schemas.openxmlformats.org/officeDocument/2006/relationships/customXml" Target="../ink/ink25.xml"/><Relationship Id="rId18" Type="http://schemas.openxmlformats.org/officeDocument/2006/relationships/image" Target="../media/image22.png"/><Relationship Id="rId26" Type="http://schemas.openxmlformats.org/officeDocument/2006/relationships/image" Target="../media/image25.png"/><Relationship Id="rId3" Type="http://schemas.openxmlformats.org/officeDocument/2006/relationships/customXml" Target="../ink/ink20.xml"/><Relationship Id="rId21" Type="http://schemas.openxmlformats.org/officeDocument/2006/relationships/image" Target="../media/image23.png"/><Relationship Id="rId34" Type="http://schemas.openxmlformats.org/officeDocument/2006/relationships/image" Target="../media/image1.png"/><Relationship Id="rId7" Type="http://schemas.openxmlformats.org/officeDocument/2006/relationships/customXml" Target="../ink/ink22.xml"/><Relationship Id="rId12" Type="http://schemas.openxmlformats.org/officeDocument/2006/relationships/image" Target="../media/image19.png"/><Relationship Id="rId17" Type="http://schemas.openxmlformats.org/officeDocument/2006/relationships/customXml" Target="../ink/ink27.xml"/><Relationship Id="rId25" Type="http://schemas.openxmlformats.org/officeDocument/2006/relationships/customXml" Target="../ink/ink32.xml"/><Relationship Id="rId33" Type="http://schemas.openxmlformats.org/officeDocument/2006/relationships/customXml" Target="../ink/ink38.xml"/><Relationship Id="rId2" Type="http://schemas.openxmlformats.org/officeDocument/2006/relationships/image" Target="../media/image2.jpeg"/><Relationship Id="rId16" Type="http://schemas.openxmlformats.org/officeDocument/2006/relationships/image" Target="../media/image21.png"/><Relationship Id="rId20" Type="http://schemas.openxmlformats.org/officeDocument/2006/relationships/customXml" Target="../ink/ink29.xml"/><Relationship Id="rId29"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customXml" Target="../ink/ink24.xml"/><Relationship Id="rId24" Type="http://schemas.openxmlformats.org/officeDocument/2006/relationships/image" Target="../media/image24.png"/><Relationship Id="rId32" Type="http://schemas.openxmlformats.org/officeDocument/2006/relationships/customXml" Target="../ink/ink37.xml"/><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1.xml"/><Relationship Id="rId28" Type="http://schemas.openxmlformats.org/officeDocument/2006/relationships/customXml" Target="../ink/ink34.xml"/><Relationship Id="rId10" Type="http://schemas.openxmlformats.org/officeDocument/2006/relationships/image" Target="../media/image18.png"/><Relationship Id="rId19" Type="http://schemas.openxmlformats.org/officeDocument/2006/relationships/customXml" Target="../ink/ink28.xml"/><Relationship Id="rId31" Type="http://schemas.openxmlformats.org/officeDocument/2006/relationships/customXml" Target="../ink/ink36.xml"/><Relationship Id="rId4" Type="http://schemas.openxmlformats.org/officeDocument/2006/relationships/image" Target="../media/image3.png"/><Relationship Id="rId9" Type="http://schemas.openxmlformats.org/officeDocument/2006/relationships/customXml" Target="../ink/ink23.xml"/><Relationship Id="rId14" Type="http://schemas.openxmlformats.org/officeDocument/2006/relationships/image" Target="../media/image20.png"/><Relationship Id="rId22" Type="http://schemas.openxmlformats.org/officeDocument/2006/relationships/customXml" Target="../ink/ink30.xml"/><Relationship Id="rId27" Type="http://schemas.openxmlformats.org/officeDocument/2006/relationships/customXml" Target="../ink/ink33.xml"/><Relationship Id="rId30" Type="http://schemas.openxmlformats.org/officeDocument/2006/relationships/customXml" Target="../ink/ink35.xml"/><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5.xml"/><Relationship Id="rId1" Type="http://schemas.openxmlformats.org/officeDocument/2006/relationships/video" Target="https://www.youtube.com/embed/hWP5YNXRCTY?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hyperlink" Target="https://graphicdesign.stackexchange.com/questions/41211/what-is-this-kind-of-pattern-called-and-how-is-it-creat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5.xml"/><Relationship Id="rId1" Type="http://schemas.openxmlformats.org/officeDocument/2006/relationships/video" Target="https://www.youtube.com/embed/KurXpARairU?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8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334BB-2FD2-BE6D-5CAA-6BD8EF3BC66E}"/>
              </a:ext>
            </a:extLst>
          </p:cNvPr>
          <p:cNvSpPr>
            <a:spLocks noGrp="1"/>
          </p:cNvSpPr>
          <p:nvPr>
            <p:ph type="sldNum" sz="quarter" idx="12"/>
          </p:nvPr>
        </p:nvSpPr>
        <p:spPr/>
        <p:txBody>
          <a:bodyPr/>
          <a:lstStyle/>
          <a:p>
            <a:fld id="{F603CDE5-C1D8-4EDD-870F-A498BAFA520F}" type="slidenum">
              <a:rPr lang="en-US" noProof="0" smtClean="0"/>
              <a:t>1</a:t>
            </a:fld>
            <a:endParaRPr lang="en-US" noProof="0" dirty="0"/>
          </a:p>
        </p:txBody>
      </p:sp>
      <p:sp>
        <p:nvSpPr>
          <p:cNvPr id="4" name="Title 1">
            <a:extLst>
              <a:ext uri="{FF2B5EF4-FFF2-40B4-BE49-F238E27FC236}">
                <a16:creationId xmlns:a16="http://schemas.microsoft.com/office/drawing/2014/main" id="{92AFDEC0-07D3-19ED-48C7-58A741F4B361}"/>
              </a:ext>
            </a:extLst>
          </p:cNvPr>
          <p:cNvSpPr txBox="1">
            <a:spLocks/>
          </p:cNvSpPr>
          <p:nvPr/>
        </p:nvSpPr>
        <p:spPr>
          <a:xfrm>
            <a:off x="2112030" y="1324167"/>
            <a:ext cx="7991090" cy="2109554"/>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accent6">
                    <a:lumMod val="75000"/>
                  </a:schemeClr>
                </a:solidFill>
              </a:rPr>
              <a:t>Autism Spectrum Disorder </a:t>
            </a:r>
          </a:p>
          <a:p>
            <a:pPr algn="ctr"/>
            <a:r>
              <a:rPr lang="en-US" sz="4000" dirty="0">
                <a:solidFill>
                  <a:schemeClr val="accent6">
                    <a:lumMod val="75000"/>
                  </a:schemeClr>
                </a:solidFill>
              </a:rPr>
              <a:t>For</a:t>
            </a:r>
          </a:p>
          <a:p>
            <a:pPr algn="ctr"/>
            <a:r>
              <a:rPr lang="en-US" sz="4000" dirty="0">
                <a:solidFill>
                  <a:schemeClr val="accent6">
                    <a:lumMod val="75000"/>
                  </a:schemeClr>
                </a:solidFill>
              </a:rPr>
              <a:t>Direct Support Professionals</a:t>
            </a:r>
          </a:p>
        </p:txBody>
      </p:sp>
      <p:grpSp>
        <p:nvGrpSpPr>
          <p:cNvPr id="30" name="Group 29">
            <a:extLst>
              <a:ext uri="{FF2B5EF4-FFF2-40B4-BE49-F238E27FC236}">
                <a16:creationId xmlns:a16="http://schemas.microsoft.com/office/drawing/2014/main" id="{73433623-6B77-E6AD-0192-B4EDBF14BD77}"/>
              </a:ext>
            </a:extLst>
          </p:cNvPr>
          <p:cNvGrpSpPr/>
          <p:nvPr/>
        </p:nvGrpSpPr>
        <p:grpSpPr>
          <a:xfrm>
            <a:off x="9797810" y="5350820"/>
            <a:ext cx="2121120" cy="135720"/>
            <a:chOff x="9797810" y="5350820"/>
            <a:chExt cx="2121120" cy="13572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237976BE-CDA7-422C-77D2-D9CCC69B0A62}"/>
                    </a:ext>
                  </a:extLst>
                </p14:cNvPr>
                <p14:cNvContentPartPr/>
                <p14:nvPr/>
              </p14:nvContentPartPr>
              <p14:xfrm>
                <a:off x="9797810" y="5352620"/>
                <a:ext cx="77040" cy="109440"/>
              </p14:xfrm>
            </p:contentPart>
          </mc:Choice>
          <mc:Fallback xmlns="">
            <p:pic>
              <p:nvPicPr>
                <p:cNvPr id="8" name="Ink 7">
                  <a:extLst>
                    <a:ext uri="{FF2B5EF4-FFF2-40B4-BE49-F238E27FC236}">
                      <a16:creationId xmlns:a16="http://schemas.microsoft.com/office/drawing/2014/main" id="{237976BE-CDA7-422C-77D2-D9CCC69B0A62}"/>
                    </a:ext>
                  </a:extLst>
                </p:cNvPr>
                <p:cNvPicPr/>
                <p:nvPr/>
              </p:nvPicPr>
              <p:blipFill>
                <a:blip r:embed="rId4"/>
                <a:stretch>
                  <a:fillRect/>
                </a:stretch>
              </p:blipFill>
              <p:spPr>
                <a:xfrm>
                  <a:off x="9734810" y="5289620"/>
                  <a:ext cx="202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D5FA8E6-4CC8-616D-F6F3-088D4C5CD3A5}"/>
                    </a:ext>
                  </a:extLst>
                </p14:cNvPr>
                <p14:cNvContentPartPr/>
                <p14:nvPr/>
              </p14:nvContentPartPr>
              <p14:xfrm>
                <a:off x="9950090" y="5350820"/>
                <a:ext cx="690120" cy="97560"/>
              </p14:xfrm>
            </p:contentPart>
          </mc:Choice>
          <mc:Fallback xmlns="">
            <p:pic>
              <p:nvPicPr>
                <p:cNvPr id="9" name="Ink 8">
                  <a:extLst>
                    <a:ext uri="{FF2B5EF4-FFF2-40B4-BE49-F238E27FC236}">
                      <a16:creationId xmlns:a16="http://schemas.microsoft.com/office/drawing/2014/main" id="{FD5FA8E6-4CC8-616D-F6F3-088D4C5CD3A5}"/>
                    </a:ext>
                  </a:extLst>
                </p:cNvPr>
                <p:cNvPicPr/>
                <p:nvPr/>
              </p:nvPicPr>
              <p:blipFill>
                <a:blip r:embed="rId6"/>
                <a:stretch>
                  <a:fillRect/>
                </a:stretch>
              </p:blipFill>
              <p:spPr>
                <a:xfrm>
                  <a:off x="9887450" y="5287820"/>
                  <a:ext cx="815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81D5E98A-E27E-BF34-0027-B519A4CEBCE0}"/>
                    </a:ext>
                  </a:extLst>
                </p14:cNvPr>
                <p14:cNvContentPartPr/>
                <p14:nvPr/>
              </p14:nvContentPartPr>
              <p14:xfrm>
                <a:off x="10594490" y="5475740"/>
                <a:ext cx="3960" cy="3960"/>
              </p14:xfrm>
            </p:contentPart>
          </mc:Choice>
          <mc:Fallback xmlns="">
            <p:pic>
              <p:nvPicPr>
                <p:cNvPr id="10" name="Ink 9">
                  <a:extLst>
                    <a:ext uri="{FF2B5EF4-FFF2-40B4-BE49-F238E27FC236}">
                      <a16:creationId xmlns:a16="http://schemas.microsoft.com/office/drawing/2014/main" id="{81D5E98A-E27E-BF34-0027-B519A4CEBCE0}"/>
                    </a:ext>
                  </a:extLst>
                </p:cNvPr>
                <p:cNvPicPr/>
                <p:nvPr/>
              </p:nvPicPr>
              <p:blipFill>
                <a:blip r:embed="rId8"/>
                <a:stretch>
                  <a:fillRect/>
                </a:stretch>
              </p:blipFill>
              <p:spPr>
                <a:xfrm>
                  <a:off x="10531850" y="5413100"/>
                  <a:ext cx="129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0CD83B0E-6934-8979-4AF0-94D9664E4E51}"/>
                    </a:ext>
                  </a:extLst>
                </p14:cNvPr>
                <p14:cNvContentPartPr/>
                <p14:nvPr/>
              </p14:nvContentPartPr>
              <p14:xfrm>
                <a:off x="10388210" y="5473580"/>
                <a:ext cx="360" cy="360"/>
              </p14:xfrm>
            </p:contentPart>
          </mc:Choice>
          <mc:Fallback xmlns="">
            <p:pic>
              <p:nvPicPr>
                <p:cNvPr id="11" name="Ink 10">
                  <a:extLst>
                    <a:ext uri="{FF2B5EF4-FFF2-40B4-BE49-F238E27FC236}">
                      <a16:creationId xmlns:a16="http://schemas.microsoft.com/office/drawing/2014/main" id="{0CD83B0E-6934-8979-4AF0-94D9664E4E51}"/>
                    </a:ext>
                  </a:extLst>
                </p:cNvPr>
                <p:cNvPicPr/>
                <p:nvPr/>
              </p:nvPicPr>
              <p:blipFill>
                <a:blip r:embed="rId10"/>
                <a:stretch>
                  <a:fillRect/>
                </a:stretch>
              </p:blipFill>
              <p:spPr>
                <a:xfrm>
                  <a:off x="10325570" y="54105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100FF12-A702-E256-5641-088F1E933BA2}"/>
                    </a:ext>
                  </a:extLst>
                </p14:cNvPr>
                <p14:cNvContentPartPr/>
                <p14:nvPr/>
              </p14:nvContentPartPr>
              <p14:xfrm>
                <a:off x="10458050" y="5473580"/>
                <a:ext cx="7920" cy="360"/>
              </p14:xfrm>
            </p:contentPart>
          </mc:Choice>
          <mc:Fallback xmlns="">
            <p:pic>
              <p:nvPicPr>
                <p:cNvPr id="12" name="Ink 11">
                  <a:extLst>
                    <a:ext uri="{FF2B5EF4-FFF2-40B4-BE49-F238E27FC236}">
                      <a16:creationId xmlns:a16="http://schemas.microsoft.com/office/drawing/2014/main" id="{7100FF12-A702-E256-5641-088F1E933BA2}"/>
                    </a:ext>
                  </a:extLst>
                </p:cNvPr>
                <p:cNvPicPr/>
                <p:nvPr/>
              </p:nvPicPr>
              <p:blipFill>
                <a:blip r:embed="rId12"/>
                <a:stretch>
                  <a:fillRect/>
                </a:stretch>
              </p:blipFill>
              <p:spPr>
                <a:xfrm>
                  <a:off x="10395410" y="5410580"/>
                  <a:ext cx="133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19BD1B7-4800-EF4D-F8B0-CC16B57ED359}"/>
                    </a:ext>
                  </a:extLst>
                </p14:cNvPr>
                <p14:cNvContentPartPr/>
                <p14:nvPr/>
              </p14:nvContentPartPr>
              <p14:xfrm>
                <a:off x="10502690" y="5473580"/>
                <a:ext cx="167400" cy="360"/>
              </p14:xfrm>
            </p:contentPart>
          </mc:Choice>
          <mc:Fallback xmlns="">
            <p:pic>
              <p:nvPicPr>
                <p:cNvPr id="13" name="Ink 12">
                  <a:extLst>
                    <a:ext uri="{FF2B5EF4-FFF2-40B4-BE49-F238E27FC236}">
                      <a16:creationId xmlns:a16="http://schemas.microsoft.com/office/drawing/2014/main" id="{519BD1B7-4800-EF4D-F8B0-CC16B57ED359}"/>
                    </a:ext>
                  </a:extLst>
                </p:cNvPr>
                <p:cNvPicPr/>
                <p:nvPr/>
              </p:nvPicPr>
              <p:blipFill>
                <a:blip r:embed="rId14"/>
                <a:stretch>
                  <a:fillRect/>
                </a:stretch>
              </p:blipFill>
              <p:spPr>
                <a:xfrm>
                  <a:off x="10440050" y="5410580"/>
                  <a:ext cx="293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4A0CAF4-D16D-1329-C131-562E46A999C2}"/>
                    </a:ext>
                  </a:extLst>
                </p14:cNvPr>
                <p14:cNvContentPartPr/>
                <p14:nvPr/>
              </p14:nvContentPartPr>
              <p14:xfrm>
                <a:off x="10890050" y="5473580"/>
                <a:ext cx="360" cy="3960"/>
              </p14:xfrm>
            </p:contentPart>
          </mc:Choice>
          <mc:Fallback xmlns="">
            <p:pic>
              <p:nvPicPr>
                <p:cNvPr id="14" name="Ink 13">
                  <a:extLst>
                    <a:ext uri="{FF2B5EF4-FFF2-40B4-BE49-F238E27FC236}">
                      <a16:creationId xmlns:a16="http://schemas.microsoft.com/office/drawing/2014/main" id="{24A0CAF4-D16D-1329-C131-562E46A999C2}"/>
                    </a:ext>
                  </a:extLst>
                </p:cNvPr>
                <p:cNvPicPr/>
                <p:nvPr/>
              </p:nvPicPr>
              <p:blipFill>
                <a:blip r:embed="rId16"/>
                <a:stretch>
                  <a:fillRect/>
                </a:stretch>
              </p:blipFill>
              <p:spPr>
                <a:xfrm>
                  <a:off x="10827410" y="5410580"/>
                  <a:ext cx="126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F626AC00-BF7D-997E-B1E1-987BFDCBCB02}"/>
                    </a:ext>
                  </a:extLst>
                </p14:cNvPr>
                <p14:cNvContentPartPr/>
                <p14:nvPr/>
              </p14:nvContentPartPr>
              <p14:xfrm>
                <a:off x="10890050" y="5454140"/>
                <a:ext cx="237240" cy="32400"/>
              </p14:xfrm>
            </p:contentPart>
          </mc:Choice>
          <mc:Fallback xmlns="">
            <p:pic>
              <p:nvPicPr>
                <p:cNvPr id="15" name="Ink 14">
                  <a:extLst>
                    <a:ext uri="{FF2B5EF4-FFF2-40B4-BE49-F238E27FC236}">
                      <a16:creationId xmlns:a16="http://schemas.microsoft.com/office/drawing/2014/main" id="{F626AC00-BF7D-997E-B1E1-987BFDCBCB02}"/>
                    </a:ext>
                  </a:extLst>
                </p:cNvPr>
                <p:cNvPicPr/>
                <p:nvPr/>
              </p:nvPicPr>
              <p:blipFill>
                <a:blip r:embed="rId18"/>
                <a:stretch>
                  <a:fillRect/>
                </a:stretch>
              </p:blipFill>
              <p:spPr>
                <a:xfrm>
                  <a:off x="10827410" y="5391500"/>
                  <a:ext cx="362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FDD3B806-BF1C-1C28-B352-1B4D508D071F}"/>
                    </a:ext>
                  </a:extLst>
                </p14:cNvPr>
                <p14:cNvContentPartPr/>
                <p14:nvPr/>
              </p14:nvContentPartPr>
              <p14:xfrm>
                <a:off x="11143850" y="5454500"/>
                <a:ext cx="7920" cy="360"/>
              </p14:xfrm>
            </p:contentPart>
          </mc:Choice>
          <mc:Fallback xmlns="">
            <p:pic>
              <p:nvPicPr>
                <p:cNvPr id="16" name="Ink 15">
                  <a:extLst>
                    <a:ext uri="{FF2B5EF4-FFF2-40B4-BE49-F238E27FC236}">
                      <a16:creationId xmlns:a16="http://schemas.microsoft.com/office/drawing/2014/main" id="{FDD3B806-BF1C-1C28-B352-1B4D508D071F}"/>
                    </a:ext>
                  </a:extLst>
                </p:cNvPr>
                <p:cNvPicPr/>
                <p:nvPr/>
              </p:nvPicPr>
              <p:blipFill>
                <a:blip r:embed="rId12"/>
                <a:stretch>
                  <a:fillRect/>
                </a:stretch>
              </p:blipFill>
              <p:spPr>
                <a:xfrm>
                  <a:off x="11081210" y="5391500"/>
                  <a:ext cx="133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38EA7FC-289E-D9E9-86FA-72E0D1A49E97}"/>
                    </a:ext>
                  </a:extLst>
                </p14:cNvPr>
                <p14:cNvContentPartPr/>
                <p14:nvPr/>
              </p14:nvContentPartPr>
              <p14:xfrm>
                <a:off x="11059250" y="5441180"/>
                <a:ext cx="53640" cy="13680"/>
              </p14:xfrm>
            </p:contentPart>
          </mc:Choice>
          <mc:Fallback xmlns="">
            <p:pic>
              <p:nvPicPr>
                <p:cNvPr id="17" name="Ink 16">
                  <a:extLst>
                    <a:ext uri="{FF2B5EF4-FFF2-40B4-BE49-F238E27FC236}">
                      <a16:creationId xmlns:a16="http://schemas.microsoft.com/office/drawing/2014/main" id="{E38EA7FC-289E-D9E9-86FA-72E0D1A49E97}"/>
                    </a:ext>
                  </a:extLst>
                </p:cNvPr>
                <p:cNvPicPr/>
                <p:nvPr/>
              </p:nvPicPr>
              <p:blipFill>
                <a:blip r:embed="rId21"/>
                <a:stretch>
                  <a:fillRect/>
                </a:stretch>
              </p:blipFill>
              <p:spPr>
                <a:xfrm>
                  <a:off x="10996250" y="5378540"/>
                  <a:ext cx="179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5C9BA08-357A-33F1-55AB-8EEAE583E2DC}"/>
                    </a:ext>
                  </a:extLst>
                </p14:cNvPr>
                <p14:cNvContentPartPr/>
                <p14:nvPr/>
              </p14:nvContentPartPr>
              <p14:xfrm>
                <a:off x="10762970" y="5448020"/>
                <a:ext cx="360" cy="3960"/>
              </p14:xfrm>
            </p:contentPart>
          </mc:Choice>
          <mc:Fallback xmlns="">
            <p:pic>
              <p:nvPicPr>
                <p:cNvPr id="18" name="Ink 17">
                  <a:extLst>
                    <a:ext uri="{FF2B5EF4-FFF2-40B4-BE49-F238E27FC236}">
                      <a16:creationId xmlns:a16="http://schemas.microsoft.com/office/drawing/2014/main" id="{05C9BA08-357A-33F1-55AB-8EEAE583E2DC}"/>
                    </a:ext>
                  </a:extLst>
                </p:cNvPr>
                <p:cNvPicPr/>
                <p:nvPr/>
              </p:nvPicPr>
              <p:blipFill>
                <a:blip r:embed="rId16"/>
                <a:stretch>
                  <a:fillRect/>
                </a:stretch>
              </p:blipFill>
              <p:spPr>
                <a:xfrm>
                  <a:off x="10700330" y="5385020"/>
                  <a:ext cx="126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49787CD8-E7A5-4361-79E9-1F719FA3190F}"/>
                    </a:ext>
                  </a:extLst>
                </p14:cNvPr>
                <p14:cNvContentPartPr/>
                <p14:nvPr/>
              </p14:nvContentPartPr>
              <p14:xfrm>
                <a:off x="10788530" y="5467100"/>
                <a:ext cx="18360" cy="360"/>
              </p14:xfrm>
            </p:contentPart>
          </mc:Choice>
          <mc:Fallback xmlns="">
            <p:pic>
              <p:nvPicPr>
                <p:cNvPr id="19" name="Ink 18">
                  <a:extLst>
                    <a:ext uri="{FF2B5EF4-FFF2-40B4-BE49-F238E27FC236}">
                      <a16:creationId xmlns:a16="http://schemas.microsoft.com/office/drawing/2014/main" id="{49787CD8-E7A5-4361-79E9-1F719FA3190F}"/>
                    </a:ext>
                  </a:extLst>
                </p:cNvPr>
                <p:cNvPicPr/>
                <p:nvPr/>
              </p:nvPicPr>
              <p:blipFill>
                <a:blip r:embed="rId24"/>
                <a:stretch>
                  <a:fillRect/>
                </a:stretch>
              </p:blipFill>
              <p:spPr>
                <a:xfrm>
                  <a:off x="10725890" y="5404100"/>
                  <a:ext cx="144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6ECE9D16-E918-DC12-E09D-122E78742629}"/>
                    </a:ext>
                  </a:extLst>
                </p14:cNvPr>
                <p14:cNvContentPartPr/>
                <p14:nvPr/>
              </p14:nvContentPartPr>
              <p14:xfrm>
                <a:off x="10724810" y="5403740"/>
                <a:ext cx="19800" cy="18720"/>
              </p14:xfrm>
            </p:contentPart>
          </mc:Choice>
          <mc:Fallback xmlns="">
            <p:pic>
              <p:nvPicPr>
                <p:cNvPr id="20" name="Ink 19">
                  <a:extLst>
                    <a:ext uri="{FF2B5EF4-FFF2-40B4-BE49-F238E27FC236}">
                      <a16:creationId xmlns:a16="http://schemas.microsoft.com/office/drawing/2014/main" id="{6ECE9D16-E918-DC12-E09D-122E78742629}"/>
                    </a:ext>
                  </a:extLst>
                </p:cNvPr>
                <p:cNvPicPr/>
                <p:nvPr/>
              </p:nvPicPr>
              <p:blipFill>
                <a:blip r:embed="rId26"/>
                <a:stretch>
                  <a:fillRect/>
                </a:stretch>
              </p:blipFill>
              <p:spPr>
                <a:xfrm>
                  <a:off x="10662170" y="5340740"/>
                  <a:ext cx="14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82B7CC74-05E0-8428-EC10-E0AD49422C77}"/>
                    </a:ext>
                  </a:extLst>
                </p14:cNvPr>
                <p14:cNvContentPartPr/>
                <p14:nvPr/>
              </p14:nvContentPartPr>
              <p14:xfrm>
                <a:off x="11340770" y="5467100"/>
                <a:ext cx="360" cy="360"/>
              </p14:xfrm>
            </p:contentPart>
          </mc:Choice>
          <mc:Fallback xmlns="">
            <p:pic>
              <p:nvPicPr>
                <p:cNvPr id="22" name="Ink 21">
                  <a:extLst>
                    <a:ext uri="{FF2B5EF4-FFF2-40B4-BE49-F238E27FC236}">
                      <a16:creationId xmlns:a16="http://schemas.microsoft.com/office/drawing/2014/main" id="{82B7CC74-05E0-8428-EC10-E0AD49422C77}"/>
                    </a:ext>
                  </a:extLst>
                </p:cNvPr>
                <p:cNvPicPr/>
                <p:nvPr/>
              </p:nvPicPr>
              <p:blipFill>
                <a:blip r:embed="rId10"/>
                <a:stretch>
                  <a:fillRect/>
                </a:stretch>
              </p:blipFill>
              <p:spPr>
                <a:xfrm>
                  <a:off x="11278130" y="54041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3754C3A4-8239-ED5A-D8EC-5503E9D35E14}"/>
                    </a:ext>
                  </a:extLst>
                </p14:cNvPr>
                <p14:cNvContentPartPr/>
                <p14:nvPr/>
              </p14:nvContentPartPr>
              <p14:xfrm>
                <a:off x="11264810" y="5454500"/>
                <a:ext cx="1440" cy="360"/>
              </p14:xfrm>
            </p:contentPart>
          </mc:Choice>
          <mc:Fallback xmlns="">
            <p:pic>
              <p:nvPicPr>
                <p:cNvPr id="23" name="Ink 22">
                  <a:extLst>
                    <a:ext uri="{FF2B5EF4-FFF2-40B4-BE49-F238E27FC236}">
                      <a16:creationId xmlns:a16="http://schemas.microsoft.com/office/drawing/2014/main" id="{3754C3A4-8239-ED5A-D8EC-5503E9D35E14}"/>
                    </a:ext>
                  </a:extLst>
                </p:cNvPr>
                <p:cNvPicPr/>
                <p:nvPr/>
              </p:nvPicPr>
              <p:blipFill>
                <a:blip r:embed="rId29"/>
                <a:stretch>
                  <a:fillRect/>
                </a:stretch>
              </p:blipFill>
              <p:spPr>
                <a:xfrm>
                  <a:off x="11202170" y="5391500"/>
                  <a:ext cx="127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B538C079-435B-0997-194E-079375FC4B08}"/>
                    </a:ext>
                  </a:extLst>
                </p14:cNvPr>
                <p14:cNvContentPartPr/>
                <p14:nvPr/>
              </p14:nvContentPartPr>
              <p14:xfrm>
                <a:off x="11499530" y="5448020"/>
                <a:ext cx="360" cy="360"/>
              </p14:xfrm>
            </p:contentPart>
          </mc:Choice>
          <mc:Fallback xmlns="">
            <p:pic>
              <p:nvPicPr>
                <p:cNvPr id="25" name="Ink 24">
                  <a:extLst>
                    <a:ext uri="{FF2B5EF4-FFF2-40B4-BE49-F238E27FC236}">
                      <a16:creationId xmlns:a16="http://schemas.microsoft.com/office/drawing/2014/main" id="{B538C079-435B-0997-194E-079375FC4B08}"/>
                    </a:ext>
                  </a:extLst>
                </p:cNvPr>
                <p:cNvPicPr/>
                <p:nvPr/>
              </p:nvPicPr>
              <p:blipFill>
                <a:blip r:embed="rId10"/>
                <a:stretch>
                  <a:fillRect/>
                </a:stretch>
              </p:blipFill>
              <p:spPr>
                <a:xfrm>
                  <a:off x="11436890" y="53850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CB9EE4CE-F20C-BA05-7C21-D941664A1CF5}"/>
                    </a:ext>
                  </a:extLst>
                </p14:cNvPr>
                <p14:cNvContentPartPr/>
                <p14:nvPr/>
              </p14:nvContentPartPr>
              <p14:xfrm>
                <a:off x="11639210" y="5454500"/>
                <a:ext cx="360" cy="360"/>
              </p14:xfrm>
            </p:contentPart>
          </mc:Choice>
          <mc:Fallback xmlns="">
            <p:pic>
              <p:nvPicPr>
                <p:cNvPr id="26" name="Ink 25">
                  <a:extLst>
                    <a:ext uri="{FF2B5EF4-FFF2-40B4-BE49-F238E27FC236}">
                      <a16:creationId xmlns:a16="http://schemas.microsoft.com/office/drawing/2014/main" id="{CB9EE4CE-F20C-BA05-7C21-D941664A1CF5}"/>
                    </a:ext>
                  </a:extLst>
                </p:cNvPr>
                <p:cNvPicPr/>
                <p:nvPr/>
              </p:nvPicPr>
              <p:blipFill>
                <a:blip r:embed="rId10"/>
                <a:stretch>
                  <a:fillRect/>
                </a:stretch>
              </p:blipFill>
              <p:spPr>
                <a:xfrm>
                  <a:off x="11576570" y="53915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3C2BFAF0-693E-60AA-95DD-DB8FB08FFE04}"/>
                    </a:ext>
                  </a:extLst>
                </p14:cNvPr>
                <p14:cNvContentPartPr/>
                <p14:nvPr/>
              </p14:nvContentPartPr>
              <p14:xfrm>
                <a:off x="11766290" y="5454500"/>
                <a:ext cx="360" cy="360"/>
              </p14:xfrm>
            </p:contentPart>
          </mc:Choice>
          <mc:Fallback xmlns="">
            <p:pic>
              <p:nvPicPr>
                <p:cNvPr id="28" name="Ink 27">
                  <a:extLst>
                    <a:ext uri="{FF2B5EF4-FFF2-40B4-BE49-F238E27FC236}">
                      <a16:creationId xmlns:a16="http://schemas.microsoft.com/office/drawing/2014/main" id="{3C2BFAF0-693E-60AA-95DD-DB8FB08FFE04}"/>
                    </a:ext>
                  </a:extLst>
                </p:cNvPr>
                <p:cNvPicPr/>
                <p:nvPr/>
              </p:nvPicPr>
              <p:blipFill>
                <a:blip r:embed="rId10"/>
                <a:stretch>
                  <a:fillRect/>
                </a:stretch>
              </p:blipFill>
              <p:spPr>
                <a:xfrm>
                  <a:off x="11703650" y="53915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C90865B8-21EC-1B3A-CC52-E77EB561F757}"/>
                    </a:ext>
                  </a:extLst>
                </p14:cNvPr>
                <p14:cNvContentPartPr/>
                <p14:nvPr/>
              </p14:nvContentPartPr>
              <p14:xfrm>
                <a:off x="11918570" y="5454500"/>
                <a:ext cx="360" cy="360"/>
              </p14:xfrm>
            </p:contentPart>
          </mc:Choice>
          <mc:Fallback xmlns="">
            <p:pic>
              <p:nvPicPr>
                <p:cNvPr id="29" name="Ink 28">
                  <a:extLst>
                    <a:ext uri="{FF2B5EF4-FFF2-40B4-BE49-F238E27FC236}">
                      <a16:creationId xmlns:a16="http://schemas.microsoft.com/office/drawing/2014/main" id="{C90865B8-21EC-1B3A-CC52-E77EB561F757}"/>
                    </a:ext>
                  </a:extLst>
                </p:cNvPr>
                <p:cNvPicPr/>
                <p:nvPr/>
              </p:nvPicPr>
              <p:blipFill>
                <a:blip r:embed="rId10"/>
                <a:stretch>
                  <a:fillRect/>
                </a:stretch>
              </p:blipFill>
              <p:spPr>
                <a:xfrm>
                  <a:off x="11855930" y="5391500"/>
                  <a:ext cx="126000" cy="126000"/>
                </a:xfrm>
                <a:prstGeom prst="rect">
                  <a:avLst/>
                </a:prstGeom>
              </p:spPr>
            </p:pic>
          </mc:Fallback>
        </mc:AlternateContent>
      </p:grpSp>
      <p:pic>
        <p:nvPicPr>
          <p:cNvPr id="33" name="Picture 32">
            <a:extLst>
              <a:ext uri="{FF2B5EF4-FFF2-40B4-BE49-F238E27FC236}">
                <a16:creationId xmlns:a16="http://schemas.microsoft.com/office/drawing/2014/main" id="{84EEF6E9-D5D2-51E4-F041-1EF2E63777FA}"/>
              </a:ext>
            </a:extLst>
          </p:cNvPr>
          <p:cNvPicPr>
            <a:picLocks noChangeAspect="1"/>
          </p:cNvPicPr>
          <p:nvPr/>
        </p:nvPicPr>
        <p:blipFill>
          <a:blip r:embed="rId34">
            <a:alphaModFix/>
          </a:blip>
          <a:stretch>
            <a:fillRect/>
          </a:stretch>
        </p:blipFill>
        <p:spPr>
          <a:xfrm>
            <a:off x="9751636" y="5685482"/>
            <a:ext cx="1818595" cy="974988"/>
          </a:xfrm>
          <a:prstGeom prst="rect">
            <a:avLst/>
          </a:prstGeom>
        </p:spPr>
      </p:pic>
      <p:sp>
        <p:nvSpPr>
          <p:cNvPr id="3" name="TextBox 2">
            <a:extLst>
              <a:ext uri="{FF2B5EF4-FFF2-40B4-BE49-F238E27FC236}">
                <a16:creationId xmlns:a16="http://schemas.microsoft.com/office/drawing/2014/main" id="{0292EF07-6CB1-5CC3-2500-0501D3E862FF}"/>
              </a:ext>
            </a:extLst>
          </p:cNvPr>
          <p:cNvSpPr txBox="1"/>
          <p:nvPr/>
        </p:nvSpPr>
        <p:spPr>
          <a:xfrm>
            <a:off x="326572" y="5631828"/>
            <a:ext cx="4049485" cy="923330"/>
          </a:xfrm>
          <a:prstGeom prst="rect">
            <a:avLst/>
          </a:prstGeom>
          <a:noFill/>
        </p:spPr>
        <p:txBody>
          <a:bodyPr wrap="square" rtlCol="0">
            <a:spAutoFit/>
          </a:bodyPr>
          <a:lstStyle/>
          <a:p>
            <a:r>
              <a:rPr lang="en-US" dirty="0"/>
              <a:t>Jill Murphy</a:t>
            </a:r>
          </a:p>
          <a:p>
            <a:r>
              <a:rPr lang="en-US" dirty="0"/>
              <a:t>Behavioral Health Specialist</a:t>
            </a:r>
          </a:p>
          <a:p>
            <a:r>
              <a:rPr lang="en-US" dirty="0"/>
              <a:t>Johnson County Developmental Supports</a:t>
            </a:r>
          </a:p>
        </p:txBody>
      </p:sp>
    </p:spTree>
    <p:extLst>
      <p:ext uri="{BB962C8B-B14F-4D97-AF65-F5344CB8AC3E}">
        <p14:creationId xmlns:p14="http://schemas.microsoft.com/office/powerpoint/2010/main" val="401752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10</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1E35B9F7-BBE0-6573-243A-0EFE2EDF3CB9}"/>
              </a:ext>
            </a:extLst>
          </p:cNvPr>
          <p:cNvSpPr txBox="1"/>
          <p:nvPr/>
        </p:nvSpPr>
        <p:spPr>
          <a:xfrm>
            <a:off x="3590488" y="675341"/>
            <a:ext cx="5008228" cy="477054"/>
          </a:xfrm>
          <a:prstGeom prst="rect">
            <a:avLst/>
          </a:prstGeom>
          <a:noFill/>
        </p:spPr>
        <p:txBody>
          <a:bodyPr wrap="square" rtlCol="0">
            <a:spAutoFit/>
          </a:bodyPr>
          <a:lstStyle/>
          <a:p>
            <a:r>
              <a:rPr lang="en-US" sz="2500" dirty="0">
                <a:solidFill>
                  <a:schemeClr val="accent6">
                    <a:lumMod val="75000"/>
                  </a:schemeClr>
                </a:solidFill>
              </a:rPr>
              <a:t>Social and Communication Strategies</a:t>
            </a:r>
          </a:p>
        </p:txBody>
      </p:sp>
      <p:sp>
        <p:nvSpPr>
          <p:cNvPr id="11" name="TextBox 10">
            <a:extLst>
              <a:ext uri="{FF2B5EF4-FFF2-40B4-BE49-F238E27FC236}">
                <a16:creationId xmlns:a16="http://schemas.microsoft.com/office/drawing/2014/main" id="{17630EE6-4E98-531A-7959-4D2322A163C2}"/>
              </a:ext>
            </a:extLst>
          </p:cNvPr>
          <p:cNvSpPr txBox="1"/>
          <p:nvPr/>
        </p:nvSpPr>
        <p:spPr>
          <a:xfrm>
            <a:off x="612820" y="1308884"/>
            <a:ext cx="10963564" cy="511095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200" dirty="0"/>
              <a:t>Use clear and concrete words when communicating giving time to process.</a:t>
            </a:r>
          </a:p>
          <a:p>
            <a:pPr marL="285750" indent="-285750" algn="just">
              <a:lnSpc>
                <a:spcPct val="150000"/>
              </a:lnSpc>
              <a:buFont typeface="Arial" panose="020B0604020202020204" pitchFamily="34" charset="0"/>
              <a:buChar char="•"/>
            </a:pPr>
            <a:r>
              <a:rPr lang="en-US" sz="2200" dirty="0"/>
              <a:t>Pay attention to your verbal and non-verbal communication components.</a:t>
            </a:r>
          </a:p>
          <a:p>
            <a:pPr marL="285750" indent="-285750" algn="just">
              <a:lnSpc>
                <a:spcPct val="150000"/>
              </a:lnSpc>
              <a:buFont typeface="Arial" panose="020B0604020202020204" pitchFamily="34" charset="0"/>
              <a:buChar char="•"/>
            </a:pPr>
            <a:r>
              <a:rPr lang="en-US" sz="2200" dirty="0"/>
              <a:t>Avoid open-ended questions instead, utilize direct questions with concrete language.</a:t>
            </a:r>
          </a:p>
          <a:p>
            <a:pPr marL="285750" indent="-285750" algn="just">
              <a:lnSpc>
                <a:spcPct val="150000"/>
              </a:lnSpc>
              <a:buFont typeface="Arial" panose="020B0604020202020204" pitchFamily="34" charset="0"/>
              <a:buChar char="•"/>
            </a:pPr>
            <a:r>
              <a:rPr lang="en-US" sz="2200" dirty="0"/>
              <a:t>Don’t overload the individual with words…slow down…take breaks…follow their lead.</a:t>
            </a:r>
          </a:p>
          <a:p>
            <a:pPr marL="285750" indent="-285750" algn="just">
              <a:lnSpc>
                <a:spcPct val="150000"/>
              </a:lnSpc>
              <a:buFont typeface="Arial" panose="020B0604020202020204" pitchFamily="34" charset="0"/>
              <a:buChar char="•"/>
            </a:pPr>
            <a:r>
              <a:rPr lang="en-US" sz="2200" dirty="0"/>
              <a:t>Pay attention to the environment around you and possible sensory issues it may cause.</a:t>
            </a:r>
          </a:p>
          <a:p>
            <a:pPr marL="285750" indent="-285750" algn="just">
              <a:lnSpc>
                <a:spcPct val="150000"/>
              </a:lnSpc>
              <a:buFont typeface="Arial" panose="020B0604020202020204" pitchFamily="34" charset="0"/>
              <a:buChar char="•"/>
            </a:pPr>
            <a:r>
              <a:rPr lang="en-US" sz="2200" dirty="0"/>
              <a:t>Use visual aides or written communication if needed and able to do so.</a:t>
            </a:r>
          </a:p>
          <a:p>
            <a:pPr marL="285750" indent="-285750" algn="just">
              <a:lnSpc>
                <a:spcPct val="150000"/>
              </a:lnSpc>
              <a:buFont typeface="Arial" panose="020B0604020202020204" pitchFamily="34" charset="0"/>
              <a:buChar char="•"/>
            </a:pPr>
            <a:r>
              <a:rPr lang="en-US" sz="2200" dirty="0"/>
              <a:t>Offering fidgets or other sensory items may allow the person to relax while communicating. </a:t>
            </a:r>
          </a:p>
          <a:p>
            <a:pPr marL="285750" indent="-285750" algn="just">
              <a:lnSpc>
                <a:spcPct val="150000"/>
              </a:lnSpc>
              <a:buFont typeface="Arial" panose="020B0604020202020204" pitchFamily="34" charset="0"/>
              <a:buChar char="•"/>
            </a:pPr>
            <a:r>
              <a:rPr lang="en-US" sz="2200" dirty="0"/>
              <a:t>Never assume the person can’t understand you just because they may have limited verbal communication skills.</a:t>
            </a:r>
          </a:p>
          <a:p>
            <a:pPr marL="285750" indent="-285750" algn="just">
              <a:lnSpc>
                <a:spcPct val="150000"/>
              </a:lnSpc>
              <a:buFont typeface="Arial" panose="020B0604020202020204" pitchFamily="34" charset="0"/>
              <a:buChar char="•"/>
            </a:pPr>
            <a:r>
              <a:rPr lang="en-US" sz="2200" dirty="0"/>
              <a:t>Recognize repetitive words and behaviors.</a:t>
            </a:r>
          </a:p>
        </p:txBody>
      </p:sp>
    </p:spTree>
    <p:extLst>
      <p:ext uri="{BB962C8B-B14F-4D97-AF65-F5344CB8AC3E}">
        <p14:creationId xmlns:p14="http://schemas.microsoft.com/office/powerpoint/2010/main" val="283808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11</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1E35B9F7-BBE0-6573-243A-0EFE2EDF3CB9}"/>
              </a:ext>
            </a:extLst>
          </p:cNvPr>
          <p:cNvSpPr txBox="1"/>
          <p:nvPr/>
        </p:nvSpPr>
        <p:spPr>
          <a:xfrm>
            <a:off x="4200085" y="946223"/>
            <a:ext cx="3779141" cy="584775"/>
          </a:xfrm>
          <a:prstGeom prst="rect">
            <a:avLst/>
          </a:prstGeom>
          <a:noFill/>
        </p:spPr>
        <p:txBody>
          <a:bodyPr wrap="square" rtlCol="0">
            <a:spAutoFit/>
          </a:bodyPr>
          <a:lstStyle/>
          <a:p>
            <a:r>
              <a:rPr lang="en-US" sz="3200" dirty="0">
                <a:solidFill>
                  <a:schemeClr val="accent6">
                    <a:lumMod val="75000"/>
                  </a:schemeClr>
                </a:solidFill>
              </a:rPr>
              <a:t>Emotion Recognition</a:t>
            </a:r>
          </a:p>
        </p:txBody>
      </p:sp>
      <p:grpSp>
        <p:nvGrpSpPr>
          <p:cNvPr id="6" name="Group 5">
            <a:extLst>
              <a:ext uri="{FF2B5EF4-FFF2-40B4-BE49-F238E27FC236}">
                <a16:creationId xmlns:a16="http://schemas.microsoft.com/office/drawing/2014/main" id="{19DAAEA4-5655-3975-0992-3D38423CDBEE}"/>
              </a:ext>
            </a:extLst>
          </p:cNvPr>
          <p:cNvGrpSpPr/>
          <p:nvPr/>
        </p:nvGrpSpPr>
        <p:grpSpPr>
          <a:xfrm>
            <a:off x="583344" y="2258623"/>
            <a:ext cx="11025312" cy="3143253"/>
            <a:chOff x="585496" y="2225966"/>
            <a:chExt cx="11025312" cy="3143253"/>
          </a:xfrm>
        </p:grpSpPr>
        <p:pic>
          <p:nvPicPr>
            <p:cNvPr id="7" name="Picture 4" descr="Image result for facial expression example">
              <a:extLst>
                <a:ext uri="{FF2B5EF4-FFF2-40B4-BE49-F238E27FC236}">
                  <a16:creationId xmlns:a16="http://schemas.microsoft.com/office/drawing/2014/main" id="{0388F34C-85FD-0922-35E3-0E315A191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753" y="2225966"/>
              <a:ext cx="4430055" cy="3061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emotion recognitiono example">
              <a:extLst>
                <a:ext uri="{FF2B5EF4-FFF2-40B4-BE49-F238E27FC236}">
                  <a16:creationId xmlns:a16="http://schemas.microsoft.com/office/drawing/2014/main" id="{0F998A22-BE68-DFD7-6BD5-0C246B530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96" y="2225966"/>
              <a:ext cx="3497883" cy="3143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teaching facial expression example">
              <a:extLst>
                <a:ext uri="{FF2B5EF4-FFF2-40B4-BE49-F238E27FC236}">
                  <a16:creationId xmlns:a16="http://schemas.microsoft.com/office/drawing/2014/main" id="{A997240B-BA58-5EAA-0C90-3B3674ACD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379" y="2225966"/>
              <a:ext cx="3097374" cy="31432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907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12</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6" name="TextBox 5">
            <a:extLst>
              <a:ext uri="{FF2B5EF4-FFF2-40B4-BE49-F238E27FC236}">
                <a16:creationId xmlns:a16="http://schemas.microsoft.com/office/drawing/2014/main" id="{92C0BAC6-F703-6C83-AF77-E55286F2BB7B}"/>
              </a:ext>
            </a:extLst>
          </p:cNvPr>
          <p:cNvSpPr txBox="1"/>
          <p:nvPr/>
        </p:nvSpPr>
        <p:spPr>
          <a:xfrm>
            <a:off x="5001085" y="611626"/>
            <a:ext cx="2189829" cy="584775"/>
          </a:xfrm>
          <a:prstGeom prst="rect">
            <a:avLst/>
          </a:prstGeom>
          <a:noFill/>
        </p:spPr>
        <p:txBody>
          <a:bodyPr wrap="square" rtlCol="0">
            <a:spAutoFit/>
          </a:bodyPr>
          <a:lstStyle/>
          <a:p>
            <a:r>
              <a:rPr lang="en-US" sz="3200" dirty="0">
                <a:solidFill>
                  <a:schemeClr val="accent6">
                    <a:lumMod val="75000"/>
                  </a:schemeClr>
                </a:solidFill>
              </a:rPr>
              <a:t>Social Cues</a:t>
            </a:r>
          </a:p>
        </p:txBody>
      </p:sp>
      <p:pic>
        <p:nvPicPr>
          <p:cNvPr id="7" name="Picture 4" descr="Image result for teaching facial expression example">
            <a:extLst>
              <a:ext uri="{FF2B5EF4-FFF2-40B4-BE49-F238E27FC236}">
                <a16:creationId xmlns:a16="http://schemas.microsoft.com/office/drawing/2014/main" id="{191A7424-37C5-78B7-5908-E1AC7B892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67901"/>
            <a:ext cx="4265398" cy="4925957"/>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8" name="Picture 2" descr="Image result for teaching facial expression example">
            <a:extLst>
              <a:ext uri="{FF2B5EF4-FFF2-40B4-BE49-F238E27FC236}">
                <a16:creationId xmlns:a16="http://schemas.microsoft.com/office/drawing/2014/main" id="{23F205A4-8784-08CD-5D38-1C6E54C00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117" y="1378556"/>
            <a:ext cx="5659368" cy="43552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9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13</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pic>
        <p:nvPicPr>
          <p:cNvPr id="3" name="Picture 2">
            <a:extLst>
              <a:ext uri="{FF2B5EF4-FFF2-40B4-BE49-F238E27FC236}">
                <a16:creationId xmlns:a16="http://schemas.microsoft.com/office/drawing/2014/main" id="{91B76452-E324-B21B-5948-205D45FF6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75" y="1615497"/>
            <a:ext cx="3692307" cy="4304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788987-8912-C121-7EED-373D00C3BDD5}"/>
              </a:ext>
            </a:extLst>
          </p:cNvPr>
          <p:cNvSpPr txBox="1"/>
          <p:nvPr/>
        </p:nvSpPr>
        <p:spPr>
          <a:xfrm>
            <a:off x="727339" y="676602"/>
            <a:ext cx="10784475" cy="477054"/>
          </a:xfrm>
          <a:prstGeom prst="rect">
            <a:avLst/>
          </a:prstGeom>
          <a:noFill/>
        </p:spPr>
        <p:txBody>
          <a:bodyPr wrap="square" rtlCol="0">
            <a:spAutoFit/>
          </a:bodyPr>
          <a:lstStyle/>
          <a:p>
            <a:r>
              <a:rPr lang="en-US" sz="2500" dirty="0">
                <a:solidFill>
                  <a:schemeClr val="accent6">
                    <a:lumMod val="75000"/>
                  </a:schemeClr>
                </a:solidFill>
              </a:rPr>
              <a:t>Alternative Communication and PECS (Picture Exchange Communication System)</a:t>
            </a:r>
          </a:p>
        </p:txBody>
      </p:sp>
      <p:pic>
        <p:nvPicPr>
          <p:cNvPr id="6" name="Picture 14" descr="Widgit Emotions flashcards - lots of useful symbols!">
            <a:extLst>
              <a:ext uri="{FF2B5EF4-FFF2-40B4-BE49-F238E27FC236}">
                <a16:creationId xmlns:a16="http://schemas.microsoft.com/office/drawing/2014/main" id="{A8DFE4FC-0934-309A-A1FE-8F968AFF9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29" y="1681251"/>
            <a:ext cx="2539292" cy="25650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oileting Page 1">
            <a:extLst>
              <a:ext uri="{FF2B5EF4-FFF2-40B4-BE49-F238E27FC236}">
                <a16:creationId xmlns:a16="http://schemas.microsoft.com/office/drawing/2014/main" id="{F86D04BF-B44C-3F57-0470-A19D14B3F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349" y="1615498"/>
            <a:ext cx="3035342" cy="39173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F5C5507B-D03E-B4D3-6ECA-0887568FD603}"/>
              </a:ext>
            </a:extLst>
          </p:cNvPr>
          <p:cNvGrpSpPr/>
          <p:nvPr/>
        </p:nvGrpSpPr>
        <p:grpSpPr>
          <a:xfrm>
            <a:off x="4596467" y="4662639"/>
            <a:ext cx="3011995" cy="1403403"/>
            <a:chOff x="3840660" y="5152342"/>
            <a:chExt cx="3011995" cy="1403403"/>
          </a:xfrm>
        </p:grpSpPr>
        <p:pic>
          <p:nvPicPr>
            <p:cNvPr id="9" name="Picture 6">
              <a:extLst>
                <a:ext uri="{FF2B5EF4-FFF2-40B4-BE49-F238E27FC236}">
                  <a16:creationId xmlns:a16="http://schemas.microsoft.com/office/drawing/2014/main" id="{B3BE63B1-5217-8BEE-A220-F85C59AE8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660" y="5267523"/>
              <a:ext cx="1082336" cy="785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E2CA7678-5DDE-8EDC-86E9-BAF219F9C2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2510" y="5222245"/>
              <a:ext cx="5334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AA4DC1B-958D-5D48-1F40-141D6049EE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155" y="5152342"/>
              <a:ext cx="1333500" cy="1333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549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14</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29B16F3B-66F4-5B40-9EC7-2878BBFD5F33}"/>
              </a:ext>
            </a:extLst>
          </p:cNvPr>
          <p:cNvSpPr txBox="1"/>
          <p:nvPr/>
        </p:nvSpPr>
        <p:spPr>
          <a:xfrm>
            <a:off x="4820572" y="565549"/>
            <a:ext cx="2559943" cy="584775"/>
          </a:xfrm>
          <a:prstGeom prst="rect">
            <a:avLst/>
          </a:prstGeom>
          <a:noFill/>
        </p:spPr>
        <p:txBody>
          <a:bodyPr wrap="square" rtlCol="0">
            <a:spAutoFit/>
          </a:bodyPr>
          <a:lstStyle/>
          <a:p>
            <a:r>
              <a:rPr lang="en-US" sz="3200" dirty="0">
                <a:solidFill>
                  <a:schemeClr val="accent6">
                    <a:lumMod val="75000"/>
                  </a:schemeClr>
                </a:solidFill>
              </a:rPr>
              <a:t>Social Stories</a:t>
            </a:r>
          </a:p>
        </p:txBody>
      </p:sp>
      <p:sp>
        <p:nvSpPr>
          <p:cNvPr id="6" name="TextBox 5">
            <a:extLst>
              <a:ext uri="{FF2B5EF4-FFF2-40B4-BE49-F238E27FC236}">
                <a16:creationId xmlns:a16="http://schemas.microsoft.com/office/drawing/2014/main" id="{95FE74E2-F048-CFB3-EDA0-63AD88E7572F}"/>
              </a:ext>
            </a:extLst>
          </p:cNvPr>
          <p:cNvSpPr txBox="1"/>
          <p:nvPr/>
        </p:nvSpPr>
        <p:spPr>
          <a:xfrm>
            <a:off x="327258" y="1184098"/>
            <a:ext cx="11284796" cy="954107"/>
          </a:xfrm>
          <a:prstGeom prst="rect">
            <a:avLst/>
          </a:prstGeom>
          <a:noFill/>
        </p:spPr>
        <p:txBody>
          <a:bodyPr wrap="square" rtlCol="0">
            <a:spAutoFit/>
          </a:bodyPr>
          <a:lstStyle/>
          <a:p>
            <a:pPr algn="ctr"/>
            <a:r>
              <a:rPr lang="en-US" sz="2800" dirty="0"/>
              <a:t>Social stories are a tool that describe social and other situations to individuals in an understandable way supplementing verbal communication.</a:t>
            </a:r>
          </a:p>
        </p:txBody>
      </p:sp>
      <p:pic>
        <p:nvPicPr>
          <p:cNvPr id="8" name="Picture 7">
            <a:extLst>
              <a:ext uri="{FF2B5EF4-FFF2-40B4-BE49-F238E27FC236}">
                <a16:creationId xmlns:a16="http://schemas.microsoft.com/office/drawing/2014/main" id="{F54B6788-FD9F-2F53-9BD0-8D46D7896EAF}"/>
              </a:ext>
            </a:extLst>
          </p:cNvPr>
          <p:cNvPicPr>
            <a:picLocks noChangeAspect="1"/>
          </p:cNvPicPr>
          <p:nvPr/>
        </p:nvPicPr>
        <p:blipFill>
          <a:blip r:embed="rId3"/>
          <a:stretch>
            <a:fillRect/>
          </a:stretch>
        </p:blipFill>
        <p:spPr>
          <a:xfrm>
            <a:off x="327258" y="2467092"/>
            <a:ext cx="3497417" cy="2689917"/>
          </a:xfrm>
          <a:prstGeom prst="rect">
            <a:avLst/>
          </a:prstGeom>
        </p:spPr>
      </p:pic>
      <p:pic>
        <p:nvPicPr>
          <p:cNvPr id="12" name="Picture 11">
            <a:extLst>
              <a:ext uri="{FF2B5EF4-FFF2-40B4-BE49-F238E27FC236}">
                <a16:creationId xmlns:a16="http://schemas.microsoft.com/office/drawing/2014/main" id="{1CCD8482-394B-51B4-5916-DBB491F60C04}"/>
              </a:ext>
            </a:extLst>
          </p:cNvPr>
          <p:cNvPicPr>
            <a:picLocks noChangeAspect="1"/>
          </p:cNvPicPr>
          <p:nvPr/>
        </p:nvPicPr>
        <p:blipFill>
          <a:blip r:embed="rId4"/>
          <a:stretch>
            <a:fillRect/>
          </a:stretch>
        </p:blipFill>
        <p:spPr>
          <a:xfrm>
            <a:off x="3994159" y="3392905"/>
            <a:ext cx="4200885" cy="2814963"/>
          </a:xfrm>
          <a:prstGeom prst="rect">
            <a:avLst/>
          </a:prstGeom>
        </p:spPr>
      </p:pic>
      <p:pic>
        <p:nvPicPr>
          <p:cNvPr id="10" name="Picture 9">
            <a:extLst>
              <a:ext uri="{FF2B5EF4-FFF2-40B4-BE49-F238E27FC236}">
                <a16:creationId xmlns:a16="http://schemas.microsoft.com/office/drawing/2014/main" id="{43E4B2CB-7F76-E159-892A-B853EB89EDBB}"/>
              </a:ext>
            </a:extLst>
          </p:cNvPr>
          <p:cNvPicPr>
            <a:picLocks noChangeAspect="1"/>
          </p:cNvPicPr>
          <p:nvPr/>
        </p:nvPicPr>
        <p:blipFill>
          <a:blip r:embed="rId5"/>
          <a:stretch>
            <a:fillRect/>
          </a:stretch>
        </p:blipFill>
        <p:spPr>
          <a:xfrm>
            <a:off x="8195044" y="2467092"/>
            <a:ext cx="3821334" cy="2388334"/>
          </a:xfrm>
          <a:prstGeom prst="rect">
            <a:avLst/>
          </a:prstGeom>
        </p:spPr>
      </p:pic>
      <p:sp>
        <p:nvSpPr>
          <p:cNvPr id="13" name="Footer Placeholder 12">
            <a:extLst>
              <a:ext uri="{FF2B5EF4-FFF2-40B4-BE49-F238E27FC236}">
                <a16:creationId xmlns:a16="http://schemas.microsoft.com/office/drawing/2014/main" id="{ED25F3F8-4FD6-B79B-178F-021191B9320D}"/>
              </a:ext>
            </a:extLst>
          </p:cNvPr>
          <p:cNvSpPr>
            <a:spLocks noGrp="1"/>
          </p:cNvSpPr>
          <p:nvPr>
            <p:ph type="ftr" sz="quarter" idx="11"/>
          </p:nvPr>
        </p:nvSpPr>
        <p:spPr/>
        <p:txBody>
          <a:bodyPr/>
          <a:lstStyle/>
          <a:p>
            <a:pPr algn="l"/>
            <a:r>
              <a:rPr lang="en-US" noProof="0"/>
              <a:t>http://weraspies.weebly.com/uploads/6/8/5/9/6859492/shopping_at_the_grocery_store.pdf</a:t>
            </a:r>
            <a:endParaRPr lang="en-US" noProof="0" dirty="0"/>
          </a:p>
        </p:txBody>
      </p:sp>
    </p:spTree>
    <p:extLst>
      <p:ext uri="{BB962C8B-B14F-4D97-AF65-F5344CB8AC3E}">
        <p14:creationId xmlns:p14="http://schemas.microsoft.com/office/powerpoint/2010/main" val="227076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15</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53A123A1-4094-07CB-C535-6FBA1BFBCB92}"/>
              </a:ext>
            </a:extLst>
          </p:cNvPr>
          <p:cNvSpPr txBox="1"/>
          <p:nvPr/>
        </p:nvSpPr>
        <p:spPr>
          <a:xfrm>
            <a:off x="4735285" y="653143"/>
            <a:ext cx="2754086" cy="584775"/>
          </a:xfrm>
          <a:prstGeom prst="rect">
            <a:avLst/>
          </a:prstGeom>
          <a:noFill/>
        </p:spPr>
        <p:txBody>
          <a:bodyPr wrap="square" rtlCol="0">
            <a:spAutoFit/>
          </a:bodyPr>
          <a:lstStyle/>
          <a:p>
            <a:r>
              <a:rPr lang="en-US" sz="3200" dirty="0">
                <a:solidFill>
                  <a:schemeClr val="accent6">
                    <a:lumMod val="75000"/>
                  </a:schemeClr>
                </a:solidFill>
              </a:rPr>
              <a:t>Choice Boards</a:t>
            </a:r>
          </a:p>
        </p:txBody>
      </p:sp>
      <p:pic>
        <p:nvPicPr>
          <p:cNvPr id="5" name="Picture 2">
            <a:extLst>
              <a:ext uri="{FF2B5EF4-FFF2-40B4-BE49-F238E27FC236}">
                <a16:creationId xmlns:a16="http://schemas.microsoft.com/office/drawing/2014/main" id="{A3E191FF-0E51-6977-BD45-4C2F3C6ED9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38" t="4491" r="17023" b="4933"/>
          <a:stretch/>
        </p:blipFill>
        <p:spPr bwMode="auto">
          <a:xfrm>
            <a:off x="716596" y="1751421"/>
            <a:ext cx="3273144" cy="3331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hoice board example scenario">
            <a:extLst>
              <a:ext uri="{FF2B5EF4-FFF2-40B4-BE49-F238E27FC236}">
                <a16:creationId xmlns:a16="http://schemas.microsoft.com/office/drawing/2014/main" id="{BD662707-896A-385A-836D-A6E470BBA3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1" t="5920" r="3429" b="12051"/>
          <a:stretch/>
        </p:blipFill>
        <p:spPr bwMode="auto">
          <a:xfrm>
            <a:off x="8137451" y="1825807"/>
            <a:ext cx="3627909" cy="31909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choice board example scenario">
            <a:extLst>
              <a:ext uri="{FF2B5EF4-FFF2-40B4-BE49-F238E27FC236}">
                <a16:creationId xmlns:a16="http://schemas.microsoft.com/office/drawing/2014/main" id="{B9C6F391-3939-5886-381B-0EE3A188D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488" y="1709635"/>
            <a:ext cx="3454241" cy="462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2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16</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886F977E-CCA6-BA2C-0F1A-8FF2BEBEA381}"/>
              </a:ext>
            </a:extLst>
          </p:cNvPr>
          <p:cNvSpPr txBox="1"/>
          <p:nvPr/>
        </p:nvSpPr>
        <p:spPr>
          <a:xfrm>
            <a:off x="1894114" y="707572"/>
            <a:ext cx="8403777" cy="584775"/>
          </a:xfrm>
          <a:prstGeom prst="rect">
            <a:avLst/>
          </a:prstGeom>
          <a:noFill/>
        </p:spPr>
        <p:txBody>
          <a:bodyPr wrap="square" rtlCol="0">
            <a:spAutoFit/>
          </a:bodyPr>
          <a:lstStyle/>
          <a:p>
            <a:r>
              <a:rPr lang="en-US" sz="3200" dirty="0">
                <a:solidFill>
                  <a:schemeClr val="accent6">
                    <a:lumMod val="75000"/>
                  </a:schemeClr>
                </a:solidFill>
              </a:rPr>
              <a:t>Information Processing and Executive Functioning</a:t>
            </a:r>
          </a:p>
        </p:txBody>
      </p:sp>
      <p:sp>
        <p:nvSpPr>
          <p:cNvPr id="5" name="TextBox 4">
            <a:extLst>
              <a:ext uri="{FF2B5EF4-FFF2-40B4-BE49-F238E27FC236}">
                <a16:creationId xmlns:a16="http://schemas.microsoft.com/office/drawing/2014/main" id="{024BF1AA-175D-2137-20D2-65F477BAA36D}"/>
              </a:ext>
            </a:extLst>
          </p:cNvPr>
          <p:cNvSpPr txBox="1"/>
          <p:nvPr/>
        </p:nvSpPr>
        <p:spPr>
          <a:xfrm>
            <a:off x="615043" y="1567144"/>
            <a:ext cx="10961914" cy="390523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400" dirty="0"/>
              <a:t>Executive Functioning: the ability to plan, organize, prioritize, apply information, control impulses, use self-control, follow multiple step directions, and adapt to new environments.</a:t>
            </a:r>
          </a:p>
          <a:p>
            <a:pPr marL="285750" indent="-285750" algn="just">
              <a:lnSpc>
                <a:spcPct val="150000"/>
              </a:lnSpc>
              <a:buFont typeface="Arial" panose="020B0604020202020204" pitchFamily="34" charset="0"/>
              <a:buChar char="•"/>
            </a:pPr>
            <a:r>
              <a:rPr lang="en-US" sz="2400" dirty="0"/>
              <a:t>Understand verbal and non-verbal communication a person is receiving accurately and in a timely manner.</a:t>
            </a:r>
          </a:p>
          <a:p>
            <a:pPr marL="285750" indent="-285750" algn="just">
              <a:lnSpc>
                <a:spcPct val="150000"/>
              </a:lnSpc>
              <a:buFont typeface="Arial" panose="020B0604020202020204" pitchFamily="34" charset="0"/>
              <a:buChar char="•"/>
            </a:pPr>
            <a:r>
              <a:rPr lang="en-US" sz="2400" dirty="0"/>
              <a:t>Using expressive communication in a timely and understandable way.</a:t>
            </a:r>
          </a:p>
          <a:p>
            <a:pPr marL="285750" indent="-285750" algn="just">
              <a:lnSpc>
                <a:spcPct val="150000"/>
              </a:lnSpc>
              <a:buFont typeface="Arial" panose="020B0604020202020204" pitchFamily="34" charset="0"/>
              <a:buChar char="•"/>
            </a:pPr>
            <a:r>
              <a:rPr lang="en-US" sz="2400" dirty="0"/>
              <a:t>Applying abstract information in alternate settings.</a:t>
            </a:r>
          </a:p>
        </p:txBody>
      </p:sp>
    </p:spTree>
    <p:extLst>
      <p:ext uri="{BB962C8B-B14F-4D97-AF65-F5344CB8AC3E}">
        <p14:creationId xmlns:p14="http://schemas.microsoft.com/office/powerpoint/2010/main" val="76355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17</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5528870C-25AC-B219-68B1-139F8478ED26}"/>
              </a:ext>
            </a:extLst>
          </p:cNvPr>
          <p:cNvSpPr txBox="1"/>
          <p:nvPr/>
        </p:nvSpPr>
        <p:spPr>
          <a:xfrm>
            <a:off x="751116" y="652637"/>
            <a:ext cx="10721225" cy="584775"/>
          </a:xfrm>
          <a:prstGeom prst="rect">
            <a:avLst/>
          </a:prstGeom>
          <a:noFill/>
        </p:spPr>
        <p:txBody>
          <a:bodyPr wrap="square" rtlCol="0">
            <a:spAutoFit/>
          </a:bodyPr>
          <a:lstStyle/>
          <a:p>
            <a:r>
              <a:rPr lang="en-US" sz="3200" dirty="0">
                <a:solidFill>
                  <a:schemeClr val="accent6">
                    <a:lumMod val="75000"/>
                  </a:schemeClr>
                </a:solidFill>
              </a:rPr>
              <a:t>Strategies for Information Processing and Executive Functioning</a:t>
            </a:r>
          </a:p>
        </p:txBody>
      </p:sp>
      <p:sp>
        <p:nvSpPr>
          <p:cNvPr id="7" name="TextBox 6">
            <a:extLst>
              <a:ext uri="{FF2B5EF4-FFF2-40B4-BE49-F238E27FC236}">
                <a16:creationId xmlns:a16="http://schemas.microsoft.com/office/drawing/2014/main" id="{45B4C61B-8177-F28F-01D2-B9ED15BCED98}"/>
              </a:ext>
            </a:extLst>
          </p:cNvPr>
          <p:cNvSpPr txBox="1"/>
          <p:nvPr/>
        </p:nvSpPr>
        <p:spPr>
          <a:xfrm>
            <a:off x="615043" y="1371201"/>
            <a:ext cx="10961914" cy="445923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400" dirty="0"/>
              <a:t>Visual aides, checklists, and visual schedules.  Review and refer to them often. </a:t>
            </a:r>
          </a:p>
          <a:p>
            <a:pPr marL="285750" indent="-285750" algn="just">
              <a:lnSpc>
                <a:spcPct val="150000"/>
              </a:lnSpc>
              <a:buFont typeface="Arial" panose="020B0604020202020204" pitchFamily="34" charset="0"/>
              <a:buChar char="•"/>
            </a:pPr>
            <a:r>
              <a:rPr lang="en-US" sz="2400" dirty="0"/>
              <a:t>Use uniform language among staff when possible (scripted responses)</a:t>
            </a:r>
          </a:p>
          <a:p>
            <a:pPr marL="285750" indent="-285750" algn="just">
              <a:lnSpc>
                <a:spcPct val="150000"/>
              </a:lnSpc>
              <a:buFont typeface="Arial" panose="020B0604020202020204" pitchFamily="34" charset="0"/>
              <a:buChar char="•"/>
            </a:pPr>
            <a:r>
              <a:rPr lang="en-US" sz="2400" dirty="0"/>
              <a:t>Follow a routine to increase predictability</a:t>
            </a:r>
          </a:p>
          <a:p>
            <a:pPr marL="285750" indent="-285750" algn="just">
              <a:lnSpc>
                <a:spcPct val="150000"/>
              </a:lnSpc>
              <a:buFont typeface="Arial" panose="020B0604020202020204" pitchFamily="34" charset="0"/>
              <a:buChar char="•"/>
            </a:pPr>
            <a:r>
              <a:rPr lang="en-US" sz="2400" dirty="0"/>
              <a:t>Utilize one and two step directions if needed</a:t>
            </a:r>
          </a:p>
          <a:p>
            <a:pPr marL="285750" indent="-285750" algn="just">
              <a:lnSpc>
                <a:spcPct val="150000"/>
              </a:lnSpc>
              <a:buFont typeface="Arial" panose="020B0604020202020204" pitchFamily="34" charset="0"/>
              <a:buChar char="•"/>
            </a:pPr>
            <a:r>
              <a:rPr lang="en-US" sz="2400" dirty="0"/>
              <a:t>Give an individual as much time as needed to process directions and complete tasks</a:t>
            </a:r>
          </a:p>
          <a:p>
            <a:pPr marL="285750" indent="-285750" algn="just">
              <a:lnSpc>
                <a:spcPct val="150000"/>
              </a:lnSpc>
              <a:buFont typeface="Arial" panose="020B0604020202020204" pitchFamily="34" charset="0"/>
              <a:buChar char="•"/>
            </a:pPr>
            <a:r>
              <a:rPr lang="en-US" sz="2400" dirty="0"/>
              <a:t>If tasks are non-preferred, alternate with preferred activities and use positive reinforcement throughout.</a:t>
            </a:r>
          </a:p>
          <a:p>
            <a:pPr marL="285750" indent="-285750" algn="just">
              <a:lnSpc>
                <a:spcPct val="150000"/>
              </a:lnSpc>
              <a:buFont typeface="Arial" panose="020B0604020202020204" pitchFamily="34" charset="0"/>
              <a:buChar char="•"/>
            </a:pPr>
            <a:r>
              <a:rPr lang="en-US" sz="2400" dirty="0"/>
              <a:t>Utilize organizational tools (calendars, planners, timers, </a:t>
            </a:r>
            <a:r>
              <a:rPr lang="en-US" sz="2400" dirty="0" err="1"/>
              <a:t>etc</a:t>
            </a:r>
            <a:r>
              <a:rPr lang="en-US" sz="2400" dirty="0"/>
              <a:t>…) </a:t>
            </a:r>
          </a:p>
        </p:txBody>
      </p:sp>
    </p:spTree>
    <p:extLst>
      <p:ext uri="{BB962C8B-B14F-4D97-AF65-F5344CB8AC3E}">
        <p14:creationId xmlns:p14="http://schemas.microsoft.com/office/powerpoint/2010/main" val="657160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503D0-A805-4B9F-9688-976E3C677A77}"/>
              </a:ext>
            </a:extLst>
          </p:cNvPr>
          <p:cNvSpPr>
            <a:spLocks noGrp="1"/>
          </p:cNvSpPr>
          <p:nvPr>
            <p:ph type="sldNum" sz="quarter" idx="12"/>
          </p:nvPr>
        </p:nvSpPr>
        <p:spPr/>
        <p:txBody>
          <a:bodyPr/>
          <a:lstStyle/>
          <a:p>
            <a:fld id="{F603CDE5-C1D8-4EDD-870F-A498BAFA520F}" type="slidenum">
              <a:rPr lang="en-US" noProof="0" smtClean="0"/>
              <a:t>18</a:t>
            </a:fld>
            <a:endParaRPr lang="en-US" noProof="0" dirty="0"/>
          </a:p>
        </p:txBody>
      </p:sp>
      <p:sp>
        <p:nvSpPr>
          <p:cNvPr id="5" name="TextBox 4">
            <a:extLst>
              <a:ext uri="{FF2B5EF4-FFF2-40B4-BE49-F238E27FC236}">
                <a16:creationId xmlns:a16="http://schemas.microsoft.com/office/drawing/2014/main" id="{1F29A756-EBCC-4912-8DA3-4B5E1C3AA82D}"/>
              </a:ext>
            </a:extLst>
          </p:cNvPr>
          <p:cNvSpPr txBox="1"/>
          <p:nvPr/>
        </p:nvSpPr>
        <p:spPr>
          <a:xfrm>
            <a:off x="3016703" y="655103"/>
            <a:ext cx="6158593" cy="584775"/>
          </a:xfrm>
          <a:prstGeom prst="rect">
            <a:avLst/>
          </a:prstGeom>
          <a:noFill/>
        </p:spPr>
        <p:txBody>
          <a:bodyPr wrap="square" rtlCol="0">
            <a:spAutoFit/>
          </a:bodyPr>
          <a:lstStyle/>
          <a:p>
            <a:r>
              <a:rPr lang="en-US" sz="3200" dirty="0">
                <a:solidFill>
                  <a:schemeClr val="accent6">
                    <a:lumMod val="75000"/>
                  </a:schemeClr>
                </a:solidFill>
              </a:rPr>
              <a:t>Restricted and Repetitive Behaviors</a:t>
            </a:r>
          </a:p>
        </p:txBody>
      </p:sp>
      <p:sp>
        <p:nvSpPr>
          <p:cNvPr id="6" name="TextBox 5">
            <a:extLst>
              <a:ext uri="{FF2B5EF4-FFF2-40B4-BE49-F238E27FC236}">
                <a16:creationId xmlns:a16="http://schemas.microsoft.com/office/drawing/2014/main" id="{F1649578-BF23-40C9-8A06-B9999505F261}"/>
              </a:ext>
            </a:extLst>
          </p:cNvPr>
          <p:cNvSpPr txBox="1"/>
          <p:nvPr/>
        </p:nvSpPr>
        <p:spPr>
          <a:xfrm>
            <a:off x="611342" y="1440440"/>
            <a:ext cx="10981944" cy="4985980"/>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200" dirty="0"/>
              <a:t>Repetitive or stereotypical speech, movements, or use of objects</a:t>
            </a:r>
          </a:p>
          <a:p>
            <a:pPr marL="342900" indent="-342900">
              <a:lnSpc>
                <a:spcPct val="150000"/>
              </a:lnSpc>
              <a:buClr>
                <a:schemeClr val="accent6">
                  <a:lumMod val="75000"/>
                </a:schemeClr>
              </a:buClr>
              <a:buFont typeface="Arial" panose="020B0604020202020204" pitchFamily="34" charset="0"/>
              <a:buChar char="•"/>
            </a:pPr>
            <a:r>
              <a:rPr lang="en-US" sz="2200" dirty="0"/>
              <a:t>Adhering to routines, ritualized nonverbal and verbal behavior, resistance to change, difficulty with transitions.</a:t>
            </a:r>
          </a:p>
          <a:p>
            <a:pPr marL="342900" indent="-342900">
              <a:lnSpc>
                <a:spcPct val="150000"/>
              </a:lnSpc>
              <a:buClr>
                <a:schemeClr val="accent6">
                  <a:lumMod val="75000"/>
                </a:schemeClr>
              </a:buClr>
              <a:buFont typeface="Arial" panose="020B0604020202020204" pitchFamily="34" charset="0"/>
              <a:buChar char="•"/>
            </a:pPr>
            <a:r>
              <a:rPr lang="en-US" sz="2200" dirty="0"/>
              <a:t>Hyperfocus or fixation on topics with abnormal intensity.</a:t>
            </a:r>
          </a:p>
          <a:p>
            <a:pPr algn="ctr">
              <a:lnSpc>
                <a:spcPct val="150000"/>
              </a:lnSpc>
              <a:buClr>
                <a:schemeClr val="accent6">
                  <a:lumMod val="75000"/>
                </a:schemeClr>
              </a:buClr>
            </a:pPr>
            <a:r>
              <a:rPr lang="en-US" sz="2400" dirty="0">
                <a:solidFill>
                  <a:schemeClr val="accent6">
                    <a:lumMod val="75000"/>
                  </a:schemeClr>
                </a:solidFill>
              </a:rPr>
              <a:t>RRB Sensory Concerns</a:t>
            </a:r>
            <a:endParaRPr lang="en-US" sz="2400" dirty="0"/>
          </a:p>
          <a:p>
            <a:pPr marL="342900" indent="-342900">
              <a:lnSpc>
                <a:spcPct val="150000"/>
              </a:lnSpc>
              <a:buClr>
                <a:schemeClr val="accent6">
                  <a:lumMod val="75000"/>
                </a:schemeClr>
              </a:buClr>
              <a:buFont typeface="Arial" panose="020B0604020202020204" pitchFamily="34" charset="0"/>
              <a:buChar char="•"/>
            </a:pPr>
            <a:r>
              <a:rPr lang="en-US" sz="2200" dirty="0"/>
              <a:t>Being over-responsive to sensations may be more related to RRB’s than other sensory issues. </a:t>
            </a:r>
          </a:p>
          <a:p>
            <a:pPr marL="342900" indent="-342900">
              <a:lnSpc>
                <a:spcPct val="150000"/>
              </a:lnSpc>
              <a:buClr>
                <a:schemeClr val="accent6">
                  <a:lumMod val="75000"/>
                </a:schemeClr>
              </a:buClr>
              <a:buFont typeface="Arial" panose="020B0604020202020204" pitchFamily="34" charset="0"/>
              <a:buChar char="•"/>
            </a:pPr>
            <a:r>
              <a:rPr lang="en-US" sz="2200" dirty="0"/>
              <a:t>Sensory issues may trigger RRB’s as they can increase anxiety.  RRB’s may help the person feel a sense of routine and calm.  </a:t>
            </a:r>
          </a:p>
          <a:p>
            <a:pPr marL="285750" indent="-285750">
              <a:buClr>
                <a:schemeClr val="accent6">
                  <a:lumMod val="75000"/>
                </a:schemeClr>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798B4D72-69F9-B65F-0E63-F05C99497BA4}"/>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Tree>
    <p:extLst>
      <p:ext uri="{BB962C8B-B14F-4D97-AF65-F5344CB8AC3E}">
        <p14:creationId xmlns:p14="http://schemas.microsoft.com/office/powerpoint/2010/main" val="67333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19</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0E6E7D4A-6A54-30E9-BC78-E04165DE989E}"/>
              </a:ext>
            </a:extLst>
          </p:cNvPr>
          <p:cNvSpPr txBox="1"/>
          <p:nvPr/>
        </p:nvSpPr>
        <p:spPr>
          <a:xfrm>
            <a:off x="4386949" y="620484"/>
            <a:ext cx="3418115" cy="523220"/>
          </a:xfrm>
          <a:prstGeom prst="rect">
            <a:avLst/>
          </a:prstGeom>
          <a:noFill/>
        </p:spPr>
        <p:txBody>
          <a:bodyPr wrap="square" rtlCol="0">
            <a:spAutoFit/>
          </a:bodyPr>
          <a:lstStyle/>
          <a:p>
            <a:r>
              <a:rPr lang="en-US" sz="2800" dirty="0">
                <a:solidFill>
                  <a:schemeClr val="accent6">
                    <a:lumMod val="75000"/>
                  </a:schemeClr>
                </a:solidFill>
              </a:rPr>
              <a:t>Sensory Processing</a:t>
            </a:r>
          </a:p>
        </p:txBody>
      </p:sp>
      <p:sp>
        <p:nvSpPr>
          <p:cNvPr id="5" name="TextBox 4">
            <a:extLst>
              <a:ext uri="{FF2B5EF4-FFF2-40B4-BE49-F238E27FC236}">
                <a16:creationId xmlns:a16="http://schemas.microsoft.com/office/drawing/2014/main" id="{7842FFEA-B68F-5BEE-B4EB-56BC4776770F}"/>
              </a:ext>
            </a:extLst>
          </p:cNvPr>
          <p:cNvSpPr txBox="1"/>
          <p:nvPr/>
        </p:nvSpPr>
        <p:spPr>
          <a:xfrm>
            <a:off x="631370" y="1179183"/>
            <a:ext cx="10951029" cy="5001369"/>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200" dirty="0"/>
              <a:t>Unusual response to sensory input</a:t>
            </a:r>
          </a:p>
          <a:p>
            <a:pPr>
              <a:lnSpc>
                <a:spcPct val="150000"/>
              </a:lnSpc>
              <a:buClr>
                <a:schemeClr val="accent6">
                  <a:lumMod val="75000"/>
                </a:schemeClr>
              </a:buClr>
            </a:pPr>
            <a:r>
              <a:rPr lang="en-US" sz="2200" dirty="0"/>
              <a:t>	Hypersensitivities (over-responsiveness) &amp; </a:t>
            </a:r>
            <a:r>
              <a:rPr lang="en-US" sz="2200" dirty="0" err="1"/>
              <a:t>Hyposensitivities</a:t>
            </a:r>
            <a:r>
              <a:rPr lang="en-US" sz="2200" dirty="0"/>
              <a:t> (under-responsiveness)</a:t>
            </a:r>
          </a:p>
          <a:p>
            <a:pPr marL="342900" indent="-342900">
              <a:lnSpc>
                <a:spcPct val="150000"/>
              </a:lnSpc>
              <a:buClr>
                <a:schemeClr val="accent6">
                  <a:lumMod val="75000"/>
                </a:schemeClr>
              </a:buClr>
              <a:buFont typeface="Arial" panose="020B0604020202020204" pitchFamily="34" charset="0"/>
              <a:buChar char="•"/>
            </a:pPr>
            <a:r>
              <a:rPr lang="en-US" sz="2200" dirty="0"/>
              <a:t>Sensitivities may include:</a:t>
            </a:r>
          </a:p>
          <a:p>
            <a:pPr>
              <a:buClr>
                <a:schemeClr val="accent6">
                  <a:lumMod val="75000"/>
                </a:schemeClr>
              </a:buClr>
            </a:pPr>
            <a:r>
              <a:rPr lang="en-US" sz="2200" dirty="0"/>
              <a:t>	Bright lights				 Heat</a:t>
            </a:r>
          </a:p>
          <a:p>
            <a:pPr>
              <a:buClr>
                <a:schemeClr val="accent6">
                  <a:lumMod val="75000"/>
                </a:schemeClr>
              </a:buClr>
            </a:pPr>
            <a:r>
              <a:rPr lang="en-US" sz="2200" dirty="0"/>
              <a:t>	Loud noises				 Cold</a:t>
            </a:r>
          </a:p>
          <a:p>
            <a:pPr>
              <a:buClr>
                <a:schemeClr val="accent6">
                  <a:lumMod val="75000"/>
                </a:schemeClr>
              </a:buClr>
            </a:pPr>
            <a:r>
              <a:rPr lang="en-US" sz="2200" dirty="0"/>
              <a:t>	Textures of clothing or food		 Physical Discomfort</a:t>
            </a:r>
          </a:p>
          <a:p>
            <a:pPr>
              <a:buClr>
                <a:schemeClr val="accent6">
                  <a:lumMod val="75000"/>
                </a:schemeClr>
              </a:buClr>
            </a:pPr>
            <a:r>
              <a:rPr lang="en-US" sz="2200" dirty="0"/>
              <a:t>	Crowds or tight spaces			 Balance</a:t>
            </a:r>
          </a:p>
          <a:p>
            <a:pPr>
              <a:buClr>
                <a:schemeClr val="accent6">
                  <a:lumMod val="75000"/>
                </a:schemeClr>
              </a:buClr>
            </a:pPr>
            <a:r>
              <a:rPr lang="en-US" sz="2200" dirty="0"/>
              <a:t>	Movement				 Body Awareness</a:t>
            </a:r>
          </a:p>
          <a:p>
            <a:pPr>
              <a:buClr>
                <a:schemeClr val="accent6">
                  <a:lumMod val="75000"/>
                </a:schemeClr>
              </a:buClr>
            </a:pPr>
            <a:r>
              <a:rPr lang="en-US" sz="2200" dirty="0"/>
              <a:t>	Increased pain tolerance or inability to explain the pain</a:t>
            </a:r>
          </a:p>
          <a:p>
            <a:pPr>
              <a:buClr>
                <a:schemeClr val="accent6">
                  <a:lumMod val="75000"/>
                </a:schemeClr>
              </a:buClr>
            </a:pPr>
            <a:endParaRPr lang="en-US" sz="2200" dirty="0"/>
          </a:p>
          <a:p>
            <a:pPr marL="342900" indent="-342900">
              <a:buClr>
                <a:schemeClr val="accent6">
                  <a:lumMod val="75000"/>
                </a:schemeClr>
              </a:buClr>
              <a:buFont typeface="Arial" panose="020B0604020202020204" pitchFamily="34" charset="0"/>
              <a:buChar char="•"/>
            </a:pPr>
            <a:r>
              <a:rPr lang="en-US" sz="2200" dirty="0"/>
              <a:t>Sensory concerns may affect a person’s adherence to a hygiene routine</a:t>
            </a:r>
          </a:p>
          <a:p>
            <a:pPr>
              <a:buClr>
                <a:schemeClr val="accent6">
                  <a:lumMod val="75000"/>
                </a:schemeClr>
              </a:buClr>
            </a:pPr>
            <a:r>
              <a:rPr lang="en-US" sz="2200" dirty="0"/>
              <a:t>	</a:t>
            </a:r>
          </a:p>
          <a:p>
            <a:pPr marL="342900" indent="-342900">
              <a:buClr>
                <a:schemeClr val="accent6">
                  <a:lumMod val="75000"/>
                </a:schemeClr>
              </a:buClr>
              <a:buFont typeface="Arial" panose="020B0604020202020204" pitchFamily="34" charset="0"/>
              <a:buChar char="•"/>
            </a:pPr>
            <a:r>
              <a:rPr lang="en-US" sz="2200" dirty="0"/>
              <a:t>May appear in any setting or interaction regardless of context	</a:t>
            </a:r>
          </a:p>
        </p:txBody>
      </p:sp>
    </p:spTree>
    <p:extLst>
      <p:ext uri="{BB962C8B-B14F-4D97-AF65-F5344CB8AC3E}">
        <p14:creationId xmlns:p14="http://schemas.microsoft.com/office/powerpoint/2010/main" val="403757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334BB-2FD2-BE6D-5CAA-6BD8EF3BC66E}"/>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4" name="Title 1">
            <a:extLst>
              <a:ext uri="{FF2B5EF4-FFF2-40B4-BE49-F238E27FC236}">
                <a16:creationId xmlns:a16="http://schemas.microsoft.com/office/drawing/2014/main" id="{92AFDEC0-07D3-19ED-48C7-58A741F4B361}"/>
              </a:ext>
            </a:extLst>
          </p:cNvPr>
          <p:cNvSpPr txBox="1">
            <a:spLocks/>
          </p:cNvSpPr>
          <p:nvPr/>
        </p:nvSpPr>
        <p:spPr>
          <a:xfrm>
            <a:off x="747796" y="826456"/>
            <a:ext cx="10697110" cy="65497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6">
                    <a:lumMod val="75000"/>
                  </a:schemeClr>
                </a:solidFill>
              </a:rPr>
              <a:t>A Realistic look at the Autism spectrum</a:t>
            </a:r>
          </a:p>
        </p:txBody>
      </p:sp>
      <p:pic>
        <p:nvPicPr>
          <p:cNvPr id="3074" name="Picture 2" descr="Free Photo | Abstract eye portrait colors splatter creativity spectrum  generated by ai">
            <a:extLst>
              <a:ext uri="{FF2B5EF4-FFF2-40B4-BE49-F238E27FC236}">
                <a16:creationId xmlns:a16="http://schemas.microsoft.com/office/drawing/2014/main" id="{D9F8D45B-C64A-42DD-5A29-9CBC146DF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71" y="1764469"/>
            <a:ext cx="7293430" cy="4248710"/>
          </a:xfrm>
          <a:prstGeom prst="rect">
            <a:avLst/>
          </a:prstGeom>
          <a:noFill/>
          <a:ln w="38100">
            <a:solidFill>
              <a:schemeClr val="tx2">
                <a:lumMod val="95000"/>
                <a:lumOff val="5000"/>
              </a:schemeClr>
            </a:solidFill>
          </a:ln>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73433623-6B77-E6AD-0192-B4EDBF14BD77}"/>
              </a:ext>
            </a:extLst>
          </p:cNvPr>
          <p:cNvGrpSpPr/>
          <p:nvPr/>
        </p:nvGrpSpPr>
        <p:grpSpPr>
          <a:xfrm>
            <a:off x="9797810" y="5350820"/>
            <a:ext cx="2121120" cy="135720"/>
            <a:chOff x="9797810" y="5350820"/>
            <a:chExt cx="2121120" cy="13572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37976BE-CDA7-422C-77D2-D9CCC69B0A62}"/>
                    </a:ext>
                  </a:extLst>
                </p14:cNvPr>
                <p14:cNvContentPartPr/>
                <p14:nvPr/>
              </p14:nvContentPartPr>
              <p14:xfrm>
                <a:off x="9797810" y="5352620"/>
                <a:ext cx="77040" cy="109440"/>
              </p14:xfrm>
            </p:contentPart>
          </mc:Choice>
          <mc:Fallback xmlns="">
            <p:pic>
              <p:nvPicPr>
                <p:cNvPr id="8" name="Ink 7">
                  <a:extLst>
                    <a:ext uri="{FF2B5EF4-FFF2-40B4-BE49-F238E27FC236}">
                      <a16:creationId xmlns:a16="http://schemas.microsoft.com/office/drawing/2014/main" id="{237976BE-CDA7-422C-77D2-D9CCC69B0A62}"/>
                    </a:ext>
                  </a:extLst>
                </p:cNvPr>
                <p:cNvPicPr/>
                <p:nvPr/>
              </p:nvPicPr>
              <p:blipFill>
                <a:blip r:embed="rId4"/>
                <a:stretch>
                  <a:fillRect/>
                </a:stretch>
              </p:blipFill>
              <p:spPr>
                <a:xfrm>
                  <a:off x="9734810" y="5289827"/>
                  <a:ext cx="202680" cy="2346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D5FA8E6-4CC8-616D-F6F3-088D4C5CD3A5}"/>
                    </a:ext>
                  </a:extLst>
                </p14:cNvPr>
                <p14:cNvContentPartPr/>
                <p14:nvPr/>
              </p14:nvContentPartPr>
              <p14:xfrm>
                <a:off x="9950090" y="5350820"/>
                <a:ext cx="690120" cy="97560"/>
              </p14:xfrm>
            </p:contentPart>
          </mc:Choice>
          <mc:Fallback xmlns="">
            <p:pic>
              <p:nvPicPr>
                <p:cNvPr id="9" name="Ink 8">
                  <a:extLst>
                    <a:ext uri="{FF2B5EF4-FFF2-40B4-BE49-F238E27FC236}">
                      <a16:creationId xmlns:a16="http://schemas.microsoft.com/office/drawing/2014/main" id="{FD5FA8E6-4CC8-616D-F6F3-088D4C5CD3A5}"/>
                    </a:ext>
                  </a:extLst>
                </p:cNvPr>
                <p:cNvPicPr/>
                <p:nvPr/>
              </p:nvPicPr>
              <p:blipFill>
                <a:blip r:embed="rId6"/>
                <a:stretch>
                  <a:fillRect/>
                </a:stretch>
              </p:blipFill>
              <p:spPr>
                <a:xfrm>
                  <a:off x="9887057" y="5287820"/>
                  <a:ext cx="815826"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81D5E98A-E27E-BF34-0027-B519A4CEBCE0}"/>
                    </a:ext>
                  </a:extLst>
                </p14:cNvPr>
                <p14:cNvContentPartPr/>
                <p14:nvPr/>
              </p14:nvContentPartPr>
              <p14:xfrm>
                <a:off x="10594490" y="5475740"/>
                <a:ext cx="3960" cy="3960"/>
              </p14:xfrm>
            </p:contentPart>
          </mc:Choice>
          <mc:Fallback xmlns="">
            <p:pic>
              <p:nvPicPr>
                <p:cNvPr id="10" name="Ink 9">
                  <a:extLst>
                    <a:ext uri="{FF2B5EF4-FFF2-40B4-BE49-F238E27FC236}">
                      <a16:creationId xmlns:a16="http://schemas.microsoft.com/office/drawing/2014/main" id="{81D5E98A-E27E-BF34-0027-B519A4CEBCE0}"/>
                    </a:ext>
                  </a:extLst>
                </p:cNvPr>
                <p:cNvPicPr/>
                <p:nvPr/>
              </p:nvPicPr>
              <p:blipFill>
                <a:blip r:embed="rId8"/>
                <a:stretch>
                  <a:fillRect/>
                </a:stretch>
              </p:blipFill>
              <p:spPr>
                <a:xfrm>
                  <a:off x="10531490" y="5412740"/>
                  <a:ext cx="129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0CD83B0E-6934-8979-4AF0-94D9664E4E51}"/>
                    </a:ext>
                  </a:extLst>
                </p14:cNvPr>
                <p14:cNvContentPartPr/>
                <p14:nvPr/>
              </p14:nvContentPartPr>
              <p14:xfrm>
                <a:off x="10388210" y="5473580"/>
                <a:ext cx="360" cy="360"/>
              </p14:xfrm>
            </p:contentPart>
          </mc:Choice>
          <mc:Fallback xmlns="">
            <p:pic>
              <p:nvPicPr>
                <p:cNvPr id="11" name="Ink 10">
                  <a:extLst>
                    <a:ext uri="{FF2B5EF4-FFF2-40B4-BE49-F238E27FC236}">
                      <a16:creationId xmlns:a16="http://schemas.microsoft.com/office/drawing/2014/main" id="{0CD83B0E-6934-8979-4AF0-94D9664E4E51}"/>
                    </a:ext>
                  </a:extLst>
                </p:cNvPr>
                <p:cNvPicPr/>
                <p:nvPr/>
              </p:nvPicPr>
              <p:blipFill>
                <a:blip r:embed="rId10"/>
                <a:stretch>
                  <a:fillRect/>
                </a:stretch>
              </p:blipFill>
              <p:spPr>
                <a:xfrm>
                  <a:off x="10325210" y="54105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100FF12-A702-E256-5641-088F1E933BA2}"/>
                    </a:ext>
                  </a:extLst>
                </p14:cNvPr>
                <p14:cNvContentPartPr/>
                <p14:nvPr/>
              </p14:nvContentPartPr>
              <p14:xfrm>
                <a:off x="10458050" y="5473580"/>
                <a:ext cx="7920" cy="360"/>
              </p14:xfrm>
            </p:contentPart>
          </mc:Choice>
          <mc:Fallback xmlns="">
            <p:pic>
              <p:nvPicPr>
                <p:cNvPr id="12" name="Ink 11">
                  <a:extLst>
                    <a:ext uri="{FF2B5EF4-FFF2-40B4-BE49-F238E27FC236}">
                      <a16:creationId xmlns:a16="http://schemas.microsoft.com/office/drawing/2014/main" id="{7100FF12-A702-E256-5641-088F1E933BA2}"/>
                    </a:ext>
                  </a:extLst>
                </p:cNvPr>
                <p:cNvPicPr/>
                <p:nvPr/>
              </p:nvPicPr>
              <p:blipFill>
                <a:blip r:embed="rId12"/>
                <a:stretch>
                  <a:fillRect/>
                </a:stretch>
              </p:blipFill>
              <p:spPr>
                <a:xfrm>
                  <a:off x="10395050" y="5410580"/>
                  <a:ext cx="133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19BD1B7-4800-EF4D-F8B0-CC16B57ED359}"/>
                    </a:ext>
                  </a:extLst>
                </p14:cNvPr>
                <p14:cNvContentPartPr/>
                <p14:nvPr/>
              </p14:nvContentPartPr>
              <p14:xfrm>
                <a:off x="10502690" y="5473580"/>
                <a:ext cx="167400" cy="360"/>
              </p14:xfrm>
            </p:contentPart>
          </mc:Choice>
          <mc:Fallback xmlns="">
            <p:pic>
              <p:nvPicPr>
                <p:cNvPr id="13" name="Ink 12">
                  <a:extLst>
                    <a:ext uri="{FF2B5EF4-FFF2-40B4-BE49-F238E27FC236}">
                      <a16:creationId xmlns:a16="http://schemas.microsoft.com/office/drawing/2014/main" id="{519BD1B7-4800-EF4D-F8B0-CC16B57ED359}"/>
                    </a:ext>
                  </a:extLst>
                </p:cNvPr>
                <p:cNvPicPr/>
                <p:nvPr/>
              </p:nvPicPr>
              <p:blipFill>
                <a:blip r:embed="rId14"/>
                <a:stretch>
                  <a:fillRect/>
                </a:stretch>
              </p:blipFill>
              <p:spPr>
                <a:xfrm>
                  <a:off x="10439690" y="5410580"/>
                  <a:ext cx="293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4A0CAF4-D16D-1329-C131-562E46A999C2}"/>
                    </a:ext>
                  </a:extLst>
                </p14:cNvPr>
                <p14:cNvContentPartPr/>
                <p14:nvPr/>
              </p14:nvContentPartPr>
              <p14:xfrm>
                <a:off x="10890050" y="5473580"/>
                <a:ext cx="360" cy="3960"/>
              </p14:xfrm>
            </p:contentPart>
          </mc:Choice>
          <mc:Fallback xmlns="">
            <p:pic>
              <p:nvPicPr>
                <p:cNvPr id="14" name="Ink 13">
                  <a:extLst>
                    <a:ext uri="{FF2B5EF4-FFF2-40B4-BE49-F238E27FC236}">
                      <a16:creationId xmlns:a16="http://schemas.microsoft.com/office/drawing/2014/main" id="{24A0CAF4-D16D-1329-C131-562E46A999C2}"/>
                    </a:ext>
                  </a:extLst>
                </p:cNvPr>
                <p:cNvPicPr/>
                <p:nvPr/>
              </p:nvPicPr>
              <p:blipFill>
                <a:blip r:embed="rId16"/>
                <a:stretch>
                  <a:fillRect/>
                </a:stretch>
              </p:blipFill>
              <p:spPr>
                <a:xfrm>
                  <a:off x="10827050" y="5410580"/>
                  <a:ext cx="126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F626AC00-BF7D-997E-B1E1-987BFDCBCB02}"/>
                    </a:ext>
                  </a:extLst>
                </p14:cNvPr>
                <p14:cNvContentPartPr/>
                <p14:nvPr/>
              </p14:nvContentPartPr>
              <p14:xfrm>
                <a:off x="10890050" y="5454140"/>
                <a:ext cx="237240" cy="32400"/>
              </p14:xfrm>
            </p:contentPart>
          </mc:Choice>
          <mc:Fallback xmlns="">
            <p:pic>
              <p:nvPicPr>
                <p:cNvPr id="15" name="Ink 14">
                  <a:extLst>
                    <a:ext uri="{FF2B5EF4-FFF2-40B4-BE49-F238E27FC236}">
                      <a16:creationId xmlns:a16="http://schemas.microsoft.com/office/drawing/2014/main" id="{F626AC00-BF7D-997E-B1E1-987BFDCBCB02}"/>
                    </a:ext>
                  </a:extLst>
                </p:cNvPr>
                <p:cNvPicPr/>
                <p:nvPr/>
              </p:nvPicPr>
              <p:blipFill>
                <a:blip r:embed="rId18"/>
                <a:stretch>
                  <a:fillRect/>
                </a:stretch>
              </p:blipFill>
              <p:spPr>
                <a:xfrm>
                  <a:off x="10827050" y="5390432"/>
                  <a:ext cx="362880" cy="15945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FDD3B806-BF1C-1C28-B352-1B4D508D071F}"/>
                    </a:ext>
                  </a:extLst>
                </p14:cNvPr>
                <p14:cNvContentPartPr/>
                <p14:nvPr/>
              </p14:nvContentPartPr>
              <p14:xfrm>
                <a:off x="11143850" y="5454500"/>
                <a:ext cx="7920" cy="360"/>
              </p14:xfrm>
            </p:contentPart>
          </mc:Choice>
          <mc:Fallback xmlns="">
            <p:pic>
              <p:nvPicPr>
                <p:cNvPr id="16" name="Ink 15">
                  <a:extLst>
                    <a:ext uri="{FF2B5EF4-FFF2-40B4-BE49-F238E27FC236}">
                      <a16:creationId xmlns:a16="http://schemas.microsoft.com/office/drawing/2014/main" id="{FDD3B806-BF1C-1C28-B352-1B4D508D071F}"/>
                    </a:ext>
                  </a:extLst>
                </p:cNvPr>
                <p:cNvPicPr/>
                <p:nvPr/>
              </p:nvPicPr>
              <p:blipFill>
                <a:blip r:embed="rId12"/>
                <a:stretch>
                  <a:fillRect/>
                </a:stretch>
              </p:blipFill>
              <p:spPr>
                <a:xfrm>
                  <a:off x="11080850" y="5391500"/>
                  <a:ext cx="133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38EA7FC-289E-D9E9-86FA-72E0D1A49E97}"/>
                    </a:ext>
                  </a:extLst>
                </p14:cNvPr>
                <p14:cNvContentPartPr/>
                <p14:nvPr/>
              </p14:nvContentPartPr>
              <p14:xfrm>
                <a:off x="11059250" y="5441180"/>
                <a:ext cx="53640" cy="13680"/>
              </p14:xfrm>
            </p:contentPart>
          </mc:Choice>
          <mc:Fallback xmlns="">
            <p:pic>
              <p:nvPicPr>
                <p:cNvPr id="17" name="Ink 16">
                  <a:extLst>
                    <a:ext uri="{FF2B5EF4-FFF2-40B4-BE49-F238E27FC236}">
                      <a16:creationId xmlns:a16="http://schemas.microsoft.com/office/drawing/2014/main" id="{E38EA7FC-289E-D9E9-86FA-72E0D1A49E97}"/>
                    </a:ext>
                  </a:extLst>
                </p:cNvPr>
                <p:cNvPicPr/>
                <p:nvPr/>
              </p:nvPicPr>
              <p:blipFill>
                <a:blip r:embed="rId21"/>
                <a:stretch>
                  <a:fillRect/>
                </a:stretch>
              </p:blipFill>
              <p:spPr>
                <a:xfrm>
                  <a:off x="10996250" y="5376477"/>
                  <a:ext cx="179280" cy="14271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5C9BA08-357A-33F1-55AB-8EEAE583E2DC}"/>
                    </a:ext>
                  </a:extLst>
                </p14:cNvPr>
                <p14:cNvContentPartPr/>
                <p14:nvPr/>
              </p14:nvContentPartPr>
              <p14:xfrm>
                <a:off x="10762970" y="5448020"/>
                <a:ext cx="360" cy="3960"/>
              </p14:xfrm>
            </p:contentPart>
          </mc:Choice>
          <mc:Fallback xmlns="">
            <p:pic>
              <p:nvPicPr>
                <p:cNvPr id="18" name="Ink 17">
                  <a:extLst>
                    <a:ext uri="{FF2B5EF4-FFF2-40B4-BE49-F238E27FC236}">
                      <a16:creationId xmlns:a16="http://schemas.microsoft.com/office/drawing/2014/main" id="{05C9BA08-357A-33F1-55AB-8EEAE583E2DC}"/>
                    </a:ext>
                  </a:extLst>
                </p:cNvPr>
                <p:cNvPicPr/>
                <p:nvPr/>
              </p:nvPicPr>
              <p:blipFill>
                <a:blip r:embed="rId16"/>
                <a:stretch>
                  <a:fillRect/>
                </a:stretch>
              </p:blipFill>
              <p:spPr>
                <a:xfrm>
                  <a:off x="10699970" y="5385020"/>
                  <a:ext cx="126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49787CD8-E7A5-4361-79E9-1F719FA3190F}"/>
                    </a:ext>
                  </a:extLst>
                </p14:cNvPr>
                <p14:cNvContentPartPr/>
                <p14:nvPr/>
              </p14:nvContentPartPr>
              <p14:xfrm>
                <a:off x="10788530" y="5467100"/>
                <a:ext cx="18360" cy="360"/>
              </p14:xfrm>
            </p:contentPart>
          </mc:Choice>
          <mc:Fallback xmlns="">
            <p:pic>
              <p:nvPicPr>
                <p:cNvPr id="19" name="Ink 18">
                  <a:extLst>
                    <a:ext uri="{FF2B5EF4-FFF2-40B4-BE49-F238E27FC236}">
                      <a16:creationId xmlns:a16="http://schemas.microsoft.com/office/drawing/2014/main" id="{49787CD8-E7A5-4361-79E9-1F719FA3190F}"/>
                    </a:ext>
                  </a:extLst>
                </p:cNvPr>
                <p:cNvPicPr/>
                <p:nvPr/>
              </p:nvPicPr>
              <p:blipFill>
                <a:blip r:embed="rId24"/>
                <a:stretch>
                  <a:fillRect/>
                </a:stretch>
              </p:blipFill>
              <p:spPr>
                <a:xfrm>
                  <a:off x="10725530" y="5404100"/>
                  <a:ext cx="144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6ECE9D16-E918-DC12-E09D-122E78742629}"/>
                    </a:ext>
                  </a:extLst>
                </p14:cNvPr>
                <p14:cNvContentPartPr/>
                <p14:nvPr/>
              </p14:nvContentPartPr>
              <p14:xfrm>
                <a:off x="10724810" y="5403740"/>
                <a:ext cx="19800" cy="18720"/>
              </p14:xfrm>
            </p:contentPart>
          </mc:Choice>
          <mc:Fallback xmlns="">
            <p:pic>
              <p:nvPicPr>
                <p:cNvPr id="20" name="Ink 19">
                  <a:extLst>
                    <a:ext uri="{FF2B5EF4-FFF2-40B4-BE49-F238E27FC236}">
                      <a16:creationId xmlns:a16="http://schemas.microsoft.com/office/drawing/2014/main" id="{6ECE9D16-E918-DC12-E09D-122E78742629}"/>
                    </a:ext>
                  </a:extLst>
                </p:cNvPr>
                <p:cNvPicPr/>
                <p:nvPr/>
              </p:nvPicPr>
              <p:blipFill>
                <a:blip r:embed="rId26"/>
                <a:stretch>
                  <a:fillRect/>
                </a:stretch>
              </p:blipFill>
              <p:spPr>
                <a:xfrm>
                  <a:off x="10661810" y="5340740"/>
                  <a:ext cx="14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82B7CC74-05E0-8428-EC10-E0AD49422C77}"/>
                    </a:ext>
                  </a:extLst>
                </p14:cNvPr>
                <p14:cNvContentPartPr/>
                <p14:nvPr/>
              </p14:nvContentPartPr>
              <p14:xfrm>
                <a:off x="11340770" y="5467100"/>
                <a:ext cx="360" cy="360"/>
              </p14:xfrm>
            </p:contentPart>
          </mc:Choice>
          <mc:Fallback xmlns="">
            <p:pic>
              <p:nvPicPr>
                <p:cNvPr id="22" name="Ink 21">
                  <a:extLst>
                    <a:ext uri="{FF2B5EF4-FFF2-40B4-BE49-F238E27FC236}">
                      <a16:creationId xmlns:a16="http://schemas.microsoft.com/office/drawing/2014/main" id="{82B7CC74-05E0-8428-EC10-E0AD49422C77}"/>
                    </a:ext>
                  </a:extLst>
                </p:cNvPr>
                <p:cNvPicPr/>
                <p:nvPr/>
              </p:nvPicPr>
              <p:blipFill>
                <a:blip r:embed="rId10"/>
                <a:stretch>
                  <a:fillRect/>
                </a:stretch>
              </p:blipFill>
              <p:spPr>
                <a:xfrm>
                  <a:off x="11277770" y="54041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3754C3A4-8239-ED5A-D8EC-5503E9D35E14}"/>
                    </a:ext>
                  </a:extLst>
                </p14:cNvPr>
                <p14:cNvContentPartPr/>
                <p14:nvPr/>
              </p14:nvContentPartPr>
              <p14:xfrm>
                <a:off x="11264810" y="5454500"/>
                <a:ext cx="1440" cy="360"/>
              </p14:xfrm>
            </p:contentPart>
          </mc:Choice>
          <mc:Fallback xmlns="">
            <p:pic>
              <p:nvPicPr>
                <p:cNvPr id="23" name="Ink 22">
                  <a:extLst>
                    <a:ext uri="{FF2B5EF4-FFF2-40B4-BE49-F238E27FC236}">
                      <a16:creationId xmlns:a16="http://schemas.microsoft.com/office/drawing/2014/main" id="{3754C3A4-8239-ED5A-D8EC-5503E9D35E14}"/>
                    </a:ext>
                  </a:extLst>
                </p:cNvPr>
                <p:cNvPicPr/>
                <p:nvPr/>
              </p:nvPicPr>
              <p:blipFill>
                <a:blip r:embed="rId29"/>
                <a:stretch>
                  <a:fillRect/>
                </a:stretch>
              </p:blipFill>
              <p:spPr>
                <a:xfrm>
                  <a:off x="11201810" y="5391500"/>
                  <a:ext cx="127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B538C079-435B-0997-194E-079375FC4B08}"/>
                    </a:ext>
                  </a:extLst>
                </p14:cNvPr>
                <p14:cNvContentPartPr/>
                <p14:nvPr/>
              </p14:nvContentPartPr>
              <p14:xfrm>
                <a:off x="11499530" y="5448020"/>
                <a:ext cx="360" cy="360"/>
              </p14:xfrm>
            </p:contentPart>
          </mc:Choice>
          <mc:Fallback xmlns="">
            <p:pic>
              <p:nvPicPr>
                <p:cNvPr id="25" name="Ink 24">
                  <a:extLst>
                    <a:ext uri="{FF2B5EF4-FFF2-40B4-BE49-F238E27FC236}">
                      <a16:creationId xmlns:a16="http://schemas.microsoft.com/office/drawing/2014/main" id="{B538C079-435B-0997-194E-079375FC4B08}"/>
                    </a:ext>
                  </a:extLst>
                </p:cNvPr>
                <p:cNvPicPr/>
                <p:nvPr/>
              </p:nvPicPr>
              <p:blipFill>
                <a:blip r:embed="rId10"/>
                <a:stretch>
                  <a:fillRect/>
                </a:stretch>
              </p:blipFill>
              <p:spPr>
                <a:xfrm>
                  <a:off x="11436530" y="53850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CB9EE4CE-F20C-BA05-7C21-D941664A1CF5}"/>
                    </a:ext>
                  </a:extLst>
                </p14:cNvPr>
                <p14:cNvContentPartPr/>
                <p14:nvPr/>
              </p14:nvContentPartPr>
              <p14:xfrm>
                <a:off x="11639210" y="5454500"/>
                <a:ext cx="360" cy="360"/>
              </p14:xfrm>
            </p:contentPart>
          </mc:Choice>
          <mc:Fallback xmlns="">
            <p:pic>
              <p:nvPicPr>
                <p:cNvPr id="26" name="Ink 25">
                  <a:extLst>
                    <a:ext uri="{FF2B5EF4-FFF2-40B4-BE49-F238E27FC236}">
                      <a16:creationId xmlns:a16="http://schemas.microsoft.com/office/drawing/2014/main" id="{CB9EE4CE-F20C-BA05-7C21-D941664A1CF5}"/>
                    </a:ext>
                  </a:extLst>
                </p:cNvPr>
                <p:cNvPicPr/>
                <p:nvPr/>
              </p:nvPicPr>
              <p:blipFill>
                <a:blip r:embed="rId10"/>
                <a:stretch>
                  <a:fillRect/>
                </a:stretch>
              </p:blipFill>
              <p:spPr>
                <a:xfrm>
                  <a:off x="11576210" y="53915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3C2BFAF0-693E-60AA-95DD-DB8FB08FFE04}"/>
                    </a:ext>
                  </a:extLst>
                </p14:cNvPr>
                <p14:cNvContentPartPr/>
                <p14:nvPr/>
              </p14:nvContentPartPr>
              <p14:xfrm>
                <a:off x="11766290" y="5454500"/>
                <a:ext cx="360" cy="360"/>
              </p14:xfrm>
            </p:contentPart>
          </mc:Choice>
          <mc:Fallback xmlns="">
            <p:pic>
              <p:nvPicPr>
                <p:cNvPr id="28" name="Ink 27">
                  <a:extLst>
                    <a:ext uri="{FF2B5EF4-FFF2-40B4-BE49-F238E27FC236}">
                      <a16:creationId xmlns:a16="http://schemas.microsoft.com/office/drawing/2014/main" id="{3C2BFAF0-693E-60AA-95DD-DB8FB08FFE04}"/>
                    </a:ext>
                  </a:extLst>
                </p:cNvPr>
                <p:cNvPicPr/>
                <p:nvPr/>
              </p:nvPicPr>
              <p:blipFill>
                <a:blip r:embed="rId10"/>
                <a:stretch>
                  <a:fillRect/>
                </a:stretch>
              </p:blipFill>
              <p:spPr>
                <a:xfrm>
                  <a:off x="11703290" y="53915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C90865B8-21EC-1B3A-CC52-E77EB561F757}"/>
                    </a:ext>
                  </a:extLst>
                </p14:cNvPr>
                <p14:cNvContentPartPr/>
                <p14:nvPr/>
              </p14:nvContentPartPr>
              <p14:xfrm>
                <a:off x="11918570" y="5454500"/>
                <a:ext cx="360" cy="360"/>
              </p14:xfrm>
            </p:contentPart>
          </mc:Choice>
          <mc:Fallback xmlns="">
            <p:pic>
              <p:nvPicPr>
                <p:cNvPr id="29" name="Ink 28">
                  <a:extLst>
                    <a:ext uri="{FF2B5EF4-FFF2-40B4-BE49-F238E27FC236}">
                      <a16:creationId xmlns:a16="http://schemas.microsoft.com/office/drawing/2014/main" id="{C90865B8-21EC-1B3A-CC52-E77EB561F757}"/>
                    </a:ext>
                  </a:extLst>
                </p:cNvPr>
                <p:cNvPicPr/>
                <p:nvPr/>
              </p:nvPicPr>
              <p:blipFill>
                <a:blip r:embed="rId10"/>
                <a:stretch>
                  <a:fillRect/>
                </a:stretch>
              </p:blipFill>
              <p:spPr>
                <a:xfrm>
                  <a:off x="11855570" y="5391500"/>
                  <a:ext cx="126000" cy="126000"/>
                </a:xfrm>
                <a:prstGeom prst="rect">
                  <a:avLst/>
                </a:prstGeom>
              </p:spPr>
            </p:pic>
          </mc:Fallback>
        </mc:AlternateContent>
      </p:grpSp>
      <p:pic>
        <p:nvPicPr>
          <p:cNvPr id="33" name="Picture 32">
            <a:extLst>
              <a:ext uri="{FF2B5EF4-FFF2-40B4-BE49-F238E27FC236}">
                <a16:creationId xmlns:a16="http://schemas.microsoft.com/office/drawing/2014/main" id="{84EEF6E9-D5D2-51E4-F041-1EF2E63777FA}"/>
              </a:ext>
            </a:extLst>
          </p:cNvPr>
          <p:cNvPicPr>
            <a:picLocks noChangeAspect="1"/>
          </p:cNvPicPr>
          <p:nvPr/>
        </p:nvPicPr>
        <p:blipFill>
          <a:blip r:embed="rId34">
            <a:alphaModFix/>
          </a:blip>
          <a:stretch>
            <a:fillRect/>
          </a:stretch>
        </p:blipFill>
        <p:spPr>
          <a:xfrm>
            <a:off x="9751636" y="5685482"/>
            <a:ext cx="1818595" cy="974988"/>
          </a:xfrm>
          <a:prstGeom prst="rect">
            <a:avLst/>
          </a:prstGeom>
        </p:spPr>
      </p:pic>
    </p:spTree>
    <p:extLst>
      <p:ext uri="{BB962C8B-B14F-4D97-AF65-F5344CB8AC3E}">
        <p14:creationId xmlns:p14="http://schemas.microsoft.com/office/powerpoint/2010/main" val="255981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7313A-4174-42B0-94E6-8B865A8A2D19}"/>
              </a:ext>
            </a:extLst>
          </p:cNvPr>
          <p:cNvSpPr>
            <a:spLocks noGrp="1"/>
          </p:cNvSpPr>
          <p:nvPr>
            <p:ph type="sldNum" sz="quarter" idx="12"/>
          </p:nvPr>
        </p:nvSpPr>
        <p:spPr/>
        <p:txBody>
          <a:bodyPr/>
          <a:lstStyle/>
          <a:p>
            <a:fld id="{F603CDE5-C1D8-4EDD-870F-A498BAFA520F}" type="slidenum">
              <a:rPr lang="en-US" noProof="0" smtClean="0"/>
              <a:t>20</a:t>
            </a:fld>
            <a:endParaRPr lang="en-US" noProof="0" dirty="0"/>
          </a:p>
        </p:txBody>
      </p:sp>
      <p:pic>
        <p:nvPicPr>
          <p:cNvPr id="4" name="Online Media 3" title="Making Sense of Sensory Issues">
            <a:hlinkClick r:id="" action="ppaction://media"/>
            <a:extLst>
              <a:ext uri="{FF2B5EF4-FFF2-40B4-BE49-F238E27FC236}">
                <a16:creationId xmlns:a16="http://schemas.microsoft.com/office/drawing/2014/main" id="{F6C10EDF-B84D-49E2-ABB3-894341E83D85}"/>
              </a:ext>
            </a:extLst>
          </p:cNvPr>
          <p:cNvPicPr>
            <a:picLocks noRot="1" noChangeAspect="1"/>
          </p:cNvPicPr>
          <p:nvPr>
            <a:videoFile r:link="rId1"/>
          </p:nvPr>
        </p:nvPicPr>
        <p:blipFill>
          <a:blip r:embed="rId3"/>
          <a:stretch>
            <a:fillRect/>
          </a:stretch>
        </p:blipFill>
        <p:spPr>
          <a:xfrm>
            <a:off x="998675" y="628720"/>
            <a:ext cx="10322943" cy="5806656"/>
          </a:xfrm>
          <a:prstGeom prst="rect">
            <a:avLst/>
          </a:prstGeom>
        </p:spPr>
      </p:pic>
    </p:spTree>
    <p:extLst>
      <p:ext uri="{BB962C8B-B14F-4D97-AF65-F5344CB8AC3E}">
        <p14:creationId xmlns:p14="http://schemas.microsoft.com/office/powerpoint/2010/main" val="13442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21</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213625B3-0DFA-81FC-073B-3F3CB24147F8}"/>
              </a:ext>
            </a:extLst>
          </p:cNvPr>
          <p:cNvSpPr txBox="1"/>
          <p:nvPr/>
        </p:nvSpPr>
        <p:spPr>
          <a:xfrm>
            <a:off x="3580485" y="620484"/>
            <a:ext cx="5023693" cy="523220"/>
          </a:xfrm>
          <a:prstGeom prst="rect">
            <a:avLst/>
          </a:prstGeom>
          <a:noFill/>
        </p:spPr>
        <p:txBody>
          <a:bodyPr wrap="square" rtlCol="0">
            <a:spAutoFit/>
          </a:bodyPr>
          <a:lstStyle/>
          <a:p>
            <a:r>
              <a:rPr lang="en-US" sz="2800" dirty="0">
                <a:solidFill>
                  <a:schemeClr val="accent6">
                    <a:lumMod val="75000"/>
                  </a:schemeClr>
                </a:solidFill>
              </a:rPr>
              <a:t>Strategies for Sensory Processing</a:t>
            </a:r>
          </a:p>
        </p:txBody>
      </p:sp>
      <p:sp>
        <p:nvSpPr>
          <p:cNvPr id="5" name="TextBox 4">
            <a:extLst>
              <a:ext uri="{FF2B5EF4-FFF2-40B4-BE49-F238E27FC236}">
                <a16:creationId xmlns:a16="http://schemas.microsoft.com/office/drawing/2014/main" id="{A1ECFE79-5C3D-C40E-124A-8E76E6EC2A7E}"/>
              </a:ext>
            </a:extLst>
          </p:cNvPr>
          <p:cNvSpPr txBox="1"/>
          <p:nvPr/>
        </p:nvSpPr>
        <p:spPr>
          <a:xfrm>
            <a:off x="728133" y="1134533"/>
            <a:ext cx="10843381" cy="5110951"/>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200" dirty="0"/>
              <a:t>For hypersensitivity consider….</a:t>
            </a:r>
          </a:p>
          <a:p>
            <a:pPr marL="800100" lvl="1" indent="-342900">
              <a:lnSpc>
                <a:spcPct val="150000"/>
              </a:lnSpc>
              <a:buClr>
                <a:schemeClr val="accent6">
                  <a:lumMod val="75000"/>
                </a:schemeClr>
              </a:buClr>
              <a:buFont typeface="Arial" panose="020B0604020202020204" pitchFamily="34" charset="0"/>
              <a:buChar char="•"/>
            </a:pPr>
            <a:r>
              <a:rPr lang="en-US" sz="2200" dirty="0"/>
              <a:t>What are the external sounds in the environment?</a:t>
            </a:r>
          </a:p>
          <a:p>
            <a:pPr marL="800100" lvl="1" indent="-342900">
              <a:lnSpc>
                <a:spcPct val="150000"/>
              </a:lnSpc>
              <a:buClr>
                <a:schemeClr val="accent6">
                  <a:lumMod val="75000"/>
                </a:schemeClr>
              </a:buClr>
              <a:buFont typeface="Arial" panose="020B0604020202020204" pitchFamily="34" charset="0"/>
              <a:buChar char="•"/>
            </a:pPr>
            <a:r>
              <a:rPr lang="en-US" sz="2200" dirty="0"/>
              <a:t>What are the internal sounds in the environment? (clocks ticking, lights buzzing, </a:t>
            </a:r>
            <a:r>
              <a:rPr lang="en-US" sz="2200" dirty="0" err="1"/>
              <a:t>etc</a:t>
            </a:r>
            <a:r>
              <a:rPr lang="en-US" sz="2200" dirty="0"/>
              <a:t>…)</a:t>
            </a:r>
          </a:p>
          <a:p>
            <a:pPr marL="800100" lvl="1" indent="-342900">
              <a:lnSpc>
                <a:spcPct val="150000"/>
              </a:lnSpc>
              <a:buClr>
                <a:schemeClr val="accent6">
                  <a:lumMod val="75000"/>
                </a:schemeClr>
              </a:buClr>
              <a:buFont typeface="Arial" panose="020B0604020202020204" pitchFamily="34" charset="0"/>
              <a:buChar char="•"/>
            </a:pPr>
            <a:r>
              <a:rPr lang="en-US" sz="2200" dirty="0"/>
              <a:t>Allow extra time for processing conversations.</a:t>
            </a:r>
          </a:p>
          <a:p>
            <a:pPr marL="800100" lvl="1" indent="-342900">
              <a:lnSpc>
                <a:spcPct val="150000"/>
              </a:lnSpc>
              <a:buClr>
                <a:schemeClr val="accent6">
                  <a:lumMod val="75000"/>
                </a:schemeClr>
              </a:buClr>
              <a:buFont typeface="Arial" panose="020B0604020202020204" pitchFamily="34" charset="0"/>
              <a:buChar char="•"/>
            </a:pPr>
            <a:r>
              <a:rPr lang="en-US" sz="2200" dirty="0"/>
              <a:t>Create a quiet space or sensory room to take breaks.</a:t>
            </a:r>
          </a:p>
          <a:p>
            <a:pPr marL="800100" lvl="1" indent="-342900">
              <a:lnSpc>
                <a:spcPct val="150000"/>
              </a:lnSpc>
              <a:buClr>
                <a:schemeClr val="accent6">
                  <a:lumMod val="75000"/>
                </a:schemeClr>
              </a:buClr>
              <a:buFont typeface="Arial" panose="020B0604020202020204" pitchFamily="34" charset="0"/>
              <a:buChar char="•"/>
            </a:pPr>
            <a:r>
              <a:rPr lang="en-US" sz="2200" dirty="0"/>
              <a:t>Visit new environments at quieter times increasing the length of time each visit.</a:t>
            </a:r>
          </a:p>
          <a:p>
            <a:pPr marL="800100" lvl="1" indent="-342900">
              <a:lnSpc>
                <a:spcPct val="150000"/>
              </a:lnSpc>
              <a:buClr>
                <a:schemeClr val="accent6">
                  <a:lumMod val="75000"/>
                </a:schemeClr>
              </a:buClr>
              <a:buFont typeface="Arial" panose="020B0604020202020204" pitchFamily="34" charset="0"/>
              <a:buChar char="•"/>
            </a:pPr>
            <a:r>
              <a:rPr lang="en-US" sz="2200" dirty="0"/>
              <a:t>Noise-canceling headphones or ear plugs to dampen the auditory input.</a:t>
            </a:r>
          </a:p>
          <a:p>
            <a:pPr marL="800100" lvl="1" indent="-342900">
              <a:lnSpc>
                <a:spcPct val="150000"/>
              </a:lnSpc>
              <a:buClr>
                <a:schemeClr val="accent6">
                  <a:lumMod val="75000"/>
                </a:schemeClr>
              </a:buClr>
              <a:buFont typeface="Arial" panose="020B0604020202020204" pitchFamily="34" charset="0"/>
              <a:buChar char="•"/>
            </a:pPr>
            <a:r>
              <a:rPr lang="en-US" sz="2200" dirty="0"/>
              <a:t>Be mindful of the amount of people in a space, are there too many?</a:t>
            </a:r>
          </a:p>
          <a:p>
            <a:pPr marL="800100" lvl="1" indent="-342900">
              <a:lnSpc>
                <a:spcPct val="150000"/>
              </a:lnSpc>
              <a:buClr>
                <a:schemeClr val="accent6">
                  <a:lumMod val="75000"/>
                </a:schemeClr>
              </a:buClr>
              <a:buFont typeface="Arial" panose="020B0604020202020204" pitchFamily="34" charset="0"/>
              <a:buChar char="•"/>
            </a:pPr>
            <a:r>
              <a:rPr lang="en-US" sz="2200" dirty="0"/>
              <a:t>What are the smells in the environment? What is the temperature?</a:t>
            </a:r>
          </a:p>
          <a:p>
            <a:pPr marL="800100" lvl="1" indent="-342900">
              <a:lnSpc>
                <a:spcPct val="150000"/>
              </a:lnSpc>
              <a:buClr>
                <a:schemeClr val="accent6">
                  <a:lumMod val="75000"/>
                </a:schemeClr>
              </a:buClr>
              <a:buFont typeface="Arial" panose="020B0604020202020204" pitchFamily="34" charset="0"/>
              <a:buChar char="•"/>
            </a:pPr>
            <a:r>
              <a:rPr lang="en-US" sz="2200" dirty="0"/>
              <a:t>What is the proximity to other individuals? Who are they? </a:t>
            </a:r>
          </a:p>
        </p:txBody>
      </p:sp>
    </p:spTree>
    <p:extLst>
      <p:ext uri="{BB962C8B-B14F-4D97-AF65-F5344CB8AC3E}">
        <p14:creationId xmlns:p14="http://schemas.microsoft.com/office/powerpoint/2010/main" val="357599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22</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60FA1BCF-BF17-3CC3-087D-2B7FEA61678E}"/>
              </a:ext>
            </a:extLst>
          </p:cNvPr>
          <p:cNvSpPr txBox="1"/>
          <p:nvPr/>
        </p:nvSpPr>
        <p:spPr>
          <a:xfrm>
            <a:off x="680998" y="1370208"/>
            <a:ext cx="10843381" cy="4603120"/>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200" dirty="0"/>
              <a:t>For hyposensitivity consider….</a:t>
            </a:r>
          </a:p>
          <a:p>
            <a:pPr marL="800100" lvl="1" indent="-342900">
              <a:lnSpc>
                <a:spcPct val="150000"/>
              </a:lnSpc>
              <a:buClr>
                <a:schemeClr val="accent6">
                  <a:lumMod val="75000"/>
                </a:schemeClr>
              </a:buClr>
              <a:buFont typeface="Arial" panose="020B0604020202020204" pitchFamily="34" charset="0"/>
              <a:buChar char="•"/>
            </a:pPr>
            <a:r>
              <a:rPr lang="en-US" sz="2200" dirty="0"/>
              <a:t>Built in sensory or movement breaks.</a:t>
            </a:r>
          </a:p>
          <a:p>
            <a:pPr marL="800100" lvl="1" indent="-342900">
              <a:lnSpc>
                <a:spcPct val="150000"/>
              </a:lnSpc>
              <a:buClr>
                <a:schemeClr val="accent6">
                  <a:lumMod val="75000"/>
                </a:schemeClr>
              </a:buClr>
              <a:buFont typeface="Arial" panose="020B0604020202020204" pitchFamily="34" charset="0"/>
              <a:buChar char="•"/>
            </a:pPr>
            <a:r>
              <a:rPr lang="en-US" sz="2200" dirty="0"/>
              <a:t>Be prepared with fidgets or preferred items to give sensory input.</a:t>
            </a:r>
          </a:p>
          <a:p>
            <a:pPr marL="800100" lvl="1" indent="-342900">
              <a:lnSpc>
                <a:spcPct val="150000"/>
              </a:lnSpc>
              <a:buClr>
                <a:schemeClr val="accent6">
                  <a:lumMod val="75000"/>
                </a:schemeClr>
              </a:buClr>
              <a:buFont typeface="Arial" panose="020B0604020202020204" pitchFamily="34" charset="0"/>
              <a:buChar char="•"/>
            </a:pPr>
            <a:r>
              <a:rPr lang="en-US" sz="2200" dirty="0"/>
              <a:t>Weighted blankets, trampolines, jumping, swinging, weight-bearing activities, deep pressure, or other items that provide sensory input.</a:t>
            </a:r>
          </a:p>
          <a:p>
            <a:pPr marL="800100" lvl="1" indent="-342900">
              <a:lnSpc>
                <a:spcPct val="150000"/>
              </a:lnSpc>
              <a:buClr>
                <a:schemeClr val="accent6">
                  <a:lumMod val="75000"/>
                </a:schemeClr>
              </a:buClr>
              <a:buFont typeface="Arial" panose="020B0604020202020204" pitchFamily="34" charset="0"/>
              <a:buChar char="•"/>
            </a:pPr>
            <a:r>
              <a:rPr lang="en-US" sz="2200" dirty="0"/>
              <a:t>Build sensory time into a person’s schedule (i.e.-bounce on the trampoline 3x daily)</a:t>
            </a:r>
          </a:p>
          <a:p>
            <a:pPr marL="800100" lvl="1" indent="-342900">
              <a:lnSpc>
                <a:spcPct val="150000"/>
              </a:lnSpc>
              <a:buClr>
                <a:schemeClr val="accent6">
                  <a:lumMod val="75000"/>
                </a:schemeClr>
              </a:buClr>
              <a:buFont typeface="Arial" panose="020B0604020202020204" pitchFamily="34" charset="0"/>
              <a:buChar char="•"/>
            </a:pPr>
            <a:r>
              <a:rPr lang="en-US" sz="2200" dirty="0"/>
              <a:t>Be mindful of the space, is there ample room? Can they stand and move? </a:t>
            </a:r>
          </a:p>
          <a:p>
            <a:pPr marL="800100" lvl="1" indent="-342900">
              <a:lnSpc>
                <a:spcPct val="150000"/>
              </a:lnSpc>
              <a:buClr>
                <a:schemeClr val="accent6">
                  <a:lumMod val="75000"/>
                </a:schemeClr>
              </a:buClr>
              <a:buFont typeface="Arial" panose="020B0604020202020204" pitchFamily="34" charset="0"/>
              <a:buChar char="•"/>
            </a:pPr>
            <a:r>
              <a:rPr lang="en-US" sz="2200" dirty="0"/>
              <a:t>Allow movement and noise, when possible, don’t make someone “sit still” &amp; “be quiet.”</a:t>
            </a:r>
          </a:p>
          <a:p>
            <a:pPr marL="800100" lvl="1" indent="-342900">
              <a:lnSpc>
                <a:spcPct val="150000"/>
              </a:lnSpc>
              <a:buClr>
                <a:schemeClr val="accent6">
                  <a:lumMod val="75000"/>
                </a:schemeClr>
              </a:buClr>
              <a:buFont typeface="Arial" panose="020B0604020202020204" pitchFamily="34" charset="0"/>
              <a:buChar char="•"/>
            </a:pPr>
            <a:r>
              <a:rPr lang="en-US" sz="2200" dirty="0"/>
              <a:t>Be mindful of textures in clothing, food, the environment…</a:t>
            </a:r>
          </a:p>
        </p:txBody>
      </p:sp>
      <p:sp>
        <p:nvSpPr>
          <p:cNvPr id="5" name="TextBox 4">
            <a:extLst>
              <a:ext uri="{FF2B5EF4-FFF2-40B4-BE49-F238E27FC236}">
                <a16:creationId xmlns:a16="http://schemas.microsoft.com/office/drawing/2014/main" id="{13D16510-CCBE-8202-050C-9B56DFC2C520}"/>
              </a:ext>
            </a:extLst>
          </p:cNvPr>
          <p:cNvSpPr txBox="1"/>
          <p:nvPr/>
        </p:nvSpPr>
        <p:spPr>
          <a:xfrm>
            <a:off x="3580485" y="620484"/>
            <a:ext cx="5023693" cy="523220"/>
          </a:xfrm>
          <a:prstGeom prst="rect">
            <a:avLst/>
          </a:prstGeom>
          <a:noFill/>
        </p:spPr>
        <p:txBody>
          <a:bodyPr wrap="square" rtlCol="0">
            <a:spAutoFit/>
          </a:bodyPr>
          <a:lstStyle/>
          <a:p>
            <a:r>
              <a:rPr lang="en-US" sz="2800" dirty="0">
                <a:solidFill>
                  <a:schemeClr val="accent6">
                    <a:lumMod val="75000"/>
                  </a:schemeClr>
                </a:solidFill>
              </a:rPr>
              <a:t>Strategies for Sensory Processing</a:t>
            </a:r>
          </a:p>
        </p:txBody>
      </p:sp>
    </p:spTree>
    <p:extLst>
      <p:ext uri="{BB962C8B-B14F-4D97-AF65-F5344CB8AC3E}">
        <p14:creationId xmlns:p14="http://schemas.microsoft.com/office/powerpoint/2010/main" val="3165985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23</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482B7232-BA94-6056-730D-BE0AAB41E295}"/>
              </a:ext>
            </a:extLst>
          </p:cNvPr>
          <p:cNvSpPr txBox="1"/>
          <p:nvPr/>
        </p:nvSpPr>
        <p:spPr>
          <a:xfrm>
            <a:off x="3940404" y="659875"/>
            <a:ext cx="4320478" cy="477054"/>
          </a:xfrm>
          <a:prstGeom prst="rect">
            <a:avLst/>
          </a:prstGeom>
          <a:noFill/>
        </p:spPr>
        <p:txBody>
          <a:bodyPr wrap="square" rtlCol="0">
            <a:spAutoFit/>
          </a:bodyPr>
          <a:lstStyle/>
          <a:p>
            <a:r>
              <a:rPr lang="en-US" sz="2500" dirty="0">
                <a:solidFill>
                  <a:schemeClr val="accent6">
                    <a:lumMod val="75000"/>
                  </a:schemeClr>
                </a:solidFill>
              </a:rPr>
              <a:t>Structure, Predictability, Routine</a:t>
            </a:r>
          </a:p>
        </p:txBody>
      </p:sp>
      <p:sp>
        <p:nvSpPr>
          <p:cNvPr id="5" name="TextBox 4">
            <a:extLst>
              <a:ext uri="{FF2B5EF4-FFF2-40B4-BE49-F238E27FC236}">
                <a16:creationId xmlns:a16="http://schemas.microsoft.com/office/drawing/2014/main" id="{BF21B8E9-1679-F4C8-E4E0-6B349A8754D9}"/>
              </a:ext>
            </a:extLst>
          </p:cNvPr>
          <p:cNvSpPr txBox="1"/>
          <p:nvPr/>
        </p:nvSpPr>
        <p:spPr>
          <a:xfrm>
            <a:off x="728133" y="1678817"/>
            <a:ext cx="10843381" cy="4095288"/>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200" dirty="0"/>
              <a:t>Narrowed, intense focus on singular items/topics/individuals.</a:t>
            </a:r>
          </a:p>
          <a:p>
            <a:pPr marL="342900" indent="-342900">
              <a:lnSpc>
                <a:spcPct val="150000"/>
              </a:lnSpc>
              <a:buClr>
                <a:schemeClr val="accent6">
                  <a:lumMod val="75000"/>
                </a:schemeClr>
              </a:buClr>
              <a:buFont typeface="Arial" panose="020B0604020202020204" pitchFamily="34" charset="0"/>
              <a:buChar char="•"/>
            </a:pPr>
            <a:r>
              <a:rPr lang="en-US" sz="2200" dirty="0"/>
              <a:t>Structure, predictability, and routine may bring a sense of calm and reduce overall anxiety.</a:t>
            </a:r>
          </a:p>
          <a:p>
            <a:pPr marL="342900" indent="-342900">
              <a:lnSpc>
                <a:spcPct val="150000"/>
              </a:lnSpc>
              <a:buClr>
                <a:schemeClr val="accent6">
                  <a:lumMod val="75000"/>
                </a:schemeClr>
              </a:buClr>
              <a:buFont typeface="Arial" panose="020B0604020202020204" pitchFamily="34" charset="0"/>
              <a:buChar char="•"/>
            </a:pPr>
            <a:r>
              <a:rPr lang="en-US" sz="2200" dirty="0"/>
              <a:t>These concepts are tied to an individuals RRB’s by incorporating repetitive preferences and needs into their daily life.</a:t>
            </a:r>
          </a:p>
          <a:p>
            <a:pPr marL="342900" indent="-342900">
              <a:lnSpc>
                <a:spcPct val="150000"/>
              </a:lnSpc>
              <a:buClr>
                <a:schemeClr val="accent6">
                  <a:lumMod val="75000"/>
                </a:schemeClr>
              </a:buClr>
              <a:buFont typeface="Arial" panose="020B0604020202020204" pitchFamily="34" charset="0"/>
              <a:buChar char="•"/>
            </a:pPr>
            <a:r>
              <a:rPr lang="en-US" sz="2200" dirty="0"/>
              <a:t>May appear in any setting or interaction</a:t>
            </a:r>
          </a:p>
          <a:p>
            <a:pPr marL="342900" indent="-342900">
              <a:lnSpc>
                <a:spcPct val="150000"/>
              </a:lnSpc>
              <a:buClr>
                <a:schemeClr val="accent6">
                  <a:lumMod val="75000"/>
                </a:schemeClr>
              </a:buClr>
              <a:buFont typeface="Arial" panose="020B0604020202020204" pitchFamily="34" charset="0"/>
              <a:buChar char="•"/>
            </a:pPr>
            <a:r>
              <a:rPr lang="en-US" sz="2200" dirty="0"/>
              <a:t>At times, hyperfocus may disrupt an individual's life, social relationships, and cause disruptive behaviors.</a:t>
            </a:r>
          </a:p>
          <a:p>
            <a:pPr marL="342900" indent="-342900">
              <a:lnSpc>
                <a:spcPct val="150000"/>
              </a:lnSpc>
              <a:buClr>
                <a:schemeClr val="accent6">
                  <a:lumMod val="75000"/>
                </a:schemeClr>
              </a:buClr>
              <a:buFont typeface="Arial" panose="020B0604020202020204" pitchFamily="34" charset="0"/>
              <a:buChar char="•"/>
            </a:pPr>
            <a:endParaRPr lang="en-US" sz="2200" dirty="0"/>
          </a:p>
        </p:txBody>
      </p:sp>
    </p:spTree>
    <p:extLst>
      <p:ext uri="{BB962C8B-B14F-4D97-AF65-F5344CB8AC3E}">
        <p14:creationId xmlns:p14="http://schemas.microsoft.com/office/powerpoint/2010/main" val="183505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24</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482B7232-BA94-6056-730D-BE0AAB41E295}"/>
              </a:ext>
            </a:extLst>
          </p:cNvPr>
          <p:cNvSpPr txBox="1"/>
          <p:nvPr/>
        </p:nvSpPr>
        <p:spPr>
          <a:xfrm>
            <a:off x="3011648" y="620785"/>
            <a:ext cx="6165594" cy="477054"/>
          </a:xfrm>
          <a:prstGeom prst="rect">
            <a:avLst/>
          </a:prstGeom>
          <a:noFill/>
        </p:spPr>
        <p:txBody>
          <a:bodyPr wrap="square" rtlCol="0">
            <a:spAutoFit/>
          </a:bodyPr>
          <a:lstStyle/>
          <a:p>
            <a:r>
              <a:rPr lang="en-US" sz="2500" dirty="0">
                <a:solidFill>
                  <a:schemeClr val="accent6">
                    <a:lumMod val="75000"/>
                  </a:schemeClr>
                </a:solidFill>
              </a:rPr>
              <a:t>Strategies for Structure, Predictability, Routine</a:t>
            </a:r>
          </a:p>
        </p:txBody>
      </p:sp>
      <p:sp>
        <p:nvSpPr>
          <p:cNvPr id="5" name="TextBox 4">
            <a:extLst>
              <a:ext uri="{FF2B5EF4-FFF2-40B4-BE49-F238E27FC236}">
                <a16:creationId xmlns:a16="http://schemas.microsoft.com/office/drawing/2014/main" id="{BF21B8E9-1679-F4C8-E4E0-6B349A8754D9}"/>
              </a:ext>
            </a:extLst>
          </p:cNvPr>
          <p:cNvSpPr txBox="1"/>
          <p:nvPr/>
        </p:nvSpPr>
        <p:spPr>
          <a:xfrm>
            <a:off x="728133" y="1134533"/>
            <a:ext cx="10843381" cy="4614020"/>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dirty="0"/>
              <a:t>Organized home environments increasing identification of relevant and nonrelevant information</a:t>
            </a:r>
          </a:p>
          <a:p>
            <a:pPr marL="342900" indent="-342900">
              <a:lnSpc>
                <a:spcPct val="150000"/>
              </a:lnSpc>
              <a:buClr>
                <a:schemeClr val="accent6">
                  <a:lumMod val="75000"/>
                </a:schemeClr>
              </a:buClr>
              <a:buFont typeface="Arial" panose="020B0604020202020204" pitchFamily="34" charset="0"/>
              <a:buChar char="•"/>
            </a:pPr>
            <a:r>
              <a:rPr lang="en-US" dirty="0"/>
              <a:t>When typical routines are unavailable (summer break e.g.) incorporating activities that may be similar or decreasing unstructured/down time</a:t>
            </a:r>
          </a:p>
          <a:p>
            <a:pPr marL="342900" indent="-342900">
              <a:lnSpc>
                <a:spcPct val="150000"/>
              </a:lnSpc>
              <a:buClr>
                <a:schemeClr val="accent6">
                  <a:lumMod val="75000"/>
                </a:schemeClr>
              </a:buClr>
              <a:buFont typeface="Arial" panose="020B0604020202020204" pitchFamily="34" charset="0"/>
              <a:buChar char="•"/>
            </a:pPr>
            <a:r>
              <a:rPr lang="en-US" dirty="0"/>
              <a:t>First/then statements, sequencing</a:t>
            </a:r>
          </a:p>
          <a:p>
            <a:pPr marL="342900" indent="-342900">
              <a:lnSpc>
                <a:spcPct val="150000"/>
              </a:lnSpc>
              <a:buClr>
                <a:schemeClr val="accent6">
                  <a:lumMod val="75000"/>
                </a:schemeClr>
              </a:buClr>
              <a:buFont typeface="Arial" panose="020B0604020202020204" pitchFamily="34" charset="0"/>
              <a:buChar char="•"/>
            </a:pPr>
            <a:r>
              <a:rPr lang="en-US" dirty="0"/>
              <a:t>Consideration of staffing schedules and the effect of changes/coverage</a:t>
            </a:r>
          </a:p>
          <a:p>
            <a:pPr marL="342900" indent="-342900">
              <a:lnSpc>
                <a:spcPct val="150000"/>
              </a:lnSpc>
              <a:buClr>
                <a:schemeClr val="accent6">
                  <a:lumMod val="75000"/>
                </a:schemeClr>
              </a:buClr>
              <a:buFont typeface="Arial" panose="020B0604020202020204" pitchFamily="34" charset="0"/>
              <a:buChar char="•"/>
            </a:pPr>
            <a:r>
              <a:rPr lang="en-US" dirty="0"/>
              <a:t>Pre-teaching</a:t>
            </a:r>
          </a:p>
          <a:p>
            <a:pPr marL="342900" indent="-342900">
              <a:lnSpc>
                <a:spcPct val="150000"/>
              </a:lnSpc>
              <a:buClr>
                <a:schemeClr val="accent6">
                  <a:lumMod val="75000"/>
                </a:schemeClr>
              </a:buClr>
              <a:buFont typeface="Arial" panose="020B0604020202020204" pitchFamily="34" charset="0"/>
              <a:buChar char="•"/>
            </a:pPr>
            <a:r>
              <a:rPr lang="en-US" dirty="0"/>
              <a:t>Discussion of significant upcoming events, know the person and when best to discuss </a:t>
            </a:r>
          </a:p>
          <a:p>
            <a:pPr marL="342900" indent="-342900">
              <a:lnSpc>
                <a:spcPct val="150000"/>
              </a:lnSpc>
              <a:buClr>
                <a:schemeClr val="accent6">
                  <a:lumMod val="75000"/>
                </a:schemeClr>
              </a:buClr>
              <a:buFont typeface="Arial" panose="020B0604020202020204" pitchFamily="34" charset="0"/>
              <a:buChar char="•"/>
            </a:pPr>
            <a:r>
              <a:rPr lang="en-US" dirty="0"/>
              <a:t>Identify socially appropriate ways for the person to incorporate their interests in alternate settings</a:t>
            </a:r>
          </a:p>
          <a:p>
            <a:pPr marL="342900" indent="-342900">
              <a:lnSpc>
                <a:spcPct val="150000"/>
              </a:lnSpc>
              <a:buClr>
                <a:schemeClr val="accent6">
                  <a:lumMod val="75000"/>
                </a:schemeClr>
              </a:buClr>
              <a:buFont typeface="Arial" panose="020B0604020202020204" pitchFamily="34" charset="0"/>
              <a:buChar char="•"/>
            </a:pPr>
            <a:r>
              <a:rPr lang="en-US" dirty="0"/>
              <a:t>While engaging with someone, support their interests with small redirections or other engagement opportunities.</a:t>
            </a:r>
          </a:p>
          <a:p>
            <a:pPr marL="342900" indent="-342900">
              <a:lnSpc>
                <a:spcPct val="150000"/>
              </a:lnSpc>
              <a:buClr>
                <a:schemeClr val="accent6">
                  <a:lumMod val="75000"/>
                </a:schemeClr>
              </a:buClr>
              <a:buFont typeface="Arial" panose="020B0604020202020204" pitchFamily="34" charset="0"/>
              <a:buChar char="•"/>
            </a:pPr>
            <a:r>
              <a:rPr lang="en-US" dirty="0"/>
              <a:t>Adaptability may begin with small changes/suggestions</a:t>
            </a:r>
          </a:p>
        </p:txBody>
      </p:sp>
    </p:spTree>
    <p:extLst>
      <p:ext uri="{BB962C8B-B14F-4D97-AF65-F5344CB8AC3E}">
        <p14:creationId xmlns:p14="http://schemas.microsoft.com/office/powerpoint/2010/main" val="407522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25</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482B7232-BA94-6056-730D-BE0AAB41E295}"/>
              </a:ext>
            </a:extLst>
          </p:cNvPr>
          <p:cNvSpPr txBox="1"/>
          <p:nvPr/>
        </p:nvSpPr>
        <p:spPr>
          <a:xfrm>
            <a:off x="4916651" y="566353"/>
            <a:ext cx="2289695" cy="477054"/>
          </a:xfrm>
          <a:prstGeom prst="rect">
            <a:avLst/>
          </a:prstGeom>
          <a:noFill/>
        </p:spPr>
        <p:txBody>
          <a:bodyPr wrap="square" rtlCol="0">
            <a:spAutoFit/>
          </a:bodyPr>
          <a:lstStyle/>
          <a:p>
            <a:r>
              <a:rPr lang="en-US" sz="2500" dirty="0">
                <a:solidFill>
                  <a:schemeClr val="accent6">
                    <a:lumMod val="75000"/>
                  </a:schemeClr>
                </a:solidFill>
              </a:rPr>
              <a:t>Visual Schedules</a:t>
            </a:r>
          </a:p>
        </p:txBody>
      </p:sp>
      <p:sp>
        <p:nvSpPr>
          <p:cNvPr id="5" name="TextBox 4">
            <a:extLst>
              <a:ext uri="{FF2B5EF4-FFF2-40B4-BE49-F238E27FC236}">
                <a16:creationId xmlns:a16="http://schemas.microsoft.com/office/drawing/2014/main" id="{BF21B8E9-1679-F4C8-E4E0-6B349A8754D9}"/>
              </a:ext>
            </a:extLst>
          </p:cNvPr>
          <p:cNvSpPr txBox="1"/>
          <p:nvPr/>
        </p:nvSpPr>
        <p:spPr>
          <a:xfrm>
            <a:off x="326571" y="967207"/>
            <a:ext cx="11521302" cy="459036"/>
          </a:xfrm>
          <a:prstGeom prst="rect">
            <a:avLst/>
          </a:prstGeom>
          <a:noFill/>
        </p:spPr>
        <p:txBody>
          <a:bodyPr wrap="square" rtlCol="0">
            <a:spAutoFit/>
          </a:bodyPr>
          <a:lstStyle/>
          <a:p>
            <a:pPr>
              <a:lnSpc>
                <a:spcPct val="150000"/>
              </a:lnSpc>
              <a:buClr>
                <a:schemeClr val="accent6">
                  <a:lumMod val="75000"/>
                </a:schemeClr>
              </a:buClr>
            </a:pPr>
            <a:r>
              <a:rPr lang="en-US" dirty="0"/>
              <a:t>Visual Schedules, planners, calendars, review frequently and verbally prompt the person back to the schedule for questions</a:t>
            </a:r>
          </a:p>
        </p:txBody>
      </p:sp>
      <p:pic>
        <p:nvPicPr>
          <p:cNvPr id="10" name="Picture 2">
            <a:extLst>
              <a:ext uri="{FF2B5EF4-FFF2-40B4-BE49-F238E27FC236}">
                <a16:creationId xmlns:a16="http://schemas.microsoft.com/office/drawing/2014/main" id="{416A1D50-6729-1587-81EA-ADF8B5E41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8" y="1728979"/>
            <a:ext cx="3609808" cy="40745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98EC2D8F-7E35-9AC2-047D-287F738F6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763" y="1685332"/>
            <a:ext cx="3609808" cy="40748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aily Visual Schedule for keeping kids on task, This is an Amazing Free Visual Schedule and Kids Daily Schedule that is perfect for Autism, preschoolers, and toddlers. Printable Visual Schedule Pictures for home &amp; school, Visual Schedule Autism Printables and Daily Schedule for Kids">
            <a:extLst>
              <a:ext uri="{FF2B5EF4-FFF2-40B4-BE49-F238E27FC236}">
                <a16:creationId xmlns:a16="http://schemas.microsoft.com/office/drawing/2014/main" id="{F22DF381-1EDF-0230-C7C6-F04545F46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383" y="1728979"/>
            <a:ext cx="3214503" cy="457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8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26</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85955F1D-3414-86D5-7464-96B62B464D79}"/>
              </a:ext>
            </a:extLst>
          </p:cNvPr>
          <p:cNvSpPr txBox="1"/>
          <p:nvPr/>
        </p:nvSpPr>
        <p:spPr>
          <a:xfrm>
            <a:off x="566056" y="1622014"/>
            <a:ext cx="11080454" cy="3587457"/>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200" dirty="0"/>
              <a:t>Transitions can be incredibly difficult with individuals with ASD.  Stopping one activity and moving to the next can result in immediate anxiety and escalation.  </a:t>
            </a:r>
          </a:p>
          <a:p>
            <a:pPr marL="342900" indent="-342900">
              <a:lnSpc>
                <a:spcPct val="150000"/>
              </a:lnSpc>
              <a:buClr>
                <a:schemeClr val="accent6">
                  <a:lumMod val="75000"/>
                </a:schemeClr>
              </a:buClr>
              <a:buFont typeface="Arial" panose="020B0604020202020204" pitchFamily="34" charset="0"/>
              <a:buChar char="•"/>
            </a:pPr>
            <a:r>
              <a:rPr lang="en-US" sz="2200" dirty="0"/>
              <a:t>Individuals with ASD may have difficulty shifting attention from one task to another</a:t>
            </a:r>
          </a:p>
          <a:p>
            <a:pPr marL="342900" indent="-342900">
              <a:lnSpc>
                <a:spcPct val="150000"/>
              </a:lnSpc>
              <a:buClr>
                <a:schemeClr val="accent6">
                  <a:lumMod val="75000"/>
                </a:schemeClr>
              </a:buClr>
              <a:buFont typeface="Arial" panose="020B0604020202020204" pitchFamily="34" charset="0"/>
              <a:buChar char="•"/>
            </a:pPr>
            <a:r>
              <a:rPr lang="en-US" sz="2200" dirty="0"/>
              <a:t>Transitions can disrupt the persons greater need for predictability and routine</a:t>
            </a:r>
          </a:p>
          <a:p>
            <a:pPr marL="342900" indent="-342900">
              <a:lnSpc>
                <a:spcPct val="150000"/>
              </a:lnSpc>
              <a:buClr>
                <a:schemeClr val="accent6">
                  <a:lumMod val="75000"/>
                </a:schemeClr>
              </a:buClr>
              <a:buFont typeface="Arial" panose="020B0604020202020204" pitchFamily="34" charset="0"/>
              <a:buChar char="•"/>
            </a:pPr>
            <a:r>
              <a:rPr lang="en-US" sz="2200" dirty="0"/>
              <a:t>Transitions can be as small as getting out of the car or as large as moving to a new home</a:t>
            </a:r>
          </a:p>
          <a:p>
            <a:pPr marL="342900" indent="-342900">
              <a:lnSpc>
                <a:spcPct val="150000"/>
              </a:lnSpc>
              <a:buClr>
                <a:schemeClr val="accent6">
                  <a:lumMod val="75000"/>
                </a:schemeClr>
              </a:buClr>
              <a:buFont typeface="Arial" panose="020B0604020202020204" pitchFamily="34" charset="0"/>
              <a:buChar char="•"/>
            </a:pPr>
            <a:r>
              <a:rPr lang="en-US" sz="2200" dirty="0"/>
              <a:t>Transitioning to a less rewarding activity may lead to problematic behaviors or a slower transition</a:t>
            </a:r>
          </a:p>
        </p:txBody>
      </p:sp>
      <p:sp>
        <p:nvSpPr>
          <p:cNvPr id="5" name="TextBox 4">
            <a:extLst>
              <a:ext uri="{FF2B5EF4-FFF2-40B4-BE49-F238E27FC236}">
                <a16:creationId xmlns:a16="http://schemas.microsoft.com/office/drawing/2014/main" id="{4FECDCEB-0FA5-0390-B814-D1D57A178376}"/>
              </a:ext>
            </a:extLst>
          </p:cNvPr>
          <p:cNvSpPr txBox="1"/>
          <p:nvPr/>
        </p:nvSpPr>
        <p:spPr>
          <a:xfrm>
            <a:off x="5285067" y="620785"/>
            <a:ext cx="1619075" cy="477054"/>
          </a:xfrm>
          <a:prstGeom prst="rect">
            <a:avLst/>
          </a:prstGeom>
          <a:noFill/>
        </p:spPr>
        <p:txBody>
          <a:bodyPr wrap="square" rtlCol="0">
            <a:spAutoFit/>
          </a:bodyPr>
          <a:lstStyle/>
          <a:p>
            <a:r>
              <a:rPr lang="en-US" sz="2500" dirty="0">
                <a:solidFill>
                  <a:schemeClr val="accent6">
                    <a:lumMod val="75000"/>
                  </a:schemeClr>
                </a:solidFill>
              </a:rPr>
              <a:t>Transitions</a:t>
            </a:r>
          </a:p>
        </p:txBody>
      </p:sp>
    </p:spTree>
    <p:extLst>
      <p:ext uri="{BB962C8B-B14F-4D97-AF65-F5344CB8AC3E}">
        <p14:creationId xmlns:p14="http://schemas.microsoft.com/office/powerpoint/2010/main" val="85841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27</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5" name="TextBox 4">
            <a:extLst>
              <a:ext uri="{FF2B5EF4-FFF2-40B4-BE49-F238E27FC236}">
                <a16:creationId xmlns:a16="http://schemas.microsoft.com/office/drawing/2014/main" id="{04F31F8C-0A24-A42E-DAFF-232674C99495}"/>
              </a:ext>
            </a:extLst>
          </p:cNvPr>
          <p:cNvSpPr txBox="1"/>
          <p:nvPr/>
        </p:nvSpPr>
        <p:spPr>
          <a:xfrm>
            <a:off x="3450771" y="598712"/>
            <a:ext cx="5333998" cy="523220"/>
          </a:xfrm>
          <a:prstGeom prst="rect">
            <a:avLst/>
          </a:prstGeom>
          <a:noFill/>
        </p:spPr>
        <p:txBody>
          <a:bodyPr wrap="square">
            <a:spAutoFit/>
          </a:bodyPr>
          <a:lstStyle/>
          <a:p>
            <a:r>
              <a:rPr lang="en-US" sz="2800" dirty="0">
                <a:solidFill>
                  <a:schemeClr val="accent6">
                    <a:lumMod val="75000"/>
                  </a:schemeClr>
                </a:solidFill>
              </a:rPr>
              <a:t>Strategies to Assist with Transitions</a:t>
            </a:r>
            <a:endParaRPr lang="en-US" sz="2800" dirty="0"/>
          </a:p>
        </p:txBody>
      </p:sp>
      <p:sp>
        <p:nvSpPr>
          <p:cNvPr id="6" name="TextBox 5">
            <a:extLst>
              <a:ext uri="{FF2B5EF4-FFF2-40B4-BE49-F238E27FC236}">
                <a16:creationId xmlns:a16="http://schemas.microsoft.com/office/drawing/2014/main" id="{3641B66C-E040-A98D-FCE9-EC0F2A13FC40}"/>
              </a:ext>
            </a:extLst>
          </p:cNvPr>
          <p:cNvSpPr txBox="1"/>
          <p:nvPr/>
        </p:nvSpPr>
        <p:spPr>
          <a:xfrm>
            <a:off x="566056" y="1110382"/>
            <a:ext cx="11080454" cy="5578065"/>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000" dirty="0"/>
              <a:t>Visual Schedules increasing predictability in the transition</a:t>
            </a:r>
          </a:p>
          <a:p>
            <a:pPr marL="342900" indent="-342900">
              <a:lnSpc>
                <a:spcPct val="150000"/>
              </a:lnSpc>
              <a:buClr>
                <a:schemeClr val="accent6">
                  <a:lumMod val="75000"/>
                </a:schemeClr>
              </a:buClr>
              <a:buFont typeface="Arial" panose="020B0604020202020204" pitchFamily="34" charset="0"/>
              <a:buChar char="•"/>
            </a:pPr>
            <a:r>
              <a:rPr lang="en-US" sz="2000" dirty="0"/>
              <a:t>Allowing extra time for transitions as needed but making wait time for the next activity as short as possible</a:t>
            </a:r>
          </a:p>
          <a:p>
            <a:pPr marL="342900" indent="-342900">
              <a:lnSpc>
                <a:spcPct val="150000"/>
              </a:lnSpc>
              <a:buClr>
                <a:schemeClr val="accent6">
                  <a:lumMod val="75000"/>
                </a:schemeClr>
              </a:buClr>
              <a:buFont typeface="Arial" panose="020B0604020202020204" pitchFamily="34" charset="0"/>
              <a:buChar char="•"/>
            </a:pPr>
            <a:r>
              <a:rPr lang="en-US" sz="2000" dirty="0"/>
              <a:t>Visual aides, timers, cues</a:t>
            </a:r>
          </a:p>
          <a:p>
            <a:pPr marL="342900" indent="-342900">
              <a:lnSpc>
                <a:spcPct val="150000"/>
              </a:lnSpc>
              <a:buClr>
                <a:schemeClr val="accent6">
                  <a:lumMod val="75000"/>
                </a:schemeClr>
              </a:buClr>
              <a:buFont typeface="Arial" panose="020B0604020202020204" pitchFamily="34" charset="0"/>
              <a:buChar char="•"/>
            </a:pPr>
            <a:r>
              <a:rPr lang="en-US" sz="2000" dirty="0"/>
              <a:t>Pre-teaching, count downs, verbal reminders</a:t>
            </a:r>
          </a:p>
          <a:p>
            <a:pPr marL="342900" indent="-342900">
              <a:lnSpc>
                <a:spcPct val="150000"/>
              </a:lnSpc>
              <a:buClr>
                <a:schemeClr val="accent6">
                  <a:lumMod val="75000"/>
                </a:schemeClr>
              </a:buClr>
              <a:buFont typeface="Arial" panose="020B0604020202020204" pitchFamily="34" charset="0"/>
              <a:buChar char="•"/>
            </a:pPr>
            <a:r>
              <a:rPr lang="en-US" sz="2000" dirty="0"/>
              <a:t>Planning breaks when needed throughout the transition</a:t>
            </a:r>
          </a:p>
          <a:p>
            <a:pPr marL="342900" indent="-342900">
              <a:lnSpc>
                <a:spcPct val="150000"/>
              </a:lnSpc>
              <a:buClr>
                <a:schemeClr val="accent6">
                  <a:lumMod val="75000"/>
                </a:schemeClr>
              </a:buClr>
              <a:buFont typeface="Arial" panose="020B0604020202020204" pitchFamily="34" charset="0"/>
              <a:buChar char="•"/>
            </a:pPr>
            <a:r>
              <a:rPr lang="en-US" sz="2000" dirty="0"/>
              <a:t>Allowing for sensory needs (walking in a crowded hallway while transitioning classes)</a:t>
            </a:r>
          </a:p>
          <a:p>
            <a:pPr marL="342900" indent="-342900">
              <a:lnSpc>
                <a:spcPct val="150000"/>
              </a:lnSpc>
              <a:buClr>
                <a:schemeClr val="accent6">
                  <a:lumMod val="75000"/>
                </a:schemeClr>
              </a:buClr>
              <a:buFont typeface="Arial" panose="020B0604020202020204" pitchFamily="34" charset="0"/>
              <a:buChar char="•"/>
            </a:pPr>
            <a:r>
              <a:rPr lang="en-US" sz="2000" dirty="0"/>
              <a:t>Providing fidgets, sensory items, headphones to manage anxiety during transitions</a:t>
            </a:r>
          </a:p>
          <a:p>
            <a:pPr marL="342900" indent="-342900">
              <a:lnSpc>
                <a:spcPct val="150000"/>
              </a:lnSpc>
              <a:buClr>
                <a:schemeClr val="accent6">
                  <a:lumMod val="75000"/>
                </a:schemeClr>
              </a:buClr>
              <a:buFont typeface="Arial" panose="020B0604020202020204" pitchFamily="34" charset="0"/>
              <a:buChar char="•"/>
            </a:pPr>
            <a:r>
              <a:rPr lang="en-US" sz="2000" dirty="0"/>
              <a:t>Active listening</a:t>
            </a:r>
          </a:p>
          <a:p>
            <a:pPr marL="342900" indent="-342900">
              <a:lnSpc>
                <a:spcPct val="150000"/>
              </a:lnSpc>
              <a:buClr>
                <a:schemeClr val="accent6">
                  <a:lumMod val="75000"/>
                </a:schemeClr>
              </a:buClr>
              <a:buFont typeface="Arial" panose="020B0604020202020204" pitchFamily="34" charset="0"/>
              <a:buChar char="•"/>
            </a:pPr>
            <a:r>
              <a:rPr lang="en-US" sz="2000" dirty="0"/>
              <a:t>Social Stories</a:t>
            </a:r>
          </a:p>
          <a:p>
            <a:pPr marL="342900" indent="-342900">
              <a:lnSpc>
                <a:spcPct val="150000"/>
              </a:lnSpc>
              <a:buClr>
                <a:schemeClr val="accent6">
                  <a:lumMod val="75000"/>
                </a:schemeClr>
              </a:buClr>
              <a:buFont typeface="Arial" panose="020B0604020202020204" pitchFamily="34" charset="0"/>
              <a:buChar char="•"/>
            </a:pPr>
            <a:r>
              <a:rPr lang="en-US" sz="2000" dirty="0"/>
              <a:t>Engage in a preferred activity when the transition is complete referencing as needed</a:t>
            </a:r>
          </a:p>
          <a:p>
            <a:pPr>
              <a:lnSpc>
                <a:spcPct val="150000"/>
              </a:lnSpc>
              <a:buClr>
                <a:schemeClr val="accent6">
                  <a:lumMod val="75000"/>
                </a:schemeClr>
              </a:buClr>
            </a:pPr>
            <a:r>
              <a:rPr lang="en-US" sz="2000" dirty="0"/>
              <a:t>     during the transition.</a:t>
            </a:r>
            <a:endParaRPr lang="en-US" dirty="0"/>
          </a:p>
        </p:txBody>
      </p:sp>
    </p:spTree>
    <p:extLst>
      <p:ext uri="{BB962C8B-B14F-4D97-AF65-F5344CB8AC3E}">
        <p14:creationId xmlns:p14="http://schemas.microsoft.com/office/powerpoint/2010/main" val="91141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28</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D3CC4619-D78C-8CD1-0D41-05B1A493FF4B}"/>
              </a:ext>
            </a:extLst>
          </p:cNvPr>
          <p:cNvSpPr txBox="1"/>
          <p:nvPr/>
        </p:nvSpPr>
        <p:spPr>
          <a:xfrm>
            <a:off x="2035629" y="549999"/>
            <a:ext cx="7751636" cy="523220"/>
          </a:xfrm>
          <a:prstGeom prst="rect">
            <a:avLst/>
          </a:prstGeom>
          <a:noFill/>
        </p:spPr>
        <p:txBody>
          <a:bodyPr wrap="square">
            <a:spAutoFit/>
          </a:bodyPr>
          <a:lstStyle/>
          <a:p>
            <a:r>
              <a:rPr lang="en-US" sz="2800" dirty="0">
                <a:solidFill>
                  <a:schemeClr val="accent6">
                    <a:lumMod val="75000"/>
                  </a:schemeClr>
                </a:solidFill>
              </a:rPr>
              <a:t>Behavior is Communication Regardless of Diagnosis</a:t>
            </a:r>
            <a:endParaRPr lang="en-US" sz="2800" dirty="0"/>
          </a:p>
        </p:txBody>
      </p:sp>
      <p:sp>
        <p:nvSpPr>
          <p:cNvPr id="5" name="Content Placeholder 4">
            <a:extLst>
              <a:ext uri="{FF2B5EF4-FFF2-40B4-BE49-F238E27FC236}">
                <a16:creationId xmlns:a16="http://schemas.microsoft.com/office/drawing/2014/main" id="{122A5EE2-E651-5301-0027-B5593D590CCD}"/>
              </a:ext>
            </a:extLst>
          </p:cNvPr>
          <p:cNvSpPr txBox="1">
            <a:spLocks/>
          </p:cNvSpPr>
          <p:nvPr/>
        </p:nvSpPr>
        <p:spPr>
          <a:xfrm>
            <a:off x="396136" y="1389800"/>
            <a:ext cx="5422390" cy="4303419"/>
          </a:xfrm>
          <a:prstGeom prst="rect">
            <a:avLst/>
          </a:prstGeom>
        </p:spPr>
        <p:txBody>
          <a:bodyPr numCol="1" spcCol="540000">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90000"/>
              </a:lnSpc>
              <a:buFont typeface="Arial" panose="020B0604020202020204" pitchFamily="34" charset="0"/>
              <a:buChar char="•"/>
            </a:pPr>
            <a:r>
              <a:rPr lang="en-US" sz="2200" dirty="0"/>
              <a:t>Sometimes individuals with ASD engage in challenging behaviors in order to cope with their surroundings, communicate a need or perceived need, express their emotions, deal with hyper or hyposensitivity, handle changes in routine or transitions. </a:t>
            </a:r>
          </a:p>
          <a:p>
            <a:pPr>
              <a:lnSpc>
                <a:spcPct val="90000"/>
              </a:lnSpc>
              <a:buFont typeface="Arial" panose="020B0604020202020204" pitchFamily="34" charset="0"/>
              <a:buChar char="•"/>
            </a:pPr>
            <a:r>
              <a:rPr lang="en-US" sz="2200" dirty="0"/>
              <a:t>When challenging behaviors occur, look behind the behavior to identify the antecedent or trigger. </a:t>
            </a:r>
          </a:p>
          <a:p>
            <a:pPr>
              <a:lnSpc>
                <a:spcPct val="90000"/>
              </a:lnSpc>
              <a:buFont typeface="Arial" panose="020B0604020202020204" pitchFamily="34" charset="0"/>
              <a:buChar char="•"/>
            </a:pPr>
            <a:r>
              <a:rPr lang="en-US" sz="2200" dirty="0"/>
              <a:t>Consider the persons needs; sensory, structure, predictability, routine, social and communication barriers, transitions, environment, etc.</a:t>
            </a:r>
          </a:p>
          <a:p>
            <a:pPr marL="0" indent="0">
              <a:lnSpc>
                <a:spcPct val="90000"/>
              </a:lnSpc>
              <a:buNone/>
            </a:pPr>
            <a:endParaRPr lang="en-US" sz="2200" dirty="0"/>
          </a:p>
          <a:p>
            <a:pPr marL="0" indent="0">
              <a:lnSpc>
                <a:spcPct val="90000"/>
              </a:lnSpc>
              <a:buFont typeface="Wingdings 2" panose="05020102010507070707" pitchFamily="18" charset="2"/>
              <a:buNone/>
            </a:pPr>
            <a:endParaRPr lang="ru-RU" sz="2200" dirty="0"/>
          </a:p>
        </p:txBody>
      </p:sp>
      <p:pic>
        <p:nvPicPr>
          <p:cNvPr id="6" name="Picture 2" descr="Image result for behavior as communication">
            <a:extLst>
              <a:ext uri="{FF2B5EF4-FFF2-40B4-BE49-F238E27FC236}">
                <a16:creationId xmlns:a16="http://schemas.microsoft.com/office/drawing/2014/main" id="{D3E8BB41-75F0-A6D7-4285-BF3A8E6DB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117" y="1293311"/>
            <a:ext cx="4820654" cy="449147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0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29</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9401C6CA-5CBC-CD1D-51BD-C37583BF081B}"/>
              </a:ext>
            </a:extLst>
          </p:cNvPr>
          <p:cNvSpPr txBox="1"/>
          <p:nvPr/>
        </p:nvSpPr>
        <p:spPr>
          <a:xfrm>
            <a:off x="3113318" y="549999"/>
            <a:ext cx="5965366" cy="523220"/>
          </a:xfrm>
          <a:prstGeom prst="rect">
            <a:avLst/>
          </a:prstGeom>
          <a:noFill/>
        </p:spPr>
        <p:txBody>
          <a:bodyPr wrap="square">
            <a:spAutoFit/>
          </a:bodyPr>
          <a:lstStyle/>
          <a:p>
            <a:r>
              <a:rPr lang="en-US" sz="2800" dirty="0">
                <a:solidFill>
                  <a:schemeClr val="accent6">
                    <a:lumMod val="75000"/>
                  </a:schemeClr>
                </a:solidFill>
              </a:rPr>
              <a:t>Strategies to Support Behavioral Needs</a:t>
            </a:r>
            <a:endParaRPr lang="en-US" sz="2800" dirty="0"/>
          </a:p>
        </p:txBody>
      </p:sp>
      <p:sp>
        <p:nvSpPr>
          <p:cNvPr id="7" name="TextBox 6">
            <a:extLst>
              <a:ext uri="{FF2B5EF4-FFF2-40B4-BE49-F238E27FC236}">
                <a16:creationId xmlns:a16="http://schemas.microsoft.com/office/drawing/2014/main" id="{6C09299C-9869-A09B-E62A-592353F8B48B}"/>
              </a:ext>
            </a:extLst>
          </p:cNvPr>
          <p:cNvSpPr txBox="1"/>
          <p:nvPr/>
        </p:nvSpPr>
        <p:spPr>
          <a:xfrm>
            <a:off x="555773" y="1073219"/>
            <a:ext cx="11080454" cy="5537350"/>
          </a:xfrm>
          <a:prstGeom prst="rect">
            <a:avLst/>
          </a:prstGeom>
          <a:noFill/>
        </p:spPr>
        <p:txBody>
          <a:bodyPr wrap="square" rtlCol="0">
            <a:spAutoFit/>
          </a:bodyPr>
          <a:lstStyle/>
          <a:p>
            <a:pPr marL="342900" indent="-342900">
              <a:lnSpc>
                <a:spcPct val="150000"/>
              </a:lnSpc>
              <a:buClr>
                <a:schemeClr val="accent6">
                  <a:lumMod val="75000"/>
                </a:schemeClr>
              </a:buClr>
              <a:buFont typeface="Arial" panose="020B0604020202020204" pitchFamily="34" charset="0"/>
              <a:buChar char="•"/>
            </a:pPr>
            <a:r>
              <a:rPr lang="en-US" sz="2000" dirty="0"/>
              <a:t>Ignore the problem behavior when possible and safe to do so</a:t>
            </a:r>
          </a:p>
          <a:p>
            <a:pPr marL="342900" indent="-342900">
              <a:lnSpc>
                <a:spcPct val="150000"/>
              </a:lnSpc>
              <a:buClr>
                <a:schemeClr val="accent6">
                  <a:lumMod val="75000"/>
                </a:schemeClr>
              </a:buClr>
              <a:buFont typeface="Arial" panose="020B0604020202020204" pitchFamily="34" charset="0"/>
              <a:buChar char="•"/>
            </a:pPr>
            <a:r>
              <a:rPr lang="en-US" sz="2000" dirty="0"/>
              <a:t>Simplify the task or break it into steps</a:t>
            </a:r>
          </a:p>
          <a:p>
            <a:pPr marL="342900" indent="-342900">
              <a:lnSpc>
                <a:spcPct val="150000"/>
              </a:lnSpc>
              <a:buClr>
                <a:schemeClr val="accent6">
                  <a:lumMod val="75000"/>
                </a:schemeClr>
              </a:buClr>
              <a:buFont typeface="Arial" panose="020B0604020202020204" pitchFamily="34" charset="0"/>
              <a:buChar char="•"/>
            </a:pPr>
            <a:r>
              <a:rPr lang="en-US" sz="2000" dirty="0"/>
              <a:t>Alternate preferred and non-preferred activities</a:t>
            </a:r>
          </a:p>
          <a:p>
            <a:pPr marL="342900" indent="-342900">
              <a:lnSpc>
                <a:spcPct val="150000"/>
              </a:lnSpc>
              <a:buClr>
                <a:schemeClr val="accent6">
                  <a:lumMod val="75000"/>
                </a:schemeClr>
              </a:buClr>
              <a:buFont typeface="Arial" panose="020B0604020202020204" pitchFamily="34" charset="0"/>
              <a:buChar char="•"/>
            </a:pPr>
            <a:r>
              <a:rPr lang="en-US" sz="2000" dirty="0"/>
              <a:t>Analyze and adapt the environment to address sensory and structure/predictability/routine needs</a:t>
            </a:r>
          </a:p>
          <a:p>
            <a:pPr marL="342900" indent="-342900">
              <a:lnSpc>
                <a:spcPct val="150000"/>
              </a:lnSpc>
              <a:buClr>
                <a:schemeClr val="accent6">
                  <a:lumMod val="75000"/>
                </a:schemeClr>
              </a:buClr>
              <a:buFont typeface="Arial" panose="020B0604020202020204" pitchFamily="34" charset="0"/>
              <a:buChar char="•"/>
            </a:pPr>
            <a:r>
              <a:rPr lang="en-US" sz="2000" dirty="0"/>
              <a:t>Pre-teach to decrease anxiety</a:t>
            </a:r>
          </a:p>
          <a:p>
            <a:pPr marL="342900" indent="-342900">
              <a:lnSpc>
                <a:spcPct val="150000"/>
              </a:lnSpc>
              <a:buClr>
                <a:schemeClr val="accent6">
                  <a:lumMod val="75000"/>
                </a:schemeClr>
              </a:buClr>
              <a:buFont typeface="Arial" panose="020B0604020202020204" pitchFamily="34" charset="0"/>
              <a:buChar char="•"/>
            </a:pPr>
            <a:r>
              <a:rPr lang="en-US" sz="2000" dirty="0"/>
              <a:t>Provide positive praise that is specific and timely </a:t>
            </a:r>
          </a:p>
          <a:p>
            <a:pPr marL="342900" indent="-342900">
              <a:lnSpc>
                <a:spcPct val="150000"/>
              </a:lnSpc>
              <a:buClr>
                <a:schemeClr val="accent6">
                  <a:lumMod val="75000"/>
                </a:schemeClr>
              </a:buClr>
              <a:buFont typeface="Arial" panose="020B0604020202020204" pitchFamily="34" charset="0"/>
              <a:buChar char="•"/>
            </a:pPr>
            <a:r>
              <a:rPr lang="en-US" sz="2000" dirty="0"/>
              <a:t>Give the person space and minimize verbal communication if someone is triggered or escalating</a:t>
            </a:r>
          </a:p>
          <a:p>
            <a:pPr marL="342900" indent="-342900">
              <a:lnSpc>
                <a:spcPct val="150000"/>
              </a:lnSpc>
              <a:buClr>
                <a:schemeClr val="accent6">
                  <a:lumMod val="75000"/>
                </a:schemeClr>
              </a:buClr>
              <a:buFont typeface="Arial" panose="020B0604020202020204" pitchFamily="34" charset="0"/>
              <a:buChar char="•"/>
            </a:pPr>
            <a:r>
              <a:rPr lang="en-US" sz="2000" dirty="0"/>
              <a:t>Organize and provide structure and routine</a:t>
            </a:r>
          </a:p>
          <a:p>
            <a:pPr marL="342900" indent="-342900">
              <a:lnSpc>
                <a:spcPct val="150000"/>
              </a:lnSpc>
              <a:buClr>
                <a:schemeClr val="accent6">
                  <a:lumMod val="75000"/>
                </a:schemeClr>
              </a:buClr>
              <a:buFont typeface="Arial" panose="020B0604020202020204" pitchFamily="34" charset="0"/>
              <a:buChar char="•"/>
            </a:pPr>
            <a:r>
              <a:rPr lang="en-US" sz="2000" dirty="0"/>
              <a:t>Ensure the person has ample processing time</a:t>
            </a:r>
          </a:p>
          <a:p>
            <a:pPr marL="342900" indent="-342900">
              <a:lnSpc>
                <a:spcPct val="150000"/>
              </a:lnSpc>
              <a:buClr>
                <a:schemeClr val="accent6">
                  <a:lumMod val="75000"/>
                </a:schemeClr>
              </a:buClr>
              <a:buFont typeface="Arial" panose="020B0604020202020204" pitchFamily="34" charset="0"/>
              <a:buChar char="•"/>
            </a:pPr>
            <a:r>
              <a:rPr lang="en-US" sz="2000" dirty="0"/>
              <a:t>Use scripted responses to increase predictability and ensure there are consistent boundaries in place</a:t>
            </a:r>
          </a:p>
          <a:p>
            <a:pPr marL="342900" indent="-342900">
              <a:lnSpc>
                <a:spcPct val="150000"/>
              </a:lnSpc>
              <a:buClr>
                <a:schemeClr val="accent6">
                  <a:lumMod val="75000"/>
                </a:schemeClr>
              </a:buClr>
              <a:buFont typeface="Arial" panose="020B0604020202020204" pitchFamily="34" charset="0"/>
              <a:buChar char="•"/>
            </a:pPr>
            <a:r>
              <a:rPr lang="en-US" sz="2000" dirty="0"/>
              <a:t>Address medical needs and ensure their physical health is assessed by a professional</a:t>
            </a:r>
          </a:p>
          <a:p>
            <a:pPr marL="342900" indent="-342900">
              <a:lnSpc>
                <a:spcPct val="150000"/>
              </a:lnSpc>
              <a:buClr>
                <a:schemeClr val="accent6">
                  <a:lumMod val="75000"/>
                </a:schemeClr>
              </a:buClr>
              <a:buFont typeface="Arial" panose="020B0604020202020204" pitchFamily="34" charset="0"/>
              <a:buChar char="•"/>
            </a:pPr>
            <a:r>
              <a:rPr lang="en-US" sz="2000" dirty="0"/>
              <a:t>Train staff on the Autism Spectrum and the needs of the individual</a:t>
            </a:r>
            <a:endParaRPr lang="en-US" dirty="0"/>
          </a:p>
        </p:txBody>
      </p:sp>
    </p:spTree>
    <p:extLst>
      <p:ext uri="{BB962C8B-B14F-4D97-AF65-F5344CB8AC3E}">
        <p14:creationId xmlns:p14="http://schemas.microsoft.com/office/powerpoint/2010/main" val="92575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6D952-2550-1FD5-0A53-75F7126D1AB4}"/>
              </a:ext>
            </a:extLst>
          </p:cNvPr>
          <p:cNvPicPr>
            <a:picLocks noChangeAspect="1"/>
          </p:cNvPicPr>
          <p:nvPr/>
        </p:nvPicPr>
        <p:blipFill>
          <a:blip r:embed="rId2">
            <a:alphaModFix/>
          </a:blip>
          <a:stretch>
            <a:fillRect/>
          </a:stretch>
        </p:blipFill>
        <p:spPr>
          <a:xfrm>
            <a:off x="9955970" y="5732181"/>
            <a:ext cx="1891903" cy="1014290"/>
          </a:xfrm>
          <a:prstGeom prst="rect">
            <a:avLst/>
          </a:prstGeom>
        </p:spPr>
      </p:pic>
      <p:sp>
        <p:nvSpPr>
          <p:cNvPr id="2" name="Slide Number Placeholder 1">
            <a:extLst>
              <a:ext uri="{FF2B5EF4-FFF2-40B4-BE49-F238E27FC236}">
                <a16:creationId xmlns:a16="http://schemas.microsoft.com/office/drawing/2014/main" id="{CA2DF21C-F221-4974-8D97-61E01ABDE3DB}"/>
              </a:ext>
            </a:extLst>
          </p:cNvPr>
          <p:cNvSpPr>
            <a:spLocks noGrp="1"/>
          </p:cNvSpPr>
          <p:nvPr>
            <p:ph type="sldNum" sz="quarter" idx="12"/>
          </p:nvPr>
        </p:nvSpPr>
        <p:spPr/>
        <p:txBody>
          <a:bodyPr/>
          <a:lstStyle/>
          <a:p>
            <a:fld id="{F603CDE5-C1D8-4EDD-870F-A498BAFA520F}" type="slidenum">
              <a:rPr lang="en-US" noProof="0" smtClean="0"/>
              <a:t>3</a:t>
            </a:fld>
            <a:endParaRPr lang="en-US" noProof="0" dirty="0"/>
          </a:p>
        </p:txBody>
      </p:sp>
      <p:sp>
        <p:nvSpPr>
          <p:cNvPr id="4" name="Title 3">
            <a:extLst>
              <a:ext uri="{FF2B5EF4-FFF2-40B4-BE49-F238E27FC236}">
                <a16:creationId xmlns:a16="http://schemas.microsoft.com/office/drawing/2014/main" id="{FD91A061-5D12-41DA-BDE3-625653A8E0ED}"/>
              </a:ext>
            </a:extLst>
          </p:cNvPr>
          <p:cNvSpPr>
            <a:spLocks noGrp="1"/>
          </p:cNvSpPr>
          <p:nvPr>
            <p:ph type="title"/>
          </p:nvPr>
        </p:nvSpPr>
        <p:spPr>
          <a:xfrm>
            <a:off x="581193" y="4370832"/>
            <a:ext cx="11029616" cy="566738"/>
          </a:xfrm>
        </p:spPr>
        <p:txBody>
          <a:bodyPr/>
          <a:lstStyle/>
          <a:p>
            <a:pPr algn="ctr"/>
            <a:r>
              <a:rPr lang="en-US" dirty="0"/>
              <a:t>Picture someone you know with Autism	</a:t>
            </a:r>
          </a:p>
        </p:txBody>
      </p:sp>
      <p:sp>
        <p:nvSpPr>
          <p:cNvPr id="6" name="Text Placeholder 5">
            <a:extLst>
              <a:ext uri="{FF2B5EF4-FFF2-40B4-BE49-F238E27FC236}">
                <a16:creationId xmlns:a16="http://schemas.microsoft.com/office/drawing/2014/main" id="{D778E8E7-803C-4575-9381-71E292E213C5}"/>
              </a:ext>
            </a:extLst>
          </p:cNvPr>
          <p:cNvSpPr>
            <a:spLocks noGrp="1"/>
          </p:cNvSpPr>
          <p:nvPr>
            <p:ph type="body" sz="half" idx="2"/>
          </p:nvPr>
        </p:nvSpPr>
        <p:spPr>
          <a:xfrm>
            <a:off x="581192" y="5260127"/>
            <a:ext cx="11029617" cy="1163787"/>
          </a:xfrm>
        </p:spPr>
        <p:txBody>
          <a:bodyPr>
            <a:noAutofit/>
          </a:bodyPr>
          <a:lstStyle/>
          <a:p>
            <a:pPr algn="ctr"/>
            <a:r>
              <a:rPr lang="en-US" sz="2800" dirty="0"/>
              <a:t>“If you’ve met one person with Autism, you’ve met one person </a:t>
            </a:r>
          </a:p>
          <a:p>
            <a:pPr algn="ctr"/>
            <a:r>
              <a:rPr lang="en-US" sz="2800" dirty="0"/>
              <a:t>with Autism.” </a:t>
            </a:r>
            <a:endParaRPr lang="en-US" sz="1600" dirty="0"/>
          </a:p>
          <a:p>
            <a:pPr algn="ctr"/>
            <a:r>
              <a:rPr lang="en-US" sz="1600" dirty="0"/>
              <a:t>Stephen M. Shore</a:t>
            </a:r>
            <a:endParaRPr lang="en-US" sz="2800" dirty="0"/>
          </a:p>
        </p:txBody>
      </p:sp>
      <p:pic>
        <p:nvPicPr>
          <p:cNvPr id="1030" name="Picture 6" descr="Pencil crayons \ everyone is unique">
            <a:extLst>
              <a:ext uri="{FF2B5EF4-FFF2-40B4-BE49-F238E27FC236}">
                <a16:creationId xmlns:a16="http://schemas.microsoft.com/office/drawing/2014/main" id="{C27F927D-C22D-49B1-ABFC-21708B543F6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5247" b="25247"/>
          <a:stretch>
            <a:fillRect/>
          </a:stretch>
        </p:blipFill>
        <p:spPr bwMode="auto">
          <a:xfrm>
            <a:off x="475249" y="835362"/>
            <a:ext cx="11221723" cy="353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758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8D7F5BA-04D0-4322-B7E0-D879F0BDCDC8}"/>
              </a:ext>
            </a:extLst>
          </p:cNvPr>
          <p:cNvPicPr>
            <a:picLocks noGrp="1" noChangeAspect="1"/>
          </p:cNvPicPr>
          <p:nvPr>
            <p:ph sz="quarter" idx="14"/>
          </p:nvPr>
        </p:nvPicPr>
        <p:blipFill>
          <a:blip r:embed="rId2">
            <a:extLst>
              <a:ext uri="{BEBA8EAE-BF5A-486C-A8C5-ECC9F3942E4B}">
                <a14:imgProps xmlns:a14="http://schemas.microsoft.com/office/drawing/2010/main">
                  <a14:imgLayer r:embed="rId3">
                    <a14:imgEffect>
                      <a14:sharpenSoften amount="25000"/>
                    </a14:imgEffect>
                    <a14:imgEffect>
                      <a14:colorTemperature colorTemp="3518"/>
                    </a14:imgEffect>
                    <a14:imgEffect>
                      <a14:saturation sat="44000"/>
                    </a14:imgEffect>
                    <a14:imgEffect>
                      <a14:brightnessContrast bright="19000"/>
                    </a14:imgEffect>
                  </a14:imgLayer>
                </a14:imgProps>
              </a:ext>
              <a:ext uri="{837473B0-CC2E-450A-ABE3-18F120FF3D39}">
                <a1611:picAttrSrcUrl xmlns:a1611="http://schemas.microsoft.com/office/drawing/2016/11/main" r:id="rId4"/>
              </a:ext>
            </a:extLst>
          </a:blip>
          <a:stretch>
            <a:fillRect/>
          </a:stretch>
        </p:blipFill>
        <p:spPr>
          <a:xfrm>
            <a:off x="192024" y="164592"/>
            <a:ext cx="11832336" cy="652881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A7DB5C1B-29FC-4350-9AAF-EAB4D2AB2921}"/>
              </a:ext>
            </a:extLst>
          </p:cNvPr>
          <p:cNvSpPr>
            <a:spLocks noGrp="1"/>
          </p:cNvSpPr>
          <p:nvPr>
            <p:ph type="sldNum" sz="quarter" idx="12"/>
          </p:nvPr>
        </p:nvSpPr>
        <p:spPr/>
        <p:txBody>
          <a:bodyPr/>
          <a:lstStyle/>
          <a:p>
            <a:fld id="{F603CDE5-C1D8-4EDD-870F-A498BAFA520F}" type="slidenum">
              <a:rPr lang="en-US" noProof="0" smtClean="0"/>
              <a:t>30</a:t>
            </a:fld>
            <a:endParaRPr lang="en-US" noProof="0" dirty="0"/>
          </a:p>
        </p:txBody>
      </p:sp>
      <p:sp>
        <p:nvSpPr>
          <p:cNvPr id="7" name="TextBox 6">
            <a:extLst>
              <a:ext uri="{FF2B5EF4-FFF2-40B4-BE49-F238E27FC236}">
                <a16:creationId xmlns:a16="http://schemas.microsoft.com/office/drawing/2014/main" id="{E50F4821-F6E7-4D74-9D07-EBA2EDF4CDA3}"/>
              </a:ext>
            </a:extLst>
          </p:cNvPr>
          <p:cNvSpPr txBox="1"/>
          <p:nvPr/>
        </p:nvSpPr>
        <p:spPr>
          <a:xfrm>
            <a:off x="1123515" y="606937"/>
            <a:ext cx="10054698" cy="5816977"/>
          </a:xfrm>
          <a:prstGeom prst="rect">
            <a:avLst/>
          </a:prstGeom>
          <a:noFill/>
        </p:spPr>
        <p:txBody>
          <a:bodyPr wrap="square" rtlCol="0">
            <a:spAutoFit/>
          </a:bodyPr>
          <a:lstStyle/>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Autism is a way of being.</a:t>
            </a:r>
          </a:p>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It is pervasive; it colors</a:t>
            </a:r>
          </a:p>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every experience, every</a:t>
            </a:r>
          </a:p>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sensation, perception,</a:t>
            </a:r>
          </a:p>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thought, emotion, and</a:t>
            </a:r>
          </a:p>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encounter, every aspect</a:t>
            </a:r>
          </a:p>
          <a:p>
            <a:pPr algn="ctr"/>
            <a:r>
              <a:rPr lang="en-US" sz="4400" dirty="0">
                <a:latin typeface="Lucida Calligraphy" panose="03010101010101010101" pitchFamily="66" charset="0"/>
                <a:ea typeface="Adobe Song Std L" panose="02020300000000000000" pitchFamily="18" charset="-128"/>
                <a:cs typeface="Aparajita" panose="020B0502040204020203" pitchFamily="18" charset="0"/>
              </a:rPr>
              <a:t>of existence.</a:t>
            </a:r>
          </a:p>
          <a:p>
            <a:pPr algn="ctr"/>
            <a:endParaRPr lang="en-US" sz="3200" dirty="0">
              <a:latin typeface="Lucida Calligraphy" panose="03010101010101010101" pitchFamily="66" charset="0"/>
              <a:cs typeface="Aparajita" panose="020B0502040204020203" pitchFamily="18" charset="0"/>
            </a:endParaRPr>
          </a:p>
          <a:p>
            <a:pPr algn="ctr"/>
            <a:r>
              <a:rPr lang="en-US" sz="3200" dirty="0">
                <a:latin typeface="Lucida Calligraphy" panose="03010101010101010101" pitchFamily="66" charset="0"/>
                <a:ea typeface="Adobe Song Std L" panose="02020300000000000000" pitchFamily="18" charset="-128"/>
                <a:cs typeface="Aparajita" panose="020B0502040204020203" pitchFamily="18" charset="0"/>
              </a:rPr>
              <a:t>-Jim Sinclair </a:t>
            </a:r>
          </a:p>
        </p:txBody>
      </p:sp>
    </p:spTree>
    <p:extLst>
      <p:ext uri="{BB962C8B-B14F-4D97-AF65-F5344CB8AC3E}">
        <p14:creationId xmlns:p14="http://schemas.microsoft.com/office/powerpoint/2010/main" val="372571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31</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886F977E-CCA6-BA2C-0F1A-8FF2BEBEA381}"/>
              </a:ext>
            </a:extLst>
          </p:cNvPr>
          <p:cNvSpPr txBox="1"/>
          <p:nvPr/>
        </p:nvSpPr>
        <p:spPr>
          <a:xfrm>
            <a:off x="4620985" y="3027752"/>
            <a:ext cx="2966358" cy="830997"/>
          </a:xfrm>
          <a:prstGeom prst="rect">
            <a:avLst/>
          </a:prstGeom>
          <a:noFill/>
        </p:spPr>
        <p:txBody>
          <a:bodyPr wrap="square" rtlCol="0">
            <a:spAutoFit/>
          </a:bodyPr>
          <a:lstStyle/>
          <a:p>
            <a:r>
              <a:rPr lang="en-US" sz="4800" dirty="0">
                <a:solidFill>
                  <a:schemeClr val="accent6">
                    <a:lumMod val="75000"/>
                  </a:schemeClr>
                </a:solidFill>
              </a:rPr>
              <a:t>Thank You!</a:t>
            </a:r>
          </a:p>
        </p:txBody>
      </p:sp>
    </p:spTree>
    <p:extLst>
      <p:ext uri="{BB962C8B-B14F-4D97-AF65-F5344CB8AC3E}">
        <p14:creationId xmlns:p14="http://schemas.microsoft.com/office/powerpoint/2010/main" val="64142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6302F-35D4-4E43-9C95-3876BA2AB99F}"/>
              </a:ext>
            </a:extLst>
          </p:cNvPr>
          <p:cNvSpPr>
            <a:spLocks noGrp="1"/>
          </p:cNvSpPr>
          <p:nvPr>
            <p:ph type="sldNum" sz="quarter" idx="12"/>
          </p:nvPr>
        </p:nvSpPr>
        <p:spPr/>
        <p:txBody>
          <a:bodyPr/>
          <a:lstStyle/>
          <a:p>
            <a:fld id="{F603CDE5-C1D8-4EDD-870F-A498BAFA520F}" type="slidenum">
              <a:rPr lang="en-US" noProof="0" smtClean="0"/>
              <a:t>32</a:t>
            </a:fld>
            <a:endParaRPr lang="en-US" noProof="0" dirty="0"/>
          </a:p>
        </p:txBody>
      </p:sp>
      <p:pic>
        <p:nvPicPr>
          <p:cNvPr id="4" name="Online Media 3" title="Sensory Overload Simulation - What is it like to be extremely sensitive in daily situations?">
            <a:hlinkClick r:id="" action="ppaction://media"/>
            <a:extLst>
              <a:ext uri="{FF2B5EF4-FFF2-40B4-BE49-F238E27FC236}">
                <a16:creationId xmlns:a16="http://schemas.microsoft.com/office/drawing/2014/main" id="{EDFDB3A1-E745-4AB7-B6F4-0300E69E5301}"/>
              </a:ext>
            </a:extLst>
          </p:cNvPr>
          <p:cNvPicPr>
            <a:picLocks noRot="1" noChangeAspect="1"/>
          </p:cNvPicPr>
          <p:nvPr>
            <a:videoFile r:link="rId1"/>
          </p:nvPr>
        </p:nvPicPr>
        <p:blipFill>
          <a:blip r:embed="rId3"/>
          <a:stretch>
            <a:fillRect/>
          </a:stretch>
        </p:blipFill>
        <p:spPr>
          <a:xfrm>
            <a:off x="855453" y="655069"/>
            <a:ext cx="10481094" cy="5895615"/>
          </a:xfrm>
          <a:prstGeom prst="rect">
            <a:avLst/>
          </a:prstGeom>
        </p:spPr>
      </p:pic>
    </p:spTree>
    <p:extLst>
      <p:ext uri="{BB962C8B-B14F-4D97-AF65-F5344CB8AC3E}">
        <p14:creationId xmlns:p14="http://schemas.microsoft.com/office/powerpoint/2010/main" val="37944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0AF49-DDA0-4F1C-8588-4E15F5A024FC}"/>
              </a:ext>
            </a:extLst>
          </p:cNvPr>
          <p:cNvSpPr>
            <a:spLocks noGrp="1"/>
          </p:cNvSpPr>
          <p:nvPr>
            <p:ph type="sldNum" sz="quarter" idx="12"/>
          </p:nvPr>
        </p:nvSpPr>
        <p:spPr/>
        <p:txBody>
          <a:bodyPr/>
          <a:lstStyle/>
          <a:p>
            <a:fld id="{F603CDE5-C1D8-4EDD-870F-A498BAFA520F}" type="slidenum">
              <a:rPr lang="en-US" noProof="0" smtClean="0"/>
              <a:t>4</a:t>
            </a:fld>
            <a:endParaRPr lang="en-US" noProof="0" dirty="0"/>
          </a:p>
        </p:txBody>
      </p:sp>
      <p:sp>
        <p:nvSpPr>
          <p:cNvPr id="5" name="Rectangle 4">
            <a:extLst>
              <a:ext uri="{FF2B5EF4-FFF2-40B4-BE49-F238E27FC236}">
                <a16:creationId xmlns:a16="http://schemas.microsoft.com/office/drawing/2014/main" id="{AB3DBE2E-9907-4725-A8D6-20BF8BDB1382}"/>
              </a:ext>
            </a:extLst>
          </p:cNvPr>
          <p:cNvSpPr/>
          <p:nvPr/>
        </p:nvSpPr>
        <p:spPr>
          <a:xfrm>
            <a:off x="1251733" y="582182"/>
            <a:ext cx="9688531" cy="825675"/>
          </a:xfrm>
          <a:prstGeom prst="rect">
            <a:avLst/>
          </a:prstGeom>
        </p:spPr>
        <p:txBody>
          <a:bodyPr wrap="square">
            <a:spAutoFit/>
          </a:bodyPr>
          <a:lstStyle/>
          <a:p>
            <a:pPr marL="114300">
              <a:lnSpc>
                <a:spcPct val="150000"/>
              </a:lnSpc>
              <a:buClr>
                <a:schemeClr val="accent6">
                  <a:lumMod val="75000"/>
                </a:schemeClr>
              </a:buClr>
            </a:pPr>
            <a:r>
              <a:rPr lang="en-US" sz="3600" dirty="0">
                <a:solidFill>
                  <a:schemeClr val="accent5">
                    <a:lumMod val="50000"/>
                  </a:schemeClr>
                </a:solidFill>
              </a:rPr>
              <a:t>What people think the autism spectrum looks like </a:t>
            </a:r>
          </a:p>
        </p:txBody>
      </p:sp>
      <p:pic>
        <p:nvPicPr>
          <p:cNvPr id="6" name="Picture 5">
            <a:extLst>
              <a:ext uri="{FF2B5EF4-FFF2-40B4-BE49-F238E27FC236}">
                <a16:creationId xmlns:a16="http://schemas.microsoft.com/office/drawing/2014/main" id="{735B0038-E6C1-7435-9AF1-2F7382056010}"/>
              </a:ext>
            </a:extLst>
          </p:cNvPr>
          <p:cNvPicPr>
            <a:picLocks noChangeAspect="1"/>
          </p:cNvPicPr>
          <p:nvPr/>
        </p:nvPicPr>
        <p:blipFill>
          <a:blip r:embed="rId2"/>
          <a:stretch>
            <a:fillRect/>
          </a:stretch>
        </p:blipFill>
        <p:spPr>
          <a:xfrm>
            <a:off x="1913941" y="2106202"/>
            <a:ext cx="8364117" cy="2527443"/>
          </a:xfrm>
          <a:prstGeom prst="rect">
            <a:avLst/>
          </a:prstGeom>
          <a:ln w="57150">
            <a:no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7D7AC06-3C76-D46B-0343-AC76CA9A0682}"/>
                  </a:ext>
                </a:extLst>
              </p14:cNvPr>
              <p14:cNvContentPartPr/>
              <p14:nvPr/>
            </p14:nvContentPartPr>
            <p14:xfrm>
              <a:off x="1766884" y="2407041"/>
              <a:ext cx="295920" cy="304920"/>
            </p14:xfrm>
          </p:contentPart>
        </mc:Choice>
        <mc:Fallback xmlns="">
          <p:pic>
            <p:nvPicPr>
              <p:cNvPr id="7" name="Ink 6">
                <a:extLst>
                  <a:ext uri="{FF2B5EF4-FFF2-40B4-BE49-F238E27FC236}">
                    <a16:creationId xmlns:a16="http://schemas.microsoft.com/office/drawing/2014/main" id="{F7D7AC06-3C76-D46B-0343-AC76CA9A0682}"/>
                  </a:ext>
                </a:extLst>
              </p:cNvPr>
              <p:cNvPicPr/>
              <p:nvPr/>
            </p:nvPicPr>
            <p:blipFill>
              <a:blip r:embed="rId4"/>
              <a:stretch>
                <a:fillRect/>
              </a:stretch>
            </p:blipFill>
            <p:spPr>
              <a:xfrm>
                <a:off x="1704244" y="2344401"/>
                <a:ext cx="421560" cy="430560"/>
              </a:xfrm>
              <a:prstGeom prst="rect">
                <a:avLst/>
              </a:prstGeom>
            </p:spPr>
          </p:pic>
        </mc:Fallback>
      </mc:AlternateContent>
      <p:pic>
        <p:nvPicPr>
          <p:cNvPr id="15" name="Picture 14">
            <a:extLst>
              <a:ext uri="{FF2B5EF4-FFF2-40B4-BE49-F238E27FC236}">
                <a16:creationId xmlns:a16="http://schemas.microsoft.com/office/drawing/2014/main" id="{0E1B476A-D0B3-E2B3-2A66-E50750EE045C}"/>
              </a:ext>
            </a:extLst>
          </p:cNvPr>
          <p:cNvPicPr>
            <a:picLocks noChangeAspect="1"/>
          </p:cNvPicPr>
          <p:nvPr/>
        </p:nvPicPr>
        <p:blipFill>
          <a:blip r:embed="rId5">
            <a:alphaModFix/>
          </a:blip>
          <a:stretch>
            <a:fillRect/>
          </a:stretch>
        </p:blipFill>
        <p:spPr>
          <a:xfrm>
            <a:off x="9700778" y="5655006"/>
            <a:ext cx="1891903" cy="1014290"/>
          </a:xfrm>
          <a:prstGeom prst="rect">
            <a:avLst/>
          </a:prstGeom>
        </p:spPr>
      </p:pic>
    </p:spTree>
    <p:extLst>
      <p:ext uri="{BB962C8B-B14F-4D97-AF65-F5344CB8AC3E}">
        <p14:creationId xmlns:p14="http://schemas.microsoft.com/office/powerpoint/2010/main" val="165776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FE5443-58B3-3EE4-22C3-05F31C441183}"/>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4" name="Rectangle 3">
            <a:extLst>
              <a:ext uri="{FF2B5EF4-FFF2-40B4-BE49-F238E27FC236}">
                <a16:creationId xmlns:a16="http://schemas.microsoft.com/office/drawing/2014/main" id="{3EAF2CC4-34EC-0035-B20E-E51E44F3B1FA}"/>
              </a:ext>
            </a:extLst>
          </p:cNvPr>
          <p:cNvSpPr/>
          <p:nvPr/>
        </p:nvSpPr>
        <p:spPr>
          <a:xfrm>
            <a:off x="1898520" y="1005501"/>
            <a:ext cx="8410256" cy="825675"/>
          </a:xfrm>
          <a:prstGeom prst="rect">
            <a:avLst/>
          </a:prstGeom>
        </p:spPr>
        <p:txBody>
          <a:bodyPr wrap="square">
            <a:spAutoFit/>
          </a:bodyPr>
          <a:lstStyle/>
          <a:p>
            <a:pPr marL="114300">
              <a:lnSpc>
                <a:spcPct val="150000"/>
              </a:lnSpc>
              <a:buClr>
                <a:schemeClr val="accent6">
                  <a:lumMod val="75000"/>
                </a:schemeClr>
              </a:buClr>
            </a:pPr>
            <a:r>
              <a:rPr lang="en-US" sz="3600" dirty="0">
                <a:solidFill>
                  <a:schemeClr val="accent5">
                    <a:lumMod val="50000"/>
                  </a:schemeClr>
                </a:solidFill>
              </a:rPr>
              <a:t>What the autism spectrum really looks like</a:t>
            </a:r>
          </a:p>
        </p:txBody>
      </p:sp>
      <p:pic>
        <p:nvPicPr>
          <p:cNvPr id="6" name="Picture 5">
            <a:extLst>
              <a:ext uri="{FF2B5EF4-FFF2-40B4-BE49-F238E27FC236}">
                <a16:creationId xmlns:a16="http://schemas.microsoft.com/office/drawing/2014/main" id="{60C1A8D4-5892-CDE9-ABEC-2906493B79D9}"/>
              </a:ext>
            </a:extLst>
          </p:cNvPr>
          <p:cNvPicPr>
            <a:picLocks noChangeAspect="1"/>
          </p:cNvPicPr>
          <p:nvPr/>
        </p:nvPicPr>
        <p:blipFill>
          <a:blip r:embed="rId2"/>
          <a:stretch>
            <a:fillRect/>
          </a:stretch>
        </p:blipFill>
        <p:spPr>
          <a:xfrm>
            <a:off x="1626135" y="2459433"/>
            <a:ext cx="8935697" cy="1200318"/>
          </a:xfrm>
          <a:prstGeom prst="rect">
            <a:avLst/>
          </a:prstGeom>
        </p:spPr>
      </p:pic>
      <p:sp>
        <p:nvSpPr>
          <p:cNvPr id="7" name="Rectangle 6">
            <a:extLst>
              <a:ext uri="{FF2B5EF4-FFF2-40B4-BE49-F238E27FC236}">
                <a16:creationId xmlns:a16="http://schemas.microsoft.com/office/drawing/2014/main" id="{3E1AA2EF-F53B-903F-29C9-83D9ED0C8EC5}"/>
              </a:ext>
            </a:extLst>
          </p:cNvPr>
          <p:cNvSpPr/>
          <p:nvPr/>
        </p:nvSpPr>
        <p:spPr>
          <a:xfrm>
            <a:off x="1408418" y="4028009"/>
            <a:ext cx="9378043" cy="1689245"/>
          </a:xfrm>
          <a:prstGeom prst="rect">
            <a:avLst/>
          </a:prstGeom>
        </p:spPr>
        <p:txBody>
          <a:bodyPr wrap="square">
            <a:spAutoFit/>
          </a:bodyPr>
          <a:lstStyle/>
          <a:p>
            <a:pPr marL="114300" algn="ctr">
              <a:lnSpc>
                <a:spcPct val="150000"/>
              </a:lnSpc>
              <a:buClr>
                <a:schemeClr val="accent6">
                  <a:lumMod val="75000"/>
                </a:schemeClr>
              </a:buClr>
            </a:pPr>
            <a:r>
              <a:rPr lang="en-US" sz="2400" dirty="0">
                <a:solidFill>
                  <a:schemeClr val="accent5">
                    <a:lumMod val="50000"/>
                  </a:schemeClr>
                </a:solidFill>
              </a:rPr>
              <a:t>Instead of considering autism as a gradient, think of it as a spectrum. </a:t>
            </a:r>
          </a:p>
          <a:p>
            <a:pPr marL="114300" algn="ctr">
              <a:lnSpc>
                <a:spcPct val="150000"/>
              </a:lnSpc>
              <a:buClr>
                <a:schemeClr val="accent6">
                  <a:lumMod val="75000"/>
                </a:schemeClr>
              </a:buClr>
            </a:pPr>
            <a:r>
              <a:rPr lang="en-US" sz="2400" dirty="0">
                <a:solidFill>
                  <a:schemeClr val="accent5">
                    <a:lumMod val="50000"/>
                  </a:schemeClr>
                </a:solidFill>
              </a:rPr>
              <a:t>A person doesn’t start at one end and move up depending on the intensity of symptoms</a:t>
            </a:r>
          </a:p>
        </p:txBody>
      </p:sp>
      <p:pic>
        <p:nvPicPr>
          <p:cNvPr id="8" name="Picture 7">
            <a:extLst>
              <a:ext uri="{FF2B5EF4-FFF2-40B4-BE49-F238E27FC236}">
                <a16:creationId xmlns:a16="http://schemas.microsoft.com/office/drawing/2014/main" id="{7A8E1626-39F5-6411-8B59-D540782859E6}"/>
              </a:ext>
            </a:extLst>
          </p:cNvPr>
          <p:cNvPicPr>
            <a:picLocks noChangeAspect="1"/>
          </p:cNvPicPr>
          <p:nvPr/>
        </p:nvPicPr>
        <p:blipFill>
          <a:blip r:embed="rId3">
            <a:alphaModFix/>
          </a:blip>
          <a:stretch>
            <a:fillRect/>
          </a:stretch>
        </p:blipFill>
        <p:spPr>
          <a:xfrm>
            <a:off x="9695471" y="5603648"/>
            <a:ext cx="1891903" cy="1014290"/>
          </a:xfrm>
          <a:prstGeom prst="rect">
            <a:avLst/>
          </a:prstGeom>
        </p:spPr>
      </p:pic>
    </p:spTree>
    <p:extLst>
      <p:ext uri="{BB962C8B-B14F-4D97-AF65-F5344CB8AC3E}">
        <p14:creationId xmlns:p14="http://schemas.microsoft.com/office/powerpoint/2010/main" val="303742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0AD46F8-B404-93D9-5664-E436354BED44}"/>
              </a:ext>
            </a:extLst>
          </p:cNvPr>
          <p:cNvPicPr>
            <a:picLocks noChangeAspect="1"/>
          </p:cNvPicPr>
          <p:nvPr/>
        </p:nvPicPr>
        <p:blipFill>
          <a:blip r:embed="rId2">
            <a:alphaModFix/>
          </a:blip>
          <a:stretch>
            <a:fillRect/>
          </a:stretch>
        </p:blipFill>
        <p:spPr>
          <a:xfrm>
            <a:off x="9676870" y="5755465"/>
            <a:ext cx="1891903" cy="1014290"/>
          </a:xfrm>
          <a:prstGeom prst="rect">
            <a:avLst/>
          </a:prstGeom>
        </p:spPr>
      </p:pic>
      <p:sp>
        <p:nvSpPr>
          <p:cNvPr id="4" name="Rectangle 3">
            <a:extLst>
              <a:ext uri="{FF2B5EF4-FFF2-40B4-BE49-F238E27FC236}">
                <a16:creationId xmlns:a16="http://schemas.microsoft.com/office/drawing/2014/main" id="{3EAF2CC4-34EC-0035-B20E-E51E44F3B1FA}"/>
              </a:ext>
            </a:extLst>
          </p:cNvPr>
          <p:cNvSpPr/>
          <p:nvPr/>
        </p:nvSpPr>
        <p:spPr>
          <a:xfrm>
            <a:off x="1887634" y="504752"/>
            <a:ext cx="8410256" cy="825675"/>
          </a:xfrm>
          <a:prstGeom prst="rect">
            <a:avLst/>
          </a:prstGeom>
        </p:spPr>
        <p:txBody>
          <a:bodyPr wrap="square">
            <a:spAutoFit/>
          </a:bodyPr>
          <a:lstStyle/>
          <a:p>
            <a:pPr marL="114300">
              <a:lnSpc>
                <a:spcPct val="150000"/>
              </a:lnSpc>
              <a:buClr>
                <a:schemeClr val="accent6">
                  <a:lumMod val="75000"/>
                </a:schemeClr>
              </a:buClr>
            </a:pPr>
            <a:r>
              <a:rPr lang="en-US" sz="3600" dirty="0">
                <a:solidFill>
                  <a:schemeClr val="accent5">
                    <a:lumMod val="50000"/>
                  </a:schemeClr>
                </a:solidFill>
              </a:rPr>
              <a:t>What the autism spectrum really looks like</a:t>
            </a:r>
          </a:p>
        </p:txBody>
      </p:sp>
      <p:pic>
        <p:nvPicPr>
          <p:cNvPr id="8" name="Picture 7">
            <a:extLst>
              <a:ext uri="{FF2B5EF4-FFF2-40B4-BE49-F238E27FC236}">
                <a16:creationId xmlns:a16="http://schemas.microsoft.com/office/drawing/2014/main" id="{C62D4E60-617E-6833-8A87-CDFC9145DD24}"/>
              </a:ext>
            </a:extLst>
          </p:cNvPr>
          <p:cNvPicPr>
            <a:picLocks noChangeAspect="1"/>
          </p:cNvPicPr>
          <p:nvPr/>
        </p:nvPicPr>
        <p:blipFill>
          <a:blip r:embed="rId3"/>
          <a:stretch>
            <a:fillRect/>
          </a:stretch>
        </p:blipFill>
        <p:spPr>
          <a:xfrm>
            <a:off x="1651441" y="3207186"/>
            <a:ext cx="8926171" cy="2591162"/>
          </a:xfrm>
          <a:prstGeom prst="rect">
            <a:avLst/>
          </a:prstGeom>
        </p:spPr>
      </p:pic>
      <p:cxnSp>
        <p:nvCxnSpPr>
          <p:cNvPr id="10" name="Straight Connector 9">
            <a:extLst>
              <a:ext uri="{FF2B5EF4-FFF2-40B4-BE49-F238E27FC236}">
                <a16:creationId xmlns:a16="http://schemas.microsoft.com/office/drawing/2014/main" id="{2CE3CE3D-CF9C-6C60-4A5A-8139C81F7BA6}"/>
              </a:ext>
            </a:extLst>
          </p:cNvPr>
          <p:cNvCxnSpPr>
            <a:cxnSpLocks/>
          </p:cNvCxnSpPr>
          <p:nvPr/>
        </p:nvCxnSpPr>
        <p:spPr>
          <a:xfrm>
            <a:off x="4147457"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A253FE-C92F-42F3-620F-914DC3A3F7CF}"/>
              </a:ext>
            </a:extLst>
          </p:cNvPr>
          <p:cNvCxnSpPr>
            <a:cxnSpLocks/>
          </p:cNvCxnSpPr>
          <p:nvPr/>
        </p:nvCxnSpPr>
        <p:spPr>
          <a:xfrm>
            <a:off x="2917371"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E96B18-1227-D018-BDFB-8692C635A1F0}"/>
              </a:ext>
            </a:extLst>
          </p:cNvPr>
          <p:cNvCxnSpPr>
            <a:cxnSpLocks/>
          </p:cNvCxnSpPr>
          <p:nvPr/>
        </p:nvCxnSpPr>
        <p:spPr>
          <a:xfrm>
            <a:off x="5421084"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DE14BB-4A39-D2C0-1F81-F0B261085E24}"/>
              </a:ext>
            </a:extLst>
          </p:cNvPr>
          <p:cNvCxnSpPr>
            <a:cxnSpLocks/>
          </p:cNvCxnSpPr>
          <p:nvPr/>
        </p:nvCxnSpPr>
        <p:spPr>
          <a:xfrm>
            <a:off x="6738257"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E5F283-99E6-1981-825F-425EDF1A88EF}"/>
              </a:ext>
            </a:extLst>
          </p:cNvPr>
          <p:cNvCxnSpPr>
            <a:cxnSpLocks/>
          </p:cNvCxnSpPr>
          <p:nvPr/>
        </p:nvCxnSpPr>
        <p:spPr>
          <a:xfrm>
            <a:off x="7968342"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D017C4-D897-6BB8-70F1-0D223C06A3B5}"/>
              </a:ext>
            </a:extLst>
          </p:cNvPr>
          <p:cNvCxnSpPr>
            <a:cxnSpLocks/>
          </p:cNvCxnSpPr>
          <p:nvPr/>
        </p:nvCxnSpPr>
        <p:spPr>
          <a:xfrm flipH="1">
            <a:off x="1632626" y="2756226"/>
            <a:ext cx="21771" cy="2946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F3B7EC-B87F-E269-BE02-325A963675D9}"/>
              </a:ext>
            </a:extLst>
          </p:cNvPr>
          <p:cNvCxnSpPr>
            <a:cxnSpLocks/>
          </p:cNvCxnSpPr>
          <p:nvPr/>
        </p:nvCxnSpPr>
        <p:spPr>
          <a:xfrm>
            <a:off x="9133114"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A86D87-022E-0E40-DA50-CAB7C05060F1}"/>
              </a:ext>
            </a:extLst>
          </p:cNvPr>
          <p:cNvCxnSpPr>
            <a:cxnSpLocks/>
          </p:cNvCxnSpPr>
          <p:nvPr/>
        </p:nvCxnSpPr>
        <p:spPr>
          <a:xfrm>
            <a:off x="10542345"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1DD619-F16E-38AA-413E-1790C7684C12}"/>
              </a:ext>
            </a:extLst>
          </p:cNvPr>
          <p:cNvCxnSpPr>
            <a:cxnSpLocks/>
          </p:cNvCxnSpPr>
          <p:nvPr/>
        </p:nvCxnSpPr>
        <p:spPr>
          <a:xfrm flipH="1">
            <a:off x="1632626" y="5702300"/>
            <a:ext cx="890971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C1A8D4-5892-CDE9-ABEC-2906493B79D9}"/>
              </a:ext>
            </a:extLst>
          </p:cNvPr>
          <p:cNvPicPr>
            <a:picLocks noChangeAspect="1"/>
          </p:cNvPicPr>
          <p:nvPr/>
        </p:nvPicPr>
        <p:blipFill>
          <a:blip r:embed="rId4"/>
          <a:stretch>
            <a:fillRect/>
          </a:stretch>
        </p:blipFill>
        <p:spPr>
          <a:xfrm>
            <a:off x="1626135" y="1577680"/>
            <a:ext cx="8935697" cy="1200318"/>
          </a:xfrm>
          <a:prstGeom prst="rect">
            <a:avLst/>
          </a:prstGeom>
        </p:spPr>
      </p:pic>
      <p:sp>
        <p:nvSpPr>
          <p:cNvPr id="36" name="Footer Placeholder 35">
            <a:extLst>
              <a:ext uri="{FF2B5EF4-FFF2-40B4-BE49-F238E27FC236}">
                <a16:creationId xmlns:a16="http://schemas.microsoft.com/office/drawing/2014/main" id="{3665B9E9-4131-DDB9-6994-CBC476C67FBA}"/>
              </a:ext>
            </a:extLst>
          </p:cNvPr>
          <p:cNvSpPr>
            <a:spLocks noGrp="1"/>
          </p:cNvSpPr>
          <p:nvPr>
            <p:ph type="ftr" sz="quarter" idx="11"/>
          </p:nvPr>
        </p:nvSpPr>
        <p:spPr/>
        <p:txBody>
          <a:bodyPr/>
          <a:lstStyle/>
          <a:p>
            <a:pPr algn="l"/>
            <a:r>
              <a:rPr lang="en-US" noProof="0"/>
              <a:t>NeuroClastic.com</a:t>
            </a:r>
            <a:endParaRPr lang="en-US" noProof="0" dirty="0"/>
          </a:p>
        </p:txBody>
      </p:sp>
    </p:spTree>
    <p:extLst>
      <p:ext uri="{BB962C8B-B14F-4D97-AF65-F5344CB8AC3E}">
        <p14:creationId xmlns:p14="http://schemas.microsoft.com/office/powerpoint/2010/main" val="234349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0AD46F8-B404-93D9-5664-E436354BED44}"/>
              </a:ext>
            </a:extLst>
          </p:cNvPr>
          <p:cNvPicPr>
            <a:picLocks noChangeAspect="1"/>
          </p:cNvPicPr>
          <p:nvPr/>
        </p:nvPicPr>
        <p:blipFill>
          <a:blip r:embed="rId2">
            <a:alphaModFix/>
          </a:blip>
          <a:stretch>
            <a:fillRect/>
          </a:stretch>
        </p:blipFill>
        <p:spPr>
          <a:xfrm>
            <a:off x="9676870" y="5755465"/>
            <a:ext cx="1891903" cy="1014290"/>
          </a:xfrm>
          <a:prstGeom prst="rect">
            <a:avLst/>
          </a:prstGeom>
        </p:spPr>
      </p:pic>
      <p:sp>
        <p:nvSpPr>
          <p:cNvPr id="4" name="Rectangle 3">
            <a:extLst>
              <a:ext uri="{FF2B5EF4-FFF2-40B4-BE49-F238E27FC236}">
                <a16:creationId xmlns:a16="http://schemas.microsoft.com/office/drawing/2014/main" id="{3EAF2CC4-34EC-0035-B20E-E51E44F3B1FA}"/>
              </a:ext>
            </a:extLst>
          </p:cNvPr>
          <p:cNvSpPr/>
          <p:nvPr/>
        </p:nvSpPr>
        <p:spPr>
          <a:xfrm>
            <a:off x="714329" y="631130"/>
            <a:ext cx="10791870" cy="874535"/>
          </a:xfrm>
          <a:prstGeom prst="rect">
            <a:avLst/>
          </a:prstGeom>
        </p:spPr>
        <p:txBody>
          <a:bodyPr wrap="square">
            <a:spAutoFit/>
          </a:bodyPr>
          <a:lstStyle/>
          <a:p>
            <a:pPr marL="114300" algn="ctr">
              <a:lnSpc>
                <a:spcPct val="150000"/>
              </a:lnSpc>
              <a:buClr>
                <a:schemeClr val="accent6">
                  <a:lumMod val="75000"/>
                </a:schemeClr>
              </a:buClr>
            </a:pPr>
            <a:r>
              <a:rPr lang="en-US" dirty="0">
                <a:solidFill>
                  <a:schemeClr val="accent5">
                    <a:lumMod val="50000"/>
                  </a:schemeClr>
                </a:solidFill>
              </a:rPr>
              <a:t>A person doesn’t have to have difficulty in every area to have ASD but they do have to be affected in multiple areas that impact their lives.  Everyone’s color palette will have different components.</a:t>
            </a:r>
          </a:p>
        </p:txBody>
      </p:sp>
      <p:sp>
        <p:nvSpPr>
          <p:cNvPr id="36" name="Footer Placeholder 35">
            <a:extLst>
              <a:ext uri="{FF2B5EF4-FFF2-40B4-BE49-F238E27FC236}">
                <a16:creationId xmlns:a16="http://schemas.microsoft.com/office/drawing/2014/main" id="{3665B9E9-4131-DDB9-6994-CBC476C67FBA}"/>
              </a:ext>
            </a:extLst>
          </p:cNvPr>
          <p:cNvSpPr>
            <a:spLocks noGrp="1"/>
          </p:cNvSpPr>
          <p:nvPr>
            <p:ph type="ftr" sz="quarter" idx="11"/>
          </p:nvPr>
        </p:nvSpPr>
        <p:spPr/>
        <p:txBody>
          <a:bodyPr/>
          <a:lstStyle/>
          <a:p>
            <a:pPr algn="l"/>
            <a:r>
              <a:rPr lang="en-US" noProof="0"/>
              <a:t>NeuroClastic.com</a:t>
            </a:r>
            <a:endParaRPr lang="en-US" noProof="0" dirty="0"/>
          </a:p>
        </p:txBody>
      </p:sp>
      <p:grpSp>
        <p:nvGrpSpPr>
          <p:cNvPr id="5" name="Group 4">
            <a:extLst>
              <a:ext uri="{FF2B5EF4-FFF2-40B4-BE49-F238E27FC236}">
                <a16:creationId xmlns:a16="http://schemas.microsoft.com/office/drawing/2014/main" id="{99059F18-FFE7-79AC-2B4E-0F763A164319}"/>
              </a:ext>
            </a:extLst>
          </p:cNvPr>
          <p:cNvGrpSpPr/>
          <p:nvPr/>
        </p:nvGrpSpPr>
        <p:grpSpPr>
          <a:xfrm>
            <a:off x="1631040" y="1585067"/>
            <a:ext cx="8951691" cy="4220668"/>
            <a:chOff x="1632626" y="1564852"/>
            <a:chExt cx="8951691" cy="4220668"/>
          </a:xfrm>
        </p:grpSpPr>
        <p:grpSp>
          <p:nvGrpSpPr>
            <p:cNvPr id="3" name="Group 2">
              <a:extLst>
                <a:ext uri="{FF2B5EF4-FFF2-40B4-BE49-F238E27FC236}">
                  <a16:creationId xmlns:a16="http://schemas.microsoft.com/office/drawing/2014/main" id="{2D599768-893C-543F-863C-B358FFA5A3FA}"/>
                </a:ext>
              </a:extLst>
            </p:cNvPr>
            <p:cNvGrpSpPr/>
            <p:nvPr/>
          </p:nvGrpSpPr>
          <p:grpSpPr>
            <a:xfrm>
              <a:off x="1632840" y="1564852"/>
              <a:ext cx="8951477" cy="4220668"/>
              <a:chOff x="1626135" y="1577680"/>
              <a:chExt cx="8951477" cy="4220668"/>
            </a:xfrm>
          </p:grpSpPr>
          <p:pic>
            <p:nvPicPr>
              <p:cNvPr id="8" name="Picture 7">
                <a:extLst>
                  <a:ext uri="{FF2B5EF4-FFF2-40B4-BE49-F238E27FC236}">
                    <a16:creationId xmlns:a16="http://schemas.microsoft.com/office/drawing/2014/main" id="{C62D4E60-617E-6833-8A87-CDFC9145DD24}"/>
                  </a:ext>
                </a:extLst>
              </p:cNvPr>
              <p:cNvPicPr>
                <a:picLocks noChangeAspect="1"/>
              </p:cNvPicPr>
              <p:nvPr/>
            </p:nvPicPr>
            <p:blipFill>
              <a:blip r:embed="rId3"/>
              <a:stretch>
                <a:fillRect/>
              </a:stretch>
            </p:blipFill>
            <p:spPr>
              <a:xfrm>
                <a:off x="1651441" y="3207186"/>
                <a:ext cx="8926171" cy="2591162"/>
              </a:xfrm>
              <a:prstGeom prst="rect">
                <a:avLst/>
              </a:prstGeom>
            </p:spPr>
          </p:pic>
          <p:grpSp>
            <p:nvGrpSpPr>
              <p:cNvPr id="2" name="Group 1">
                <a:extLst>
                  <a:ext uri="{FF2B5EF4-FFF2-40B4-BE49-F238E27FC236}">
                    <a16:creationId xmlns:a16="http://schemas.microsoft.com/office/drawing/2014/main" id="{2927DC6C-1F2F-F27E-6678-8290BA1EE68D}"/>
                  </a:ext>
                </a:extLst>
              </p:cNvPr>
              <p:cNvGrpSpPr/>
              <p:nvPr/>
            </p:nvGrpSpPr>
            <p:grpSpPr>
              <a:xfrm>
                <a:off x="1626135" y="1577680"/>
                <a:ext cx="8935697" cy="4124620"/>
                <a:chOff x="1626135" y="1577680"/>
                <a:chExt cx="8935697" cy="4124620"/>
              </a:xfrm>
            </p:grpSpPr>
            <p:cxnSp>
              <p:nvCxnSpPr>
                <p:cNvPr id="10" name="Straight Connector 9">
                  <a:extLst>
                    <a:ext uri="{FF2B5EF4-FFF2-40B4-BE49-F238E27FC236}">
                      <a16:creationId xmlns:a16="http://schemas.microsoft.com/office/drawing/2014/main" id="{2CE3CE3D-CF9C-6C60-4A5A-8139C81F7BA6}"/>
                    </a:ext>
                  </a:extLst>
                </p:cNvPr>
                <p:cNvCxnSpPr>
                  <a:cxnSpLocks/>
                </p:cNvCxnSpPr>
                <p:nvPr/>
              </p:nvCxnSpPr>
              <p:spPr>
                <a:xfrm>
                  <a:off x="4147457"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A253FE-C92F-42F3-620F-914DC3A3F7CF}"/>
                    </a:ext>
                  </a:extLst>
                </p:cNvPr>
                <p:cNvCxnSpPr>
                  <a:cxnSpLocks/>
                </p:cNvCxnSpPr>
                <p:nvPr/>
              </p:nvCxnSpPr>
              <p:spPr>
                <a:xfrm>
                  <a:off x="2917371"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E96B18-1227-D018-BDFB-8692C635A1F0}"/>
                    </a:ext>
                  </a:extLst>
                </p:cNvPr>
                <p:cNvCxnSpPr>
                  <a:cxnSpLocks/>
                </p:cNvCxnSpPr>
                <p:nvPr/>
              </p:nvCxnSpPr>
              <p:spPr>
                <a:xfrm>
                  <a:off x="5421084"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DE14BB-4A39-D2C0-1F81-F0B261085E24}"/>
                    </a:ext>
                  </a:extLst>
                </p:cNvPr>
                <p:cNvCxnSpPr>
                  <a:cxnSpLocks/>
                </p:cNvCxnSpPr>
                <p:nvPr/>
              </p:nvCxnSpPr>
              <p:spPr>
                <a:xfrm>
                  <a:off x="6738257"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E5F283-99E6-1981-825F-425EDF1A88EF}"/>
                    </a:ext>
                  </a:extLst>
                </p:cNvPr>
                <p:cNvCxnSpPr>
                  <a:cxnSpLocks/>
                </p:cNvCxnSpPr>
                <p:nvPr/>
              </p:nvCxnSpPr>
              <p:spPr>
                <a:xfrm>
                  <a:off x="7968342"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D017C4-D897-6BB8-70F1-0D223C06A3B5}"/>
                    </a:ext>
                  </a:extLst>
                </p:cNvPr>
                <p:cNvCxnSpPr>
                  <a:cxnSpLocks/>
                </p:cNvCxnSpPr>
                <p:nvPr/>
              </p:nvCxnSpPr>
              <p:spPr>
                <a:xfrm flipH="1">
                  <a:off x="1632626" y="2756226"/>
                  <a:ext cx="21771" cy="2946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F3B7EC-B87F-E269-BE02-325A963675D9}"/>
                    </a:ext>
                  </a:extLst>
                </p:cNvPr>
                <p:cNvCxnSpPr>
                  <a:cxnSpLocks/>
                </p:cNvCxnSpPr>
                <p:nvPr/>
              </p:nvCxnSpPr>
              <p:spPr>
                <a:xfrm>
                  <a:off x="9133114" y="2752484"/>
                  <a:ext cx="0" cy="2949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A86D87-022E-0E40-DA50-CAB7C05060F1}"/>
                    </a:ext>
                  </a:extLst>
                </p:cNvPr>
                <p:cNvCxnSpPr>
                  <a:cxnSpLocks/>
                </p:cNvCxnSpPr>
                <p:nvPr/>
              </p:nvCxnSpPr>
              <p:spPr>
                <a:xfrm>
                  <a:off x="10542345" y="2752484"/>
                  <a:ext cx="0" cy="2949816"/>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C1A8D4-5892-CDE9-ABEC-2906493B79D9}"/>
                    </a:ext>
                  </a:extLst>
                </p:cNvPr>
                <p:cNvPicPr>
                  <a:picLocks noChangeAspect="1"/>
                </p:cNvPicPr>
                <p:nvPr/>
              </p:nvPicPr>
              <p:blipFill>
                <a:blip r:embed="rId4"/>
                <a:stretch>
                  <a:fillRect/>
                </a:stretch>
              </p:blipFill>
              <p:spPr>
                <a:xfrm>
                  <a:off x="1626135" y="1577680"/>
                  <a:ext cx="8935697" cy="1200318"/>
                </a:xfrm>
                <a:prstGeom prst="rect">
                  <a:avLst/>
                </a:prstGeom>
              </p:spPr>
            </p:pic>
          </p:grpSp>
        </p:grpSp>
        <p:cxnSp>
          <p:nvCxnSpPr>
            <p:cNvPr id="30" name="Straight Connector 29">
              <a:extLst>
                <a:ext uri="{FF2B5EF4-FFF2-40B4-BE49-F238E27FC236}">
                  <a16:creationId xmlns:a16="http://schemas.microsoft.com/office/drawing/2014/main" id="{601DD619-F16E-38AA-413E-1790C7684C12}"/>
                </a:ext>
              </a:extLst>
            </p:cNvPr>
            <p:cNvCxnSpPr>
              <a:cxnSpLocks/>
            </p:cNvCxnSpPr>
            <p:nvPr/>
          </p:nvCxnSpPr>
          <p:spPr>
            <a:xfrm flipH="1">
              <a:off x="1632626" y="5702300"/>
              <a:ext cx="8909719"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652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8</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6" name="TextBox 5">
            <a:extLst>
              <a:ext uri="{FF2B5EF4-FFF2-40B4-BE49-F238E27FC236}">
                <a16:creationId xmlns:a16="http://schemas.microsoft.com/office/drawing/2014/main" id="{4904BB83-D819-6611-9F4F-1234F711B454}"/>
              </a:ext>
            </a:extLst>
          </p:cNvPr>
          <p:cNvSpPr txBox="1"/>
          <p:nvPr/>
        </p:nvSpPr>
        <p:spPr>
          <a:xfrm>
            <a:off x="1272177" y="2271166"/>
            <a:ext cx="9668439" cy="2308324"/>
          </a:xfrm>
          <a:prstGeom prst="rect">
            <a:avLst/>
          </a:prstGeom>
          <a:noFill/>
        </p:spPr>
        <p:txBody>
          <a:bodyPr wrap="square" rtlCol="0">
            <a:spAutoFit/>
          </a:bodyPr>
          <a:lstStyle/>
          <a:p>
            <a:pPr algn="ctr">
              <a:buClr>
                <a:schemeClr val="accent6">
                  <a:lumMod val="75000"/>
                </a:schemeClr>
              </a:buClr>
            </a:pPr>
            <a:r>
              <a:rPr lang="en-US" sz="2400" dirty="0"/>
              <a:t>No matter a person's symptoms there are two things that are always present and that must show persistent deficits to be diagnosed</a:t>
            </a:r>
          </a:p>
          <a:p>
            <a:pPr algn="ctr">
              <a:buClr>
                <a:schemeClr val="accent6">
                  <a:lumMod val="75000"/>
                </a:schemeClr>
              </a:buClr>
            </a:pPr>
            <a:endParaRPr lang="en-US" sz="2400" dirty="0"/>
          </a:p>
          <a:p>
            <a:pPr algn="ctr">
              <a:buClr>
                <a:schemeClr val="accent6">
                  <a:lumMod val="75000"/>
                </a:schemeClr>
              </a:buClr>
            </a:pPr>
            <a:r>
              <a:rPr lang="en-US" sz="2400" dirty="0"/>
              <a:t>1) Social communication and social interaction deficits</a:t>
            </a:r>
          </a:p>
          <a:p>
            <a:pPr algn="ctr">
              <a:buClr>
                <a:schemeClr val="accent6">
                  <a:lumMod val="75000"/>
                </a:schemeClr>
              </a:buClr>
            </a:pPr>
            <a:endParaRPr lang="en-US" sz="2400" dirty="0"/>
          </a:p>
          <a:p>
            <a:pPr algn="ctr">
              <a:buClr>
                <a:schemeClr val="accent6">
                  <a:lumMod val="75000"/>
                </a:schemeClr>
              </a:buClr>
            </a:pPr>
            <a:r>
              <a:rPr lang="en-US" sz="2400" dirty="0"/>
              <a:t>2) Restricted and repetitive patterns of behavior</a:t>
            </a:r>
          </a:p>
        </p:txBody>
      </p:sp>
      <p:sp>
        <p:nvSpPr>
          <p:cNvPr id="7" name="TextBox 6">
            <a:extLst>
              <a:ext uri="{FF2B5EF4-FFF2-40B4-BE49-F238E27FC236}">
                <a16:creationId xmlns:a16="http://schemas.microsoft.com/office/drawing/2014/main" id="{A4C637EF-A5B1-7316-8E2B-3B002626305A}"/>
              </a:ext>
            </a:extLst>
          </p:cNvPr>
          <p:cNvSpPr txBox="1"/>
          <p:nvPr/>
        </p:nvSpPr>
        <p:spPr>
          <a:xfrm>
            <a:off x="5094516" y="820451"/>
            <a:ext cx="2016521" cy="584775"/>
          </a:xfrm>
          <a:prstGeom prst="rect">
            <a:avLst/>
          </a:prstGeom>
          <a:noFill/>
        </p:spPr>
        <p:txBody>
          <a:bodyPr wrap="square" rtlCol="0">
            <a:spAutoFit/>
          </a:bodyPr>
          <a:lstStyle/>
          <a:p>
            <a:r>
              <a:rPr lang="en-US" sz="3200" dirty="0">
                <a:solidFill>
                  <a:schemeClr val="accent6">
                    <a:lumMod val="75000"/>
                  </a:schemeClr>
                </a:solidFill>
              </a:rPr>
              <a:t>Symptoms</a:t>
            </a:r>
          </a:p>
        </p:txBody>
      </p:sp>
    </p:spTree>
    <p:extLst>
      <p:ext uri="{BB962C8B-B14F-4D97-AF65-F5344CB8AC3E}">
        <p14:creationId xmlns:p14="http://schemas.microsoft.com/office/powerpoint/2010/main" val="2519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B2182-8EF0-8CAD-6A5F-15A22A7EB156}"/>
              </a:ext>
            </a:extLst>
          </p:cNvPr>
          <p:cNvSpPr>
            <a:spLocks noGrp="1"/>
          </p:cNvSpPr>
          <p:nvPr>
            <p:ph type="sldNum" sz="quarter" idx="12"/>
          </p:nvPr>
        </p:nvSpPr>
        <p:spPr/>
        <p:txBody>
          <a:bodyPr/>
          <a:lstStyle/>
          <a:p>
            <a:fld id="{F603CDE5-C1D8-4EDD-870F-A498BAFA520F}" type="slidenum">
              <a:rPr lang="en-US" noProof="0" smtClean="0"/>
              <a:t>9</a:t>
            </a:fld>
            <a:endParaRPr lang="en-US" noProof="0" dirty="0"/>
          </a:p>
        </p:txBody>
      </p:sp>
      <p:pic>
        <p:nvPicPr>
          <p:cNvPr id="4" name="Picture 3">
            <a:extLst>
              <a:ext uri="{FF2B5EF4-FFF2-40B4-BE49-F238E27FC236}">
                <a16:creationId xmlns:a16="http://schemas.microsoft.com/office/drawing/2014/main" id="{94373DB4-7C3F-0C1C-80E8-2A65DD0C676C}"/>
              </a:ext>
            </a:extLst>
          </p:cNvPr>
          <p:cNvPicPr>
            <a:picLocks noChangeAspect="1"/>
          </p:cNvPicPr>
          <p:nvPr/>
        </p:nvPicPr>
        <p:blipFill>
          <a:blip r:embed="rId2">
            <a:alphaModFix/>
          </a:blip>
          <a:stretch>
            <a:fillRect/>
          </a:stretch>
        </p:blipFill>
        <p:spPr>
          <a:xfrm>
            <a:off x="9787265" y="5736818"/>
            <a:ext cx="1891903" cy="1014290"/>
          </a:xfrm>
          <a:prstGeom prst="rect">
            <a:avLst/>
          </a:prstGeom>
        </p:spPr>
      </p:pic>
      <p:sp>
        <p:nvSpPr>
          <p:cNvPr id="3" name="TextBox 2">
            <a:extLst>
              <a:ext uri="{FF2B5EF4-FFF2-40B4-BE49-F238E27FC236}">
                <a16:creationId xmlns:a16="http://schemas.microsoft.com/office/drawing/2014/main" id="{E878D21C-1673-BFB8-5369-F4C4A022F7FD}"/>
              </a:ext>
            </a:extLst>
          </p:cNvPr>
          <p:cNvSpPr txBox="1"/>
          <p:nvPr/>
        </p:nvSpPr>
        <p:spPr>
          <a:xfrm>
            <a:off x="2768366" y="686227"/>
            <a:ext cx="6677638" cy="477054"/>
          </a:xfrm>
          <a:prstGeom prst="rect">
            <a:avLst/>
          </a:prstGeom>
          <a:noFill/>
        </p:spPr>
        <p:txBody>
          <a:bodyPr wrap="square" rtlCol="0">
            <a:spAutoFit/>
          </a:bodyPr>
          <a:lstStyle/>
          <a:p>
            <a:r>
              <a:rPr lang="en-US" sz="2500" dirty="0">
                <a:solidFill>
                  <a:schemeClr val="accent6">
                    <a:lumMod val="75000"/>
                  </a:schemeClr>
                </a:solidFill>
              </a:rPr>
              <a:t>Social Communication and Interaction Differences </a:t>
            </a:r>
          </a:p>
        </p:txBody>
      </p:sp>
      <p:sp>
        <p:nvSpPr>
          <p:cNvPr id="6" name="TextBox 5">
            <a:extLst>
              <a:ext uri="{FF2B5EF4-FFF2-40B4-BE49-F238E27FC236}">
                <a16:creationId xmlns:a16="http://schemas.microsoft.com/office/drawing/2014/main" id="{F2490903-B3BA-ADC5-5B65-D6861A75B882}"/>
              </a:ext>
            </a:extLst>
          </p:cNvPr>
          <p:cNvSpPr txBox="1"/>
          <p:nvPr/>
        </p:nvSpPr>
        <p:spPr>
          <a:xfrm flipH="1">
            <a:off x="814657" y="1263949"/>
            <a:ext cx="10594371" cy="51109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t>Difficulty expressing emotions verbally in an understandable/accurate way, or understanding the emotions of others</a:t>
            </a:r>
          </a:p>
          <a:p>
            <a:pPr marL="285750" indent="-285750">
              <a:lnSpc>
                <a:spcPct val="150000"/>
              </a:lnSpc>
              <a:buFont typeface="Arial" panose="020B0604020202020204" pitchFamily="34" charset="0"/>
              <a:buChar char="•"/>
            </a:pPr>
            <a:r>
              <a:rPr lang="en-US" sz="2200" dirty="0"/>
              <a:t>Understanding the facial expressions, tone of voice, and body language of others</a:t>
            </a:r>
          </a:p>
          <a:p>
            <a:pPr marL="285750" indent="-285750">
              <a:lnSpc>
                <a:spcPct val="150000"/>
              </a:lnSpc>
              <a:buFont typeface="Arial" panose="020B0604020202020204" pitchFamily="34" charset="0"/>
              <a:buChar char="•"/>
            </a:pPr>
            <a:r>
              <a:rPr lang="en-US" sz="2200" dirty="0"/>
              <a:t>Understanding personal space</a:t>
            </a:r>
          </a:p>
          <a:p>
            <a:pPr marL="285750" indent="-285750">
              <a:lnSpc>
                <a:spcPct val="150000"/>
              </a:lnSpc>
              <a:buFont typeface="Arial" panose="020B0604020202020204" pitchFamily="34" charset="0"/>
              <a:buChar char="•"/>
            </a:pPr>
            <a:r>
              <a:rPr lang="en-US" sz="2200" dirty="0"/>
              <a:t>May be overwhelmed in social situations (social and communication differences, sensory issues)</a:t>
            </a:r>
          </a:p>
          <a:p>
            <a:pPr marL="285750" indent="-285750">
              <a:lnSpc>
                <a:spcPct val="150000"/>
              </a:lnSpc>
              <a:buFont typeface="Arial" panose="020B0604020202020204" pitchFamily="34" charset="0"/>
              <a:buChar char="•"/>
            </a:pPr>
            <a:r>
              <a:rPr lang="en-US" sz="2200" dirty="0"/>
              <a:t>Echolalia, other idiosyncratic speech differences (may increase during times of stress)</a:t>
            </a:r>
          </a:p>
          <a:p>
            <a:pPr marL="285750" indent="-285750">
              <a:lnSpc>
                <a:spcPct val="150000"/>
              </a:lnSpc>
              <a:buFont typeface="Arial" panose="020B0604020202020204" pitchFamily="34" charset="0"/>
              <a:buChar char="•"/>
            </a:pPr>
            <a:r>
              <a:rPr lang="en-US" sz="2200" dirty="0"/>
              <a:t>Difficulty with humor and metaphors</a:t>
            </a:r>
          </a:p>
          <a:p>
            <a:pPr marL="285750" indent="-285750">
              <a:lnSpc>
                <a:spcPct val="150000"/>
              </a:lnSpc>
              <a:buFont typeface="Arial" panose="020B0604020202020204" pitchFamily="34" charset="0"/>
              <a:buChar char="•"/>
            </a:pPr>
            <a:r>
              <a:rPr lang="en-US" sz="2200" dirty="0"/>
              <a:t>Lack of eye contact</a:t>
            </a:r>
          </a:p>
          <a:p>
            <a:pPr marL="285750" indent="-285750">
              <a:lnSpc>
                <a:spcPct val="150000"/>
              </a:lnSpc>
              <a:buFont typeface="Arial" panose="020B0604020202020204" pitchFamily="34" charset="0"/>
              <a:buChar char="•"/>
            </a:pPr>
            <a:r>
              <a:rPr lang="en-US" sz="2200" dirty="0"/>
              <a:t>May have difficulty with back-and-forth conversation and small talk</a:t>
            </a:r>
          </a:p>
        </p:txBody>
      </p:sp>
    </p:spTree>
    <p:extLst>
      <p:ext uri="{BB962C8B-B14F-4D97-AF65-F5344CB8AC3E}">
        <p14:creationId xmlns:p14="http://schemas.microsoft.com/office/powerpoint/2010/main" val="1519162248"/>
      </p:ext>
    </p:extLst>
  </p:cSld>
  <p:clrMapOvr>
    <a:masterClrMapping/>
  </p:clrMapOvr>
</p:sld>
</file>

<file path=ppt/theme/theme1.xml><?xml version="1.0" encoding="utf-8"?>
<a:theme xmlns:a="http://schemas.openxmlformats.org/drawingml/2006/main" name="DividendVTI">
  <a:themeElements>
    <a:clrScheme name="Custom 1">
      <a:dk1>
        <a:sysClr val="windowText" lastClr="000000"/>
      </a:dk1>
      <a:lt1>
        <a:sysClr val="window" lastClr="FFFFFF"/>
      </a:lt1>
      <a:dk2>
        <a:srgbClr val="000000"/>
      </a:dk2>
      <a:lt2>
        <a:srgbClr val="D8D9DC"/>
      </a:lt2>
      <a:accent1>
        <a:srgbClr val="7030A0"/>
      </a:accent1>
      <a:accent2>
        <a:srgbClr val="C830CC"/>
      </a:accent2>
      <a:accent3>
        <a:srgbClr val="4EA6DC"/>
      </a:accent3>
      <a:accent4>
        <a:srgbClr val="4775E7"/>
      </a:accent4>
      <a:accent5>
        <a:srgbClr val="8971E1"/>
      </a:accent5>
      <a:accent6>
        <a:srgbClr val="C830CC"/>
      </a:accent6>
      <a:hlink>
        <a:srgbClr val="6B9F25"/>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2.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AD4E0F-D5B9-4E85-A9F9-55FB534FCA93}">
  <ds:schemaRefs>
    <ds:schemaRef ds:uri="http://schemas.microsoft.com/office/2006/metadata/properties"/>
    <ds:schemaRef ds:uri="http://schemas.microsoft.com/office/infopath/2007/PartnerControls"/>
    <ds:schemaRef ds:uri="http://purl.org/dc/terms/"/>
    <ds:schemaRef ds:uri="16c05727-aa75-4e4a-9b5f-8a80a1165891"/>
    <ds:schemaRef ds:uri="http://www.w3.org/XML/1998/namespace"/>
    <ds:schemaRef ds:uri="http://purl.org/dc/elements/1.1/"/>
    <ds:schemaRef ds:uri="http://schemas.microsoft.com/office/2006/documentManagement/types"/>
    <ds:schemaRef ds:uri="71af3243-3dd4-4a8d-8c0d-dd76da1f02a5"/>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1709</Words>
  <Application>Microsoft Office PowerPoint</Application>
  <PresentationFormat>Widescreen</PresentationFormat>
  <Paragraphs>198</Paragraphs>
  <Slides>32</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Corbel</vt:lpstr>
      <vt:lpstr>Gill Sans MT</vt:lpstr>
      <vt:lpstr>Lucida Calligraphy</vt:lpstr>
      <vt:lpstr>Wingdings</vt:lpstr>
      <vt:lpstr>Wingdings 2</vt:lpstr>
      <vt:lpstr>DividendVTI</vt:lpstr>
      <vt:lpstr>PowerPoint Presentation</vt:lpstr>
      <vt:lpstr>PowerPoint Presentation</vt:lpstr>
      <vt:lpstr>Picture someone you know with Autism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2019-12-14T17:53:01Z</dcterms:created>
  <dcterms:modified xsi:type="dcterms:W3CDTF">2023-10-11T22:42:13Z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