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Lst>
  <p:notesMasterIdLst>
    <p:notesMasterId r:id="rId142"/>
  </p:notesMasterIdLst>
  <p:sldIdLst>
    <p:sldId id="437" r:id="rId7"/>
    <p:sldId id="744" r:id="rId8"/>
    <p:sldId id="505" r:id="rId9"/>
    <p:sldId id="438" r:id="rId10"/>
    <p:sldId id="450" r:id="rId11"/>
    <p:sldId id="512" r:id="rId12"/>
    <p:sldId id="511" r:id="rId13"/>
    <p:sldId id="502" r:id="rId14"/>
    <p:sldId id="448" r:id="rId15"/>
    <p:sldId id="766" r:id="rId16"/>
    <p:sldId id="651" r:id="rId17"/>
    <p:sldId id="722" r:id="rId18"/>
    <p:sldId id="724" r:id="rId19"/>
    <p:sldId id="725" r:id="rId20"/>
    <p:sldId id="778" r:id="rId21"/>
    <p:sldId id="731" r:id="rId22"/>
    <p:sldId id="510" r:id="rId23"/>
    <p:sldId id="779" r:id="rId24"/>
    <p:sldId id="781" r:id="rId25"/>
    <p:sldId id="258" r:id="rId26"/>
    <p:sldId id="321" r:id="rId27"/>
    <p:sldId id="323" r:id="rId28"/>
    <p:sldId id="324" r:id="rId29"/>
    <p:sldId id="325" r:id="rId30"/>
    <p:sldId id="327" r:id="rId31"/>
    <p:sldId id="768" r:id="rId32"/>
    <p:sldId id="300" r:id="rId33"/>
    <p:sldId id="774" r:id="rId34"/>
    <p:sldId id="769" r:id="rId35"/>
    <p:sldId id="302" r:id="rId36"/>
    <p:sldId id="344" r:id="rId37"/>
    <p:sldId id="348" r:id="rId38"/>
    <p:sldId id="298" r:id="rId39"/>
    <p:sldId id="299" r:id="rId40"/>
    <p:sldId id="276" r:id="rId41"/>
    <p:sldId id="328" r:id="rId42"/>
    <p:sldId id="284" r:id="rId43"/>
    <p:sldId id="329" r:id="rId44"/>
    <p:sldId id="330" r:id="rId45"/>
    <p:sldId id="336" r:id="rId46"/>
    <p:sldId id="285" r:id="rId47"/>
    <p:sldId id="726" r:id="rId48"/>
    <p:sldId id="727" r:id="rId49"/>
    <p:sldId id="728" r:id="rId50"/>
    <p:sldId id="729" r:id="rId51"/>
    <p:sldId id="776" r:id="rId52"/>
    <p:sldId id="475" r:id="rId53"/>
    <p:sldId id="745" r:id="rId54"/>
    <p:sldId id="275" r:id="rId55"/>
    <p:sldId id="747" r:id="rId56"/>
    <p:sldId id="261" r:id="rId57"/>
    <p:sldId id="748" r:id="rId58"/>
    <p:sldId id="488" r:id="rId59"/>
    <p:sldId id="277" r:id="rId60"/>
    <p:sldId id="501" r:id="rId61"/>
    <p:sldId id="294" r:id="rId62"/>
    <p:sldId id="746" r:id="rId63"/>
    <p:sldId id="297" r:id="rId64"/>
    <p:sldId id="301" r:id="rId65"/>
    <p:sldId id="279" r:id="rId66"/>
    <p:sldId id="749" r:id="rId67"/>
    <p:sldId id="503" r:id="rId68"/>
    <p:sldId id="361" r:id="rId69"/>
    <p:sldId id="504" r:id="rId70"/>
    <p:sldId id="367" r:id="rId71"/>
    <p:sldId id="365" r:id="rId72"/>
    <p:sldId id="750" r:id="rId73"/>
    <p:sldId id="368" r:id="rId74"/>
    <p:sldId id="303" r:id="rId75"/>
    <p:sldId id="506" r:id="rId76"/>
    <p:sldId id="497" r:id="rId77"/>
    <p:sldId id="453" r:id="rId78"/>
    <p:sldId id="507" r:id="rId79"/>
    <p:sldId id="508" r:id="rId80"/>
    <p:sldId id="381" r:id="rId81"/>
    <p:sldId id="509" r:id="rId82"/>
    <p:sldId id="751" r:id="rId83"/>
    <p:sldId id="385" r:id="rId84"/>
    <p:sldId id="387" r:id="rId85"/>
    <p:sldId id="374" r:id="rId86"/>
    <p:sldId id="752" r:id="rId87"/>
    <p:sldId id="378" r:id="rId88"/>
    <p:sldId id="470" r:id="rId89"/>
    <p:sldId id="471" r:id="rId90"/>
    <p:sldId id="472" r:id="rId91"/>
    <p:sldId id="753" r:id="rId92"/>
    <p:sldId id="513" r:id="rId93"/>
    <p:sldId id="514" r:id="rId94"/>
    <p:sldId id="515" r:id="rId95"/>
    <p:sldId id="516" r:id="rId96"/>
    <p:sldId id="517" r:id="rId97"/>
    <p:sldId id="518" r:id="rId98"/>
    <p:sldId id="408" r:id="rId99"/>
    <p:sldId id="519" r:id="rId100"/>
    <p:sldId id="520" r:id="rId101"/>
    <p:sldId id="521" r:id="rId102"/>
    <p:sldId id="522" r:id="rId103"/>
    <p:sldId id="523" r:id="rId104"/>
    <p:sldId id="524" r:id="rId105"/>
    <p:sldId id="413" r:id="rId106"/>
    <p:sldId id="415" r:id="rId107"/>
    <p:sldId id="468" r:id="rId108"/>
    <p:sldId id="416" r:id="rId109"/>
    <p:sldId id="525" r:id="rId110"/>
    <p:sldId id="526" r:id="rId111"/>
    <p:sldId id="421" r:id="rId112"/>
    <p:sldId id="527" r:id="rId113"/>
    <p:sldId id="430" r:id="rId114"/>
    <p:sldId id="528" r:id="rId115"/>
    <p:sldId id="432" r:id="rId116"/>
    <p:sldId id="529" r:id="rId117"/>
    <p:sldId id="530" r:id="rId118"/>
    <p:sldId id="531" r:id="rId119"/>
    <p:sldId id="435" r:id="rId120"/>
    <p:sldId id="436" r:id="rId121"/>
    <p:sldId id="491" r:id="rId122"/>
    <p:sldId id="754" r:id="rId123"/>
    <p:sldId id="492" r:id="rId124"/>
    <p:sldId id="493" r:id="rId125"/>
    <p:sldId id="428" r:id="rId126"/>
    <p:sldId id="429" r:id="rId127"/>
    <p:sldId id="755" r:id="rId128"/>
    <p:sldId id="474" r:id="rId129"/>
    <p:sldId id="465" r:id="rId130"/>
    <p:sldId id="742" r:id="rId131"/>
    <p:sldId id="756" r:id="rId132"/>
    <p:sldId id="762" r:id="rId133"/>
    <p:sldId id="761" r:id="rId134"/>
    <p:sldId id="757" r:id="rId135"/>
    <p:sldId id="758" r:id="rId136"/>
    <p:sldId id="759" r:id="rId137"/>
    <p:sldId id="760" r:id="rId138"/>
    <p:sldId id="763" r:id="rId139"/>
    <p:sldId id="764" r:id="rId140"/>
    <p:sldId id="765" r:id="rId1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ew" initials="M" lastIdx="37" clrIdx="0">
    <p:extLst>
      <p:ext uri="{19B8F6BF-5375-455C-9EA6-DF929625EA0E}">
        <p15:presenceInfo xmlns:p15="http://schemas.microsoft.com/office/powerpoint/2012/main" userId="S::Matthew.Coleman@dcf.ks.gov::870aeda0-344d-44dd-bab6-f1c06f292b62" providerId="AD"/>
      </p:ext>
    </p:extLst>
  </p:cmAuthor>
  <p:cmAuthor id="2" name="Josephine Alvey [KDADS]" initials="JA[" lastIdx="5" clrIdx="1">
    <p:extLst>
      <p:ext uri="{19B8F6BF-5375-455C-9EA6-DF929625EA0E}">
        <p15:presenceInfo xmlns:p15="http://schemas.microsoft.com/office/powerpoint/2012/main" userId="S-1-5-21-72498579-467515028-2993947657-1301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64103" autoAdjust="0"/>
  </p:normalViewPr>
  <p:slideViewPr>
    <p:cSldViewPr snapToGrid="0">
      <p:cViewPr varScale="1">
        <p:scale>
          <a:sx n="55" d="100"/>
          <a:sy n="55" d="100"/>
        </p:scale>
        <p:origin x="1938" y="72"/>
      </p:cViewPr>
      <p:guideLst>
        <p:guide orient="horz" pos="2160"/>
        <p:guide pos="3840"/>
      </p:guideLst>
    </p:cSldViewPr>
  </p:slideViewPr>
  <p:notesTextViewPr>
    <p:cViewPr>
      <p:scale>
        <a:sx n="1" d="1"/>
        <a:sy n="1" d="1"/>
      </p:scale>
      <p:origin x="0" y="0"/>
    </p:cViewPr>
  </p:notesTextViewPr>
  <p:notesViewPr>
    <p:cSldViewPr snapToGrid="0">
      <p:cViewPr>
        <p:scale>
          <a:sx n="50" d="100"/>
          <a:sy n="50" d="100"/>
        </p:scale>
        <p:origin x="3672" y="60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65D7F-F268-4193-BDF2-C6851EE96AFC}"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4C87F2-347B-4369-BCD0-753835EA141B}" type="slidenum">
              <a:rPr lang="en-US" smtClean="0"/>
              <a:t>‹#›</a:t>
            </a:fld>
            <a:endParaRPr lang="en-US"/>
          </a:p>
        </p:txBody>
      </p:sp>
    </p:spTree>
    <p:extLst>
      <p:ext uri="{BB962C8B-B14F-4D97-AF65-F5344CB8AC3E}">
        <p14:creationId xmlns:p14="http://schemas.microsoft.com/office/powerpoint/2010/main" val="1733523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kancare.ks.gov/docs/default-source/consumers/choosing-a-plan/2021-english-vas.pdf?sfvrsn=89734e1b_8"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www.kancare.ks.gov/policies-and-reports/kdhe-eligibility-policy/policy-appendix"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www.kancare.ks.gov/policies-and-reports/kdhe-eligibility-policy/policy-appendix"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www.kancare.ks.gov/kancare-ombudsman-office/resources" TargetMode="External"/><Relationship Id="rId2" Type="http://schemas.openxmlformats.org/officeDocument/2006/relationships/slide" Target="../slides/slide123.xml"/><Relationship Id="rId1" Type="http://schemas.openxmlformats.org/officeDocument/2006/relationships/notesMaster" Target="../notesMasters/notesMaster1.xml"/><Relationship Id="rId4" Type="http://schemas.openxmlformats.org/officeDocument/2006/relationships/image" Target="../media/image137.png"/></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www.kancare.ks.gov/kancare-ombudsman-office/resources"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image" Target="../media/image26.png"/></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image" Target="../media/image26.png"/></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applyforkancare.ks.gov/"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kancare.ks.gov/consumers/apply-for-kancare"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socialsecurity.gov/"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www.kancare.ks.gov/docs/default-source/consumers/benefits-and-services/fact-sheets/fs-1-citizenship-and-identity-requirements-fact-sheet.pdf?sfvrsn=35af4e1b_4"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8C459-2878-49DE-99B5-741863E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897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02" indent="-285702">
              <a:buFont typeface="Arial" panose="020B0604020202020204" pitchFamily="34" charset="0"/>
              <a:buChar char="•"/>
            </a:pPr>
            <a:r>
              <a:rPr lang="en-US" sz="1600" dirty="0"/>
              <a:t>Someone may have both Medicare and KanCare (Kansas Medicaid) at the same time (Dual Eligibility).</a:t>
            </a:r>
          </a:p>
          <a:p>
            <a:pPr marL="285702" indent="-285702">
              <a:buFont typeface="Arial" panose="020B0604020202020204" pitchFamily="34" charset="0"/>
              <a:buChar char="•"/>
            </a:pPr>
            <a:endParaRPr lang="en-US" sz="1600" dirty="0"/>
          </a:p>
          <a:p>
            <a:pPr marL="285702" indent="-285702">
              <a:buFont typeface="Arial" panose="020B0604020202020204" pitchFamily="34" charset="0"/>
              <a:buChar char="•"/>
            </a:pPr>
            <a:r>
              <a:rPr lang="en-US" sz="1600" dirty="0"/>
              <a:t>Someone may even have (1) Medicare, (2) private insurance and (3) Medicaid.</a:t>
            </a:r>
          </a:p>
          <a:p>
            <a:endParaRPr lang="en-US" sz="1600" dirty="0"/>
          </a:p>
          <a:p>
            <a:pPr marL="285702" indent="-285702">
              <a:buFont typeface="Arial" panose="020B0604020202020204" pitchFamily="34" charset="0"/>
              <a:buChar char="•"/>
            </a:pPr>
            <a:r>
              <a:rPr lang="en-US" sz="1600" b="1" dirty="0"/>
              <a:t>Medicaid is ALWAYS the payer of last resort. </a:t>
            </a:r>
            <a:r>
              <a:rPr lang="en-US" sz="1600" dirty="0"/>
              <a:t>Their Medicare pays first, their private/supplemental insurance second, and Medicaid pays last. </a:t>
            </a:r>
          </a:p>
          <a:p>
            <a:endParaRPr lang="en-US" sz="1100" b="1" u="sng" dirty="0"/>
          </a:p>
          <a:p>
            <a:r>
              <a:rPr lang="en-US" sz="1100" b="1" u="sng" dirty="0"/>
              <a:t>Acronyms to know:</a:t>
            </a:r>
          </a:p>
          <a:p>
            <a:r>
              <a:rPr lang="en-US" sz="1100" dirty="0"/>
              <a:t>CHIP – Children’s Health Insurance Program</a:t>
            </a:r>
          </a:p>
          <a:p>
            <a:r>
              <a:rPr lang="en-US" sz="1100" dirty="0"/>
              <a:t>HCBS – Home and Community Based Services</a:t>
            </a:r>
          </a:p>
          <a:p>
            <a:r>
              <a:rPr lang="en-US" sz="1100" dirty="0"/>
              <a:t>QMB - Qualified Medicare Beneficiary (automatically eligible for Medicaid)</a:t>
            </a:r>
          </a:p>
          <a:p>
            <a:r>
              <a:rPr lang="en-US" sz="1100" dirty="0"/>
              <a:t>LMB - Limited Medicare Beneficiary</a:t>
            </a:r>
          </a:p>
          <a:p>
            <a:r>
              <a:rPr lang="en-US" sz="1100" dirty="0"/>
              <a:t>ELMB - Extended Limited Medicare Beneficiary</a:t>
            </a:r>
          </a:p>
          <a:p>
            <a:r>
              <a:rPr lang="en-US" sz="1100" dirty="0"/>
              <a:t>Part A – medical, hospital, and skilled nursing care</a:t>
            </a:r>
          </a:p>
          <a:p>
            <a:r>
              <a:rPr lang="en-US" sz="1100" dirty="0"/>
              <a:t>Part B – outpatient medical care</a:t>
            </a:r>
          </a:p>
          <a:p>
            <a:r>
              <a:rPr lang="en-US" sz="1100" dirty="0"/>
              <a:t>Part C – optional buy-in for extra coverage (Medicare Advantage Plan)</a:t>
            </a:r>
          </a:p>
          <a:p>
            <a:r>
              <a:rPr lang="en-US" sz="1100" dirty="0"/>
              <a:t>Part D – prescriptions</a:t>
            </a:r>
          </a:p>
          <a:p>
            <a:endParaRPr lang="en-US" sz="1100" b="1" dirty="0">
              <a:solidFill>
                <a:srgbClr val="FF0000"/>
              </a:solidFill>
            </a:endParaRPr>
          </a:p>
          <a:p>
            <a:endParaRPr lang="en-US" sz="1100" dirty="0"/>
          </a:p>
          <a:p>
            <a:endParaRPr lang="en-US" dirty="0"/>
          </a:p>
          <a:p>
            <a:endParaRPr lang="en-US" sz="1100" dirty="0"/>
          </a:p>
        </p:txBody>
      </p:sp>
      <p:sp>
        <p:nvSpPr>
          <p:cNvPr id="4" name="Slide Number Placeholder 3"/>
          <p:cNvSpPr>
            <a:spLocks noGrp="1"/>
          </p:cNvSpPr>
          <p:nvPr>
            <p:ph type="sldNum" sz="quarter" idx="10"/>
          </p:nvPr>
        </p:nvSpPr>
        <p:spPr/>
        <p:txBody>
          <a:bodyPr/>
          <a:lstStyle/>
          <a:p>
            <a:fld id="{FD38C459-2878-49DE-99B5-741863EDCF30}"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3332763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b="1" u="sng" dirty="0"/>
              <a:t>A few examples include:</a:t>
            </a:r>
          </a:p>
          <a:p>
            <a:pPr>
              <a:buFont typeface="Arial" pitchFamily="34" charset="0"/>
              <a:buChar char="•"/>
            </a:pPr>
            <a:r>
              <a:rPr lang="en-US" sz="1200" dirty="0"/>
              <a:t> Income from farming</a:t>
            </a:r>
          </a:p>
          <a:p>
            <a:pPr>
              <a:buFont typeface="Arial" pitchFamily="34" charset="0"/>
              <a:buChar char="•"/>
            </a:pPr>
            <a:r>
              <a:rPr lang="en-US" sz="1200" dirty="0"/>
              <a:t> Income received from leasing or renting farmland</a:t>
            </a:r>
          </a:p>
          <a:p>
            <a:pPr>
              <a:buFont typeface="Arial" pitchFamily="34" charset="0"/>
              <a:buChar char="•"/>
            </a:pPr>
            <a:r>
              <a:rPr lang="en-US" sz="1200" dirty="0"/>
              <a:t> Income received from leasing or renting a home or other property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1970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It is important to list the income of the applicant and the applicant’s spouse.  </a:t>
            </a:r>
            <a:r>
              <a:rPr lang="en-US" sz="1200" dirty="0"/>
              <a:t>(The eligibility team requires this when determining allocation of income to the community spouse.)</a:t>
            </a:r>
          </a:p>
          <a:p>
            <a:endParaRPr lang="en-US" sz="1200" dirty="0"/>
          </a:p>
          <a:p>
            <a:r>
              <a:rPr lang="en-US" sz="1200" dirty="0"/>
              <a:t>Providing the spouse’s income </a:t>
            </a:r>
            <a:r>
              <a:rPr lang="en-US" sz="1200" b="1" i="1" dirty="0"/>
              <a:t>and verification of income </a:t>
            </a:r>
            <a:r>
              <a:rPr lang="en-US" sz="1200" dirty="0"/>
              <a:t>will help speed up the determination process.</a:t>
            </a:r>
          </a:p>
          <a:p>
            <a:endParaRPr lang="en-US" sz="1200" dirty="0"/>
          </a:p>
          <a:p>
            <a:r>
              <a:rPr lang="en-US" sz="1200" b="1" u="sng" dirty="0"/>
              <a:t>Oil Royalties or Mineral Rights:  </a:t>
            </a:r>
          </a:p>
          <a:p>
            <a:r>
              <a:rPr lang="en-US" sz="1200" dirty="0"/>
              <a:t>Please provide the tax return to verify any income earned from oil royalties or mineral rights.</a:t>
            </a:r>
          </a:p>
          <a:p>
            <a:endParaRPr lang="en-US" sz="1200" dirty="0"/>
          </a:p>
          <a:p>
            <a:r>
              <a:rPr lang="en-US" sz="1200" b="1" u="sng" dirty="0"/>
              <a:t>Contract Sale:  </a:t>
            </a:r>
          </a:p>
          <a:p>
            <a:r>
              <a:rPr lang="en-US" sz="1200" dirty="0"/>
              <a:t>A contract sale is a contract in which a property title is transferred only after a buyer makes a certain number of monthly payments. If an applicant is “receiving payments” this is considered “income” and the eligibility team must have verification of the Contract Sale and the income being received.</a:t>
            </a:r>
          </a:p>
          <a:p>
            <a:endParaRPr lang="en-US" sz="1200" dirty="0"/>
          </a:p>
          <a:p>
            <a:r>
              <a:rPr lang="en-US" sz="1200" b="1" u="sng" dirty="0"/>
              <a:t>Rental Income:</a:t>
            </a:r>
            <a:r>
              <a:rPr lang="en-US" sz="1200" dirty="0"/>
              <a:t>  </a:t>
            </a:r>
          </a:p>
          <a:p>
            <a:r>
              <a:rPr lang="en-US" sz="1200" dirty="0"/>
              <a:t>If the applicant or spouse owns property or a home and it is being rented, we need verification of the amount received from the rental.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8103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The focus is on “recurring payments.”</a:t>
            </a:r>
          </a:p>
          <a:p>
            <a:endParaRPr lang="en-US" sz="1600" b="1" dirty="0"/>
          </a:p>
          <a:p>
            <a:r>
              <a:rPr lang="en-US" sz="1600" b="1" dirty="0"/>
              <a:t>“Lump sum payments” </a:t>
            </a:r>
            <a:r>
              <a:rPr lang="en-US" sz="1600" dirty="0"/>
              <a:t>are treated differently, but still need to be listed here.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0294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600" dirty="0"/>
              <a:t>With “private insurance,” such as Blue Cross Blue Shield (BCBS), use the bottom section to document any private health insurance policies the applicant may have.  </a:t>
            </a:r>
          </a:p>
          <a:p>
            <a:endParaRPr lang="en-US" sz="1600" b="1" u="sng" dirty="0"/>
          </a:p>
          <a:p>
            <a:r>
              <a:rPr lang="en-US" sz="1600" b="1" u="sng" dirty="0"/>
              <a:t>Private Health Insurance may include:</a:t>
            </a:r>
          </a:p>
          <a:p>
            <a:pPr marL="285750" indent="-285750">
              <a:buFont typeface="Arial" panose="020B0604020202020204" pitchFamily="34" charset="0"/>
              <a:buChar char="•"/>
            </a:pPr>
            <a:r>
              <a:rPr lang="en-US" sz="1600" dirty="0"/>
              <a:t>Medicare Supplemental Health Insurance Policies</a:t>
            </a:r>
          </a:p>
          <a:p>
            <a:pPr marL="285750" indent="-285750">
              <a:buFont typeface="Arial" panose="020B0604020202020204" pitchFamily="34" charset="0"/>
              <a:buChar char="•"/>
            </a:pPr>
            <a:r>
              <a:rPr lang="en-US" sz="1600" dirty="0"/>
              <a:t>Health Insurance through an employer</a:t>
            </a:r>
          </a:p>
          <a:p>
            <a:pPr marL="285750" indent="-285750">
              <a:buFont typeface="Arial" panose="020B0604020202020204" pitchFamily="34" charset="0"/>
              <a:buChar char="•"/>
            </a:pPr>
            <a:r>
              <a:rPr lang="en-US" sz="1600" dirty="0"/>
              <a:t>Long Term Care Insurance</a:t>
            </a:r>
          </a:p>
          <a:p>
            <a:pPr>
              <a:buFont typeface="Arial" pitchFamily="34" charset="0"/>
              <a:buChar char="•"/>
            </a:pPr>
            <a:endParaRPr lang="en-US" sz="1600" dirty="0"/>
          </a:p>
          <a:p>
            <a:pPr>
              <a:buFont typeface="Arial" pitchFamily="34" charset="0"/>
              <a:buChar char="•"/>
            </a:pPr>
            <a:endParaRPr lang="en-US" sz="1600" dirty="0"/>
          </a:p>
          <a:p>
            <a:r>
              <a:rPr lang="en-US" sz="1600" b="1" u="sng" dirty="0"/>
              <a:t>The eligibility team needs the applicant to submit:</a:t>
            </a:r>
          </a:p>
          <a:p>
            <a:pPr marL="285750" indent="-285750">
              <a:buFont typeface="Arial" panose="020B0604020202020204" pitchFamily="34" charset="0"/>
              <a:buChar char="•"/>
            </a:pPr>
            <a:r>
              <a:rPr lang="en-US" sz="1600" dirty="0"/>
              <a:t>A copy of the front and back of the insurance card</a:t>
            </a:r>
          </a:p>
          <a:p>
            <a:pPr marL="285750" indent="-285750">
              <a:buFont typeface="Arial" panose="020B0604020202020204" pitchFamily="34" charset="0"/>
              <a:buChar char="•"/>
            </a:pPr>
            <a:r>
              <a:rPr lang="en-US" sz="1600" dirty="0"/>
              <a:t>Proof of the monthly premium the applicant pays*</a:t>
            </a:r>
          </a:p>
          <a:p>
            <a:pPr marL="285750" indent="-285750">
              <a:buFont typeface="Arial" panose="020B0604020202020204" pitchFamily="34" charset="0"/>
              <a:buChar char="•"/>
            </a:pPr>
            <a:endParaRPr lang="en-US" sz="1600" dirty="0"/>
          </a:p>
          <a:p>
            <a:r>
              <a:rPr lang="en-US" sz="1600" dirty="0"/>
              <a:t>*Providing the Eligibility Team with the monthly premium amounts will lower a person’s monthly “patient liability/client obligation” (the monthly premium the KanCare consumer must pay for his/her share in the cost of medical services). </a:t>
            </a:r>
          </a:p>
          <a:p>
            <a:pPr>
              <a:buFont typeface="Arial" pitchFamily="34" charset="0"/>
              <a:buChar char="•"/>
            </a:pPr>
            <a:endParaRPr lang="en-US" sz="1600" dirty="0"/>
          </a:p>
          <a:p>
            <a:pPr>
              <a:buFont typeface="Arial" pitchFamily="34" charset="0"/>
              <a:buChar char="•"/>
            </a:pP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600" b="1" u="sng" dirty="0"/>
              <a:t>Complete this section if </a:t>
            </a:r>
            <a:r>
              <a:rPr lang="en-US" sz="1600" dirty="0"/>
              <a:t>the applicant wants coverage for  care in a Nursing Facility (Institutional Care), Assisted Living Facility (which qualifies as HCBS) or other HCBS Waivers  or PACE and has “dependent family members.”</a:t>
            </a:r>
          </a:p>
          <a:p>
            <a:endParaRPr lang="en-US" sz="1400" dirty="0"/>
          </a:p>
          <a:p>
            <a:r>
              <a:rPr lang="en-US" sz="1600" b="1" dirty="0"/>
              <a:t>Verification of reported shelter expenses for “dependents” must be provided.</a:t>
            </a:r>
            <a:r>
              <a:rPr lang="en-US" sz="1600" dirty="0"/>
              <a:t> </a:t>
            </a:r>
            <a:endParaRPr lang="en-US" sz="1600" b="1" dirty="0"/>
          </a:p>
          <a:p>
            <a:endParaRPr lang="en-US" sz="1400" b="1" u="sng" dirty="0"/>
          </a:p>
          <a:p>
            <a:r>
              <a:rPr lang="en-US" sz="1600" b="1" u="sng" dirty="0"/>
              <a:t>A dependent family member could include:</a:t>
            </a:r>
          </a:p>
          <a:p>
            <a:pPr marL="285750" indent="-285750">
              <a:buFont typeface="Arial" panose="020B0604020202020204" pitchFamily="34" charset="0"/>
              <a:buChar char="•"/>
            </a:pPr>
            <a:r>
              <a:rPr lang="en-US" sz="1600" dirty="0"/>
              <a:t>Spouse</a:t>
            </a:r>
          </a:p>
          <a:p>
            <a:pPr marL="285750" indent="-285750">
              <a:buFont typeface="Arial" panose="020B0604020202020204" pitchFamily="34" charset="0"/>
              <a:buChar char="•"/>
            </a:pPr>
            <a:r>
              <a:rPr lang="en-US" sz="1600" dirty="0"/>
              <a:t>Minor Child</a:t>
            </a:r>
          </a:p>
          <a:p>
            <a:pPr marL="285750" indent="-285750">
              <a:buFont typeface="Arial" panose="020B0604020202020204" pitchFamily="34" charset="0"/>
              <a:buChar char="•"/>
            </a:pPr>
            <a:r>
              <a:rPr lang="en-US" sz="1600" dirty="0"/>
              <a:t>Other family member</a:t>
            </a:r>
          </a:p>
          <a:p>
            <a:endParaRPr lang="en-US" sz="1400" dirty="0"/>
          </a:p>
          <a:p>
            <a:r>
              <a:rPr lang="en-US" sz="1600" b="1" u="sng" dirty="0"/>
              <a:t>Dependency may be of any kind:</a:t>
            </a:r>
          </a:p>
          <a:p>
            <a:pPr marL="285750" indent="-285750">
              <a:buFont typeface="Arial" panose="020B0604020202020204" pitchFamily="34" charset="0"/>
              <a:buChar char="•"/>
            </a:pPr>
            <a:r>
              <a:rPr lang="en-US" sz="1600" dirty="0"/>
              <a:t>Legal</a:t>
            </a:r>
          </a:p>
          <a:p>
            <a:pPr marL="285750" indent="-285750">
              <a:buFont typeface="Arial" panose="020B0604020202020204" pitchFamily="34" charset="0"/>
              <a:buChar char="•"/>
            </a:pPr>
            <a:r>
              <a:rPr lang="en-US" sz="1600" dirty="0"/>
              <a:t>Financial</a:t>
            </a:r>
          </a:p>
          <a:p>
            <a:pPr marL="285750" indent="-285750">
              <a:buFont typeface="Arial" panose="020B0604020202020204" pitchFamily="34" charset="0"/>
              <a:buChar char="•"/>
            </a:pPr>
            <a:r>
              <a:rPr lang="en-US" sz="1600" dirty="0"/>
              <a:t>Medical</a:t>
            </a:r>
          </a:p>
          <a:p>
            <a:pPr>
              <a:buFont typeface="Arial" pitchFamily="34" charset="0"/>
              <a:buChar char="•"/>
            </a:pP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89791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600" b="1" u="sng" dirty="0"/>
              <a:t>Complete this section if </a:t>
            </a:r>
            <a:r>
              <a:rPr lang="en-US" sz="1600" dirty="0"/>
              <a:t>the applicant wants coverage for  care in a Nursing Facility (Institutional Care), Assisted Living Facility (which qualifies as HCBS) or other HCBS Waivers  or PACE and has “dependent family members.”</a:t>
            </a:r>
          </a:p>
          <a:p>
            <a:endParaRPr lang="en-US" sz="1400" dirty="0"/>
          </a:p>
          <a:p>
            <a:r>
              <a:rPr lang="en-US" sz="1600" b="1" dirty="0"/>
              <a:t>Verification of reported shelter expenses for “dependents” must be provided.</a:t>
            </a:r>
            <a:r>
              <a:rPr lang="en-US" sz="1600" dirty="0"/>
              <a:t> </a:t>
            </a:r>
            <a:endParaRPr lang="en-US" sz="1600" b="1" dirty="0"/>
          </a:p>
          <a:p>
            <a:endParaRPr lang="en-US" sz="1400" b="1" u="sng" dirty="0"/>
          </a:p>
          <a:p>
            <a:r>
              <a:rPr lang="en-US" sz="1600" b="1" u="sng" dirty="0"/>
              <a:t>A dependent family member could include:</a:t>
            </a:r>
          </a:p>
          <a:p>
            <a:pPr marL="285750" indent="-285750">
              <a:buFont typeface="Arial" panose="020B0604020202020204" pitchFamily="34" charset="0"/>
              <a:buChar char="•"/>
            </a:pPr>
            <a:r>
              <a:rPr lang="en-US" sz="1600" dirty="0"/>
              <a:t>Spouse</a:t>
            </a:r>
          </a:p>
          <a:p>
            <a:pPr marL="285750" indent="-285750">
              <a:buFont typeface="Arial" panose="020B0604020202020204" pitchFamily="34" charset="0"/>
              <a:buChar char="•"/>
            </a:pPr>
            <a:r>
              <a:rPr lang="en-US" sz="1600" dirty="0"/>
              <a:t>Minor Child</a:t>
            </a:r>
          </a:p>
          <a:p>
            <a:pPr marL="285750" indent="-285750">
              <a:buFont typeface="Arial" panose="020B0604020202020204" pitchFamily="34" charset="0"/>
              <a:buChar char="•"/>
            </a:pPr>
            <a:r>
              <a:rPr lang="en-US" sz="1600" dirty="0"/>
              <a:t>Other family member</a:t>
            </a:r>
          </a:p>
          <a:p>
            <a:endParaRPr lang="en-US" sz="1400" dirty="0"/>
          </a:p>
          <a:p>
            <a:r>
              <a:rPr lang="en-US" sz="1600" b="1" u="sng" dirty="0"/>
              <a:t>Dependency may be of any kind:</a:t>
            </a:r>
          </a:p>
          <a:p>
            <a:pPr marL="285750" indent="-285750">
              <a:buFont typeface="Arial" panose="020B0604020202020204" pitchFamily="34" charset="0"/>
              <a:buChar char="•"/>
            </a:pPr>
            <a:r>
              <a:rPr lang="en-US" sz="1600" dirty="0"/>
              <a:t>Legal</a:t>
            </a:r>
          </a:p>
          <a:p>
            <a:pPr marL="285750" indent="-285750">
              <a:buFont typeface="Arial" panose="020B0604020202020204" pitchFamily="34" charset="0"/>
              <a:buChar char="•"/>
            </a:pPr>
            <a:r>
              <a:rPr lang="en-US" sz="1600" dirty="0"/>
              <a:t>Financial</a:t>
            </a:r>
          </a:p>
          <a:p>
            <a:pPr marL="285750" indent="-285750">
              <a:buFont typeface="Arial" panose="020B0604020202020204" pitchFamily="34" charset="0"/>
              <a:buChar char="•"/>
            </a:pPr>
            <a:r>
              <a:rPr lang="en-US" sz="1600" dirty="0"/>
              <a:t>Medical</a:t>
            </a:r>
          </a:p>
          <a:p>
            <a:pPr>
              <a:buFont typeface="Arial" pitchFamily="34" charset="0"/>
              <a:buNone/>
            </a:pP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6302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buFont typeface="Arial" pitchFamily="34" charset="0"/>
              <a:buChar char="•"/>
            </a:pPr>
            <a:endParaRPr lang="en-US" sz="1600" dirty="0"/>
          </a:p>
          <a:p>
            <a:r>
              <a:rPr lang="en-US" sz="1600" dirty="0"/>
              <a:t>If this is left blank, a health plan (MCO/Managed Care Organization) will be chosen for the consumer.</a:t>
            </a:r>
          </a:p>
          <a:p>
            <a:br>
              <a:rPr lang="en-US" sz="1600" dirty="0"/>
            </a:br>
            <a:r>
              <a:rPr lang="en-US" sz="1600" b="1" u="sng" dirty="0"/>
              <a:t>Keep in mind when choosing which MCO:</a:t>
            </a:r>
          </a:p>
          <a:p>
            <a:pPr>
              <a:buFont typeface="Arial" pitchFamily="34" charset="0"/>
              <a:buChar char="•"/>
            </a:pPr>
            <a:r>
              <a:rPr lang="en-US" sz="1600" dirty="0"/>
              <a:t>Talk to your friends, family and doctor. </a:t>
            </a:r>
            <a:endParaRPr lang="en-US" sz="1600" dirty="0">
              <a:cs typeface="Calibri"/>
            </a:endParaRPr>
          </a:p>
          <a:p>
            <a:r>
              <a:rPr lang="en-US" sz="1600" dirty="0"/>
              <a:t> </a:t>
            </a:r>
            <a:endParaRPr lang="en-US" sz="1600" dirty="0">
              <a:cs typeface="Calibri"/>
            </a:endParaRPr>
          </a:p>
          <a:p>
            <a:pPr>
              <a:buFont typeface="Arial" pitchFamily="34" charset="0"/>
              <a:buChar char="•"/>
            </a:pPr>
            <a:r>
              <a:rPr lang="en-US" sz="1600" dirty="0"/>
              <a:t>If not in a nursing home, make sure  it is an MCO (Managed Care Organization) or Health Plan that your favorite provider accepts.</a:t>
            </a:r>
            <a:endParaRPr lang="en-US" sz="1600" dirty="0">
              <a:cs typeface="Calibri"/>
            </a:endParaRPr>
          </a:p>
          <a:p>
            <a:pPr>
              <a:buFont typeface="Arial" pitchFamily="34" charset="0"/>
              <a:buChar char="•"/>
            </a:pPr>
            <a:endParaRPr lang="en-US" sz="1600" dirty="0"/>
          </a:p>
          <a:p>
            <a:pPr>
              <a:buFont typeface="Arial" pitchFamily="34" charset="0"/>
              <a:buChar char="•"/>
            </a:pPr>
            <a:r>
              <a:rPr lang="en-US" sz="1600" dirty="0"/>
              <a:t> Check out the Health Plan Highlights on the KanCare website to compare the “Extra Services or Value-Added Services” that each MCO offers.  Does one MCO have more of the “Extra Services” that would be a better fit for you?</a:t>
            </a:r>
          </a:p>
          <a:p>
            <a:endParaRPr lang="en-US" sz="1600" dirty="0"/>
          </a:p>
          <a:p>
            <a:r>
              <a:rPr lang="en-US" sz="1600" dirty="0"/>
              <a:t>URL for Health Plan Highlights: </a:t>
            </a:r>
            <a:r>
              <a:rPr lang="en-US" dirty="0">
                <a:hlinkClick r:id="rId3"/>
              </a:rPr>
              <a:t>https://kancare.ks.gov/docs/default-source/consumers/choosing-a-plan/2021-english-vas.pdf?sfvrsn=89734e1b_8</a:t>
            </a:r>
            <a:r>
              <a:rPr lang="en-US" dirty="0"/>
              <a:t> </a:t>
            </a:r>
            <a:endParaRPr lang="en-US" sz="1600" dirty="0"/>
          </a:p>
          <a:p>
            <a:endParaRPr lang="en-US" sz="1600" b="1" u="sng" dirty="0"/>
          </a:p>
          <a:p>
            <a:r>
              <a:rPr lang="en-US" sz="1600" b="1" u="sng" dirty="0"/>
              <a:t>Note to Nursing Homes:</a:t>
            </a:r>
          </a:p>
          <a:p>
            <a:r>
              <a:rPr lang="en-US" sz="1600" dirty="0"/>
              <a:t>Make sure it is an MCO (Managed Care Organization) or Health Plan that your facility accepts.</a:t>
            </a:r>
          </a:p>
          <a:p>
            <a:endParaRPr lang="en-US" sz="1600" dirty="0"/>
          </a:p>
          <a:p>
            <a:pPr>
              <a:buFont typeface="Arial" pitchFamily="34" charset="0"/>
              <a:buChar char="•"/>
            </a:pP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71761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a family member, friend or neighbor is helping someone to complete the application: </a:t>
            </a:r>
          </a:p>
          <a:p>
            <a:r>
              <a:rPr lang="en-US" dirty="0"/>
              <a:t>They may also choose to allow the KanCare applicant to appoint them as their </a:t>
            </a:r>
            <a:r>
              <a:rPr lang="en-US" b="1" dirty="0"/>
              <a:t>Medical Representative </a:t>
            </a:r>
            <a:r>
              <a:rPr lang="en-US" dirty="0"/>
              <a:t>or </a:t>
            </a:r>
            <a:r>
              <a:rPr lang="en-US" b="1" dirty="0"/>
              <a:t>Facilitator </a:t>
            </a:r>
          </a:p>
          <a:p>
            <a:endParaRPr lang="en-US" b="0" dirty="0"/>
          </a:p>
          <a:p>
            <a:r>
              <a:rPr lang="en-US" b="1" dirty="0"/>
              <a:t>If the applicant has a Guardian, Conservator, Financial Power of Attorney or Social Security Payee documentation proving this will need to be submitted with the application.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endParaRPr lang="en-US" b="1" u="sng" dirty="0"/>
          </a:p>
        </p:txBody>
      </p:sp>
      <p:sp>
        <p:nvSpPr>
          <p:cNvPr id="4" name="Slide Number Placeholder 3"/>
          <p:cNvSpPr>
            <a:spLocks noGrp="1"/>
          </p:cNvSpPr>
          <p:nvPr>
            <p:ph type="sldNum" sz="quarter" idx="10"/>
          </p:nvPr>
        </p:nvSpPr>
        <p:spPr/>
        <p:txBody>
          <a:bodyPr/>
          <a:lstStyle/>
          <a:p>
            <a:fld id="{FD38C459-2878-49DE-99B5-741863EDCF30}" type="slidenum">
              <a:rPr lang="en-US" smtClean="0"/>
              <a:pPr/>
              <a:t>13</a:t>
            </a:fld>
            <a:endParaRPr lang="en-US" dirty="0"/>
          </a:p>
        </p:txBody>
      </p:sp>
    </p:spTree>
    <p:extLst>
      <p:ext uri="{BB962C8B-B14F-4D97-AF65-F5344CB8AC3E}">
        <p14:creationId xmlns:p14="http://schemas.microsoft.com/office/powerpoint/2010/main" val="6493366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400" b="1" u="sng" dirty="0"/>
              <a:t>Medical Representative:</a:t>
            </a:r>
          </a:p>
          <a:p>
            <a:pPr marL="174708" indent="-174708">
              <a:buFont typeface="Arial" panose="020B0604020202020204" pitchFamily="34" charset="0"/>
              <a:buChar char="•"/>
            </a:pPr>
            <a:r>
              <a:rPr lang="en-US" sz="1400" dirty="0"/>
              <a:t>This person can sign the KanCare application.</a:t>
            </a:r>
          </a:p>
          <a:p>
            <a:pPr marL="174708" indent="-174708">
              <a:buFont typeface="Arial" panose="020B0604020202020204" pitchFamily="34" charset="0"/>
              <a:buChar char="•"/>
            </a:pPr>
            <a:r>
              <a:rPr lang="en-US" sz="1400" dirty="0"/>
              <a:t>This person can answer questions for applicant.</a:t>
            </a:r>
          </a:p>
          <a:p>
            <a:pPr marL="174708" indent="-174708">
              <a:buFont typeface="Arial" panose="020B0604020202020204" pitchFamily="34" charset="0"/>
              <a:buChar char="•"/>
            </a:pPr>
            <a:r>
              <a:rPr lang="en-US" sz="1400" dirty="0"/>
              <a:t>They can use the medical assistance card for the KanCare consumer.  </a:t>
            </a:r>
          </a:p>
          <a:p>
            <a:pPr marL="174708" indent="-174708">
              <a:buFont typeface="Arial" panose="020B0604020202020204" pitchFamily="34" charset="0"/>
              <a:buChar char="•"/>
            </a:pPr>
            <a:r>
              <a:rPr lang="en-US" sz="1400" dirty="0"/>
              <a:t>KanCare will share information with this person. </a:t>
            </a:r>
          </a:p>
          <a:p>
            <a:pPr marL="174708" indent="-174708">
              <a:buFont typeface="Arial" panose="020B0604020202020204" pitchFamily="34" charset="0"/>
              <a:buChar char="•"/>
            </a:pPr>
            <a:r>
              <a:rPr lang="en-US" sz="1400" dirty="0"/>
              <a:t>This person will get copies of letters sent to the consumer about their case.  </a:t>
            </a:r>
          </a:p>
          <a:p>
            <a:pPr marL="174708" indent="-174708">
              <a:buFont typeface="Arial" panose="020B0604020202020204" pitchFamily="34" charset="0"/>
              <a:buChar char="•"/>
            </a:pPr>
            <a:r>
              <a:rPr lang="en-US" sz="1400" dirty="0"/>
              <a:t>This person will get copies of the consumer’s annual review form and is responsible for completing this review each year and for telling KanCare about changes in the consumer’s situation (address changes, income changes, etc.).  </a:t>
            </a:r>
            <a:r>
              <a:rPr lang="en-US" sz="1400" b="1" dirty="0"/>
              <a:t>This is extremely important in keeping a person’s case open.  </a:t>
            </a:r>
          </a:p>
          <a:p>
            <a:pPr marL="174708" indent="-174708">
              <a:buFont typeface="Arial" panose="020B0604020202020204" pitchFamily="34" charset="0"/>
              <a:buChar char="•"/>
            </a:pPr>
            <a:endParaRPr lang="en-US" sz="1400" b="1" dirty="0"/>
          </a:p>
          <a:p>
            <a:pPr marL="0" indent="0">
              <a:buFont typeface="Arial" panose="020B0604020202020204" pitchFamily="34" charset="0"/>
              <a:buNone/>
            </a:pPr>
            <a:r>
              <a:rPr lang="en-US" sz="1400" b="1" u="sng" dirty="0"/>
              <a:t>Note to Nursing Homes:</a:t>
            </a:r>
          </a:p>
          <a:p>
            <a:r>
              <a:rPr lang="en-US" sz="1400" dirty="0"/>
              <a:t>It is recommended that everyone in a nursing home have a Medical Representative listed on the application.  </a:t>
            </a:r>
          </a:p>
          <a:p>
            <a:pPr marL="0" indent="0">
              <a:buFont typeface="Arial" panose="020B0604020202020204" pitchFamily="34" charset="0"/>
              <a:buNone/>
            </a:pPr>
            <a:endParaRPr lang="en-US" sz="1050" dirty="0"/>
          </a:p>
          <a:p>
            <a:r>
              <a:rPr lang="en-US" sz="1400" dirty="0"/>
              <a:t>However, </a:t>
            </a:r>
            <a:r>
              <a:rPr lang="en-US" sz="1400" b="1" dirty="0"/>
              <a:t>employees of nursing facilities CANNOT be medical representatives </a:t>
            </a:r>
            <a:r>
              <a:rPr lang="en-US" sz="1400" dirty="0"/>
              <a:t>because the nursing home is trying to collect a debt against the applicant.</a:t>
            </a:r>
          </a:p>
          <a:p>
            <a:pPr marL="0" indent="0">
              <a:buFont typeface="Arial" panose="020B0604020202020204" pitchFamily="34" charset="0"/>
              <a:buNone/>
            </a:pPr>
            <a:r>
              <a:rPr lang="en-US" sz="1400" b="0" dirty="0"/>
              <a:t>*punctuation and spacing*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the same form you would need if representing someone in a state fair hearing as well.  </a:t>
            </a:r>
          </a:p>
          <a:p>
            <a:endParaRPr lang="en-US" sz="1400" dirty="0"/>
          </a:p>
          <a:p>
            <a:r>
              <a:rPr lang="en-US" sz="1400" dirty="0"/>
              <a:t>URL for </a:t>
            </a:r>
            <a:r>
              <a:rPr lang="en-US" sz="1400" i="1" dirty="0"/>
              <a:t>The Medical Representative Form</a:t>
            </a:r>
            <a:r>
              <a:rPr lang="en-US" sz="1400" dirty="0"/>
              <a:t>:  </a:t>
            </a:r>
            <a:r>
              <a:rPr lang="en-US" sz="1400" dirty="0">
                <a:hlinkClick r:id="rId3"/>
              </a:rPr>
              <a:t>http://www.kancare.ks.gov/policies-and-reports/kdhe-eligibility-policy/policy-appendix</a:t>
            </a:r>
            <a:r>
              <a:rPr lang="en-US" sz="140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45497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400" b="1" u="sng" dirty="0"/>
              <a:t>Facilitator:</a:t>
            </a:r>
            <a:endParaRPr lang="en-US" sz="1400" dirty="0"/>
          </a:p>
          <a:p>
            <a:pPr marL="174708" indent="-174708">
              <a:buFont typeface="Arial" panose="020B0604020202020204" pitchFamily="34" charset="0"/>
              <a:buChar char="•"/>
            </a:pPr>
            <a:r>
              <a:rPr lang="en-US" sz="1400" dirty="0"/>
              <a:t>KanCare will be able to share information with this person.  </a:t>
            </a:r>
          </a:p>
          <a:p>
            <a:pPr marL="174708" indent="-174708">
              <a:buFont typeface="Arial" panose="020B0604020202020204" pitchFamily="34" charset="0"/>
              <a:buChar char="•"/>
            </a:pPr>
            <a:r>
              <a:rPr lang="en-US" sz="1400" dirty="0"/>
              <a:t>This person will get copies of  all letters, forms and notices sent to the applicant regarding their application.</a:t>
            </a:r>
          </a:p>
          <a:p>
            <a:pPr marL="174708" indent="-174708">
              <a:buFont typeface="Arial" panose="020B0604020202020204" pitchFamily="34" charset="0"/>
              <a:buChar char="•"/>
            </a:pPr>
            <a:r>
              <a:rPr lang="en-US" sz="1400" b="1" i="1" dirty="0"/>
              <a:t>This “Facilitator Appointment” will last through the end of the application period.</a:t>
            </a:r>
          </a:p>
          <a:p>
            <a:pPr marL="174708" indent="-174708">
              <a:buFont typeface="Arial" panose="020B0604020202020204" pitchFamily="34" charset="0"/>
              <a:buChar char="•"/>
            </a:pPr>
            <a:r>
              <a:rPr lang="en-US" sz="1400" b="1" i="1" dirty="0"/>
              <a:t>After the application has been processed, this person will no longer be connected to your case.  </a:t>
            </a:r>
          </a:p>
          <a:p>
            <a:pPr marL="174708" indent="-174708">
              <a:buFont typeface="Arial" panose="020B0604020202020204" pitchFamily="34" charset="0"/>
              <a:buChar char="•"/>
            </a:pPr>
            <a:endParaRPr lang="en-US" sz="1600" b="1" i="1" dirty="0"/>
          </a:p>
          <a:p>
            <a:r>
              <a:rPr lang="en-US" sz="1600" b="1" u="sng" dirty="0"/>
              <a:t>Note to Nursing Facilities:</a:t>
            </a:r>
            <a:endParaRPr lang="en-US" sz="1600" dirty="0"/>
          </a:p>
          <a:p>
            <a:pPr>
              <a:buFont typeface="Arial" pitchFamily="34" charset="0"/>
              <a:buChar char="•"/>
            </a:pPr>
            <a:r>
              <a:rPr lang="en-US" sz="1600" dirty="0"/>
              <a:t>After the application has been processed, and the “Facilitator” appointment has expired, it is not required  that the nursing facility submit a new “release of information” form.  </a:t>
            </a:r>
          </a:p>
          <a:p>
            <a:pPr>
              <a:buFont typeface="Arial" pitchFamily="34" charset="0"/>
              <a:buChar char="•"/>
            </a:pPr>
            <a:endParaRPr lang="en-US" sz="1600" dirty="0"/>
          </a:p>
          <a:p>
            <a:pPr>
              <a:buFont typeface="Arial" pitchFamily="34" charset="0"/>
              <a:buChar char="•"/>
            </a:pPr>
            <a:r>
              <a:rPr lang="en-US" sz="1600" dirty="0"/>
              <a:t>The nursing facility will still be able to call the KanCare Clearinghouse and receive information about the status of the application, dates of  eligibility decisions, and coverage effective dates , patient liability amount, and name and contact information about the MCO.</a:t>
            </a:r>
          </a:p>
          <a:p>
            <a:pPr marL="174708" indent="-174708">
              <a:buFont typeface="Arial" panose="020B0604020202020204" pitchFamily="34" charset="0"/>
              <a:buChar char="•"/>
            </a:pPr>
            <a:endParaRPr lang="en-US" sz="1600" dirty="0"/>
          </a:p>
          <a:p>
            <a:pPr>
              <a:buFont typeface="Arial" panose="020B0604020202020204" pitchFamily="34" charset="0"/>
              <a:buChar char="•"/>
            </a:pPr>
            <a:r>
              <a:rPr lang="en-US" sz="1600" dirty="0"/>
              <a:t>Additionally, the nursing facility will also receive notices to inform them of changes to an individual’s patient liability.</a:t>
            </a:r>
          </a:p>
          <a:p>
            <a:pPr marL="174708" indent="-174708">
              <a:buFont typeface="Arial" panose="020B0604020202020204" pitchFamily="34" charset="0"/>
              <a:buChar char="•"/>
            </a:pPr>
            <a:endParaRPr lang="en-US" sz="1600" dirty="0"/>
          </a:p>
          <a:p>
            <a:pPr marL="174708" indent="-174708"/>
            <a:endParaRPr lang="en-US" sz="16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URL for </a:t>
            </a:r>
            <a:r>
              <a:rPr lang="en-US" sz="1400" i="1" dirty="0"/>
              <a:t>The Facilitator Form</a:t>
            </a:r>
            <a:r>
              <a:rPr lang="en-US" sz="1400" dirty="0"/>
              <a:t>:  </a:t>
            </a:r>
            <a:r>
              <a:rPr lang="en-US" sz="1400" dirty="0">
                <a:hlinkClick r:id="rId3"/>
              </a:rPr>
              <a:t>http://www.kancare.ks.gov/policies-and-reports/kdhe-eligibility-policy/policy-appendix</a:t>
            </a:r>
            <a:r>
              <a:rPr lang="en-US" sz="140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5835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2191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2400" dirty="0"/>
              <a:t>It is important that the consumer and/or the guardian, and/or the conservator to </a:t>
            </a:r>
            <a:r>
              <a:rPr lang="en-US" sz="2400" b="1" i="1" dirty="0"/>
              <a:t>sign this page</a:t>
            </a:r>
            <a:r>
              <a:rPr lang="en-US" sz="2400" dirty="0"/>
              <a:t>.</a:t>
            </a:r>
          </a:p>
          <a:p>
            <a:endParaRPr lang="en-US" sz="2400" dirty="0"/>
          </a:p>
          <a:p>
            <a:r>
              <a:rPr lang="en-US" sz="2400" dirty="0"/>
              <a:t>It is also important to </a:t>
            </a:r>
            <a:r>
              <a:rPr lang="en-US" sz="2400" b="1" dirty="0"/>
              <a:t>read the fine print </a:t>
            </a:r>
            <a:r>
              <a:rPr lang="en-US" sz="2400" dirty="0"/>
              <a:t>as it provides important information about estate recovery and consumer’s rights and responsibilities.</a:t>
            </a:r>
          </a:p>
          <a:p>
            <a:endParaRPr lang="en-US" sz="2400" dirty="0"/>
          </a:p>
          <a:p>
            <a:r>
              <a:rPr lang="en-US" sz="2400" dirty="0"/>
              <a:t>*phrasing*</a:t>
            </a:r>
          </a:p>
          <a:p>
            <a:endParaRPr lang="en-US" sz="2400" dirty="0"/>
          </a:p>
          <a:p>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a:xfrm>
            <a:off x="221673" y="3768436"/>
            <a:ext cx="6456217" cy="4916777"/>
          </a:xfrm>
        </p:spPr>
        <p:txBody>
          <a:bodyPr>
            <a:normAutofit fontScale="92500" lnSpcReduction="20000"/>
          </a:bodyPr>
          <a:lstStyle/>
          <a:p>
            <a:r>
              <a:rPr lang="en-US" sz="1600" dirty="0"/>
              <a:t>That last page of the application is another checklist that provides you with reminders of what you need to send in “with” the application to speed up processing time.</a:t>
            </a:r>
          </a:p>
          <a:p>
            <a:r>
              <a:rPr lang="en-US" sz="1600" dirty="0"/>
              <a:t>It also gives you a reminder to sign and date the application.  </a:t>
            </a:r>
            <a:r>
              <a:rPr lang="en-US" sz="1600" b="1" dirty="0"/>
              <a:t>If KanCare receives the application unsigned, it will be considered “incomplete.”  </a:t>
            </a:r>
          </a:p>
          <a:p>
            <a:endParaRPr lang="en-US" sz="1600" b="1" dirty="0"/>
          </a:p>
          <a:p>
            <a:r>
              <a:rPr lang="en-US" sz="1600" b="1" dirty="0">
                <a:solidFill>
                  <a:srgbClr val="FF0000"/>
                </a:solidFill>
              </a:rPr>
              <a:t>Please remember to send documentation WITH THE APPLICATION </a:t>
            </a:r>
            <a:r>
              <a:rPr lang="en-US" sz="1600" dirty="0">
                <a:solidFill>
                  <a:srgbClr val="FF0000"/>
                </a:solidFill>
              </a:rPr>
              <a:t>as proof of anything you claimed.</a:t>
            </a:r>
          </a:p>
          <a:p>
            <a:r>
              <a:rPr lang="en-US" sz="1600" dirty="0">
                <a:solidFill>
                  <a:srgbClr val="FF0000"/>
                </a:solidFill>
              </a:rPr>
              <a:t>If other items are needed by the eligibility team, you will be notified, however, the need to request more information </a:t>
            </a:r>
            <a:r>
              <a:rPr lang="en-US" sz="1600" b="1" dirty="0">
                <a:solidFill>
                  <a:srgbClr val="FF0000"/>
                </a:solidFill>
              </a:rPr>
              <a:t>will delay processing time.</a:t>
            </a:r>
          </a:p>
          <a:p>
            <a:r>
              <a:rPr lang="en-US" sz="1600" dirty="0">
                <a:solidFill>
                  <a:srgbClr val="FF0000"/>
                </a:solidFill>
              </a:rPr>
              <a:t>Help ensure success by contacting the Clearinghouse when you submit new documentation.</a:t>
            </a:r>
          </a:p>
          <a:p>
            <a:endParaRPr lang="en-US" sz="1600" dirty="0">
              <a:solidFill>
                <a:srgbClr val="FF0000"/>
              </a:solidFill>
            </a:endParaRPr>
          </a:p>
          <a:p>
            <a:r>
              <a:rPr lang="en-US" sz="1600" b="1" u="sng" dirty="0"/>
              <a:t>Note to Nursing Facilities:</a:t>
            </a:r>
          </a:p>
          <a:p>
            <a:r>
              <a:rPr lang="en-US" sz="1600" dirty="0"/>
              <a:t>Be sure to submit the 2126 form and the CARE Score WITH the application.</a:t>
            </a:r>
          </a:p>
          <a:p>
            <a:r>
              <a:rPr lang="en-US" sz="1600" b="1" dirty="0"/>
              <a:t>2126 form: </a:t>
            </a:r>
            <a:r>
              <a:rPr lang="en-US" sz="1600" dirty="0"/>
              <a:t>This form tells KDHE when a person moves into a facility or moves out. It is not something that a consumer fills out or is responsible for. </a:t>
            </a:r>
            <a:r>
              <a:rPr lang="en-US" sz="1600" b="1" dirty="0"/>
              <a:t>The nursing facility needs to submit this form with the application.  </a:t>
            </a:r>
          </a:p>
          <a:p>
            <a:endParaRPr lang="en-US" sz="1600" dirty="0"/>
          </a:p>
          <a:p>
            <a:r>
              <a:rPr lang="en-US" sz="1600" b="1" dirty="0"/>
              <a:t>A CARE Score: </a:t>
            </a:r>
            <a:r>
              <a:rPr lang="en-US" sz="1600" dirty="0"/>
              <a:t>This is part of the Level of CARE assessment that is completed by the ADRC when the individual is admitted to the nursing facility. </a:t>
            </a:r>
            <a:r>
              <a:rPr lang="en-US" sz="1600" b="1" dirty="0"/>
              <a:t>It is imperative that the nursing facility ensure that the CARE assessment is sent to KDADS to avoid processing delays and ensure the facility is paid for all dates the individual is a resident there.</a:t>
            </a:r>
          </a:p>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6554A-26D8-4C69-85BD-F998734E1A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9C75751-720D-4845-A184-CCDF8FDBAB85}"/>
              </a:ext>
            </a:extLst>
          </p:cNvPr>
          <p:cNvPicPr>
            <a:picLocks noChangeAspect="1"/>
          </p:cNvPicPr>
          <p:nvPr/>
        </p:nvPicPr>
        <p:blipFill rotWithShape="1">
          <a:blip r:embed="rId3"/>
          <a:srcRect l="65079" t="28177" r="5148" b="16467"/>
          <a:stretch/>
        </p:blipFill>
        <p:spPr>
          <a:xfrm>
            <a:off x="411409" y="4443597"/>
            <a:ext cx="6187581" cy="4624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970572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URL to KanCare Ombudsman Resources webpage:  </a:t>
            </a:r>
            <a:r>
              <a:rPr lang="en-US" sz="1400" dirty="0">
                <a:hlinkClick r:id="rId3"/>
              </a:rPr>
              <a:t>http://www.kancare.ks.gov/kancare-ombudsman-office/resources</a:t>
            </a:r>
            <a:r>
              <a:rPr lang="en-US" sz="140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56554A-26D8-4C69-85BD-F998734E1A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962" t="20342" r="31474" b="47009"/>
          <a:stretch/>
        </p:blipFill>
        <p:spPr bwMode="auto">
          <a:xfrm>
            <a:off x="701040" y="5127505"/>
            <a:ext cx="5471160" cy="3897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5970572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URL for </a:t>
            </a:r>
            <a:r>
              <a:rPr lang="en-US" sz="1400" i="1" dirty="0"/>
              <a:t>Application Assistance Folder</a:t>
            </a:r>
            <a:r>
              <a:rPr lang="en-US" sz="1400" dirty="0"/>
              <a:t>:  </a:t>
            </a:r>
            <a:r>
              <a:rPr lang="en-US" sz="1400" dirty="0">
                <a:hlinkClick r:id="rId3"/>
              </a:rPr>
              <a:t>http://www.kancare.ks.gov/kancare-ombudsman-office/resources</a:t>
            </a:r>
            <a:r>
              <a:rPr lang="en-US" sz="1400" dirty="0"/>
              <a:t>  </a:t>
            </a:r>
          </a:p>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FD6CA-D48B-4B72-B7F7-17A891B60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325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DO NOT WAIT TO APPLY!  </a:t>
            </a:r>
          </a:p>
        </p:txBody>
      </p:sp>
      <p:sp>
        <p:nvSpPr>
          <p:cNvPr id="4" name="Slide Number Placeholder 3"/>
          <p:cNvSpPr>
            <a:spLocks noGrp="1"/>
          </p:cNvSpPr>
          <p:nvPr>
            <p:ph type="sldNum" sz="quarter" idx="10"/>
          </p:nvPr>
        </p:nvSpPr>
        <p:spPr/>
        <p:txBody>
          <a:bodyPr/>
          <a:lstStyle/>
          <a:p>
            <a:fld id="{FD38C459-2878-49DE-99B5-741863EDCF30}" type="slidenum">
              <a:rPr lang="en-US" smtClean="0"/>
              <a:pPr/>
              <a:t>14</a:t>
            </a:fld>
            <a:endParaRPr lang="en-US" dirty="0"/>
          </a:p>
        </p:txBody>
      </p:sp>
    </p:spTree>
    <p:extLst>
      <p:ext uri="{BB962C8B-B14F-4D97-AF65-F5344CB8AC3E}">
        <p14:creationId xmlns:p14="http://schemas.microsoft.com/office/powerpoint/2010/main" val="649336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16" indent="-302016">
              <a:buFont typeface="Arial" panose="020B0604020202020204" pitchFamily="34" charset="0"/>
              <a:buChar char="•"/>
            </a:pPr>
            <a:endParaRPr lang="en-US" sz="1700" dirty="0"/>
          </a:p>
          <a:p>
            <a:pPr marL="302016" indent="-302016">
              <a:buFont typeface="Arial" panose="020B0604020202020204" pitchFamily="34" charset="0"/>
              <a:buChar char="•"/>
            </a:pPr>
            <a:r>
              <a:rPr lang="en-US" sz="1700" dirty="0"/>
              <a:t>Someone may even have (1) Medicare, (2) private insurance and (3) Medicaid.</a:t>
            </a:r>
          </a:p>
          <a:p>
            <a:endParaRPr lang="en-US" sz="1700" dirty="0"/>
          </a:p>
          <a:p>
            <a:pPr marL="302016" indent="-302016">
              <a:buFont typeface="Arial" panose="020B0604020202020204" pitchFamily="34" charset="0"/>
              <a:buChar char="•"/>
            </a:pPr>
            <a:r>
              <a:rPr lang="en-US" sz="1700" b="1" dirty="0"/>
              <a:t>Medicaid is ALWAYS the payer of last resort. </a:t>
            </a:r>
            <a:r>
              <a:rPr lang="en-US" sz="1700" dirty="0"/>
              <a:t>Their Medicare pays first, their private/supplemental insurance second, and Medicaid pays last. </a:t>
            </a:r>
          </a:p>
          <a:p>
            <a:endParaRPr lang="en-US" b="1" u="sng" dirty="0"/>
          </a:p>
          <a:p>
            <a:r>
              <a:rPr lang="en-US" b="1" u="sng" dirty="0"/>
              <a:t>Acronyms to know:</a:t>
            </a:r>
          </a:p>
          <a:p>
            <a:r>
              <a:rPr lang="en-US" dirty="0"/>
              <a:t>CHIP – Children’s Health Insurance Program</a:t>
            </a:r>
          </a:p>
          <a:p>
            <a:r>
              <a:rPr lang="en-US" dirty="0"/>
              <a:t>HCBS – Home and Community Based Services</a:t>
            </a:r>
          </a:p>
          <a:p>
            <a:endParaRPr lang="en-US" b="1" dirty="0">
              <a:solidFill>
                <a:srgbClr val="FF0000"/>
              </a:solidFill>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8C459-2878-49DE-99B5-741863EDCF3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276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4C87F2-347B-4369-BCD0-753835EA141B}" type="slidenum">
              <a:rPr lang="en-US" smtClean="0"/>
              <a:t>16</a:t>
            </a:fld>
            <a:endParaRPr lang="en-US"/>
          </a:p>
        </p:txBody>
      </p:sp>
    </p:spTree>
    <p:extLst>
      <p:ext uri="{BB962C8B-B14F-4D97-AF65-F5344CB8AC3E}">
        <p14:creationId xmlns:p14="http://schemas.microsoft.com/office/powerpoint/2010/main" val="1480813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4C87F2-347B-4369-BCD0-753835EA141B}" type="slidenum">
              <a:rPr lang="en-US" smtClean="0"/>
              <a:t>19</a:t>
            </a:fld>
            <a:endParaRPr lang="en-US"/>
          </a:p>
        </p:txBody>
      </p:sp>
    </p:spTree>
    <p:extLst>
      <p:ext uri="{BB962C8B-B14F-4D97-AF65-F5344CB8AC3E}">
        <p14:creationId xmlns:p14="http://schemas.microsoft.com/office/powerpoint/2010/main" val="1560089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1300" dirty="0"/>
              <a:t>The following populations may also be eligible for Medicaid (if also financially eligible), but the application they complete is different, and is generally completed at the clinic upon diagnosis of their condition:</a:t>
            </a:r>
          </a:p>
          <a:p>
            <a:pPr marL="228600" lvl="1" indent="-228600">
              <a:buFont typeface="+mj-lt"/>
              <a:buAutoNum type="arabicPeriod"/>
            </a:pPr>
            <a:endParaRPr lang="en-US" sz="1300" dirty="0"/>
          </a:p>
          <a:p>
            <a:pPr marL="228600" lvl="1" indent="-228600">
              <a:buFont typeface="+mj-lt"/>
              <a:buAutoNum type="arabicPeriod"/>
            </a:pPr>
            <a:r>
              <a:rPr lang="en-US" sz="1300" dirty="0"/>
              <a:t>Persons receiving inpatient treatment for tuberculosis</a:t>
            </a:r>
          </a:p>
          <a:p>
            <a:pPr marL="233363" lvl="1" indent="-228600">
              <a:buFont typeface="+mj-lt"/>
              <a:buAutoNum type="arabicPeriod"/>
            </a:pPr>
            <a:endParaRPr lang="en-US" sz="1300" dirty="0"/>
          </a:p>
          <a:p>
            <a:pPr marL="233363" lvl="1" indent="-228600">
              <a:buFont typeface="+mj-lt"/>
              <a:buAutoNum type="arabicPeriod"/>
            </a:pPr>
            <a:r>
              <a:rPr lang="en-US" sz="1300" dirty="0"/>
              <a:t>Persons screened and diagnosed with breast or cervical cancer through the Early Detection Works program</a:t>
            </a:r>
          </a:p>
          <a:p>
            <a:endParaRPr lang="en-US" sz="1300" dirty="0"/>
          </a:p>
          <a:p>
            <a:endParaRPr lang="en-US" dirty="0"/>
          </a:p>
        </p:txBody>
      </p:sp>
      <p:sp>
        <p:nvSpPr>
          <p:cNvPr id="4" name="Slide Number Placeholder 3"/>
          <p:cNvSpPr>
            <a:spLocks noGrp="1"/>
          </p:cNvSpPr>
          <p:nvPr>
            <p:ph type="sldNum" sz="quarter" idx="10"/>
          </p:nvPr>
        </p:nvSpPr>
        <p:spPr/>
        <p:txBody>
          <a:bodyPr/>
          <a:lstStyle/>
          <a:p>
            <a:fld id="{FD38C459-2878-49DE-99B5-741863EDCF30}"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649336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Application: </a:t>
            </a:r>
            <a:r>
              <a:rPr lang="en-US" sz="1400" b="1" i="1" dirty="0"/>
              <a:t>Medical Assistance for the Elderly and Persons with Disabilities</a:t>
            </a:r>
          </a:p>
          <a:p>
            <a:endParaRPr lang="en-US" dirty="0"/>
          </a:p>
        </p:txBody>
      </p:sp>
      <p:sp>
        <p:nvSpPr>
          <p:cNvPr id="4" name="Slide Number Placeholder 3"/>
          <p:cNvSpPr>
            <a:spLocks noGrp="1"/>
          </p:cNvSpPr>
          <p:nvPr>
            <p:ph type="sldNum" sz="quarter" idx="10"/>
          </p:nvPr>
        </p:nvSpPr>
        <p:spPr/>
        <p:txBody>
          <a:bodyPr/>
          <a:lstStyle/>
          <a:p>
            <a:fld id="{FD38C459-2878-49DE-99B5-741863EDCF30}" type="slidenum">
              <a:rPr lang="en-US" smtClean="0">
                <a:solidFill>
                  <a:prstClr val="black"/>
                </a:solidFill>
              </a:rPr>
              <a:pPr/>
              <a:t>21</a:t>
            </a:fld>
            <a:endParaRPr lang="en-US" dirty="0">
              <a:solidFill>
                <a:prstClr val="black"/>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515" b="12629"/>
          <a:stretch/>
        </p:blipFill>
        <p:spPr bwMode="auto">
          <a:xfrm rot="20952280">
            <a:off x="1392199" y="5169980"/>
            <a:ext cx="1932819" cy="2843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3" r="4288" b="6916"/>
          <a:stretch/>
        </p:blipFill>
        <p:spPr bwMode="auto">
          <a:xfrm rot="913135">
            <a:off x="3664556" y="5244071"/>
            <a:ext cx="2067367" cy="28630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22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dirty="0"/>
              <a:t>This Fact Sheet gives an overview of all the programs that can be applied for on the “Medical Assistance for the Elderly and Persons with Disabilities” application as well as the general eligibility requirements for each.</a:t>
            </a:r>
          </a:p>
          <a:p>
            <a:pPr>
              <a:defRPr/>
            </a:pPr>
            <a:endParaRPr lang="en-US" sz="1400" dirty="0"/>
          </a:p>
          <a:p>
            <a:pPr>
              <a:defRPr/>
            </a:pPr>
            <a:r>
              <a:rPr lang="en-US" sz="1400" b="1" u="sng" dirty="0"/>
              <a:t>Programs:</a:t>
            </a:r>
          </a:p>
          <a:p>
            <a:pPr marL="342900" indent="-342900">
              <a:spcBef>
                <a:spcPts val="600"/>
              </a:spcBef>
              <a:buFont typeface="+mj-lt"/>
              <a:buAutoNum type="arabicPeriod"/>
              <a:defRPr/>
            </a:pPr>
            <a:r>
              <a:rPr lang="en-US" sz="1400" dirty="0"/>
              <a:t>Medically Needy Program (Spenddown)</a:t>
            </a:r>
          </a:p>
          <a:p>
            <a:pPr marL="342900" indent="-342900">
              <a:spcBef>
                <a:spcPts val="600"/>
              </a:spcBef>
              <a:buFont typeface="+mj-lt"/>
              <a:buAutoNum type="arabicPeriod"/>
              <a:defRPr/>
            </a:pPr>
            <a:r>
              <a:rPr lang="en-US" sz="1400" dirty="0"/>
              <a:t>Working Healthy </a:t>
            </a:r>
          </a:p>
          <a:p>
            <a:pPr marL="342900" indent="-342900">
              <a:spcBef>
                <a:spcPts val="600"/>
              </a:spcBef>
              <a:buFont typeface="+mj-lt"/>
              <a:buAutoNum type="arabicPeriod"/>
              <a:defRPr/>
            </a:pPr>
            <a:r>
              <a:rPr lang="en-US" sz="1400" dirty="0"/>
              <a:t>Home &amp; Community Based Services (HCBS Waiver Programs)</a:t>
            </a:r>
          </a:p>
          <a:p>
            <a:pPr marL="342900" indent="-342900">
              <a:spcBef>
                <a:spcPts val="600"/>
              </a:spcBef>
              <a:buFont typeface="+mj-lt"/>
              <a:buAutoNum type="arabicPeriod"/>
              <a:defRPr/>
            </a:pPr>
            <a:r>
              <a:rPr lang="en-US" sz="1400" dirty="0"/>
              <a:t>Nursing Home or Other LTC Facility </a:t>
            </a:r>
          </a:p>
          <a:p>
            <a:pPr marL="342900" indent="-342900">
              <a:spcBef>
                <a:spcPts val="600"/>
              </a:spcBef>
              <a:buFont typeface="+mj-lt"/>
              <a:buAutoNum type="arabicPeriod"/>
              <a:defRPr/>
            </a:pPr>
            <a:r>
              <a:rPr lang="en-US" sz="1400" dirty="0"/>
              <a:t>Program of All-Inclusive Care for the Elderly (PACE)</a:t>
            </a:r>
          </a:p>
          <a:p>
            <a:pPr marL="342900" indent="-342900">
              <a:spcBef>
                <a:spcPts val="600"/>
              </a:spcBef>
              <a:buFont typeface="+mj-lt"/>
              <a:buAutoNum type="arabicPeriod"/>
              <a:defRPr/>
            </a:pPr>
            <a:r>
              <a:rPr lang="en-US" sz="1400" dirty="0"/>
              <a:t>Medicare Savings Program (assistance with out-of-pocket Medicare costs)</a:t>
            </a:r>
          </a:p>
          <a:p>
            <a:pPr marL="342900" indent="-342900">
              <a:spcBef>
                <a:spcPts val="600"/>
              </a:spcBef>
              <a:buFont typeface="+mj-lt"/>
              <a:buAutoNum type="arabicPeriod"/>
              <a:defRPr/>
            </a:pPr>
            <a:r>
              <a:rPr lang="en-US" sz="1400" dirty="0" err="1"/>
              <a:t>MediKan</a:t>
            </a:r>
            <a:endParaRPr lang="en-US" sz="1400" dirty="0"/>
          </a:p>
          <a:p>
            <a:pPr defTabSz="914250">
              <a:defRPr/>
            </a:pPr>
            <a:endParaRPr lang="en-US" baseline="0" dirty="0"/>
          </a:p>
          <a:p>
            <a:pPr defTabSz="914250">
              <a:defRPr/>
            </a:pPr>
            <a:endParaRPr lang="en-US" baseline="0" dirty="0"/>
          </a:p>
          <a:p>
            <a:endParaRPr lang="en-US" sz="1400" b="1" u="sng"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D38C459-2878-49DE-99B5-741863EDCF30}"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634898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Application: </a:t>
            </a:r>
            <a:r>
              <a:rPr lang="en-US" sz="1400" b="1" i="1" dirty="0"/>
              <a:t>Medical Assistance for the Elderly and Persons with Disabilities</a:t>
            </a:r>
          </a:p>
          <a:p>
            <a:endParaRPr lang="en-US" sz="1400" b="1" i="1" dirty="0"/>
          </a:p>
          <a:p>
            <a:r>
              <a:rPr lang="en-US" sz="1400" b="1" i="0" dirty="0"/>
              <a:t>MediKan is different than other </a:t>
            </a:r>
            <a:r>
              <a:rPr lang="en-US" sz="1400" b="1" dirty="0"/>
              <a:t>KanCare</a:t>
            </a:r>
            <a:r>
              <a:rPr lang="en-US" sz="1400" b="1" i="0" dirty="0"/>
              <a:t> programs because it is not something someone can directly apply for. It is a program that the eligibility team looks into when they know someone is not yet eligible for any other Medicaid program. This sometimes makes people confused.</a:t>
            </a:r>
          </a:p>
          <a:p>
            <a:endParaRPr lang="en-US" sz="1400" b="1" i="1" dirty="0"/>
          </a:p>
          <a:p>
            <a:r>
              <a:rPr lang="en-US" sz="1400" u="sng" dirty="0"/>
              <a:t>In general, MediKan pays on everything Medicaid pays on </a:t>
            </a:r>
            <a:r>
              <a:rPr lang="en-US" sz="1400" b="1" u="sng" dirty="0"/>
              <a:t>except:</a:t>
            </a:r>
            <a:endParaRPr lang="en-US" sz="1400" u="sng" dirty="0"/>
          </a:p>
          <a:p>
            <a:pPr marL="285750" indent="-285750">
              <a:buFont typeface="Arial" panose="020B0604020202020204" pitchFamily="34" charset="0"/>
              <a:buChar char="•"/>
            </a:pPr>
            <a:r>
              <a:rPr lang="en-US" sz="1400" dirty="0"/>
              <a:t>HCBS</a:t>
            </a:r>
          </a:p>
          <a:p>
            <a:pPr marL="285750" indent="-285750">
              <a:buFont typeface="Arial" panose="020B0604020202020204" pitchFamily="34" charset="0"/>
              <a:buChar char="•"/>
            </a:pPr>
            <a:r>
              <a:rPr lang="en-US" sz="1400" dirty="0"/>
              <a:t>LTC</a:t>
            </a:r>
          </a:p>
          <a:p>
            <a:pPr marL="285750" indent="-285750">
              <a:buFont typeface="Arial" panose="020B0604020202020204" pitchFamily="34" charset="0"/>
              <a:buChar char="•"/>
            </a:pPr>
            <a:r>
              <a:rPr lang="en-US" sz="1400" dirty="0"/>
              <a:t>Drug Rehab</a:t>
            </a:r>
          </a:p>
          <a:p>
            <a:pPr marL="285750" indent="-285750">
              <a:buFont typeface="Arial" panose="020B0604020202020204" pitchFamily="34" charset="0"/>
              <a:buChar char="•"/>
            </a:pPr>
            <a:r>
              <a:rPr lang="en-US" sz="1400" dirty="0"/>
              <a:t>Certain Rx</a:t>
            </a:r>
          </a:p>
          <a:p>
            <a:pPr marL="285750" indent="-285750">
              <a:buFont typeface="Arial" panose="020B0604020202020204" pitchFamily="34" charset="0"/>
              <a:buChar char="•"/>
            </a:pPr>
            <a:r>
              <a:rPr lang="en-US" sz="1400" dirty="0"/>
              <a:t>And MediKan does pay as much.</a:t>
            </a:r>
          </a:p>
          <a:p>
            <a:r>
              <a:rPr lang="en-US" sz="1400" dirty="0"/>
              <a:t> </a:t>
            </a:r>
          </a:p>
          <a:p>
            <a:r>
              <a:rPr lang="en-US" sz="1400" dirty="0"/>
              <a:t>If a provider has a certain item in mind and wants to know if that is going to be paid, they can call KMAP at 1-800-933-6593.</a:t>
            </a:r>
          </a:p>
          <a:p>
            <a:endParaRPr lang="en-US" sz="1400" b="1" i="1" dirty="0"/>
          </a:p>
          <a:p>
            <a:endParaRPr lang="en-US" dirty="0"/>
          </a:p>
        </p:txBody>
      </p:sp>
      <p:sp>
        <p:nvSpPr>
          <p:cNvPr id="4" name="Slide Number Placeholder 3"/>
          <p:cNvSpPr>
            <a:spLocks noGrp="1"/>
          </p:cNvSpPr>
          <p:nvPr>
            <p:ph type="sldNum" sz="quarter" idx="10"/>
          </p:nvPr>
        </p:nvSpPr>
        <p:spPr/>
        <p:txBody>
          <a:bodyPr/>
          <a:lstStyle/>
          <a:p>
            <a:fld id="{2F66629F-A2C6-4C17-84A6-EC7F4307853C}" type="slidenum">
              <a:rPr lang="en-US" smtClean="0"/>
              <a:pPr/>
              <a:t>23</a:t>
            </a:fld>
            <a:endParaRPr lang="en-US"/>
          </a:p>
        </p:txBody>
      </p:sp>
    </p:spTree>
    <p:extLst>
      <p:ext uri="{BB962C8B-B14F-4D97-AF65-F5344CB8AC3E}">
        <p14:creationId xmlns:p14="http://schemas.microsoft.com/office/powerpoint/2010/main" val="499980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8C459-2878-49DE-99B5-741863E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568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100" y="698500"/>
            <a:ext cx="6197600" cy="3486150"/>
          </a:xfrm>
        </p:spPr>
      </p:sp>
      <p:sp>
        <p:nvSpPr>
          <p:cNvPr id="3" name="Notes Placeholder 2"/>
          <p:cNvSpPr>
            <a:spLocks noGrp="1"/>
          </p:cNvSpPr>
          <p:nvPr>
            <p:ph type="body" idx="1"/>
          </p:nvPr>
        </p:nvSpPr>
        <p:spPr/>
        <p:txBody>
          <a:bodyPr/>
          <a:lstStyle/>
          <a:p>
            <a:r>
              <a:rPr lang="en-US" sz="1300" b="1" u="sng" dirty="0"/>
              <a:t>A referral to PMDT to complete a determination for MediKan:</a:t>
            </a:r>
          </a:p>
          <a:p>
            <a:r>
              <a:rPr lang="en-US" sz="1300" dirty="0"/>
              <a:t>A referral to the Presumptive Medicaid Determination Team (PMDT) by the KDHE eligibility team is necessary in order to complete a disability determination for:</a:t>
            </a:r>
          </a:p>
          <a:p>
            <a:pPr marL="285750" indent="-285750">
              <a:buFont typeface="Arial" panose="020B0604020202020204" pitchFamily="34" charset="0"/>
              <a:buChar char="•"/>
            </a:pPr>
            <a:r>
              <a:rPr lang="en-US" sz="1300" dirty="0"/>
              <a:t>(Tier One): Presumptive Medicaid Disability </a:t>
            </a:r>
          </a:p>
          <a:p>
            <a:pPr marL="285750" indent="-285750">
              <a:buFont typeface="Arial" panose="020B0604020202020204" pitchFamily="34" charset="0"/>
              <a:buChar char="•"/>
            </a:pPr>
            <a:r>
              <a:rPr lang="en-US" sz="1300" b="1" dirty="0"/>
              <a:t>(Tier Two):  </a:t>
            </a:r>
            <a:r>
              <a:rPr lang="en-US" sz="1300" b="1" dirty="0" err="1"/>
              <a:t>MediKan</a:t>
            </a:r>
            <a:endParaRPr lang="en-US" sz="1300" b="1" dirty="0"/>
          </a:p>
          <a:p>
            <a:endParaRPr lang="en-US" sz="1300" dirty="0"/>
          </a:p>
          <a:p>
            <a:r>
              <a:rPr lang="en-US" sz="1300" dirty="0"/>
              <a:t>If the applicant does </a:t>
            </a:r>
            <a:r>
              <a:rPr lang="en-US" sz="1300" b="1" dirty="0"/>
              <a:t>not </a:t>
            </a:r>
            <a:r>
              <a:rPr lang="en-US" sz="1300" dirty="0"/>
              <a:t>submit documentation proving that they have a </a:t>
            </a:r>
            <a:r>
              <a:rPr lang="en-US" sz="1300" b="1" i="1" dirty="0"/>
              <a:t>pending disability case </a:t>
            </a:r>
            <a:r>
              <a:rPr lang="en-US" sz="1300" dirty="0"/>
              <a:t>with the Social Security Administration, the PMDT referral may not take place, and the applicant may be denied KanCare services.  </a:t>
            </a:r>
          </a:p>
          <a:p>
            <a:r>
              <a:rPr lang="en-US" sz="1300" b="1" i="1" dirty="0"/>
              <a:t>What type of documentation is considered proof?  </a:t>
            </a:r>
            <a:r>
              <a:rPr lang="en-US" sz="1300" dirty="0"/>
              <a:t>(1) an appointment letter or (2) copy of the appeal with SSA for recently denied disability determination or (3) something from your most recent mail from the SSA that shows you have a pending disability case.  </a:t>
            </a:r>
          </a:p>
          <a:p>
            <a:endParaRPr lang="en-US" sz="1300" dirty="0"/>
          </a:p>
          <a:p>
            <a:r>
              <a:rPr lang="en-US" sz="1300" b="1" u="sng" dirty="0"/>
              <a:t>MediKan coverage begins at the first of the month of application. </a:t>
            </a:r>
          </a:p>
          <a:p>
            <a:r>
              <a:rPr lang="en-US" sz="1300" dirty="0"/>
              <a:t>If the application date is  1-15-23, and it is not fully processed until 2-7-23, the 12-month coverage period will be 1-01-23 to 1-01-24. </a:t>
            </a:r>
            <a:r>
              <a:rPr lang="en-US" sz="1300" b="1" dirty="0">
                <a:solidFill>
                  <a:srgbClr val="FF0000"/>
                </a:solidFill>
              </a:rPr>
              <a:t>It is important that applicants get everything in on time and complete, including the PMDT paperwork.  </a:t>
            </a:r>
            <a:endParaRPr lang="en-US" sz="1300" dirty="0">
              <a:solidFill>
                <a:srgbClr val="FF0000"/>
              </a:solidFill>
            </a:endParaRPr>
          </a:p>
        </p:txBody>
      </p:sp>
      <p:sp>
        <p:nvSpPr>
          <p:cNvPr id="4" name="Slide Number Placeholder 3"/>
          <p:cNvSpPr>
            <a:spLocks noGrp="1"/>
          </p:cNvSpPr>
          <p:nvPr>
            <p:ph type="sldNum" sz="quarter" idx="10"/>
          </p:nvPr>
        </p:nvSpPr>
        <p:spPr/>
        <p:txBody>
          <a:bodyPr/>
          <a:lstStyle/>
          <a:p>
            <a:fld id="{2F66629F-A2C6-4C17-84A6-EC7F4307853C}" type="slidenum">
              <a:rPr lang="en-US" smtClean="0"/>
              <a:pPr/>
              <a:t>24</a:t>
            </a:fld>
            <a:endParaRPr lang="en-US"/>
          </a:p>
        </p:txBody>
      </p:sp>
    </p:spTree>
    <p:extLst>
      <p:ext uri="{BB962C8B-B14F-4D97-AF65-F5344CB8AC3E}">
        <p14:creationId xmlns:p14="http://schemas.microsoft.com/office/powerpoint/2010/main" val="2367228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 typeface="Arial" pitchFamily="34" charset="0"/>
              <a:buChar char="•"/>
            </a:pPr>
            <a:r>
              <a:rPr lang="en-US" sz="1600" dirty="0"/>
              <a:t>The application for these KanCare Programs: </a:t>
            </a:r>
            <a:r>
              <a:rPr lang="en-US" sz="1600" b="1" i="1" dirty="0"/>
              <a:t>Medical Assistance for the Elderly and Persons with Disabilities</a:t>
            </a:r>
          </a:p>
          <a:p>
            <a:pPr marL="171431" indent="-17143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FD38C459-2878-49DE-99B5-741863EDCF30}" type="slidenum">
              <a:rPr lang="en-US" smtClean="0"/>
              <a:pPr/>
              <a:t>25</a:t>
            </a:fld>
            <a:endParaRPr lang="en-US"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515" b="12629"/>
          <a:stretch/>
        </p:blipFill>
        <p:spPr bwMode="auto">
          <a:xfrm rot="20952280">
            <a:off x="1574840" y="5345356"/>
            <a:ext cx="1932819" cy="2843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3" r="4288" b="6916"/>
          <a:stretch/>
        </p:blipFill>
        <p:spPr bwMode="auto">
          <a:xfrm rot="913135">
            <a:off x="3535215" y="5410163"/>
            <a:ext cx="2067367" cy="28630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rot="923467">
            <a:off x="2985658" y="6749592"/>
            <a:ext cx="2806910" cy="1506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427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Home and Community based Services or HCBS waivers are the first type of medical assistance listed on the KanCare application for the Elderly and Person’s with a Disability. </a:t>
            </a:r>
          </a:p>
          <a:p>
            <a:endParaRPr lang="en-US" dirty="0"/>
          </a:p>
          <a:p>
            <a:r>
              <a:rPr lang="en-US" dirty="0"/>
              <a:t>This is where you will commonly see children’s coverage on the E&amp;D app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888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56492-F51A-45FA-9217-5877C12B6CA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293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56492-F51A-45FA-9217-5877C12B6CA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272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 </a:t>
            </a:r>
          </a:p>
          <a:p>
            <a:r>
              <a:rPr lang="en-US" sz="1500" dirty="0"/>
              <a:t>Check out the resources at the end of this presentation</a:t>
            </a:r>
            <a:r>
              <a:rPr lang="en-US" sz="1500" b="1" i="1" dirty="0"/>
              <a:t> </a:t>
            </a:r>
            <a:r>
              <a:rPr lang="en-US" sz="1500" dirty="0"/>
              <a:t>for a more in-depth look into each waiver program.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56492-F51A-45FA-9217-5877C12B6CA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833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E76042-5D34-4FD1-9565-5E65EB453B9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640888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 typeface="Arial" panose="020B0604020202020204" pitchFamily="34" charset="0"/>
              <a:buChar char="•"/>
            </a:pPr>
            <a:r>
              <a:rPr lang="en-US" sz="1600" dirty="0"/>
              <a:t>These individuals must pay their Patient Liability (their portion of the shared medical expenses) to the long-term care facility.</a:t>
            </a:r>
          </a:p>
          <a:p>
            <a:pPr marL="171431" indent="-171431">
              <a:buFont typeface="Arial" panose="020B0604020202020204" pitchFamily="34" charset="0"/>
              <a:buChar char="•"/>
            </a:pPr>
            <a:endParaRPr lang="en-US" sz="1600" dirty="0"/>
          </a:p>
          <a:p>
            <a:pPr marL="171431" indent="-171431">
              <a:buFont typeface="Arial" panose="020B0604020202020204" pitchFamily="34" charset="0"/>
              <a:buChar char="•"/>
            </a:pPr>
            <a:r>
              <a:rPr lang="en-US" sz="1600" dirty="0"/>
              <a:t>The (out-of-pocket) cost of care and services for the person must be higher than the Patient Liability (monthly premium) or the person may be reviewed for a different program or may be denied eligibility. </a:t>
            </a:r>
          </a:p>
          <a:p>
            <a:pPr marL="171431" indent="-171431">
              <a:buFont typeface="Arial" panose="020B0604020202020204" pitchFamily="34" charset="0"/>
              <a:buChar char="•"/>
            </a:pPr>
            <a:endParaRPr lang="en-US" sz="1600" dirty="0"/>
          </a:p>
        </p:txBody>
      </p:sp>
      <p:sp>
        <p:nvSpPr>
          <p:cNvPr id="4" name="Slide Number Placeholder 3"/>
          <p:cNvSpPr>
            <a:spLocks noGrp="1"/>
          </p:cNvSpPr>
          <p:nvPr>
            <p:ph type="sldNum" sz="quarter" idx="10"/>
          </p:nvPr>
        </p:nvSpPr>
        <p:spPr/>
        <p:txBody>
          <a:bodyPr/>
          <a:lstStyle/>
          <a:p>
            <a:fld id="{0BE76042-5D34-4FD1-9565-5E65EB453B95}" type="slidenum">
              <a:rPr lang="en-US" smtClean="0"/>
              <a:pPr/>
              <a:t>31</a:t>
            </a:fld>
            <a:endParaRPr lang="en-US"/>
          </a:p>
        </p:txBody>
      </p:sp>
    </p:spTree>
    <p:extLst>
      <p:ext uri="{BB962C8B-B14F-4D97-AF65-F5344CB8AC3E}">
        <p14:creationId xmlns:p14="http://schemas.microsoft.com/office/powerpoint/2010/main" val="2172964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E76042-5D34-4FD1-9565-5E65EB453B95}" type="slidenum">
              <a:rPr lang="en-US" smtClean="0"/>
              <a:pPr/>
              <a:t>32</a:t>
            </a:fld>
            <a:endParaRPr lang="en-US"/>
          </a:p>
        </p:txBody>
      </p:sp>
    </p:spTree>
    <p:extLst>
      <p:ext uri="{BB962C8B-B14F-4D97-AF65-F5344CB8AC3E}">
        <p14:creationId xmlns:p14="http://schemas.microsoft.com/office/powerpoint/2010/main" val="883589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The Medicare Savings Program is </a:t>
            </a:r>
            <a:r>
              <a:rPr lang="en-US" sz="1600" b="1" i="1" dirty="0"/>
              <a:t>not</a:t>
            </a:r>
            <a:r>
              <a:rPr lang="en-US" sz="1600" dirty="0"/>
              <a:t> a Cost Share Program, but it is one of the programs you can apply for on the Medical Assistance Application for the Elderly and Disabled, so we are going to review it in this section.</a:t>
            </a:r>
          </a:p>
          <a:p>
            <a:endParaRPr lang="en-US" sz="1600" dirty="0"/>
          </a:p>
        </p:txBody>
      </p:sp>
      <p:sp>
        <p:nvSpPr>
          <p:cNvPr id="4" name="Slide Number Placeholder 3"/>
          <p:cNvSpPr>
            <a:spLocks noGrp="1"/>
          </p:cNvSpPr>
          <p:nvPr>
            <p:ph type="sldNum" sz="quarter" idx="10"/>
          </p:nvPr>
        </p:nvSpPr>
        <p:spPr/>
        <p:txBody>
          <a:bodyPr/>
          <a:lstStyle/>
          <a:p>
            <a:fld id="{0BE76042-5D34-4FD1-9565-5E65EB453B95}"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8C459-2878-49DE-99B5-741863E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941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0675" y="685800"/>
            <a:ext cx="6197600" cy="3486150"/>
          </a:xfrm>
        </p:spPr>
      </p:sp>
      <p:sp>
        <p:nvSpPr>
          <p:cNvPr id="4" name="Slide Number Placeholder 3"/>
          <p:cNvSpPr>
            <a:spLocks noGrp="1"/>
          </p:cNvSpPr>
          <p:nvPr>
            <p:ph type="sldNum" sz="quarter" idx="10"/>
          </p:nvPr>
        </p:nvSpPr>
        <p:spPr/>
        <p:txBody>
          <a:bodyPr/>
          <a:lstStyle/>
          <a:p>
            <a:fld id="{FD38C459-2878-49DE-99B5-741863EDCF30}" type="slidenum">
              <a:rPr lang="en-US" smtClean="0">
                <a:solidFill>
                  <a:prstClr val="black"/>
                </a:solidFill>
              </a:rPr>
              <a:pPr/>
              <a:t>34</a:t>
            </a:fld>
            <a:endParaRPr lang="en-US" dirty="0">
              <a:solidFill>
                <a:prstClr val="black"/>
              </a:solidFill>
            </a:endParaRPr>
          </a:p>
        </p:txBody>
      </p:sp>
      <p:sp>
        <p:nvSpPr>
          <p:cNvPr id="7" name="Notes Placeholder 6"/>
          <p:cNvSpPr>
            <a:spLocks noGrp="1"/>
          </p:cNvSpPr>
          <p:nvPr>
            <p:ph type="body" sz="quarter" idx="11"/>
          </p:nvPr>
        </p:nvSpPr>
        <p:spPr>
          <a:xfrm>
            <a:off x="609600" y="4572000"/>
            <a:ext cx="5608320" cy="418338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 have someone who knows they are</a:t>
            </a:r>
            <a:r>
              <a:rPr lang="en-US" sz="1200" b="1" i="1" dirty="0"/>
              <a:t> </a:t>
            </a:r>
            <a:r>
              <a:rPr lang="en-US" sz="1200" b="1" i="1" dirty="0">
                <a:solidFill>
                  <a:srgbClr val="0000FF"/>
                </a:solidFill>
              </a:rPr>
              <a:t>not eligible for Medicaid, but they need help with their Medicare </a:t>
            </a:r>
            <a:r>
              <a:rPr lang="en-US" sz="1200" dirty="0"/>
              <a:t>premiums and co-payments, they can complete a Medicare Savings Program application. (3 pages in length)</a:t>
            </a:r>
          </a:p>
          <a:p>
            <a:endParaRPr lang="en-US" dirty="0"/>
          </a:p>
          <a:p>
            <a:r>
              <a:rPr lang="en-US" b="1" dirty="0"/>
              <a:t>This program will be discussed further in module 5.B MSP and Extra Help</a:t>
            </a:r>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If the applicant checks the box “Medicare costs only (no other KanCare assistance” it may be a good time to stop and ask the applicant if they want to fill out the MSP app instead. </a:t>
            </a:r>
          </a:p>
        </p:txBody>
      </p:sp>
      <p:pic>
        <p:nvPicPr>
          <p:cNvPr id="8" name="Picture 7">
            <a:extLst>
              <a:ext uri="{FF2B5EF4-FFF2-40B4-BE49-F238E27FC236}">
                <a16:creationId xmlns:a16="http://schemas.microsoft.com/office/drawing/2014/main" id="{949D8A03-FE27-4BB4-B6E8-4FD50BB68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109" y="5376723"/>
            <a:ext cx="4691781" cy="1622721"/>
          </a:xfrm>
          <a:prstGeom prst="rect">
            <a:avLst/>
          </a:prstGeom>
        </p:spPr>
      </p:pic>
    </p:spTree>
    <p:extLst>
      <p:ext uri="{BB962C8B-B14F-4D97-AF65-F5344CB8AC3E}">
        <p14:creationId xmlns:p14="http://schemas.microsoft.com/office/powerpoint/2010/main" val="3574485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E76042-5D34-4FD1-9565-5E65EB453B9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774737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72518A-0284-49A3-802F-CF139BBB2407}" type="slidenum">
              <a:rPr lang="en-US" smtClean="0"/>
              <a:pPr/>
              <a:t>36</a:t>
            </a:fld>
            <a:endParaRPr lang="en-US"/>
          </a:p>
        </p:txBody>
      </p:sp>
    </p:spTree>
    <p:extLst>
      <p:ext uri="{BB962C8B-B14F-4D97-AF65-F5344CB8AC3E}">
        <p14:creationId xmlns:p14="http://schemas.microsoft.com/office/powerpoint/2010/main" val="4115041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56554A-26D8-4C69-85BD-F998734E1A9F}"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991474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E76042-5D34-4FD1-9565-5E65EB453B95}" type="slidenum">
              <a:rPr lang="en-US" smtClean="0"/>
              <a:pPr/>
              <a:t>38</a:t>
            </a:fld>
            <a:endParaRPr lang="en-US"/>
          </a:p>
        </p:txBody>
      </p:sp>
    </p:spTree>
    <p:extLst>
      <p:ext uri="{BB962C8B-B14F-4D97-AF65-F5344CB8AC3E}">
        <p14:creationId xmlns:p14="http://schemas.microsoft.com/office/powerpoint/2010/main" val="1960653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E76042-5D34-4FD1-9565-5E65EB453B95}" type="slidenum">
              <a:rPr lang="en-US" smtClean="0"/>
              <a:pPr/>
              <a:t>39</a:t>
            </a:fld>
            <a:endParaRPr lang="en-US"/>
          </a:p>
        </p:txBody>
      </p:sp>
    </p:spTree>
    <p:extLst>
      <p:ext uri="{BB962C8B-B14F-4D97-AF65-F5344CB8AC3E}">
        <p14:creationId xmlns:p14="http://schemas.microsoft.com/office/powerpoint/2010/main" val="1576926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If the Joe in the earlier example does not incur (close to 100%) $13,290 in medical bills every six months…</a:t>
            </a:r>
          </a:p>
          <a:p>
            <a:endParaRPr lang="en-US" sz="1600" dirty="0"/>
          </a:p>
          <a:p>
            <a:pPr marL="171431" indent="-171431">
              <a:buFont typeface="Arial" panose="020B0604020202020204" pitchFamily="34" charset="0"/>
              <a:buChar char="•"/>
            </a:pPr>
            <a:r>
              <a:rPr lang="en-US" sz="1600" dirty="0"/>
              <a:t>He may no longer be eligible for Medicaid. </a:t>
            </a:r>
          </a:p>
          <a:p>
            <a:pPr marL="171431" indent="-171431">
              <a:buFont typeface="Arial" panose="020B0604020202020204" pitchFamily="34" charset="0"/>
              <a:buChar char="•"/>
            </a:pPr>
            <a:endParaRPr lang="en-US" sz="1600" dirty="0"/>
          </a:p>
          <a:p>
            <a:pPr marL="171431" indent="-171431">
              <a:buFont typeface="Arial" panose="020B0604020202020204" pitchFamily="34" charset="0"/>
              <a:buChar char="•"/>
            </a:pPr>
            <a:r>
              <a:rPr lang="en-US" sz="1600" dirty="0"/>
              <a:t>If his medical bills become consistently high again in the future, he can reapply at that time.</a:t>
            </a:r>
          </a:p>
          <a:p>
            <a:endParaRPr lang="en-US" sz="1400" dirty="0"/>
          </a:p>
          <a:p>
            <a:endParaRPr lang="en-US" sz="1600" dirty="0"/>
          </a:p>
          <a:p>
            <a:endParaRPr lang="en-US" sz="1600" dirty="0"/>
          </a:p>
          <a:p>
            <a:endParaRPr lang="en-US" dirty="0"/>
          </a:p>
        </p:txBody>
      </p:sp>
      <p:sp>
        <p:nvSpPr>
          <p:cNvPr id="4" name="Slide Number Placeholder 3"/>
          <p:cNvSpPr>
            <a:spLocks noGrp="1"/>
          </p:cNvSpPr>
          <p:nvPr>
            <p:ph type="sldNum" sz="quarter" idx="10"/>
          </p:nvPr>
        </p:nvSpPr>
        <p:spPr/>
        <p:txBody>
          <a:bodyPr/>
          <a:lstStyle/>
          <a:p>
            <a:fld id="{0BE76042-5D34-4FD1-9565-5E65EB453B95}" type="slidenum">
              <a:rPr lang="en-US" smtClean="0"/>
              <a:pPr/>
              <a:t>40</a:t>
            </a:fld>
            <a:endParaRPr lang="en-US"/>
          </a:p>
        </p:txBody>
      </p:sp>
    </p:spTree>
    <p:extLst>
      <p:ext uri="{BB962C8B-B14F-4D97-AF65-F5344CB8AC3E}">
        <p14:creationId xmlns:p14="http://schemas.microsoft.com/office/powerpoint/2010/main" val="171510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E76042-5D34-4FD1-9565-5E65EB453B9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163664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FF0000"/>
                </a:solidFill>
              </a:rPr>
              <a:t>The KanCare Ombudsman office does NOT determine if the individual or family is “eligible” for KanCare services.   </a:t>
            </a:r>
          </a:p>
          <a:p>
            <a:endParaRPr lang="en-US" sz="1600" dirty="0">
              <a:solidFill>
                <a:srgbClr val="FF0000"/>
              </a:solidFill>
            </a:endParaRPr>
          </a:p>
          <a:p>
            <a:r>
              <a:rPr lang="en-US" sz="1600" dirty="0"/>
              <a:t>But there are three ways you can help an applicant to </a:t>
            </a:r>
            <a:r>
              <a:rPr lang="en-US" sz="1600" i="1" dirty="0"/>
              <a:t>investigate</a:t>
            </a:r>
            <a:r>
              <a:rPr lang="en-US" sz="1600" dirty="0"/>
              <a:t> eligibility.</a:t>
            </a:r>
          </a:p>
          <a:p>
            <a:endParaRPr lang="en-US" sz="1600" b="1" u="sng" dirty="0"/>
          </a:p>
          <a:p>
            <a:r>
              <a:rPr lang="en-US" sz="1600" b="1" u="sng" dirty="0"/>
              <a:t>Three ways to </a:t>
            </a:r>
            <a:r>
              <a:rPr lang="en-US" sz="1600" b="1" i="1" u="sng" dirty="0"/>
              <a:t>investigate </a:t>
            </a:r>
            <a:r>
              <a:rPr lang="en-US" sz="1600" b="1" u="sng" dirty="0"/>
              <a:t>eligibility:</a:t>
            </a:r>
            <a:endParaRPr lang="en-US" sz="1600" dirty="0"/>
          </a:p>
          <a:p>
            <a:pPr marL="228574" indent="-228574">
              <a:lnSpc>
                <a:spcPct val="150000"/>
              </a:lnSpc>
              <a:buFontTx/>
              <a:buAutoNum type="arabicPeriod"/>
            </a:pPr>
            <a:r>
              <a:rPr lang="en-US" sz="1600" dirty="0"/>
              <a:t>Applicants may read through the appropriate Fact Sheet(s).</a:t>
            </a:r>
          </a:p>
          <a:p>
            <a:pPr marL="228574" indent="-228574">
              <a:lnSpc>
                <a:spcPct val="150000"/>
              </a:lnSpc>
              <a:buFontTx/>
              <a:buAutoNum type="arabicPeriod"/>
            </a:pPr>
            <a:r>
              <a:rPr lang="en-US" sz="1600" dirty="0"/>
              <a:t>Applicants may complete the on-line Eligibility Check (not a guarantee)</a:t>
            </a:r>
          </a:p>
          <a:p>
            <a:pPr marL="228574" indent="-228574">
              <a:lnSpc>
                <a:spcPct val="150000"/>
              </a:lnSpc>
              <a:buAutoNum type="arabicPeriod"/>
            </a:pPr>
            <a:r>
              <a:rPr lang="en-US" sz="1600" dirty="0"/>
              <a:t>Applicants may apply for KanCare (recommended)</a:t>
            </a:r>
          </a:p>
          <a:p>
            <a:endParaRPr lang="en-US" dirty="0"/>
          </a:p>
        </p:txBody>
      </p:sp>
      <p:sp>
        <p:nvSpPr>
          <p:cNvPr id="4" name="Slide Number Placeholder 3"/>
          <p:cNvSpPr>
            <a:spLocks noGrp="1"/>
          </p:cNvSpPr>
          <p:nvPr>
            <p:ph type="sldNum" sz="quarter" idx="10"/>
          </p:nvPr>
        </p:nvSpPr>
        <p:spPr/>
        <p:txBody>
          <a:bodyPr/>
          <a:lstStyle/>
          <a:p>
            <a:fld id="{FD38C459-2878-49DE-99B5-741863EDCF30}" type="slidenum">
              <a:rPr lang="en-US" smtClean="0"/>
              <a:pPr/>
              <a:t>42</a:t>
            </a:fld>
            <a:endParaRPr lang="en-US" dirty="0"/>
          </a:p>
        </p:txBody>
      </p:sp>
    </p:spTree>
    <p:extLst>
      <p:ext uri="{BB962C8B-B14F-4D97-AF65-F5344CB8AC3E}">
        <p14:creationId xmlns:p14="http://schemas.microsoft.com/office/powerpoint/2010/main" val="85299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If you use a Fact Sheet to investigate eligibility, just find the ones that fit the caller’s situation:</a:t>
            </a:r>
          </a:p>
          <a:p>
            <a:endParaRPr lang="en-US" sz="1600" dirty="0"/>
          </a:p>
          <a:p>
            <a:r>
              <a:rPr lang="en-US" sz="1600" b="1" u="sng" dirty="0"/>
              <a:t>Fact Sheets:</a:t>
            </a:r>
          </a:p>
          <a:p>
            <a:pPr marL="285750" indent="-285750">
              <a:buFont typeface="Arial" panose="020B0604020202020204" pitchFamily="34" charset="0"/>
              <a:buChar char="•"/>
            </a:pPr>
            <a:r>
              <a:rPr lang="en-US" sz="1600" dirty="0"/>
              <a:t>Children’s Programs</a:t>
            </a:r>
          </a:p>
          <a:p>
            <a:pPr marL="285750" indent="-285750">
              <a:buFont typeface="Arial" panose="020B0604020202020204" pitchFamily="34" charset="0"/>
              <a:buChar char="•"/>
            </a:pPr>
            <a:r>
              <a:rPr lang="en-US" sz="1600" dirty="0"/>
              <a:t>Pregnant Women Program</a:t>
            </a:r>
          </a:p>
          <a:p>
            <a:pPr marL="285750" indent="-285750">
              <a:buFont typeface="Arial" panose="020B0604020202020204" pitchFamily="34" charset="0"/>
              <a:buChar char="•"/>
            </a:pPr>
            <a:r>
              <a:rPr lang="en-US" sz="1600" dirty="0"/>
              <a:t>Parent/Caregiver (with children under 19)</a:t>
            </a:r>
          </a:p>
          <a:p>
            <a:pPr marL="285750" indent="-285750">
              <a:buFont typeface="Arial" panose="020B0604020202020204" pitchFamily="34" charset="0"/>
              <a:buChar char="•"/>
            </a:pPr>
            <a:r>
              <a:rPr lang="en-US" sz="1600" dirty="0"/>
              <a:t>Elderly (65 and older) and Persons with Disabilities</a:t>
            </a:r>
          </a:p>
          <a:p>
            <a:endParaRPr lang="en-US" sz="1600" dirty="0"/>
          </a:p>
          <a:p>
            <a:r>
              <a:rPr lang="en-US" sz="1600" dirty="0"/>
              <a:t>Each program is different, and they all have their own eligibility rules!</a:t>
            </a:r>
          </a:p>
          <a:p>
            <a:endParaRPr lang="en-US" sz="1600" dirty="0"/>
          </a:p>
          <a:p>
            <a:r>
              <a:rPr lang="en-US" sz="1600" dirty="0"/>
              <a:t>For example, one program may count the child and their parents’ income, and another program may only count the child’s income.  Use the KDHE Program Fact Sheets to get to know the different programs.</a:t>
            </a:r>
          </a:p>
        </p:txBody>
      </p:sp>
      <p:sp>
        <p:nvSpPr>
          <p:cNvPr id="4" name="Slide Number Placeholder 3"/>
          <p:cNvSpPr>
            <a:spLocks noGrp="1"/>
          </p:cNvSpPr>
          <p:nvPr>
            <p:ph type="sldNum" sz="quarter" idx="10"/>
          </p:nvPr>
        </p:nvSpPr>
        <p:spPr/>
        <p:txBody>
          <a:bodyPr/>
          <a:lstStyle/>
          <a:p>
            <a:fld id="{FD38C459-2878-49DE-99B5-741863EDCF30}" type="slidenum">
              <a:rPr lang="en-US" smtClean="0"/>
              <a:pPr/>
              <a:t>43</a:t>
            </a:fld>
            <a:endParaRPr lang="en-US" dirty="0"/>
          </a:p>
        </p:txBody>
      </p:sp>
    </p:spTree>
    <p:extLst>
      <p:ext uri="{BB962C8B-B14F-4D97-AF65-F5344CB8AC3E}">
        <p14:creationId xmlns:p14="http://schemas.microsoft.com/office/powerpoint/2010/main" val="8529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8C459-2878-49DE-99B5-741863E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336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pPr marL="171431" indent="-171431">
              <a:buFont typeface="Arial" panose="020B0604020202020204" pitchFamily="34" charset="0"/>
              <a:buChar char="•"/>
            </a:pPr>
            <a:r>
              <a:rPr lang="en-US" sz="1600" dirty="0"/>
              <a:t>You may help individuals to check their eligibility online at:  </a:t>
            </a:r>
            <a:r>
              <a:rPr lang="en-US" sz="1600" dirty="0">
                <a:hlinkClick r:id="rId3"/>
              </a:rPr>
              <a:t>www.applyforkancare.ks.gov</a:t>
            </a:r>
            <a:r>
              <a:rPr lang="en-US" sz="1600" dirty="0"/>
              <a:t> </a:t>
            </a:r>
          </a:p>
          <a:p>
            <a:pPr marL="171431" indent="-171431">
              <a:buFont typeface="Arial" panose="020B0604020202020204" pitchFamily="34" charset="0"/>
              <a:buChar char="•"/>
            </a:pPr>
            <a:endParaRPr lang="en-US" sz="1600" dirty="0"/>
          </a:p>
          <a:p>
            <a:pPr marL="171431" indent="-171431">
              <a:buFont typeface="Arial" panose="020B0604020202020204" pitchFamily="34" charset="0"/>
              <a:buChar char="•"/>
            </a:pPr>
            <a:endParaRPr lang="en-US" sz="1600" dirty="0"/>
          </a:p>
          <a:p>
            <a:pPr marL="171431" indent="-171431">
              <a:buFont typeface="Arial" panose="020B0604020202020204" pitchFamily="34" charset="0"/>
              <a:buChar char="•"/>
            </a:pPr>
            <a:r>
              <a:rPr lang="en-US" sz="1600" dirty="0"/>
              <a:t>This online tool does not ask for private health information.</a:t>
            </a:r>
          </a:p>
          <a:p>
            <a:endParaRPr lang="en-US" sz="1600" dirty="0"/>
          </a:p>
          <a:p>
            <a:endParaRPr lang="en-US" i="1" dirty="0">
              <a:solidFill>
                <a:srgbClr val="FF0000"/>
              </a:solidFill>
            </a:endParaRPr>
          </a:p>
        </p:txBody>
      </p:sp>
      <p:sp>
        <p:nvSpPr>
          <p:cNvPr id="4" name="Slide Number Placeholder 3"/>
          <p:cNvSpPr>
            <a:spLocks noGrp="1"/>
          </p:cNvSpPr>
          <p:nvPr>
            <p:ph type="sldNum" sz="quarter" idx="10"/>
          </p:nvPr>
        </p:nvSpPr>
        <p:spPr/>
        <p:txBody>
          <a:bodyPr/>
          <a:lstStyle/>
          <a:p>
            <a:fld id="{FD38C459-2878-49DE-99B5-741863EDCF30}" type="slidenum">
              <a:rPr lang="en-US" smtClean="0"/>
              <a:pPr/>
              <a:t>44</a:t>
            </a:fld>
            <a:endParaRPr lang="en-US" dirty="0"/>
          </a:p>
        </p:txBody>
      </p:sp>
    </p:spTree>
    <p:extLst>
      <p:ext uri="{BB962C8B-B14F-4D97-AF65-F5344CB8AC3E}">
        <p14:creationId xmlns:p14="http://schemas.microsoft.com/office/powerpoint/2010/main" val="852994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i="1" dirty="0">
                <a:solidFill>
                  <a:srgbClr val="FF0000"/>
                </a:solidFill>
              </a:rPr>
              <a:t>Make sure the individual understands that this is not a guarantee and that you are in no way promising them eligibility.  </a:t>
            </a:r>
          </a:p>
          <a:p>
            <a:endParaRPr lang="en-US" sz="1400" dirty="0"/>
          </a:p>
          <a:p>
            <a:r>
              <a:rPr lang="en-US" sz="1400" b="1" u="sng" dirty="0"/>
              <a:t>Example Response to Consumer:</a:t>
            </a:r>
          </a:p>
          <a:p>
            <a:endParaRPr lang="en-US" sz="1400" dirty="0"/>
          </a:p>
          <a:p>
            <a:r>
              <a:rPr lang="en-US" sz="1400" dirty="0"/>
              <a:t>“Based on the information you just gave me and the “Eligibility Check” online tool, you will likely be eligible.”</a:t>
            </a:r>
          </a:p>
          <a:p>
            <a:endParaRPr lang="en-US" sz="1400" dirty="0"/>
          </a:p>
          <a:p>
            <a:r>
              <a:rPr lang="en-US" sz="1400" i="1" dirty="0">
                <a:solidFill>
                  <a:srgbClr val="FF0000"/>
                </a:solidFill>
              </a:rPr>
              <a:t>*Let them know that they would still need to apply to be sure.</a:t>
            </a:r>
          </a:p>
          <a:p>
            <a:endParaRPr lang="en-US" sz="1400" i="1" dirty="0">
              <a:solidFill>
                <a:srgbClr val="FF0000"/>
              </a:solidFill>
            </a:endParaRPr>
          </a:p>
          <a:p>
            <a:r>
              <a:rPr lang="en-US" sz="1400" i="1" dirty="0">
                <a:solidFill>
                  <a:srgbClr val="FF0000"/>
                </a:solidFill>
              </a:rPr>
              <a:t>*This online tool has limitations: </a:t>
            </a:r>
            <a:r>
              <a:rPr lang="en-US" sz="1400" dirty="0"/>
              <a:t> Will not always inform you of programs that you may be eligible for, when those programs allow you to have a higher income but pay a deductible or monthly premium.</a:t>
            </a:r>
          </a:p>
          <a:p>
            <a:endParaRPr lang="en-US" sz="1600" i="1" dirty="0">
              <a:solidFill>
                <a:srgbClr val="FF0000"/>
              </a:solidFill>
            </a:endParaRPr>
          </a:p>
          <a:p>
            <a:endParaRPr lang="en-US" i="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FD38C459-2878-49DE-99B5-741863EDCF30}" type="slidenum">
              <a:rPr lang="en-US" smtClean="0"/>
              <a:pPr/>
              <a:t>45</a:t>
            </a:fld>
            <a:endParaRPr lang="en-US" dirty="0"/>
          </a:p>
        </p:txBody>
      </p:sp>
    </p:spTree>
    <p:extLst>
      <p:ext uri="{BB962C8B-B14F-4D97-AF65-F5344CB8AC3E}">
        <p14:creationId xmlns:p14="http://schemas.microsoft.com/office/powerpoint/2010/main" val="396896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C459-2878-49DE-99B5-741863EDCF30}" type="slidenum">
              <a:rPr lang="en-US" smtClean="0"/>
              <a:pPr/>
              <a:t>46</a:t>
            </a:fld>
            <a:endParaRPr lang="en-US" dirty="0"/>
          </a:p>
        </p:txBody>
      </p:sp>
    </p:spTree>
    <p:extLst>
      <p:ext uri="{BB962C8B-B14F-4D97-AF65-F5344CB8AC3E}">
        <p14:creationId xmlns:p14="http://schemas.microsoft.com/office/powerpoint/2010/main" val="36504731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8C459-2878-49DE-99B5-741863E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u="sng" dirty="0"/>
              <a:t>Paper Applications:  </a:t>
            </a:r>
          </a:p>
          <a:p>
            <a:pPr lvl="1">
              <a:spcAft>
                <a:spcPts val="200"/>
              </a:spcAft>
            </a:pPr>
            <a:r>
              <a:rPr lang="en-US" dirty="0"/>
              <a:t>a.  Application for Families with Children </a:t>
            </a:r>
          </a:p>
          <a:p>
            <a:pPr marL="1142937" lvl="2" indent="-228587">
              <a:spcAft>
                <a:spcPts val="200"/>
              </a:spcAft>
              <a:buFont typeface="Arial" panose="020B0604020202020204" pitchFamily="34" charset="0"/>
              <a:buChar char="•"/>
            </a:pPr>
            <a:r>
              <a:rPr lang="en-US" dirty="0"/>
              <a:t>Children under 19</a:t>
            </a:r>
          </a:p>
          <a:p>
            <a:pPr marL="1142937" lvl="2" indent="-228587">
              <a:spcAft>
                <a:spcPts val="200"/>
              </a:spcAft>
              <a:buFont typeface="Arial" panose="020B0604020202020204" pitchFamily="34" charset="0"/>
              <a:buChar char="•"/>
            </a:pPr>
            <a:r>
              <a:rPr lang="en-US" dirty="0"/>
              <a:t>Families with children under 19</a:t>
            </a:r>
          </a:p>
          <a:p>
            <a:pPr marL="1142937" lvl="2" indent="-228587">
              <a:spcAft>
                <a:spcPts val="200"/>
              </a:spcAft>
              <a:buFont typeface="Arial" panose="020B0604020202020204" pitchFamily="34" charset="0"/>
              <a:buChar char="•"/>
            </a:pPr>
            <a:r>
              <a:rPr lang="en-US" dirty="0"/>
              <a:t>Pregnant women</a:t>
            </a:r>
          </a:p>
          <a:p>
            <a:pPr lvl="1">
              <a:spcAft>
                <a:spcPts val="200"/>
              </a:spcAft>
            </a:pPr>
            <a:r>
              <a:rPr lang="en-US" dirty="0"/>
              <a:t>b.  Application for the Elderly and Persons with Disabilities</a:t>
            </a:r>
          </a:p>
          <a:p>
            <a:pPr marL="1142937" lvl="2" indent="-228587">
              <a:spcAft>
                <a:spcPts val="200"/>
              </a:spcAft>
              <a:buFont typeface="Arial" panose="020B0604020202020204" pitchFamily="34" charset="0"/>
              <a:buChar char="•"/>
            </a:pPr>
            <a:r>
              <a:rPr lang="en-US" dirty="0"/>
              <a:t>Elderly (65 and older)</a:t>
            </a:r>
          </a:p>
          <a:p>
            <a:pPr marL="1142937" lvl="2" indent="-228587">
              <a:spcAft>
                <a:spcPts val="200"/>
              </a:spcAft>
              <a:buFont typeface="Arial" panose="020B0604020202020204" pitchFamily="34" charset="0"/>
              <a:buChar char="•"/>
            </a:pPr>
            <a:r>
              <a:rPr lang="en-US" dirty="0"/>
              <a:t>Persons with Disabilities (child or adult)</a:t>
            </a:r>
          </a:p>
          <a:p>
            <a:endParaRPr lang="en-US" b="1" u="sng" dirty="0"/>
          </a:p>
          <a:p>
            <a:r>
              <a:rPr lang="en-US" b="1" u="sng" dirty="0"/>
              <a:t>Clarification on Children under 19:</a:t>
            </a:r>
          </a:p>
          <a:p>
            <a:r>
              <a:rPr lang="en-US" dirty="0"/>
              <a:t>A child under 19 will use the Families with Children application if applying for regular Medicaid or CHIP.  However, if they are applying for the Medically Needy program, Nursing Facility Program, or for an HCBS waiver program, they’ll use the Elderly and Persons with Disabilities application.</a:t>
            </a:r>
          </a:p>
          <a:p>
            <a:pPr>
              <a:spcAft>
                <a:spcPts val="600"/>
              </a:spcAft>
            </a:pPr>
            <a:endParaRPr lang="en-US" dirty="0"/>
          </a:p>
          <a:p>
            <a:pPr>
              <a:spcAft>
                <a:spcPts val="600"/>
              </a:spcAft>
            </a:pPr>
            <a:r>
              <a:rPr lang="en-US" b="1" u="sng" dirty="0"/>
              <a:t>Online Application:</a:t>
            </a:r>
          </a:p>
          <a:p>
            <a:pPr>
              <a:spcAft>
                <a:spcPts val="600"/>
              </a:spcAft>
            </a:pPr>
            <a:r>
              <a:rPr lang="en-US" dirty="0"/>
              <a:t>There is only one online application. The online application is intuitive and changes depending on the data that is entered by each applicant; it will work for all the possible KanCare programs. URL:  </a:t>
            </a:r>
            <a:r>
              <a:rPr lang="en-US" dirty="0">
                <a:hlinkClick r:id="rId3"/>
              </a:rPr>
              <a:t>www.kancare.ks.gov/consumers/apply-for-kancare</a:t>
            </a:r>
            <a:r>
              <a:rPr lang="en-US" dirty="0"/>
              <a:t> Videos have been created to help the applicant navigate the medical Self-Service Portal and they can be found here: https://vimeo.com/showcase/8602150</a:t>
            </a:r>
          </a:p>
          <a:p>
            <a:pPr>
              <a:spcAft>
                <a:spcPts val="600"/>
              </a:spcAft>
            </a:pPr>
            <a:endParaRPr lang="en-US" dirty="0"/>
          </a:p>
          <a:p>
            <a:pPr>
              <a:spcAft>
                <a:spcPts val="600"/>
              </a:spcAft>
            </a:pPr>
            <a:r>
              <a:rPr lang="en-US" dirty="0"/>
              <a:t> </a:t>
            </a:r>
          </a:p>
          <a:p>
            <a:pPr>
              <a:spcAft>
                <a:spcPts val="600"/>
              </a:spcAft>
            </a:pPr>
            <a:endParaRPr lang="en-US" dirty="0"/>
          </a:p>
          <a:p>
            <a:pPr>
              <a:spcAft>
                <a:spcPts val="600"/>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8C459-2878-49DE-99B5-741863E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994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85750" indent="-285750">
              <a:buFont typeface="Arial" panose="020B0604020202020204" pitchFamily="34" charset="0"/>
              <a:buChar char="•"/>
            </a:pPr>
            <a:r>
              <a:rPr lang="en-US" sz="1400" dirty="0"/>
              <a:t>You can attach additional documents to the online version of the application (ex: proof of income, proof of resources, proof of health insurance, etc.).</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If the applicant decides to apply online and does not attach copies of these documents to the online application, they can mail or fax the documentation they need (proof of income, etc.) to the Clearinghouse separately. Please do so as soon as possible.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Follow up with the Clearinghouse a few days later to make sure they have received both the application and the separately submitted documentation.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While you have them on the phone, ask if there is any other documentation they need turned in at this time.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Be on the lookout for a letter requesting more information. Responding in a timely manner will help you to avoid delays.</a:t>
            </a:r>
          </a:p>
          <a:p>
            <a:pPr marL="285750" indent="-285750">
              <a:buFont typeface="Arial" panose="020B0604020202020204" pitchFamily="34" charset="0"/>
              <a:buChar char="•"/>
            </a:pP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64AD25-624B-43CD-BF2C-BE4284BE8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8C459-2878-49DE-99B5-741863E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015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60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8C459-2878-49DE-99B5-741863E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913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972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8C459-2878-49DE-99B5-741863E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3366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8307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1600" dirty="0"/>
              <a:t>You should send in the application as soon as it is completed, but whatever you claim </a:t>
            </a:r>
            <a:r>
              <a:rPr lang="en-US" sz="1600" b="1" dirty="0"/>
              <a:t>must</a:t>
            </a:r>
            <a:r>
              <a:rPr lang="en-US" sz="1600" dirty="0"/>
              <a:t> be backed up.</a:t>
            </a:r>
          </a:p>
          <a:p>
            <a:pPr marL="0" lvl="1" indent="0">
              <a:buNone/>
            </a:pPr>
            <a:endParaRPr lang="en-US" sz="1600" b="1" dirty="0">
              <a:solidFill>
                <a:srgbClr val="FF0000"/>
              </a:solidFill>
            </a:endParaRPr>
          </a:p>
          <a:p>
            <a:pPr marL="0" lvl="1" indent="0">
              <a:buNone/>
            </a:pPr>
            <a:r>
              <a:rPr lang="en-US" sz="1600" b="1" dirty="0">
                <a:solidFill>
                  <a:srgbClr val="FF0000"/>
                </a:solidFill>
              </a:rPr>
              <a:t>By sending all the required proof up front, your application can be processed more quickly. </a:t>
            </a:r>
          </a:p>
          <a:p>
            <a:pPr marL="0" lvl="1" indent="0">
              <a:buNone/>
            </a:pPr>
            <a:endParaRPr lang="en-US" sz="1600" b="1" dirty="0">
              <a:solidFill>
                <a:srgbClr val="FF0000"/>
              </a:solidFill>
            </a:endParaRPr>
          </a:p>
          <a:p>
            <a:pPr marL="0" lvl="1" indent="0">
              <a:buNone/>
            </a:pPr>
            <a:r>
              <a:rPr lang="en-US" sz="1600" b="1" dirty="0">
                <a:solidFill>
                  <a:srgbClr val="FF0000"/>
                </a:solidFill>
              </a:rPr>
              <a:t>There is still the possibility of more information being requested.  Watch your mailbox closely.</a:t>
            </a:r>
          </a:p>
          <a:p>
            <a:endParaRPr lang="en-US" sz="1600" b="1" dirty="0"/>
          </a:p>
          <a:p>
            <a:endParaRPr lang="en-US" sz="1600" b="1" dirty="0"/>
          </a:p>
          <a:p>
            <a:endParaRPr lang="en-US" sz="1600" b="1" dirty="0"/>
          </a:p>
          <a:p>
            <a:endParaRPr lang="en-US" sz="1600" b="1" dirty="0"/>
          </a:p>
          <a:p>
            <a:endParaRPr lang="en-US" sz="1600" b="1" dirty="0"/>
          </a:p>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617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64AD25-624B-43CD-BF2C-BE4284BE8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Clarification on Children under 19:</a:t>
            </a:r>
          </a:p>
          <a:p>
            <a:r>
              <a:rPr lang="en-US" dirty="0"/>
              <a:t>A child under 19 will use the Families with Children application if applying for regular Medicaid or CHIP.  However, if they are applying for the Medically Needy program, Nursing Facility Program, or for an HCBS waiver program, they will use the Elderly and Persons with Disabilities application.</a:t>
            </a:r>
          </a:p>
          <a:p>
            <a:endParaRPr lang="en-US" b="1" u="sng" dirty="0"/>
          </a:p>
          <a:p>
            <a:r>
              <a:rPr lang="en-US" b="1" u="sng" dirty="0"/>
              <a:t>Note on Waiver Programs (and </a:t>
            </a:r>
            <a:r>
              <a:rPr lang="en-US" b="1" i="1" u="sng" dirty="0"/>
              <a:t>Proof of Pending Disability</a:t>
            </a:r>
            <a:r>
              <a:rPr lang="en-US" b="1" u="sng" dirty="0"/>
              <a:t>):  </a:t>
            </a:r>
          </a:p>
          <a:p>
            <a:r>
              <a:rPr lang="en-US" dirty="0"/>
              <a:t>Adult consumers (18+ years of age), if not already on SSI/SSDI, must apply for SSI/SSDI if applying for any of the following  HCBS Waivers:  TBI, PD or I/DD.</a:t>
            </a:r>
          </a:p>
          <a:p>
            <a:endParaRPr lang="en-US" dirty="0"/>
          </a:p>
          <a:p>
            <a:r>
              <a:rPr lang="en-US" dirty="0"/>
              <a:t>Children under 18 do not have to apply for SS-DS, even if applying for a waiver program.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72518A-0284-49A3-802F-CF139BBB24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8463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7745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4675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608320" cy="4183380"/>
          </a:xfrm>
        </p:spPr>
        <p:txBody>
          <a:bodyPr/>
          <a:lstStyle/>
          <a:p>
            <a:r>
              <a:rPr lang="en-US" sz="1600" b="1" u="sng" dirty="0"/>
              <a:t>What if the applicant has a P.O. Box?</a:t>
            </a:r>
          </a:p>
          <a:p>
            <a:r>
              <a:rPr lang="en-US" sz="1600" dirty="0"/>
              <a:t>An applicant can use a P.O. Box as a mailing address. They must tell the eligibility team where they physically live (in Kansas); that could be “homeless.”</a:t>
            </a:r>
          </a:p>
          <a:p>
            <a:endParaRPr lang="en-US" sz="1600" b="1" u="sng" dirty="0"/>
          </a:p>
          <a:p>
            <a:r>
              <a:rPr lang="en-US" sz="1600" b="1" u="sng" dirty="0"/>
              <a:t>Note to Nursing Homes:</a:t>
            </a:r>
          </a:p>
          <a:p>
            <a:r>
              <a:rPr lang="en-US" sz="1600" dirty="0"/>
              <a:t>People in Nursing homes must have their residential and their mailing address as the Nursing Home.</a:t>
            </a:r>
            <a:r>
              <a:rPr lang="en-US" sz="1600" b="1" dirty="0"/>
              <a:t> If they want their mail to go elsewhere, they must have a medical representative.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3455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744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Yellow slides:  How do we assist in quality of service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8C459-2878-49DE-99B5-741863E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114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80975"/>
            <a:ext cx="5486400" cy="3086100"/>
          </a:xfrm>
        </p:spPr>
      </p:sp>
      <p:sp>
        <p:nvSpPr>
          <p:cNvPr id="3" name="Notes Placeholder 2"/>
          <p:cNvSpPr>
            <a:spLocks noGrp="1"/>
          </p:cNvSpPr>
          <p:nvPr>
            <p:ph type="body" idx="1"/>
          </p:nvPr>
        </p:nvSpPr>
        <p:spPr>
          <a:xfrm>
            <a:off x="696245" y="3401929"/>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If they are not applying for Medicaid coverage: YOU STILL NEED TO INCLUDE THEM.  </a:t>
            </a:r>
          </a:p>
          <a:p>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they are not applying for insurance, the information you give on them may be very basic. </a:t>
            </a:r>
          </a:p>
          <a:p>
            <a:r>
              <a:rPr lang="en-US" b="1" dirty="0">
                <a:solidFill>
                  <a:srgbClr val="FF0000"/>
                </a:solidFill>
              </a:rPr>
              <a:t>Each medical program has different income/asset rules. </a:t>
            </a:r>
          </a:p>
          <a:p>
            <a:endParaRPr lang="en-US" b="1" dirty="0"/>
          </a:p>
          <a:p>
            <a:r>
              <a:rPr lang="en-US" b="1" dirty="0"/>
              <a:t>On the application, list each person who is living in your home. The eligibility worker will decide who must be included in your household for your medical assistance plan. </a:t>
            </a:r>
            <a:endParaRPr lang="en-US" b="1" u="sng" dirty="0"/>
          </a:p>
          <a:p>
            <a:endParaRPr lang="en-US" b="1" u="sng" dirty="0"/>
          </a:p>
          <a:p>
            <a:r>
              <a:rPr lang="en-US" b="1" u="sng" dirty="0"/>
              <a:t>Different income/asset rules apply to different programs. Sometimes:</a:t>
            </a:r>
          </a:p>
          <a:p>
            <a:pPr marL="171450" indent="-171450">
              <a:buFont typeface="Arial" panose="020B0604020202020204" pitchFamily="34" charset="0"/>
              <a:buChar char="•"/>
            </a:pPr>
            <a:r>
              <a:rPr lang="en-US" dirty="0"/>
              <a:t>For adults: The income/assets of the person needing coverage </a:t>
            </a:r>
            <a:r>
              <a:rPr lang="en-US" b="1" dirty="0"/>
              <a:t>and</a:t>
            </a:r>
            <a:r>
              <a:rPr lang="en-US" dirty="0"/>
              <a:t> their spouse is used. </a:t>
            </a:r>
          </a:p>
          <a:p>
            <a:endParaRPr lang="en-US" dirty="0"/>
          </a:p>
          <a:p>
            <a:pPr marL="171450" indent="-171450">
              <a:buFont typeface="Arial" panose="020B0604020202020204" pitchFamily="34" charset="0"/>
              <a:buChar char="•"/>
            </a:pPr>
            <a:r>
              <a:rPr lang="en-US" dirty="0"/>
              <a:t>For adults: The income/assets of only the person needing LTC coverage is being counted, after a Division of Assets has been completed.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children: The income of the children </a:t>
            </a:r>
            <a:r>
              <a:rPr lang="en-US" b="1" dirty="0"/>
              <a:t>and</a:t>
            </a:r>
            <a:r>
              <a:rPr lang="en-US" dirty="0"/>
              <a:t> the parents who live with them is counted. </a:t>
            </a:r>
          </a:p>
          <a:p>
            <a:endParaRPr lang="en-US" dirty="0"/>
          </a:p>
          <a:p>
            <a:pPr marL="171450" indent="-171450">
              <a:buFont typeface="Arial" panose="020B0604020202020204" pitchFamily="34" charset="0"/>
              <a:buChar char="•"/>
            </a:pPr>
            <a:r>
              <a:rPr lang="en-US" dirty="0"/>
              <a:t>For children: The income of only the child is counted.</a:t>
            </a:r>
          </a:p>
          <a:p>
            <a:endParaRPr lang="en-US" dirty="0"/>
          </a:p>
          <a:p>
            <a:pPr marL="171450" indent="-171450">
              <a:buFont typeface="Arial" panose="020B0604020202020204" pitchFamily="34" charset="0"/>
              <a:buChar char="•"/>
            </a:pPr>
            <a:r>
              <a:rPr lang="en-US" dirty="0"/>
              <a:t>Some programs count assets/resources, and some do not.</a:t>
            </a:r>
          </a:p>
          <a:p>
            <a:endParaRPr lang="en-US" b="1" u="sng" dirty="0"/>
          </a:p>
          <a:p>
            <a:endParaRPr lang="en-US" b="1" u="sng" dirty="0"/>
          </a:p>
          <a:p>
            <a:r>
              <a:rPr lang="en-US" b="1" u="sng" dirty="0"/>
              <a:t>What if individual needing assistance is under 18 years old?</a:t>
            </a:r>
          </a:p>
          <a:p>
            <a:r>
              <a:rPr lang="en-US" dirty="0"/>
              <a:t>If adult is filling out the application for someone younger than 18, the adult is “Person One,” and the child is “Person Two,” even if the adult does not need medical assistance.</a:t>
            </a:r>
          </a:p>
          <a:p>
            <a:endParaRPr lang="en-US" sz="1300" b="1" dirty="0"/>
          </a:p>
          <a:p>
            <a:endParaRPr lang="en-US" sz="1300" dirty="0"/>
          </a:p>
          <a:p>
            <a:endParaRPr lang="en-US" sz="13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1830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a:p>
            <a:endParaRPr lang="en-US" b="1" u="sng" dirty="0"/>
          </a:p>
          <a:p>
            <a:endParaRPr lang="en-US" b="1" u="sng" dirty="0"/>
          </a:p>
          <a:p>
            <a:endParaRPr lang="en-US" b="1" u="sng" dirty="0"/>
          </a:p>
          <a:p>
            <a:endParaRPr lang="en-US" b="1" u="sng" dirty="0"/>
          </a:p>
          <a:p>
            <a:endParaRPr lang="en-US" b="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72518A-0284-49A3-802F-CF139BBB24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7567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circled area is where the applicant can check the boxes next to the program(s) they are interested in applying for. </a:t>
            </a:r>
          </a:p>
          <a:p>
            <a:endParaRPr lang="en-US" dirty="0"/>
          </a:p>
          <a:p>
            <a:r>
              <a:rPr lang="en-US" dirty="0"/>
              <a:t>You may notice that “Standard Medicaid” does not have a section in the second circled area where it is further explained. Standard Medicaid is also known as Title 19 and is the type of coverage that members receive once they have met their spenddown through the Medically Needy program. Standard Medicaid is also provided to everyone on other KanCare programs. The maximum income limit for Title 19 is very low and not many people receive only Title 19.</a:t>
            </a:r>
          </a:p>
          <a:p>
            <a:endParaRPr lang="en-US" dirty="0"/>
          </a:p>
          <a:p>
            <a:r>
              <a:rPr lang="en-US" dirty="0"/>
              <a:t>There is also an option for “Medicare costs only (no other KanCare assistance)”. If the applicant is a Medicare recipient, they will automatically be screened for eligibility through the Medicare Savings Program (MSP). If the person applying is wanting to apply for MSP only, then we would suggest they stop filling out the Application for the Elderly and Persons with Disabilities and fill out the much shorter MSP application.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9801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u="sng" dirty="0"/>
              <a:t>Important Note to Nursing Homes:</a:t>
            </a:r>
          </a:p>
          <a:p>
            <a:pPr marL="171450" indent="-171450">
              <a:buFont typeface="Arial" panose="020B0604020202020204" pitchFamily="34" charset="0"/>
              <a:buChar char="•"/>
            </a:pPr>
            <a:r>
              <a:rPr lang="en-US" b="0" u="none" dirty="0"/>
              <a:t>Does your facility have both “skilled</a:t>
            </a:r>
            <a:r>
              <a:rPr lang="en-US" b="0" u="none" baseline="0" dirty="0"/>
              <a:t> nursing” and “assisted living” sections? If so, it is very important to know which section the resident is living</a:t>
            </a:r>
            <a:r>
              <a:rPr lang="en-US" b="0" u="none" dirty="0"/>
              <a:t> in. Leaving the correct box blank or marking the wrong “type of assistance” will add to the application processing time.</a:t>
            </a:r>
            <a:endParaRPr lang="en-US" b="0" u="none" baseline="0" dirty="0"/>
          </a:p>
          <a:p>
            <a:pPr marL="171450" indent="-171450">
              <a:buFont typeface="Arial" panose="020B0604020202020204" pitchFamily="34" charset="0"/>
              <a:buChar char="•"/>
            </a:pPr>
            <a:endParaRPr lang="en-US" b="0" u="none" dirty="0"/>
          </a:p>
          <a:p>
            <a:pPr marL="171450" indent="-171450">
              <a:buFont typeface="Arial" panose="020B0604020202020204" pitchFamily="34" charset="0"/>
              <a:buChar char="•"/>
            </a:pPr>
            <a:r>
              <a:rPr lang="en-US" dirty="0"/>
              <a:t>If the resident applying for medical assistance is residing in the </a:t>
            </a:r>
            <a:r>
              <a:rPr lang="en-US" dirty="0">
                <a:solidFill>
                  <a:srgbClr val="FF0000"/>
                </a:solidFill>
              </a:rPr>
              <a:t>“skilled nursing”</a:t>
            </a:r>
            <a:r>
              <a:rPr lang="en-US" dirty="0"/>
              <a:t> section of your nursing home, you MUST </a:t>
            </a:r>
            <a:r>
              <a:rPr lang="en-US" dirty="0">
                <a:solidFill>
                  <a:srgbClr val="FF0000"/>
                </a:solidFill>
              </a:rPr>
              <a:t>check “nursing home.”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the resident applying for medical assistance is residing in the </a:t>
            </a:r>
            <a:r>
              <a:rPr lang="en-US" dirty="0">
                <a:solidFill>
                  <a:srgbClr val="FF0000"/>
                </a:solidFill>
              </a:rPr>
              <a:t>“assisted living” </a:t>
            </a:r>
            <a:r>
              <a:rPr lang="en-US" dirty="0"/>
              <a:t>section of your nursing home, you MUST </a:t>
            </a:r>
            <a:r>
              <a:rPr lang="en-US" dirty="0">
                <a:solidFill>
                  <a:srgbClr val="FF0000"/>
                </a:solidFill>
              </a:rPr>
              <a:t>check “HCBS.”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you have a family that is helping your resident apply for Medicaid, make sure they know which program to apply for (which box to check). </a:t>
            </a:r>
            <a:r>
              <a:rPr lang="en-US" dirty="0">
                <a:solidFill>
                  <a:srgbClr val="FF0000"/>
                </a:solidFill>
              </a:rPr>
              <a:t>Many families are not familiar with the difference between “assisted living” and “nursing home.”</a:t>
            </a:r>
          </a:p>
          <a:p>
            <a:r>
              <a:rPr lang="en-US" dirty="0"/>
              <a:t>  </a:t>
            </a:r>
          </a:p>
          <a:p>
            <a:r>
              <a:rPr lang="en-US" b="1" u="sng" dirty="0"/>
              <a:t>Another Note to Nursing Homes:</a:t>
            </a:r>
          </a:p>
          <a:p>
            <a:r>
              <a:rPr lang="en-US" dirty="0"/>
              <a:t>What items must be completed and submitted in order to fully process the KanCare application?</a:t>
            </a:r>
          </a:p>
          <a:p>
            <a:endParaRPr lang="en-US" dirty="0"/>
          </a:p>
          <a:p>
            <a:pPr marL="228600" indent="-228600">
              <a:buFont typeface="+mj-lt"/>
              <a:buAutoNum type="arabicPeriod"/>
            </a:pPr>
            <a:r>
              <a:rPr lang="en-US" dirty="0"/>
              <a:t>KanCare Application for the Elderly &amp; Persons with Disabilities (KC-1500)</a:t>
            </a:r>
          </a:p>
          <a:p>
            <a:pPr marL="228600" indent="-228600">
              <a:buFont typeface="+mj-lt"/>
              <a:buAutoNum type="arabicPeriod"/>
            </a:pPr>
            <a:r>
              <a:rPr lang="en-US" dirty="0"/>
              <a:t>2126 form must be completed and submitted (by the facility, NOT by the consumer) for all admissions and discharges</a:t>
            </a:r>
          </a:p>
          <a:p>
            <a:pPr marL="228600" indent="-228600">
              <a:buFont typeface="+mj-lt"/>
              <a:buAutoNum type="arabicPeriod"/>
            </a:pPr>
            <a:r>
              <a:rPr lang="en-US" dirty="0"/>
              <a:t>CARE Assessment (indicates the resident meets the level of care to be in the facility) is completed by KDADS/ADRC.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64AD25-624B-43CD-BF2C-BE4284BE8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take note of the circled area. </a:t>
            </a:r>
            <a:r>
              <a:rPr lang="en-US" sz="1200" dirty="0"/>
              <a:t>Applicants are asked to continue answering questions about themselves and persons in their household.</a:t>
            </a:r>
          </a:p>
          <a:p>
            <a:endParaRPr lang="en-US" sz="1200" dirty="0"/>
          </a:p>
          <a:p>
            <a:r>
              <a:rPr lang="en-US" sz="1200" dirty="0"/>
              <a:t>It is important to enter the applicant’s social security number AND the social security number for anyone living in the household (even if not applying for medical assistance) to avoid processing delays.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Note:</a:t>
            </a:r>
            <a:r>
              <a:rPr lang="en-US" sz="1200" b="1" dirty="0"/>
              <a:t>  </a:t>
            </a:r>
            <a:r>
              <a:rPr lang="en-US" sz="1200" dirty="0"/>
              <a:t>The Eligibility Team needs Social Security Numbers (SSNs) for everyone applying for medical assistance.  </a:t>
            </a:r>
            <a:r>
              <a:rPr lang="en-US" sz="1200" b="1" dirty="0"/>
              <a:t>People on the application who are not applying for medical assistance for themselves may choose not to give their SSN. </a:t>
            </a:r>
            <a:r>
              <a:rPr lang="en-US" sz="1200" dirty="0"/>
              <a:t>If someone does not have an SSN, call 1-800-772-1213 or visit </a:t>
            </a:r>
            <a:r>
              <a:rPr lang="en-US" sz="1200" dirty="0">
                <a:hlinkClick r:id="rId3"/>
              </a:rPr>
              <a:t>www.socialsecurity.gov</a:t>
            </a:r>
            <a:r>
              <a:rPr lang="en-US" sz="1200" dirty="0"/>
              <a:t> .</a:t>
            </a:r>
            <a:endParaRPr lang="en-US" sz="1200" b="1" dirty="0"/>
          </a:p>
          <a:p>
            <a:endParaRPr lang="en-US" dirty="0"/>
          </a:p>
          <a:p>
            <a:endParaRPr lang="en-US" dirty="0"/>
          </a:p>
          <a:p>
            <a:r>
              <a:rPr lang="en-US" dirty="0"/>
              <a:t>On the line where it asks, “If this person is not a U.S. citizen or U.S. national, do they have eligible immigration status?” you can refer to the Citizenship and Identity Requirements Fact Sheet created by KDHE: </a:t>
            </a:r>
            <a:r>
              <a:rPr lang="en-US" dirty="0">
                <a:hlinkClick r:id="rId4"/>
              </a:rPr>
              <a:t>fs-1-citizenship-and-identity-requirements-fact-sheet.pdf (ks.gov)</a:t>
            </a:r>
            <a:endParaRPr lang="en-US" dirty="0"/>
          </a:p>
          <a:p>
            <a:endParaRPr lang="en-US" dirty="0"/>
          </a:p>
          <a:p>
            <a:pPr marL="0" indent="0">
              <a:spcBef>
                <a:spcPts val="200"/>
              </a:spcBef>
              <a:buNone/>
            </a:pPr>
            <a:r>
              <a:rPr lang="en-US" dirty="0"/>
              <a:t>To be considered </a:t>
            </a:r>
            <a:r>
              <a:rPr lang="en-US" b="1" dirty="0"/>
              <a:t>eligible</a:t>
            </a:r>
            <a:r>
              <a:rPr lang="en-US" dirty="0"/>
              <a:t> for any of the KanCare medical assistance programs, </a:t>
            </a:r>
            <a:r>
              <a:rPr lang="en-US" b="1" dirty="0"/>
              <a:t>non-U.S. citizens must :</a:t>
            </a:r>
          </a:p>
          <a:p>
            <a:pPr marL="0" indent="0">
              <a:spcBef>
                <a:spcPts val="200"/>
              </a:spcBef>
              <a:buNone/>
            </a:pPr>
            <a:endParaRPr lang="en-US" b="1" dirty="0"/>
          </a:p>
          <a:p>
            <a:pPr marL="457200" indent="-457200">
              <a:spcBef>
                <a:spcPts val="200"/>
              </a:spcBef>
              <a:buFont typeface="+mj-lt"/>
              <a:buAutoNum type="arabicPeriod"/>
            </a:pPr>
            <a:r>
              <a:rPr lang="en-US" b="1" dirty="0"/>
              <a:t>Hold legal residency in the U.S. for 5 years or more, or;</a:t>
            </a:r>
          </a:p>
          <a:p>
            <a:pPr marL="457200" indent="-457200">
              <a:spcBef>
                <a:spcPts val="200"/>
              </a:spcBef>
              <a:buFont typeface="+mj-lt"/>
              <a:buAutoNum type="arabicPeriod"/>
            </a:pPr>
            <a:endParaRPr lang="en-US" b="1" dirty="0"/>
          </a:p>
          <a:p>
            <a:pPr marL="457200" indent="-457200">
              <a:spcBef>
                <a:spcPts val="200"/>
              </a:spcBef>
              <a:buFont typeface="+mj-lt"/>
              <a:buAutoNum type="arabicPeriod"/>
            </a:pPr>
            <a:r>
              <a:rPr lang="en-US" b="1" dirty="0"/>
              <a:t>Hold a certain immigration status.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0355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Additional documentation</a:t>
            </a:r>
            <a:r>
              <a:rPr lang="en-US" sz="1400" dirty="0"/>
              <a:t> such as I-94, Travel Documents, Employment Authorization Card (EAD) and Green Card may also be required in these cases. (</a:t>
            </a:r>
            <a:r>
              <a:rPr lang="en-US" sz="1400" i="1" dirty="0"/>
              <a:t>It is a good idea to send all these documents </a:t>
            </a:r>
            <a:r>
              <a:rPr lang="en-US" sz="1400" b="1" i="1" dirty="0"/>
              <a:t>with</a:t>
            </a:r>
            <a:r>
              <a:rPr lang="en-US" sz="1400" i="1" dirty="0"/>
              <a:t> your KanCare/Medicaid application</a:t>
            </a:r>
            <a:r>
              <a:rPr lang="en-US" sz="1400" dirty="0"/>
              <a:t>.)</a:t>
            </a:r>
          </a:p>
          <a:p>
            <a:endParaRPr lang="en-US" sz="1400" dirty="0"/>
          </a:p>
          <a:p>
            <a:endParaRPr lang="en-US" sz="1400" dirty="0"/>
          </a:p>
          <a:p>
            <a:r>
              <a:rPr lang="en-US" sz="1400" dirty="0"/>
              <a:t>See the KanCare Ombudsman General Information Fact Sheet on </a:t>
            </a:r>
            <a:r>
              <a:rPr lang="en-US" sz="1400" i="1" dirty="0"/>
              <a:t>Medical Assistance for Refugees, Asylees and Immigrants</a:t>
            </a:r>
            <a:r>
              <a:rPr lang="en-US" sz="140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2059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FD6CA-D48B-4B72-B7F7-17A891B60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4050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551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8C459-2878-49DE-99B5-741863E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2054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Date expected to return</a:t>
            </a:r>
            <a:r>
              <a:rPr lang="en-US" dirty="0"/>
              <a:t>: If the stay in a facility is temporary, please indicate the date of potential return to home. If the stay in a facility is permanent, please indicate </a:t>
            </a:r>
            <a:r>
              <a:rPr lang="en-US" b="1" i="1" dirty="0"/>
              <a:t>permanent stay</a:t>
            </a:r>
            <a:endParaRPr lang="en-US" b="0" i="0" dirty="0"/>
          </a:p>
          <a:p>
            <a:endParaRPr lang="en-US" b="0" i="0" dirty="0"/>
          </a:p>
          <a:p>
            <a:pPr marL="0" indent="0">
              <a:buFont typeface="Arial" panose="020B0604020202020204" pitchFamily="34" charset="0"/>
              <a:buNone/>
            </a:pPr>
            <a:r>
              <a:rPr lang="en-US" sz="1400" b="1" i="0" dirty="0"/>
              <a:t>Name of facility: </a:t>
            </a:r>
            <a:r>
              <a:rPr lang="en-US" b="0" i="0" dirty="0"/>
              <a:t>It is important to list the name of the facility. If this is a “swing bed facility,” please list the hospital name and indicate “swing bed facility” after the name. A “swing bed facility” is an alternative to prolonged acute hospitalization or short-term nursing facility placement for post-acute extended care. The “swing bed” program provides skilled nursing care and rehabilitation services. </a:t>
            </a:r>
          </a:p>
          <a:p>
            <a:pPr marL="0" indent="0">
              <a:buFont typeface="Arial" panose="020B0604020202020204" pitchFamily="34" charset="0"/>
              <a:buNone/>
            </a:pPr>
            <a:endParaRPr lang="en-US" b="0" i="0" dirty="0"/>
          </a:p>
          <a:p>
            <a:pPr marL="0" indent="0">
              <a:buFont typeface="Arial" panose="020B0604020202020204" pitchFamily="34" charset="0"/>
              <a:buNone/>
            </a:pPr>
            <a:r>
              <a:rPr lang="en-US" b="1" i="0" dirty="0"/>
              <a:t>Date Admitted &amp; Discharged: </a:t>
            </a:r>
            <a:r>
              <a:rPr lang="en-US" b="0" i="0" dirty="0"/>
              <a:t>it is important for the facility to submit a complete MS-2126 form to verify the dates, to determine eligibility and payment approval. *The applicant may not know what this is; it must be submitted with the application by the long-term care facility. </a:t>
            </a:r>
          </a:p>
          <a:p>
            <a:pPr marL="0" indent="0">
              <a:buFont typeface="Arial" panose="020B0604020202020204" pitchFamily="34" charset="0"/>
              <a:buNone/>
            </a:pPr>
            <a:endParaRPr lang="en-US" b="1" i="0" dirty="0"/>
          </a:p>
          <a:p>
            <a:pPr marL="0" indent="0">
              <a:buFont typeface="Arial" panose="020B0604020202020204" pitchFamily="34" charset="0"/>
              <a:buNone/>
            </a:pPr>
            <a:endParaRPr lang="en-US" b="0" i="0" dirty="0"/>
          </a:p>
          <a:p>
            <a:pPr marL="0" indent="0">
              <a:buFont typeface="Arial" panose="020B0604020202020204" pitchFamily="34" charset="0"/>
              <a:buNone/>
            </a:pPr>
            <a:endParaRPr lang="en-US" b="1" i="0" dirty="0"/>
          </a:p>
          <a:p>
            <a:pPr marL="171450" indent="-171450">
              <a:buFont typeface="Arial" panose="020B0604020202020204" pitchFamily="34" charset="0"/>
              <a:buChar char="•"/>
            </a:pPr>
            <a:endParaRPr lang="en-US"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8146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Consumers may be able to reduce the amount they owe on their Client Obligation, Patient Liability or Spenddown by submitting receipts for medical costs NOT covered by Medicaid or other insurance.</a:t>
            </a:r>
          </a:p>
          <a:p>
            <a:endParaRPr lang="en-US" sz="1200" dirty="0"/>
          </a:p>
          <a:p>
            <a:r>
              <a:rPr lang="en-US" sz="1200" b="1" u="sng" dirty="0"/>
              <a:t>Allowed Expenses:</a:t>
            </a:r>
          </a:p>
          <a:p>
            <a:pPr marL="285750" indent="-285750">
              <a:buFont typeface="Arial" panose="020B0604020202020204" pitchFamily="34" charset="0"/>
              <a:buChar char="•"/>
            </a:pPr>
            <a:r>
              <a:rPr lang="en-US" sz="1200" dirty="0"/>
              <a:t>Health Insurance Premiums </a:t>
            </a:r>
          </a:p>
          <a:p>
            <a:pPr marL="514350" indent="-5143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Medicare Premiums</a:t>
            </a:r>
          </a:p>
          <a:p>
            <a:pPr marL="514350" indent="-5143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Medically necessary expenses that Medicaid, Medicare and other health insurance does not cover (for self or for spouse’s/dependent family members’ non-covered medical expenses)</a:t>
            </a:r>
          </a:p>
          <a:p>
            <a:pPr marL="0" indent="0">
              <a:buFont typeface="Arial" panose="020B0604020202020204" pitchFamily="34" charset="0"/>
              <a:buNone/>
            </a:pPr>
            <a:endParaRPr lang="en-US" b="0" i="0" dirty="0"/>
          </a:p>
          <a:p>
            <a:pPr marL="0" indent="0">
              <a:buFont typeface="Arial" panose="020B0604020202020204" pitchFamily="34" charset="0"/>
              <a:buNone/>
            </a:pPr>
            <a:endParaRPr lang="en-US" b="1" i="0" dirty="0"/>
          </a:p>
          <a:p>
            <a:pPr marL="0" indent="0">
              <a:buFont typeface="Arial" panose="020B0604020202020204" pitchFamily="34" charset="0"/>
              <a:buNone/>
            </a:pPr>
            <a:endParaRPr lang="en-US" b="0" i="0" dirty="0"/>
          </a:p>
          <a:p>
            <a:pPr marL="0" indent="0">
              <a:buFont typeface="Arial" panose="020B0604020202020204" pitchFamily="34" charset="0"/>
              <a:buNone/>
            </a:pPr>
            <a:endParaRPr lang="en-US" b="1" i="0" dirty="0"/>
          </a:p>
          <a:p>
            <a:pPr marL="171450" indent="-171450">
              <a:buFont typeface="Arial" panose="020B0604020202020204" pitchFamily="34" charset="0"/>
              <a:buChar char="•"/>
            </a:pPr>
            <a:endParaRPr lang="en-US"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6872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3319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Have you ever been in a hospital or nursing facility for more than 30 days in a row?</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Do you have a spouse?</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Are you requesting Nursing Home, PACE or HCBS coverage?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292" t="65076" r="53197" b="25654"/>
          <a:stretch/>
        </p:blipFill>
        <p:spPr bwMode="auto">
          <a:xfrm>
            <a:off x="2286000" y="6248400"/>
            <a:ext cx="2553596" cy="1610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070365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To apply, the family can contact the VA at 1-800-827-1000 or their local VFW (Veterans of Foreign Wars).</a:t>
            </a:r>
          </a:p>
          <a:p>
            <a:endParaRPr lang="en-US" sz="1600" dirty="0"/>
          </a:p>
          <a:p>
            <a:endParaRPr lang="en-US" sz="1600" dirty="0"/>
          </a:p>
          <a:p>
            <a:r>
              <a:rPr lang="en-US" sz="1600" b="1" u="sng" dirty="0"/>
              <a:t>If someone needs to apply for VA benefits, please read the following: </a:t>
            </a:r>
          </a:p>
          <a:p>
            <a:endParaRPr lang="en-US" sz="1600" dirty="0"/>
          </a:p>
          <a:p>
            <a:r>
              <a:rPr lang="en-US" sz="1600" dirty="0"/>
              <a:t>The local Veteran’s Affairs offices across Kansas can…</a:t>
            </a:r>
          </a:p>
          <a:p>
            <a:endParaRPr lang="en-US" sz="1600" dirty="0"/>
          </a:p>
          <a:p>
            <a:pPr marL="285750" lvl="0" indent="-285750">
              <a:buFont typeface="Arial" panose="020B0604020202020204" pitchFamily="34" charset="0"/>
              <a:buChar char="•"/>
            </a:pPr>
            <a:r>
              <a:rPr lang="en-US" sz="1600" dirty="0"/>
              <a:t>Help people determine if they are eligible to apply and if not, can write a letter saying that they are not.</a:t>
            </a:r>
          </a:p>
          <a:p>
            <a:pPr marL="285750" lvl="0" indent="-285750">
              <a:buFont typeface="Arial" panose="020B0604020202020204" pitchFamily="34" charset="0"/>
              <a:buChar char="•"/>
            </a:pPr>
            <a:endParaRPr lang="en-US" sz="1600" dirty="0"/>
          </a:p>
          <a:p>
            <a:pPr marL="285750" lvl="0" indent="-285750">
              <a:buFont typeface="Arial" panose="020B0604020202020204" pitchFamily="34" charset="0"/>
              <a:buChar char="•"/>
            </a:pPr>
            <a:r>
              <a:rPr lang="en-US" sz="1600" dirty="0"/>
              <a:t>Maybe assist them in filling out the application and provide documentation that they have filled out the application. -- Call to confirm.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0365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5295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9946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u="sng" dirty="0"/>
              <a:t>Note to Nursing Homes:</a:t>
            </a:r>
            <a:endParaRPr lang="en-US" sz="1600" dirty="0"/>
          </a:p>
          <a:p>
            <a:pPr marL="171450" indent="-171450">
              <a:buFont typeface="Arial" panose="020B0604020202020204" pitchFamily="34" charset="0"/>
              <a:buChar char="•"/>
            </a:pPr>
            <a:r>
              <a:rPr lang="en-US" sz="1600" dirty="0"/>
              <a:t>It is important to mark this question "yes” if the applicant has been a resident in your facility months prior to completion and submission of this application. </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For example, if the resident was admitted into the facility in on January 10</a:t>
            </a:r>
            <a:r>
              <a:rPr lang="en-US" sz="1600" baseline="30000" dirty="0"/>
              <a:t>th</a:t>
            </a:r>
            <a:r>
              <a:rPr lang="en-US" sz="1600" dirty="0"/>
              <a:t> but the application was not submitted until February 9</a:t>
            </a:r>
            <a:r>
              <a:rPr lang="en-US" sz="1600" baseline="30000" dirty="0"/>
              <a:t>th</a:t>
            </a:r>
            <a:r>
              <a:rPr lang="en-US" sz="1600" dirty="0"/>
              <a:t>,  they must mark this question “yes” to allow KDHE to review the applicant’s eligibility for January.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632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632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63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8C459-2878-49DE-99B5-741863E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3366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632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6592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deductions include and is not limited to: </a:t>
            </a:r>
          </a:p>
          <a:p>
            <a:pPr marL="171450" indent="-171450">
              <a:buFont typeface="Arial" panose="020B0604020202020204" pitchFamily="34" charset="0"/>
              <a:buChar char="•"/>
            </a:pPr>
            <a:r>
              <a:rPr lang="en-US" dirty="0"/>
              <a:t>Alimony</a:t>
            </a:r>
          </a:p>
          <a:p>
            <a:pPr marL="171450" indent="-171450">
              <a:buFont typeface="Arial" panose="020B0604020202020204" pitchFamily="34" charset="0"/>
              <a:buChar char="•"/>
            </a:pPr>
            <a:r>
              <a:rPr lang="en-US" dirty="0"/>
              <a:t>Student loan interest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8985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FF0000"/>
              </a:solidFill>
            </a:endParaRPr>
          </a:p>
          <a:p>
            <a:r>
              <a:rPr lang="en-US" sz="1200" b="1" u="sng" dirty="0"/>
              <a:t>Note on </a:t>
            </a:r>
            <a:r>
              <a:rPr lang="en-US" sz="1200" b="1" i="1" u="sng" dirty="0"/>
              <a:t>Pending Disability Cases </a:t>
            </a:r>
            <a:r>
              <a:rPr lang="en-US" sz="1200" b="1" u="sng" dirty="0"/>
              <a:t>with Social Security Administration (SSA): </a:t>
            </a:r>
            <a:r>
              <a:rPr lang="en-US" sz="1200" dirty="0"/>
              <a:t>If the applicant is claiming they have a disability, that disability must have been determined by the SSA.</a:t>
            </a:r>
          </a:p>
          <a:p>
            <a:pPr marL="228600" indent="-228600">
              <a:buAutoNum type="arabicPeriod"/>
            </a:pPr>
            <a:endParaRPr lang="en-US" sz="1200" dirty="0"/>
          </a:p>
          <a:p>
            <a:r>
              <a:rPr lang="en-US" sz="1200" dirty="0">
                <a:solidFill>
                  <a:srgbClr val="FF0000"/>
                </a:solidFill>
              </a:rPr>
              <a:t>If their disability has not yet been determined by SSA, </a:t>
            </a:r>
            <a:r>
              <a:rPr lang="en-US" sz="1200" u="sng" dirty="0">
                <a:solidFill>
                  <a:srgbClr val="FF0000"/>
                </a:solidFill>
              </a:rPr>
              <a:t>they should submit documentation with the application</a:t>
            </a:r>
            <a:r>
              <a:rPr lang="en-US" sz="1200" dirty="0">
                <a:solidFill>
                  <a:srgbClr val="FF0000"/>
                </a:solidFill>
              </a:rPr>
              <a:t> that proves they are applying for (or appealing a denial of) disability benefits through the Social Security Administration.</a:t>
            </a:r>
          </a:p>
          <a:p>
            <a:endParaRPr lang="en-US" sz="1200" dirty="0"/>
          </a:p>
          <a:p>
            <a:r>
              <a:rPr lang="en-US" sz="1200" b="1" dirty="0"/>
              <a:t>What verification documentation is needed to prove a </a:t>
            </a:r>
            <a:r>
              <a:rPr lang="en-US" sz="1200" b="1" i="1" dirty="0"/>
              <a:t>pending disability case </a:t>
            </a:r>
            <a:r>
              <a:rPr lang="en-US" sz="1200" b="1" dirty="0"/>
              <a:t>with the SSA? </a:t>
            </a:r>
            <a:r>
              <a:rPr lang="en-US" sz="1200" dirty="0"/>
              <a:t>(1) an appointment letter or (2) copy of the appeal with SSA for recently denied disability determination or (3) something from your </a:t>
            </a:r>
            <a:r>
              <a:rPr lang="en-US" sz="1200" u="sng" dirty="0"/>
              <a:t>most recent mail from the SSA that shows you have a pending disability case. </a:t>
            </a:r>
          </a:p>
          <a:p>
            <a:endParaRPr lang="en-US" sz="1200" b="1" u="sng" dirty="0"/>
          </a:p>
          <a:p>
            <a:r>
              <a:rPr lang="en-US" sz="1200" b="1" u="sng" dirty="0"/>
              <a:t>Note on </a:t>
            </a:r>
            <a:r>
              <a:rPr lang="en-US" sz="1200" b="1" i="1" u="sng" dirty="0"/>
              <a:t>SSA Disability Determination </a:t>
            </a:r>
            <a:r>
              <a:rPr lang="en-US" sz="1200" b="1" u="sng" dirty="0"/>
              <a:t>and HCBS Waivers:</a:t>
            </a:r>
            <a:r>
              <a:rPr lang="en-US" sz="1200" b="1" dirty="0"/>
              <a:t> </a:t>
            </a:r>
            <a:r>
              <a:rPr lang="en-US" sz="1200" dirty="0"/>
              <a:t>If not already on SSI/SSDI, the consumer must apply for SSI/SSDI if 18+ years old and applying for one of the following HCBS Waivers: TBI, PD and IDD.</a:t>
            </a:r>
          </a:p>
          <a:p>
            <a:endParaRPr lang="en-US" sz="1200" dirty="0"/>
          </a:p>
          <a:p>
            <a:r>
              <a:rPr lang="en-US" sz="1200" dirty="0"/>
              <a:t>Children under 18 do not have to apply for SS-DS, even if seeking HCBS waiver services.</a:t>
            </a:r>
          </a:p>
          <a:p>
            <a:endParaRPr lang="en-US" sz="1200"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1846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u="sng" dirty="0"/>
              <a:t>Checking Account:  </a:t>
            </a:r>
          </a:p>
          <a:p>
            <a:pPr marL="285750" indent="-285750">
              <a:lnSpc>
                <a:spcPct val="150000"/>
              </a:lnSpc>
              <a:buFont typeface="Arial" panose="020B0604020202020204" pitchFamily="34" charset="0"/>
              <a:buChar char="•"/>
              <a:defRPr/>
            </a:pPr>
            <a:r>
              <a:rPr lang="en-US" sz="1200" dirty="0"/>
              <a:t>KDHE needs copies of  your checking account (s) statement (s)  with a full month of activity.</a:t>
            </a:r>
          </a:p>
          <a:p>
            <a:pPr marL="285750" indent="-285750">
              <a:lnSpc>
                <a:spcPct val="150000"/>
              </a:lnSpc>
              <a:buFont typeface="Arial" panose="020B0604020202020204" pitchFamily="34" charset="0"/>
              <a:buChar char="•"/>
              <a:defRPr/>
            </a:pPr>
            <a:r>
              <a:rPr lang="en-US" sz="1200" dirty="0"/>
              <a:t>Provide statements for each month you are requesting coverage.</a:t>
            </a:r>
          </a:p>
          <a:p>
            <a:pPr marL="285750" indent="-285750">
              <a:lnSpc>
                <a:spcPct val="150000"/>
              </a:lnSpc>
              <a:buFont typeface="Arial" panose="020B0604020202020204" pitchFamily="34" charset="0"/>
              <a:buChar char="•"/>
              <a:defRPr/>
            </a:pPr>
            <a:r>
              <a:rPr lang="en-US" sz="1200" dirty="0"/>
              <a:t>If you have more than one checking account, please  use the extra lines in this section (“Other____”) or add another page.</a:t>
            </a:r>
          </a:p>
          <a:p>
            <a:pPr>
              <a:lnSpc>
                <a:spcPct val="150000"/>
              </a:lnSpc>
              <a:defRPr/>
            </a:pPr>
            <a:endParaRPr lang="en-US" sz="1200" b="1" u="sng" dirty="0"/>
          </a:p>
          <a:p>
            <a:pPr>
              <a:defRPr/>
            </a:pPr>
            <a:r>
              <a:rPr lang="en-US" sz="1200" b="1" u="sng" dirty="0"/>
              <a:t>Savings Account:</a:t>
            </a:r>
          </a:p>
          <a:p>
            <a:pPr marL="285750" indent="-285750">
              <a:buFont typeface="Arial" panose="020B0604020202020204" pitchFamily="34" charset="0"/>
              <a:buChar char="•"/>
              <a:defRPr/>
            </a:pPr>
            <a:r>
              <a:rPr lang="en-US" sz="1200" dirty="0"/>
              <a:t>Provide statements for each month you are requesting coverage.</a:t>
            </a:r>
          </a:p>
          <a:p>
            <a:pPr marL="285750" indent="-285750">
              <a:buFont typeface="Arial" panose="020B0604020202020204" pitchFamily="34" charset="0"/>
              <a:buChar char="•"/>
              <a:defRPr/>
            </a:pPr>
            <a:r>
              <a:rPr lang="en-US" sz="1200" dirty="0"/>
              <a:t>If you have more than one savings account, please use the extra lines in this section (“Other____”) or add another page.</a:t>
            </a:r>
          </a:p>
          <a:p>
            <a:pPr marL="285750" indent="-285750">
              <a:buFont typeface="Arial" panose="020B0604020202020204" pitchFamily="34" charset="0"/>
              <a:buChar char="•"/>
              <a:defRPr/>
            </a:pPr>
            <a:endParaRPr lang="en-US" sz="1200" dirty="0"/>
          </a:p>
          <a:p>
            <a:pPr>
              <a:defRPr/>
            </a:pPr>
            <a:r>
              <a:rPr lang="en-US" sz="1200" b="1" u="sng" dirty="0"/>
              <a:t>Certificate of Deposit:</a:t>
            </a:r>
            <a:endParaRPr lang="en-US" sz="1200" dirty="0"/>
          </a:p>
          <a:p>
            <a:pPr marL="285750" indent="-285750">
              <a:spcBef>
                <a:spcPts val="600"/>
              </a:spcBef>
              <a:spcAft>
                <a:spcPts val="600"/>
              </a:spcAft>
              <a:buFont typeface="Arial" panose="020B0604020202020204" pitchFamily="34" charset="0"/>
              <a:buChar char="•"/>
              <a:defRPr/>
            </a:pPr>
            <a:r>
              <a:rPr lang="en-US" sz="1200" dirty="0"/>
              <a:t>These are the same as a savings account.</a:t>
            </a:r>
          </a:p>
          <a:p>
            <a:pPr marL="285750" indent="-285750">
              <a:spcBef>
                <a:spcPts val="600"/>
              </a:spcBef>
              <a:spcAft>
                <a:spcPts val="600"/>
              </a:spcAft>
              <a:buFont typeface="Arial" panose="020B0604020202020204" pitchFamily="34" charset="0"/>
              <a:buChar char="•"/>
              <a:defRPr/>
            </a:pPr>
            <a:r>
              <a:rPr lang="en-US" sz="1200" dirty="0"/>
              <a:t>Provide statements for each month you are requesting coverage.</a:t>
            </a:r>
          </a:p>
          <a:p>
            <a:pPr>
              <a:defRPr/>
            </a:pPr>
            <a:endParaRPr lang="en-US" sz="1200" b="1" u="sng"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0392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b="1" u="sng" dirty="0"/>
          </a:p>
          <a:p>
            <a:pPr>
              <a:defRPr/>
            </a:pPr>
            <a:r>
              <a:rPr lang="en-US" sz="1200" b="1" u="sng" dirty="0"/>
              <a:t>Retirement Plan: </a:t>
            </a:r>
          </a:p>
          <a:p>
            <a:pPr marL="285750" indent="-285750">
              <a:buFont typeface="Arial" panose="020B0604020202020204" pitchFamily="34" charset="0"/>
              <a:buChar char="•"/>
              <a:defRPr/>
            </a:pPr>
            <a:r>
              <a:rPr lang="en-US" sz="1200" dirty="0"/>
              <a:t>This could be an IRA, 401k or other account or funds set up for retirement.  </a:t>
            </a:r>
          </a:p>
          <a:p>
            <a:pPr marL="285750" indent="-285750">
              <a:buFont typeface="Arial" panose="020B0604020202020204" pitchFamily="34" charset="0"/>
              <a:buChar char="•"/>
              <a:defRPr/>
            </a:pPr>
            <a:r>
              <a:rPr lang="en-US" sz="1200" dirty="0"/>
              <a:t>KDHE requires a statement which reflects the “owner” and the “balance.”</a:t>
            </a:r>
          </a:p>
          <a:p>
            <a:pPr marL="0" indent="0">
              <a:buFont typeface="Arial" panose="020B0604020202020204" pitchFamily="34" charset="0"/>
              <a:buNone/>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dirty="0"/>
              <a:t>Nursing Facility Account(s): </a:t>
            </a:r>
          </a:p>
          <a:p>
            <a:pPr marL="285750" marR="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200" b="1" i="1" dirty="0"/>
              <a:t>Resident Trust Fund </a:t>
            </a:r>
            <a:r>
              <a:rPr lang="en-US" sz="1200" dirty="0"/>
              <a:t>OR </a:t>
            </a:r>
            <a:r>
              <a:rPr lang="en-US" sz="1200" b="1" i="1" dirty="0"/>
              <a:t>Resident Care Home Account</a:t>
            </a:r>
            <a:r>
              <a:rPr lang="en-US" sz="1200" dirty="0"/>
              <a:t>.</a:t>
            </a:r>
          </a:p>
          <a:p>
            <a:pPr marL="285750" marR="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200" dirty="0"/>
              <a:t>These are the same as a checking account.</a:t>
            </a:r>
          </a:p>
          <a:p>
            <a:pPr marL="285750" indent="-285750">
              <a:spcBef>
                <a:spcPts val="600"/>
              </a:spcBef>
              <a:spcAft>
                <a:spcPts val="600"/>
              </a:spcAft>
              <a:buFont typeface="Arial" panose="020B0604020202020204" pitchFamily="34" charset="0"/>
              <a:buChar char="•"/>
              <a:defRPr/>
            </a:pPr>
            <a:r>
              <a:rPr lang="en-US" sz="1200" dirty="0"/>
              <a:t>Provide statement(s) with a full month of activity.</a:t>
            </a:r>
          </a:p>
          <a:p>
            <a:pPr marL="285750" indent="-285750">
              <a:spcBef>
                <a:spcPts val="600"/>
              </a:spcBef>
              <a:spcAft>
                <a:spcPts val="600"/>
              </a:spcAft>
              <a:buFont typeface="Arial" panose="020B0604020202020204" pitchFamily="34" charset="0"/>
              <a:buChar char="•"/>
              <a:defRPr/>
            </a:pPr>
            <a:r>
              <a:rPr lang="en-US" sz="1200" dirty="0"/>
              <a:t>Provide statements for each month you are requesting coverage.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u="sng"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dirty="0"/>
              <a:t>Stocks:  </a:t>
            </a:r>
          </a:p>
          <a:p>
            <a:pPr marL="0" marR="0" indent="0" algn="l" defTabSz="914400" rtl="0" eaLnBrk="1" fontAlgn="auto" latinLnBrk="0" hangingPunct="1">
              <a:lnSpc>
                <a:spcPct val="100000"/>
              </a:lnSpc>
              <a:spcBef>
                <a:spcPts val="0"/>
              </a:spcBef>
              <a:spcAft>
                <a:spcPts val="0"/>
              </a:spcAft>
              <a:buClrTx/>
              <a:buSzTx/>
              <a:tabLst/>
              <a:defRPr/>
            </a:pPr>
            <a:r>
              <a:rPr lang="en-US" sz="1200" dirty="0"/>
              <a:t>It is important to indicate the type of stock AND a statement showing the current value of that stock.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u="sng"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dirty="0"/>
              <a:t>Bonds: </a:t>
            </a:r>
          </a:p>
          <a:p>
            <a:pPr marL="0" marR="0" indent="0" algn="l" defTabSz="914400" rtl="0" eaLnBrk="1" fontAlgn="auto" latinLnBrk="0" hangingPunct="1">
              <a:lnSpc>
                <a:spcPct val="100000"/>
              </a:lnSpc>
              <a:spcBef>
                <a:spcPts val="0"/>
              </a:spcBef>
              <a:spcAft>
                <a:spcPts val="0"/>
              </a:spcAft>
              <a:buClrTx/>
              <a:buSzTx/>
              <a:tabLst/>
              <a:defRPr/>
            </a:pPr>
            <a:r>
              <a:rPr lang="en-US" sz="1200" dirty="0"/>
              <a:t>Please provide a copy of your bond(s).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144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dirty="0"/>
              <a:t>Funeral or Burial Plans: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It is a requirement to verify if a funeral arrangement will be considered a resource to an applicant.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dirty="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Please provide a copy of the funeral arrangements.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dirty="0"/>
              <a:t>The copy of these funeral arrangements need to contain:</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An itemized statement of goods and services,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A statement signed indicating that the arrangements are “irrevocable,” and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How the arrangements were funded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tabLst/>
              <a:defRPr/>
            </a:pPr>
            <a:r>
              <a:rPr lang="en-US" sz="1200" dirty="0"/>
              <a:t>Funeral homes are familiar with these types of requests when an individual applies for Medicaid.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dirty="0"/>
              <a:t>Burial Plots:</a:t>
            </a:r>
          </a:p>
          <a:p>
            <a:pPr marL="0" marR="0" indent="0" algn="l" defTabSz="914400" rtl="0" eaLnBrk="1" fontAlgn="auto" latinLnBrk="0" hangingPunct="1">
              <a:lnSpc>
                <a:spcPct val="100000"/>
              </a:lnSpc>
              <a:spcBef>
                <a:spcPts val="0"/>
              </a:spcBef>
              <a:spcAft>
                <a:spcPts val="0"/>
              </a:spcAft>
              <a:buClrTx/>
              <a:buSzTx/>
              <a:tabLst/>
              <a:defRPr/>
            </a:pPr>
            <a:r>
              <a:rPr lang="en-US" sz="1200" dirty="0"/>
              <a:t>Just indicate if they have 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0494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More on G2: </a:t>
            </a:r>
            <a:r>
              <a:rPr lang="en-US" sz="1200" dirty="0"/>
              <a:t>Anyone in the house owning a vehicle needs to be included. The state does not count the home where you live, one care, some burial plans, furniture, and household items.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More on G3: </a:t>
            </a:r>
            <a:r>
              <a:rPr lang="en-US" sz="1200" dirty="0"/>
              <a:t>To verify a policy, we ask the applicant request a letter from the insurance company, which contains: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the policy number,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policy owner,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type of policy (whole life or term),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face value,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cash value,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any loans which have been taken out against the policy.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*listing them out like this is easier to 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Not sending in your “verification of life insurance policies” with your application will increase the application processing time.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More on G4: </a:t>
            </a:r>
            <a:r>
              <a:rPr lang="en-US" sz="1200" dirty="0"/>
              <a:t>Does the applicant live in a facility while the spouse still lives in the home? Does the applicant living in a facility (nursing home, assisted living, etc.), intend to return home?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2524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Regarding Nursing Facility coverage:  </a:t>
            </a:r>
            <a:r>
              <a:rPr lang="en-US" sz="1600" dirty="0"/>
              <a:t>Single persons must have assets below $2000. </a:t>
            </a:r>
            <a:r>
              <a:rPr lang="en-US" sz="1600" dirty="0">
                <a:highlight>
                  <a:srgbClr val="FFFF00"/>
                </a:highlight>
              </a:rPr>
              <a:t>We will not count the value of the home if the person intends to return home. </a:t>
            </a: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72518A-0284-49A3-802F-CF139BBB24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174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t>The state does not count the following as assets:</a:t>
            </a:r>
          </a:p>
          <a:p>
            <a:pPr>
              <a:buFont typeface="Arial" pitchFamily="34" charset="0"/>
              <a:buChar char="•"/>
            </a:pPr>
            <a:r>
              <a:rPr lang="en-US" sz="1200" dirty="0"/>
              <a:t> the home where you live (or the land that it sits on) </a:t>
            </a:r>
          </a:p>
          <a:p>
            <a:pPr>
              <a:buFont typeface="Arial" pitchFamily="34" charset="0"/>
              <a:buChar char="•"/>
            </a:pPr>
            <a:r>
              <a:rPr lang="en-US" sz="1200" dirty="0"/>
              <a:t> one car </a:t>
            </a:r>
          </a:p>
          <a:p>
            <a:pPr>
              <a:buFont typeface="Arial" pitchFamily="34" charset="0"/>
              <a:buChar char="•"/>
            </a:pPr>
            <a:r>
              <a:rPr lang="en-US" sz="1200" dirty="0"/>
              <a:t> some burial plans</a:t>
            </a:r>
          </a:p>
          <a:p>
            <a:pPr>
              <a:buFont typeface="Arial" pitchFamily="34" charset="0"/>
              <a:buChar char="•"/>
            </a:pPr>
            <a:r>
              <a:rPr lang="en-US" sz="1200" dirty="0"/>
              <a:t> furniture and household items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442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38C459-2878-49DE-99B5-741863EDCF30}" type="slidenum">
              <a:rPr lang="en-US" smtClean="0"/>
              <a:pPr/>
              <a:t>11</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4625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0747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The consumer agrees to make this assignment once they sign the application.</a:t>
            </a:r>
          </a:p>
          <a:p>
            <a:endParaRPr lang="en-US" dirty="0"/>
          </a:p>
          <a:p>
            <a:r>
              <a:rPr lang="en-US" sz="1200" b="1" u="sng" dirty="0"/>
              <a:t>What is an annuity?</a:t>
            </a:r>
          </a:p>
          <a:p>
            <a:r>
              <a:rPr lang="en-US" sz="1200" b="0" i="0" kern="1200" dirty="0">
                <a:solidFill>
                  <a:schemeClr val="tx1"/>
                </a:solidFill>
                <a:latin typeface="+mn-lt"/>
                <a:ea typeface="+mn-ea"/>
                <a:cs typeface="+mn-cs"/>
              </a:rPr>
              <a:t>An annuity is a fixed sum of money paid to someone each year, typically for the rest of their life.  It might be an inheritance passed down or a form or insuranc</a:t>
            </a:r>
            <a:r>
              <a:rPr lang="en-US" sz="1200" dirty="0"/>
              <a:t>e or investment.</a:t>
            </a:r>
            <a:endParaRPr lang="en-US" sz="1200" b="0" i="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endParaRPr lang="en-US" sz="1200" b="1" u="sng" dirty="0"/>
          </a:p>
          <a:p>
            <a:r>
              <a:rPr lang="en-US" sz="1200" b="1" u="sng" dirty="0"/>
              <a:t>Annuity Examples:</a:t>
            </a:r>
          </a:p>
          <a:p>
            <a:pPr>
              <a:buFont typeface="Arial" pitchFamily="34" charset="0"/>
              <a:buChar char="•"/>
            </a:pPr>
            <a:r>
              <a:rPr lang="en-US" sz="1200" b="0" i="0" kern="1200" dirty="0">
                <a:solidFill>
                  <a:schemeClr val="tx1"/>
                </a:solidFill>
                <a:latin typeface="+mn-lt"/>
                <a:ea typeface="+mn-ea"/>
                <a:cs typeface="+mn-cs"/>
              </a:rPr>
              <a:t>  “</a:t>
            </a:r>
            <a:r>
              <a:rPr lang="en-US" sz="1200" dirty="0"/>
              <a:t>H</a:t>
            </a:r>
            <a:r>
              <a:rPr lang="en-US" sz="1200" b="0" i="0" kern="1200" dirty="0">
                <a:solidFill>
                  <a:schemeClr val="tx1"/>
                </a:solidFill>
                <a:latin typeface="+mn-lt"/>
                <a:ea typeface="+mn-ea"/>
                <a:cs typeface="+mn-cs"/>
              </a:rPr>
              <a:t>e left her an annuity of $1,000 in his will."</a:t>
            </a:r>
          </a:p>
          <a:p>
            <a:pPr>
              <a:buFont typeface="Arial" pitchFamily="34" charset="0"/>
              <a:buChar char="•"/>
            </a:pPr>
            <a:r>
              <a:rPr lang="en-US" sz="1200" b="0" i="0" kern="1200" dirty="0">
                <a:solidFill>
                  <a:schemeClr val="tx1"/>
                </a:solidFill>
                <a:latin typeface="+mn-lt"/>
                <a:ea typeface="+mn-ea"/>
                <a:cs typeface="+mn-cs"/>
              </a:rPr>
              <a:t>  The investor is entitled  to a series of annual sums from "an annuity plan."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2256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5217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1427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sz="1800" b="1" dirty="0"/>
              <a:t>How do I contact Estate Recovery? </a:t>
            </a:r>
          </a:p>
          <a:p>
            <a:endParaRPr lang="en-US" sz="1600" dirty="0"/>
          </a:p>
          <a:p>
            <a:r>
              <a:rPr lang="en-US" sz="1600" b="1" u="sng" dirty="0"/>
              <a:t>To contact Estate Recovery: </a:t>
            </a:r>
          </a:p>
          <a:p>
            <a:r>
              <a:rPr lang="en-US" sz="1600" dirty="0"/>
              <a:t>Call 785-296-6707 </a:t>
            </a:r>
          </a:p>
          <a:p>
            <a:r>
              <a:rPr lang="en-US" sz="1600" dirty="0"/>
              <a:t>E-mail to eeseru@khpa.ks.gov </a:t>
            </a:r>
          </a:p>
          <a:p>
            <a:endParaRPr lang="en-US" sz="1600" dirty="0"/>
          </a:p>
          <a:p>
            <a:r>
              <a:rPr lang="en-US" sz="1600" b="1" u="sng" dirty="0"/>
              <a:t>Mail to: </a:t>
            </a:r>
          </a:p>
          <a:p>
            <a:r>
              <a:rPr lang="en-US" sz="1600" dirty="0"/>
              <a:t>Estate Recovery Unit </a:t>
            </a:r>
          </a:p>
          <a:p>
            <a:r>
              <a:rPr lang="en-US" sz="1600" dirty="0"/>
              <a:t>P.O. Box 2428 Topeka, KS, 66601 </a:t>
            </a:r>
          </a:p>
          <a:p>
            <a:endParaRPr lang="en-US" sz="1600" dirty="0"/>
          </a:p>
          <a:p>
            <a:r>
              <a:rPr lang="en-US" sz="1600" b="1" u="sng" dirty="0"/>
              <a:t>To contact the contractor, Health Management Systems: </a:t>
            </a:r>
          </a:p>
          <a:p>
            <a:r>
              <a:rPr lang="en-US" sz="1600" dirty="0"/>
              <a:t>Call 800-817-8617 </a:t>
            </a:r>
          </a:p>
          <a:p>
            <a:r>
              <a:rPr lang="en-US" sz="1600" dirty="0"/>
              <a:t>E-mail to: KSestaterecovery@hms.com </a:t>
            </a:r>
          </a:p>
          <a:p>
            <a:r>
              <a:rPr lang="en-US" sz="1600" dirty="0"/>
              <a:t>Fax to 646-465-6530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FD6CA-D48B-4B72-B7F7-17A891B60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600" b="1" u="sng" dirty="0"/>
              <a:t>Important note on Transferring Property for Less Than Fair Market Value:</a:t>
            </a:r>
          </a:p>
          <a:p>
            <a:endParaRPr lang="en-US" sz="1600" dirty="0"/>
          </a:p>
          <a:p>
            <a:pPr marL="171450" indent="-171450">
              <a:buFont typeface="Arial" panose="020B0604020202020204" pitchFamily="34" charset="0"/>
              <a:buChar char="•"/>
            </a:pPr>
            <a:r>
              <a:rPr lang="en-US" sz="1600" dirty="0"/>
              <a:t> Gifting, selling or transferring property for less than fair market value can result in a period of ineligibility for Long Term Care coverage (Programs: Nursing Home, HCBS, and PACE).  </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The KDHE Eligibility Team must look back for transfers within the last 5 years.</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For a nursing home, the amount of penalty divided by </a:t>
            </a:r>
            <a:r>
              <a:rPr lang="en-US" sz="1600" u="sng" dirty="0"/>
              <a:t>about</a:t>
            </a:r>
            <a:r>
              <a:rPr lang="en-US" sz="1600" dirty="0"/>
              <a:t> $5,000 = months of no eligibility</a:t>
            </a:r>
          </a:p>
          <a:p>
            <a:pPr marL="171450" indent="-171450">
              <a:buFont typeface="Arial" panose="020B0604020202020204" pitchFamily="34" charset="0"/>
              <a:buChar char="•"/>
            </a:pPr>
            <a:endParaRPr lang="en-US" sz="1600" b="1" u="sng" dirty="0"/>
          </a:p>
          <a:p>
            <a:endParaRPr lang="en-US" sz="1600" b="1" u="sng" dirty="0"/>
          </a:p>
          <a:p>
            <a:r>
              <a:rPr lang="en-US" sz="1600" b="1" u="sng" dirty="0"/>
              <a:t>Example:</a:t>
            </a:r>
          </a:p>
          <a:p>
            <a:r>
              <a:rPr lang="en-US" sz="1600" dirty="0"/>
              <a:t>A parent gifted their child their $100,000 home;  $100,000 divided by $5,000 = 20 months of ineligibility in a nursing home.</a:t>
            </a:r>
          </a:p>
          <a:p>
            <a:endParaRPr lang="en-US" sz="1600" dirty="0"/>
          </a:p>
          <a:p>
            <a:r>
              <a:rPr lang="en-US" sz="1600" dirty="0"/>
              <a:t>If the average stay in a nursing facility is $5500/month, that would lead to an out-of-pocket cost to that parent of about:  $110,000.</a:t>
            </a:r>
          </a:p>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E76042-5D34-4FD1-9565-5E65EB453B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t>Asking for Help Paying Medical Bills for the Past Three Months?</a:t>
            </a:r>
          </a:p>
          <a:p>
            <a:pPr>
              <a:buFont typeface="Arial" pitchFamily="34" charset="0"/>
              <a:buChar char="•"/>
            </a:pPr>
            <a:r>
              <a:rPr lang="en-US" sz="1200" dirty="0"/>
              <a:t> If asking for assistance to pay medical bills for three months prior to the date of the application, the eligibility team will need the paystubs for those three months prior to the date of the application.  </a:t>
            </a:r>
          </a:p>
          <a:p>
            <a:pPr>
              <a:buFont typeface="Arial" pitchFamily="34" charset="0"/>
              <a:buChar char="•"/>
            </a:pPr>
            <a:endParaRPr lang="en-US" sz="1200" dirty="0"/>
          </a:p>
          <a:p>
            <a:pPr>
              <a:buFont typeface="Arial" pitchFamily="34" charset="0"/>
              <a:buChar char="•"/>
            </a:pPr>
            <a:r>
              <a:rPr lang="en-US" sz="1200" dirty="0"/>
              <a:t> For example, if I am applying in April, and ask for prior medical help, the applicant will need to send in the paystubs for January, February, March and the paystubs they have for April.</a:t>
            </a:r>
          </a:p>
          <a:p>
            <a:pPr>
              <a:buFont typeface="Arial" pitchFamily="34" charset="0"/>
              <a:buChar char="•"/>
            </a:pPr>
            <a:endParaRPr lang="en-US" sz="1200" dirty="0"/>
          </a:p>
          <a:p>
            <a:pPr>
              <a:buFont typeface="Arial" pitchFamily="34" charset="0"/>
              <a:buChar char="•"/>
            </a:pPr>
            <a:r>
              <a:rPr lang="en-US" sz="1200" b="1" u="sng" dirty="0"/>
              <a:t> If the person does NOT have their paystubs</a:t>
            </a:r>
            <a:r>
              <a:rPr lang="en-US" sz="1200" dirty="0"/>
              <a:t>, they need to ask for a printout of their “gross wages” and the date they received these wages, for these months, from the employer.  </a:t>
            </a:r>
            <a:r>
              <a:rPr lang="en-US" sz="1200" b="1" dirty="0">
                <a:solidFill>
                  <a:srgbClr val="FF0000"/>
                </a:solidFill>
              </a:rPr>
              <a:t>A “W-2” will NOT be accepted.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974C1-AB91-487E-838B-93E9D9558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521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0B42-C756-47ED-947A-7867A8F226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6778E9-2266-4621-BD74-C3C1D0E95D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3D1514-7642-4293-B7A5-935E56D193E7}"/>
              </a:ext>
            </a:extLst>
          </p:cNvPr>
          <p:cNvSpPr>
            <a:spLocks noGrp="1"/>
          </p:cNvSpPr>
          <p:nvPr>
            <p:ph type="dt" sz="half" idx="10"/>
          </p:nvPr>
        </p:nvSpPr>
        <p:spPr/>
        <p:txBody>
          <a:bodyPr/>
          <a:lstStyle/>
          <a:p>
            <a:fld id="{A6A090A9-89BF-4A4E-B2F5-533208E8CD42}" type="datetimeFigureOut">
              <a:rPr lang="en-US" smtClean="0"/>
              <a:t>10/9/2023</a:t>
            </a:fld>
            <a:endParaRPr lang="en-US"/>
          </a:p>
        </p:txBody>
      </p:sp>
      <p:sp>
        <p:nvSpPr>
          <p:cNvPr id="5" name="Footer Placeholder 4">
            <a:extLst>
              <a:ext uri="{FF2B5EF4-FFF2-40B4-BE49-F238E27FC236}">
                <a16:creationId xmlns:a16="http://schemas.microsoft.com/office/drawing/2014/main" id="{2BD67AA7-E6C5-4F73-855D-8F0BED02F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7BBE6-6460-4177-AA1B-4D9F663CE015}"/>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3222035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94484-8DB5-4831-9373-2E3730962E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8FD7F3-9EA1-4F4E-98DD-37D2E14C634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18156-FAD5-4E43-98F6-54110C1B647E}"/>
              </a:ext>
            </a:extLst>
          </p:cNvPr>
          <p:cNvSpPr>
            <a:spLocks noGrp="1"/>
          </p:cNvSpPr>
          <p:nvPr>
            <p:ph type="dt" sz="half" idx="10"/>
          </p:nvPr>
        </p:nvSpPr>
        <p:spPr/>
        <p:txBody>
          <a:bodyPr/>
          <a:lstStyle/>
          <a:p>
            <a:fld id="{A6A090A9-89BF-4A4E-B2F5-533208E8CD42}" type="datetimeFigureOut">
              <a:rPr lang="en-US" smtClean="0"/>
              <a:t>10/9/2023</a:t>
            </a:fld>
            <a:endParaRPr lang="en-US"/>
          </a:p>
        </p:txBody>
      </p:sp>
      <p:sp>
        <p:nvSpPr>
          <p:cNvPr id="5" name="Footer Placeholder 4">
            <a:extLst>
              <a:ext uri="{FF2B5EF4-FFF2-40B4-BE49-F238E27FC236}">
                <a16:creationId xmlns:a16="http://schemas.microsoft.com/office/drawing/2014/main" id="{904167A1-47C1-448D-BBFF-2D1ADEB08E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F7ABB6-07B2-4591-8609-C3CD7CEEE89B}"/>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3835712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4DEC85-44A6-444F-BA79-6F139440E9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E9EC65-F985-49C8-AF9D-61C5307294B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89441-87E8-4FE2-9345-C26C77CE9321}"/>
              </a:ext>
            </a:extLst>
          </p:cNvPr>
          <p:cNvSpPr>
            <a:spLocks noGrp="1"/>
          </p:cNvSpPr>
          <p:nvPr>
            <p:ph type="dt" sz="half" idx="10"/>
          </p:nvPr>
        </p:nvSpPr>
        <p:spPr/>
        <p:txBody>
          <a:bodyPr/>
          <a:lstStyle/>
          <a:p>
            <a:fld id="{A6A090A9-89BF-4A4E-B2F5-533208E8CD42}" type="datetimeFigureOut">
              <a:rPr lang="en-US" smtClean="0"/>
              <a:t>10/9/2023</a:t>
            </a:fld>
            <a:endParaRPr lang="en-US"/>
          </a:p>
        </p:txBody>
      </p:sp>
      <p:sp>
        <p:nvSpPr>
          <p:cNvPr id="5" name="Footer Placeholder 4">
            <a:extLst>
              <a:ext uri="{FF2B5EF4-FFF2-40B4-BE49-F238E27FC236}">
                <a16:creationId xmlns:a16="http://schemas.microsoft.com/office/drawing/2014/main" id="{CA0E2A1B-B63B-4E3F-AC18-734D33B67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8D91F-0796-475D-8184-6C9804294D6C}"/>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2763989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802F4-C17C-4C04-8309-11830721CC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B0500F-AA5C-4A19-A57D-2401EE7EDA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25D5FE-7777-497D-98E3-8E2F16573A4F}"/>
              </a:ext>
            </a:extLst>
          </p:cNvPr>
          <p:cNvSpPr>
            <a:spLocks noGrp="1"/>
          </p:cNvSpPr>
          <p:nvPr>
            <p:ph type="dt" sz="half" idx="10"/>
          </p:nvPr>
        </p:nvSpPr>
        <p:spPr/>
        <p:txBody>
          <a:bodyPr/>
          <a:lstStyle/>
          <a:p>
            <a:fld id="{E757FE19-F915-4C39-A788-E68B389BBE4B}" type="datetimeFigureOut">
              <a:rPr lang="en-US" smtClean="0"/>
              <a:t>10/9/2023</a:t>
            </a:fld>
            <a:endParaRPr lang="en-US"/>
          </a:p>
        </p:txBody>
      </p:sp>
      <p:sp>
        <p:nvSpPr>
          <p:cNvPr id="5" name="Footer Placeholder 4">
            <a:extLst>
              <a:ext uri="{FF2B5EF4-FFF2-40B4-BE49-F238E27FC236}">
                <a16:creationId xmlns:a16="http://schemas.microsoft.com/office/drawing/2014/main" id="{C4308AE6-4AEA-460C-B6AE-61F6A2F4D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FE410-710F-49DA-8588-FB332E9823FF}"/>
              </a:ext>
            </a:extLst>
          </p:cNvPr>
          <p:cNvSpPr>
            <a:spLocks noGrp="1"/>
          </p:cNvSpPr>
          <p:nvPr>
            <p:ph type="sldNum" sz="quarter" idx="12"/>
          </p:nvPr>
        </p:nvSpPr>
        <p:spPr/>
        <p:txBody>
          <a:bodyPr/>
          <a:lstStyle/>
          <a:p>
            <a:fld id="{DC042FF5-D67A-41D5-A06F-9770ED5A20C3}" type="slidenum">
              <a:rPr lang="en-US" smtClean="0"/>
              <a:t>‹#›</a:t>
            </a:fld>
            <a:endParaRPr lang="en-US"/>
          </a:p>
        </p:txBody>
      </p:sp>
    </p:spTree>
    <p:extLst>
      <p:ext uri="{BB962C8B-B14F-4D97-AF65-F5344CB8AC3E}">
        <p14:creationId xmlns:p14="http://schemas.microsoft.com/office/powerpoint/2010/main" val="3506068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C8A7-2327-4A48-AFF3-647A2C29C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1CFB0C-702A-4FFC-B221-D30363AEFD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4A93E-E7C3-4A0D-8981-A021033FF490}"/>
              </a:ext>
            </a:extLst>
          </p:cNvPr>
          <p:cNvSpPr>
            <a:spLocks noGrp="1"/>
          </p:cNvSpPr>
          <p:nvPr>
            <p:ph type="dt" sz="half" idx="10"/>
          </p:nvPr>
        </p:nvSpPr>
        <p:spPr/>
        <p:txBody>
          <a:bodyPr/>
          <a:lstStyle/>
          <a:p>
            <a:fld id="{E757FE19-F915-4C39-A788-E68B389BBE4B}" type="datetimeFigureOut">
              <a:rPr lang="en-US" smtClean="0"/>
              <a:t>10/9/2023</a:t>
            </a:fld>
            <a:endParaRPr lang="en-US"/>
          </a:p>
        </p:txBody>
      </p:sp>
      <p:sp>
        <p:nvSpPr>
          <p:cNvPr id="5" name="Footer Placeholder 4">
            <a:extLst>
              <a:ext uri="{FF2B5EF4-FFF2-40B4-BE49-F238E27FC236}">
                <a16:creationId xmlns:a16="http://schemas.microsoft.com/office/drawing/2014/main" id="{AD99685E-FD0D-4D03-93E0-E8EEA4B96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E29B1-2155-46A3-AAA6-84B23BE4F61D}"/>
              </a:ext>
            </a:extLst>
          </p:cNvPr>
          <p:cNvSpPr>
            <a:spLocks noGrp="1"/>
          </p:cNvSpPr>
          <p:nvPr>
            <p:ph type="sldNum" sz="quarter" idx="12"/>
          </p:nvPr>
        </p:nvSpPr>
        <p:spPr/>
        <p:txBody>
          <a:bodyPr/>
          <a:lstStyle/>
          <a:p>
            <a:fld id="{DC042FF5-D67A-41D5-A06F-9770ED5A20C3}" type="slidenum">
              <a:rPr lang="en-US" smtClean="0"/>
              <a:t>‹#›</a:t>
            </a:fld>
            <a:endParaRPr lang="en-US"/>
          </a:p>
        </p:txBody>
      </p:sp>
    </p:spTree>
    <p:extLst>
      <p:ext uri="{BB962C8B-B14F-4D97-AF65-F5344CB8AC3E}">
        <p14:creationId xmlns:p14="http://schemas.microsoft.com/office/powerpoint/2010/main" val="3096299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837F-A1FE-4C26-8EF5-0A3AE5CE75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CCB69D-8F8E-4219-84A8-CE255C4935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88A922-583A-4925-AE60-B69D57910C04}"/>
              </a:ext>
            </a:extLst>
          </p:cNvPr>
          <p:cNvSpPr>
            <a:spLocks noGrp="1"/>
          </p:cNvSpPr>
          <p:nvPr>
            <p:ph type="dt" sz="half" idx="10"/>
          </p:nvPr>
        </p:nvSpPr>
        <p:spPr/>
        <p:txBody>
          <a:bodyPr/>
          <a:lstStyle/>
          <a:p>
            <a:fld id="{E757FE19-F915-4C39-A788-E68B389BBE4B}" type="datetimeFigureOut">
              <a:rPr lang="en-US" smtClean="0"/>
              <a:t>10/9/2023</a:t>
            </a:fld>
            <a:endParaRPr lang="en-US"/>
          </a:p>
        </p:txBody>
      </p:sp>
      <p:sp>
        <p:nvSpPr>
          <p:cNvPr id="5" name="Footer Placeholder 4">
            <a:extLst>
              <a:ext uri="{FF2B5EF4-FFF2-40B4-BE49-F238E27FC236}">
                <a16:creationId xmlns:a16="http://schemas.microsoft.com/office/drawing/2014/main" id="{5CB3D2B6-8F0C-42FC-A0D4-CB6D40D34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5F4CCC-CB50-4DB8-A77A-997E945DE756}"/>
              </a:ext>
            </a:extLst>
          </p:cNvPr>
          <p:cNvSpPr>
            <a:spLocks noGrp="1"/>
          </p:cNvSpPr>
          <p:nvPr>
            <p:ph type="sldNum" sz="quarter" idx="12"/>
          </p:nvPr>
        </p:nvSpPr>
        <p:spPr/>
        <p:txBody>
          <a:bodyPr/>
          <a:lstStyle/>
          <a:p>
            <a:fld id="{DC042FF5-D67A-41D5-A06F-9770ED5A20C3}" type="slidenum">
              <a:rPr lang="en-US" smtClean="0"/>
              <a:t>‹#›</a:t>
            </a:fld>
            <a:endParaRPr lang="en-US"/>
          </a:p>
        </p:txBody>
      </p:sp>
    </p:spTree>
    <p:extLst>
      <p:ext uri="{BB962C8B-B14F-4D97-AF65-F5344CB8AC3E}">
        <p14:creationId xmlns:p14="http://schemas.microsoft.com/office/powerpoint/2010/main" val="4074692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A4532-F61E-4FAA-AFCC-5DFDAAD289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05DA9E-5B60-41D6-8F51-404085B1A9A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818587-AC5E-4C67-8E6A-75E765A81EB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62F29D-F299-4554-9174-FBBF701A3F48}"/>
              </a:ext>
            </a:extLst>
          </p:cNvPr>
          <p:cNvSpPr>
            <a:spLocks noGrp="1"/>
          </p:cNvSpPr>
          <p:nvPr>
            <p:ph type="dt" sz="half" idx="10"/>
          </p:nvPr>
        </p:nvSpPr>
        <p:spPr/>
        <p:txBody>
          <a:bodyPr/>
          <a:lstStyle/>
          <a:p>
            <a:fld id="{E757FE19-F915-4C39-A788-E68B389BBE4B}" type="datetimeFigureOut">
              <a:rPr lang="en-US" smtClean="0"/>
              <a:t>10/9/2023</a:t>
            </a:fld>
            <a:endParaRPr lang="en-US"/>
          </a:p>
        </p:txBody>
      </p:sp>
      <p:sp>
        <p:nvSpPr>
          <p:cNvPr id="6" name="Footer Placeholder 5">
            <a:extLst>
              <a:ext uri="{FF2B5EF4-FFF2-40B4-BE49-F238E27FC236}">
                <a16:creationId xmlns:a16="http://schemas.microsoft.com/office/drawing/2014/main" id="{4E18F198-8676-4D72-AFCD-1A4232BD9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79401D-6DDA-4336-8612-4AE25B03ED57}"/>
              </a:ext>
            </a:extLst>
          </p:cNvPr>
          <p:cNvSpPr>
            <a:spLocks noGrp="1"/>
          </p:cNvSpPr>
          <p:nvPr>
            <p:ph type="sldNum" sz="quarter" idx="12"/>
          </p:nvPr>
        </p:nvSpPr>
        <p:spPr/>
        <p:txBody>
          <a:bodyPr/>
          <a:lstStyle/>
          <a:p>
            <a:fld id="{DC042FF5-D67A-41D5-A06F-9770ED5A20C3}" type="slidenum">
              <a:rPr lang="en-US" smtClean="0"/>
              <a:t>‹#›</a:t>
            </a:fld>
            <a:endParaRPr lang="en-US"/>
          </a:p>
        </p:txBody>
      </p:sp>
    </p:spTree>
    <p:extLst>
      <p:ext uri="{BB962C8B-B14F-4D97-AF65-F5344CB8AC3E}">
        <p14:creationId xmlns:p14="http://schemas.microsoft.com/office/powerpoint/2010/main" val="1729001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0529-E263-4758-A142-EDC0F3B7C7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6FFC7F-200C-4455-8EB4-20A37F6128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EA379F-B8FE-41D7-BD69-46BDA5872E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E42E2A-BE92-4D23-B3C1-174DB3DF8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7116AE-67B8-4516-B0ED-4A4FB9638C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4B1231-051C-4C60-9366-C7809A082569}"/>
              </a:ext>
            </a:extLst>
          </p:cNvPr>
          <p:cNvSpPr>
            <a:spLocks noGrp="1"/>
          </p:cNvSpPr>
          <p:nvPr>
            <p:ph type="dt" sz="half" idx="10"/>
          </p:nvPr>
        </p:nvSpPr>
        <p:spPr/>
        <p:txBody>
          <a:bodyPr/>
          <a:lstStyle/>
          <a:p>
            <a:fld id="{E757FE19-F915-4C39-A788-E68B389BBE4B}" type="datetimeFigureOut">
              <a:rPr lang="en-US" smtClean="0"/>
              <a:t>10/9/2023</a:t>
            </a:fld>
            <a:endParaRPr lang="en-US"/>
          </a:p>
        </p:txBody>
      </p:sp>
      <p:sp>
        <p:nvSpPr>
          <p:cNvPr id="8" name="Footer Placeholder 7">
            <a:extLst>
              <a:ext uri="{FF2B5EF4-FFF2-40B4-BE49-F238E27FC236}">
                <a16:creationId xmlns:a16="http://schemas.microsoft.com/office/drawing/2014/main" id="{E072D788-64F2-4344-AAFF-802477D278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C5CBA-62B4-4E29-8677-2CDD426C1636}"/>
              </a:ext>
            </a:extLst>
          </p:cNvPr>
          <p:cNvSpPr>
            <a:spLocks noGrp="1"/>
          </p:cNvSpPr>
          <p:nvPr>
            <p:ph type="sldNum" sz="quarter" idx="12"/>
          </p:nvPr>
        </p:nvSpPr>
        <p:spPr/>
        <p:txBody>
          <a:bodyPr/>
          <a:lstStyle/>
          <a:p>
            <a:fld id="{DC042FF5-D67A-41D5-A06F-9770ED5A20C3}" type="slidenum">
              <a:rPr lang="en-US" smtClean="0"/>
              <a:t>‹#›</a:t>
            </a:fld>
            <a:endParaRPr lang="en-US"/>
          </a:p>
        </p:txBody>
      </p:sp>
    </p:spTree>
    <p:extLst>
      <p:ext uri="{BB962C8B-B14F-4D97-AF65-F5344CB8AC3E}">
        <p14:creationId xmlns:p14="http://schemas.microsoft.com/office/powerpoint/2010/main" val="3477593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E6913-E7DB-48EB-99EB-04E678AE6C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225324-B462-4524-B2DD-B18A138D83C4}"/>
              </a:ext>
            </a:extLst>
          </p:cNvPr>
          <p:cNvSpPr>
            <a:spLocks noGrp="1"/>
          </p:cNvSpPr>
          <p:nvPr>
            <p:ph type="dt" sz="half" idx="10"/>
          </p:nvPr>
        </p:nvSpPr>
        <p:spPr/>
        <p:txBody>
          <a:bodyPr/>
          <a:lstStyle/>
          <a:p>
            <a:fld id="{E757FE19-F915-4C39-A788-E68B389BBE4B}" type="datetimeFigureOut">
              <a:rPr lang="en-US" smtClean="0"/>
              <a:t>10/9/2023</a:t>
            </a:fld>
            <a:endParaRPr lang="en-US"/>
          </a:p>
        </p:txBody>
      </p:sp>
      <p:sp>
        <p:nvSpPr>
          <p:cNvPr id="4" name="Footer Placeholder 3">
            <a:extLst>
              <a:ext uri="{FF2B5EF4-FFF2-40B4-BE49-F238E27FC236}">
                <a16:creationId xmlns:a16="http://schemas.microsoft.com/office/drawing/2014/main" id="{2D23DFFE-CC70-4F4F-ADE5-04F0BED75D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61BA1-B039-496E-BC74-203B571BB56E}"/>
              </a:ext>
            </a:extLst>
          </p:cNvPr>
          <p:cNvSpPr>
            <a:spLocks noGrp="1"/>
          </p:cNvSpPr>
          <p:nvPr>
            <p:ph type="sldNum" sz="quarter" idx="12"/>
          </p:nvPr>
        </p:nvSpPr>
        <p:spPr/>
        <p:txBody>
          <a:bodyPr/>
          <a:lstStyle/>
          <a:p>
            <a:fld id="{DC042FF5-D67A-41D5-A06F-9770ED5A20C3}" type="slidenum">
              <a:rPr lang="en-US" smtClean="0"/>
              <a:t>‹#›</a:t>
            </a:fld>
            <a:endParaRPr lang="en-US"/>
          </a:p>
        </p:txBody>
      </p:sp>
    </p:spTree>
    <p:extLst>
      <p:ext uri="{BB962C8B-B14F-4D97-AF65-F5344CB8AC3E}">
        <p14:creationId xmlns:p14="http://schemas.microsoft.com/office/powerpoint/2010/main" val="13021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59EC33-B12F-4CDC-81DD-478BF0A97D9B}"/>
              </a:ext>
            </a:extLst>
          </p:cNvPr>
          <p:cNvSpPr>
            <a:spLocks noGrp="1"/>
          </p:cNvSpPr>
          <p:nvPr>
            <p:ph type="dt" sz="half" idx="10"/>
          </p:nvPr>
        </p:nvSpPr>
        <p:spPr/>
        <p:txBody>
          <a:bodyPr/>
          <a:lstStyle/>
          <a:p>
            <a:fld id="{E757FE19-F915-4C39-A788-E68B389BBE4B}" type="datetimeFigureOut">
              <a:rPr lang="en-US" smtClean="0"/>
              <a:t>10/9/2023</a:t>
            </a:fld>
            <a:endParaRPr lang="en-US"/>
          </a:p>
        </p:txBody>
      </p:sp>
      <p:sp>
        <p:nvSpPr>
          <p:cNvPr id="3" name="Footer Placeholder 2">
            <a:extLst>
              <a:ext uri="{FF2B5EF4-FFF2-40B4-BE49-F238E27FC236}">
                <a16:creationId xmlns:a16="http://schemas.microsoft.com/office/drawing/2014/main" id="{376B3CB5-8797-45B8-A92A-D8B249CECD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497177-431F-4767-8A8A-A3749761EFA8}"/>
              </a:ext>
            </a:extLst>
          </p:cNvPr>
          <p:cNvSpPr>
            <a:spLocks noGrp="1"/>
          </p:cNvSpPr>
          <p:nvPr>
            <p:ph type="sldNum" sz="quarter" idx="12"/>
          </p:nvPr>
        </p:nvSpPr>
        <p:spPr/>
        <p:txBody>
          <a:bodyPr/>
          <a:lstStyle/>
          <a:p>
            <a:fld id="{DC042FF5-D67A-41D5-A06F-9770ED5A20C3}" type="slidenum">
              <a:rPr lang="en-US" smtClean="0"/>
              <a:t>‹#›</a:t>
            </a:fld>
            <a:endParaRPr lang="en-US"/>
          </a:p>
        </p:txBody>
      </p:sp>
    </p:spTree>
    <p:extLst>
      <p:ext uri="{BB962C8B-B14F-4D97-AF65-F5344CB8AC3E}">
        <p14:creationId xmlns:p14="http://schemas.microsoft.com/office/powerpoint/2010/main" val="930722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47BD3-6C22-494B-8C6B-A715A0DC4A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04C41D-58A5-49BA-8E00-C41944E706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96205D-CB35-4731-8583-95DA78121E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10E861-9482-4DB5-B389-113B1E95B5CE}"/>
              </a:ext>
            </a:extLst>
          </p:cNvPr>
          <p:cNvSpPr>
            <a:spLocks noGrp="1"/>
          </p:cNvSpPr>
          <p:nvPr>
            <p:ph type="dt" sz="half" idx="10"/>
          </p:nvPr>
        </p:nvSpPr>
        <p:spPr/>
        <p:txBody>
          <a:bodyPr/>
          <a:lstStyle/>
          <a:p>
            <a:fld id="{E757FE19-F915-4C39-A788-E68B389BBE4B}" type="datetimeFigureOut">
              <a:rPr lang="en-US" smtClean="0"/>
              <a:t>10/9/2023</a:t>
            </a:fld>
            <a:endParaRPr lang="en-US"/>
          </a:p>
        </p:txBody>
      </p:sp>
      <p:sp>
        <p:nvSpPr>
          <p:cNvPr id="6" name="Footer Placeholder 5">
            <a:extLst>
              <a:ext uri="{FF2B5EF4-FFF2-40B4-BE49-F238E27FC236}">
                <a16:creationId xmlns:a16="http://schemas.microsoft.com/office/drawing/2014/main" id="{72752FB2-677A-41D8-8B53-90736ABF9C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2532B8-1D8D-48D4-8806-B148C418780C}"/>
              </a:ext>
            </a:extLst>
          </p:cNvPr>
          <p:cNvSpPr>
            <a:spLocks noGrp="1"/>
          </p:cNvSpPr>
          <p:nvPr>
            <p:ph type="sldNum" sz="quarter" idx="12"/>
          </p:nvPr>
        </p:nvSpPr>
        <p:spPr/>
        <p:txBody>
          <a:bodyPr/>
          <a:lstStyle/>
          <a:p>
            <a:fld id="{DC042FF5-D67A-41D5-A06F-9770ED5A20C3}" type="slidenum">
              <a:rPr lang="en-US" smtClean="0"/>
              <a:t>‹#›</a:t>
            </a:fld>
            <a:endParaRPr lang="en-US"/>
          </a:p>
        </p:txBody>
      </p:sp>
    </p:spTree>
    <p:extLst>
      <p:ext uri="{BB962C8B-B14F-4D97-AF65-F5344CB8AC3E}">
        <p14:creationId xmlns:p14="http://schemas.microsoft.com/office/powerpoint/2010/main" val="295346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3CA94-F779-4267-8C62-F1C67D7DF3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D98857-3F09-40E1-A1A4-FA596FB8212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C315A-9F6A-49EF-AD03-491E206FE5F1}"/>
              </a:ext>
            </a:extLst>
          </p:cNvPr>
          <p:cNvSpPr>
            <a:spLocks noGrp="1"/>
          </p:cNvSpPr>
          <p:nvPr>
            <p:ph type="dt" sz="half" idx="10"/>
          </p:nvPr>
        </p:nvSpPr>
        <p:spPr/>
        <p:txBody>
          <a:bodyPr/>
          <a:lstStyle/>
          <a:p>
            <a:fld id="{A6A090A9-89BF-4A4E-B2F5-533208E8CD42}" type="datetimeFigureOut">
              <a:rPr lang="en-US" smtClean="0"/>
              <a:t>10/9/2023</a:t>
            </a:fld>
            <a:endParaRPr lang="en-US"/>
          </a:p>
        </p:txBody>
      </p:sp>
      <p:sp>
        <p:nvSpPr>
          <p:cNvPr id="5" name="Footer Placeholder 4">
            <a:extLst>
              <a:ext uri="{FF2B5EF4-FFF2-40B4-BE49-F238E27FC236}">
                <a16:creationId xmlns:a16="http://schemas.microsoft.com/office/drawing/2014/main" id="{1D1CB324-B823-4C2B-BD99-D029D2892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E7FEBC-A2CF-4CC1-AE02-F44BA6F736BC}"/>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959605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F8727-5EAC-421B-890F-AFD5910823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FFCDDC-1498-4D75-B416-E620799F5B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D0F74A-D2AF-4875-8261-B42421375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D6D09E4-1906-4595-8BC8-1AF6EAEE429B}"/>
              </a:ext>
            </a:extLst>
          </p:cNvPr>
          <p:cNvSpPr>
            <a:spLocks noGrp="1"/>
          </p:cNvSpPr>
          <p:nvPr>
            <p:ph type="dt" sz="half" idx="10"/>
          </p:nvPr>
        </p:nvSpPr>
        <p:spPr/>
        <p:txBody>
          <a:bodyPr/>
          <a:lstStyle/>
          <a:p>
            <a:fld id="{E757FE19-F915-4C39-A788-E68B389BBE4B}" type="datetimeFigureOut">
              <a:rPr lang="en-US" smtClean="0"/>
              <a:t>10/9/2023</a:t>
            </a:fld>
            <a:endParaRPr lang="en-US"/>
          </a:p>
        </p:txBody>
      </p:sp>
      <p:sp>
        <p:nvSpPr>
          <p:cNvPr id="6" name="Footer Placeholder 5">
            <a:extLst>
              <a:ext uri="{FF2B5EF4-FFF2-40B4-BE49-F238E27FC236}">
                <a16:creationId xmlns:a16="http://schemas.microsoft.com/office/drawing/2014/main" id="{018D47B5-05E1-4D6D-90D2-D7C9FF0D1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1E6E4B-8073-46F0-8C0C-CD88299B09B3}"/>
              </a:ext>
            </a:extLst>
          </p:cNvPr>
          <p:cNvSpPr>
            <a:spLocks noGrp="1"/>
          </p:cNvSpPr>
          <p:nvPr>
            <p:ph type="sldNum" sz="quarter" idx="12"/>
          </p:nvPr>
        </p:nvSpPr>
        <p:spPr/>
        <p:txBody>
          <a:bodyPr/>
          <a:lstStyle/>
          <a:p>
            <a:fld id="{DC042FF5-D67A-41D5-A06F-9770ED5A20C3}" type="slidenum">
              <a:rPr lang="en-US" smtClean="0"/>
              <a:t>‹#›</a:t>
            </a:fld>
            <a:endParaRPr lang="en-US"/>
          </a:p>
        </p:txBody>
      </p:sp>
    </p:spTree>
    <p:extLst>
      <p:ext uri="{BB962C8B-B14F-4D97-AF65-F5344CB8AC3E}">
        <p14:creationId xmlns:p14="http://schemas.microsoft.com/office/powerpoint/2010/main" val="585456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9303-C249-4381-907C-A021D6F9D4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4BF49F-3C37-48D1-9549-E1BB0A890F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B2B7B-EC9F-428D-A95F-FD2878DC9086}"/>
              </a:ext>
            </a:extLst>
          </p:cNvPr>
          <p:cNvSpPr>
            <a:spLocks noGrp="1"/>
          </p:cNvSpPr>
          <p:nvPr>
            <p:ph type="dt" sz="half" idx="10"/>
          </p:nvPr>
        </p:nvSpPr>
        <p:spPr/>
        <p:txBody>
          <a:bodyPr/>
          <a:lstStyle/>
          <a:p>
            <a:fld id="{E757FE19-F915-4C39-A788-E68B389BBE4B}" type="datetimeFigureOut">
              <a:rPr lang="en-US" smtClean="0"/>
              <a:t>10/9/2023</a:t>
            </a:fld>
            <a:endParaRPr lang="en-US"/>
          </a:p>
        </p:txBody>
      </p:sp>
      <p:sp>
        <p:nvSpPr>
          <p:cNvPr id="5" name="Footer Placeholder 4">
            <a:extLst>
              <a:ext uri="{FF2B5EF4-FFF2-40B4-BE49-F238E27FC236}">
                <a16:creationId xmlns:a16="http://schemas.microsoft.com/office/drawing/2014/main" id="{A3B9D3F1-AE21-4836-A2A8-DA89DE492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83E25-261E-45FE-9179-AE2534836176}"/>
              </a:ext>
            </a:extLst>
          </p:cNvPr>
          <p:cNvSpPr>
            <a:spLocks noGrp="1"/>
          </p:cNvSpPr>
          <p:nvPr>
            <p:ph type="sldNum" sz="quarter" idx="12"/>
          </p:nvPr>
        </p:nvSpPr>
        <p:spPr/>
        <p:txBody>
          <a:bodyPr/>
          <a:lstStyle/>
          <a:p>
            <a:fld id="{DC042FF5-D67A-41D5-A06F-9770ED5A20C3}" type="slidenum">
              <a:rPr lang="en-US" smtClean="0"/>
              <a:t>‹#›</a:t>
            </a:fld>
            <a:endParaRPr lang="en-US"/>
          </a:p>
        </p:txBody>
      </p:sp>
    </p:spTree>
    <p:extLst>
      <p:ext uri="{BB962C8B-B14F-4D97-AF65-F5344CB8AC3E}">
        <p14:creationId xmlns:p14="http://schemas.microsoft.com/office/powerpoint/2010/main" val="3094033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E105E9-A322-46C2-9BE4-BAE58FD4C1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60426B-5161-4C7A-B0C1-28BF990C5DD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C86364-3B72-480F-B763-D1E96BDB7FAD}"/>
              </a:ext>
            </a:extLst>
          </p:cNvPr>
          <p:cNvSpPr>
            <a:spLocks noGrp="1"/>
          </p:cNvSpPr>
          <p:nvPr>
            <p:ph type="dt" sz="half" idx="10"/>
          </p:nvPr>
        </p:nvSpPr>
        <p:spPr/>
        <p:txBody>
          <a:bodyPr/>
          <a:lstStyle/>
          <a:p>
            <a:fld id="{E757FE19-F915-4C39-A788-E68B389BBE4B}" type="datetimeFigureOut">
              <a:rPr lang="en-US" smtClean="0"/>
              <a:t>10/9/2023</a:t>
            </a:fld>
            <a:endParaRPr lang="en-US"/>
          </a:p>
        </p:txBody>
      </p:sp>
      <p:sp>
        <p:nvSpPr>
          <p:cNvPr id="5" name="Footer Placeholder 4">
            <a:extLst>
              <a:ext uri="{FF2B5EF4-FFF2-40B4-BE49-F238E27FC236}">
                <a16:creationId xmlns:a16="http://schemas.microsoft.com/office/drawing/2014/main" id="{D7EB6BCB-F966-490A-9D6B-CDF14C084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ACFB19-C0CB-4CA4-B848-237403DF1F95}"/>
              </a:ext>
            </a:extLst>
          </p:cNvPr>
          <p:cNvSpPr>
            <a:spLocks noGrp="1"/>
          </p:cNvSpPr>
          <p:nvPr>
            <p:ph type="sldNum" sz="quarter" idx="12"/>
          </p:nvPr>
        </p:nvSpPr>
        <p:spPr/>
        <p:txBody>
          <a:bodyPr/>
          <a:lstStyle/>
          <a:p>
            <a:fld id="{DC042FF5-D67A-41D5-A06F-9770ED5A20C3}" type="slidenum">
              <a:rPr lang="en-US" smtClean="0"/>
              <a:t>‹#›</a:t>
            </a:fld>
            <a:endParaRPr lang="en-US"/>
          </a:p>
        </p:txBody>
      </p:sp>
    </p:spTree>
    <p:extLst>
      <p:ext uri="{BB962C8B-B14F-4D97-AF65-F5344CB8AC3E}">
        <p14:creationId xmlns:p14="http://schemas.microsoft.com/office/powerpoint/2010/main" val="1568000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03775" y="3733801"/>
            <a:ext cx="10363200" cy="1470025"/>
          </a:xfrm>
        </p:spPr>
        <p:txBody>
          <a:bodyPr/>
          <a:lstStyle>
            <a:lvl1pPr>
              <a:defRPr b="1">
                <a:solidFill>
                  <a:schemeClr val="tx2">
                    <a:lumMod val="75000"/>
                  </a:schemeClr>
                </a:solidFill>
                <a:latin typeface="Arial" pitchFamily="34" charset="0"/>
                <a:cs typeface="Arial" pitchFamily="34" charset="0"/>
              </a:defRPr>
            </a:lvl1pPr>
          </a:lstStyle>
          <a:p>
            <a:r>
              <a:rPr lang="en-US"/>
              <a:t>Click to edit Master 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1471" y="228600"/>
            <a:ext cx="6227808" cy="3124200"/>
          </a:xfrm>
          <a:prstGeom prst="rect">
            <a:avLst/>
          </a:prstGeom>
        </p:spPr>
      </p:pic>
      <p:sp>
        <p:nvSpPr>
          <p:cNvPr id="12" name="Text Placeholder 11"/>
          <p:cNvSpPr>
            <a:spLocks noGrp="1"/>
          </p:cNvSpPr>
          <p:nvPr>
            <p:ph type="body" sz="quarter" idx="11" hasCustomPrompt="1"/>
          </p:nvPr>
        </p:nvSpPr>
        <p:spPr>
          <a:xfrm>
            <a:off x="6085376" y="5867400"/>
            <a:ext cx="6005025" cy="457200"/>
          </a:xfrm>
        </p:spPr>
        <p:txBody>
          <a:bodyPr>
            <a:noAutofit/>
          </a:bodyPr>
          <a:lstStyle>
            <a:lvl1pPr marL="0" indent="0" algn="r">
              <a:buNone/>
              <a:defRPr sz="2800" baseline="0">
                <a:solidFill>
                  <a:schemeClr val="tx2">
                    <a:lumMod val="75000"/>
                  </a:schemeClr>
                </a:solidFill>
                <a:latin typeface="Arial" pitchFamily="34" charset="0"/>
                <a:cs typeface="Arial" pitchFamily="34" charset="0"/>
              </a:defRPr>
            </a:lvl1pPr>
            <a:lvl2pPr marL="457200" indent="0">
              <a:buNone/>
              <a:defRPr>
                <a:solidFill>
                  <a:schemeClr val="tx2">
                    <a:lumMod val="75000"/>
                  </a:schemeClr>
                </a:solidFill>
              </a:defRPr>
            </a:lvl2pPr>
            <a:lvl3pPr marL="914400" indent="0">
              <a:buNone/>
              <a:defRPr>
                <a:solidFill>
                  <a:schemeClr val="tx2">
                    <a:lumMod val="75000"/>
                  </a:schemeClr>
                </a:solidFill>
              </a:defRPr>
            </a:lvl3pPr>
            <a:lvl4pPr marL="1371600" indent="0">
              <a:buNone/>
              <a:defRPr>
                <a:solidFill>
                  <a:schemeClr val="tx2">
                    <a:lumMod val="75000"/>
                  </a:schemeClr>
                </a:solidFill>
              </a:defRPr>
            </a:lvl4pPr>
            <a:lvl5pPr marL="1828800" indent="0">
              <a:buNone/>
              <a:defRPr>
                <a:solidFill>
                  <a:schemeClr val="tx2">
                    <a:lumMod val="75000"/>
                  </a:schemeClr>
                </a:solidFill>
              </a:defRPr>
            </a:lvl5pPr>
          </a:lstStyle>
          <a:p>
            <a:pPr lvl="0"/>
            <a:r>
              <a:rPr lang="en-US" dirty="0"/>
              <a:t>Click to Add Name &amp; Title</a:t>
            </a:r>
          </a:p>
        </p:txBody>
      </p:sp>
      <p:sp>
        <p:nvSpPr>
          <p:cNvPr id="15" name="Date Placeholder 14"/>
          <p:cNvSpPr>
            <a:spLocks noGrp="1"/>
          </p:cNvSpPr>
          <p:nvPr>
            <p:ph type="dt" sz="half" idx="12"/>
          </p:nvPr>
        </p:nvSpPr>
        <p:spPr>
          <a:xfrm>
            <a:off x="6085376" y="6400801"/>
            <a:ext cx="6005025" cy="365125"/>
          </a:xfrm>
        </p:spPr>
        <p:txBody>
          <a:bodyPr/>
          <a:lstStyle>
            <a:lvl1pPr algn="r">
              <a:defRPr sz="2800">
                <a:solidFill>
                  <a:schemeClr val="tx2">
                    <a:lumMod val="75000"/>
                  </a:schemeClr>
                </a:solidFill>
                <a:latin typeface="Arial" pitchFamily="34" charset="0"/>
                <a:cs typeface="Arial" pitchFamily="34" charset="0"/>
              </a:defRPr>
            </a:lvl1pPr>
          </a:lstStyle>
          <a:p>
            <a:endParaRPr lang="en-US" dirty="0"/>
          </a:p>
        </p:txBody>
      </p:sp>
    </p:spTree>
    <p:extLst>
      <p:ext uri="{BB962C8B-B14F-4D97-AF65-F5344CB8AC3E}">
        <p14:creationId xmlns:p14="http://schemas.microsoft.com/office/powerpoint/2010/main" val="1777822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0B42-C756-47ED-947A-7867A8F226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6778E9-2266-4621-BD74-C3C1D0E95D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3D1514-7642-4293-B7A5-935E56D193E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BD67AA7-E6C5-4F73-855D-8F0BED02F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7BBE6-6460-4177-AA1B-4D9F663CE015}"/>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3017227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3CA94-F779-4267-8C62-F1C67D7DF3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D98857-3F09-40E1-A1A4-FA596FB8212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C315A-9F6A-49EF-AD03-491E206FE5F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D1CB324-B823-4C2B-BD99-D029D2892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E7FEBC-A2CF-4CC1-AE02-F44BA6F736BC}"/>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884117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EC1EF-7F41-4D2A-B9BF-B3B42BFE77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D1E31A-D9DC-4338-880C-8A57E275EB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BF4EB4-C36A-4C76-9BCD-E34C850D8D1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62493F2-0D12-4AE3-9AF8-E66772AC2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1C37A-EF86-4706-8261-C8337BAAE5BB}"/>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2720887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C227C-2FF6-481C-93D7-DD4A1D7DFD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950B1E-330D-4F2E-B396-BB313844C7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00F3F6-7A4A-4B21-98C5-ADC0FA3EC2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07C836-EB57-406C-9AC4-3346A15B089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5FF5DEA-6DFA-48BA-BC3F-B17A362D2C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E4FFD9-CDC8-40F8-BF2F-AC212EF0BA4C}"/>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1732854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6E96-588B-4D94-914D-18BDA33066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5BD93E-2E32-4238-AE75-8B0736F16F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D163CD-6662-472B-835B-DA4E1536B16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997DEE-9E02-4358-B02C-68CB2E458F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18A2EE-E80C-428F-A627-E53553AC08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E2BD34-6D9F-4D93-BFA3-30DA7E059B6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FF0E3C9-3B99-442A-8D99-98AFE41369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09DAAA-98DE-492D-A6BD-041AC6995AF4}"/>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2760581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AEF8-828D-408A-A5D7-1E6C05E241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A89917-E7B2-478C-B360-36D7E7EE241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6D57407-9FEF-4586-B847-9DFC5220D1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01EAA0-8987-46B0-A801-8BD9EB573418}"/>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1070366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EC1EF-7F41-4D2A-B9BF-B3B42BFE77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D1E31A-D9DC-4338-880C-8A57E275EB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BF4EB4-C36A-4C76-9BCD-E34C850D8D16}"/>
              </a:ext>
            </a:extLst>
          </p:cNvPr>
          <p:cNvSpPr>
            <a:spLocks noGrp="1"/>
          </p:cNvSpPr>
          <p:nvPr>
            <p:ph type="dt" sz="half" idx="10"/>
          </p:nvPr>
        </p:nvSpPr>
        <p:spPr/>
        <p:txBody>
          <a:bodyPr/>
          <a:lstStyle/>
          <a:p>
            <a:fld id="{A6A090A9-89BF-4A4E-B2F5-533208E8CD42}" type="datetimeFigureOut">
              <a:rPr lang="en-US" smtClean="0"/>
              <a:t>10/9/2023</a:t>
            </a:fld>
            <a:endParaRPr lang="en-US"/>
          </a:p>
        </p:txBody>
      </p:sp>
      <p:sp>
        <p:nvSpPr>
          <p:cNvPr id="5" name="Footer Placeholder 4">
            <a:extLst>
              <a:ext uri="{FF2B5EF4-FFF2-40B4-BE49-F238E27FC236}">
                <a16:creationId xmlns:a16="http://schemas.microsoft.com/office/drawing/2014/main" id="{362493F2-0D12-4AE3-9AF8-E66772AC2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1C37A-EF86-4706-8261-C8337BAAE5BB}"/>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1479350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042E31-94D6-4D39-9126-70514D43430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6C9987F-296A-43F3-87ED-ED89FA938B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B0BCEE-2DB1-423C-A075-654F1AE30E4E}"/>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380914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F1E31-03D7-4A55-BB09-27632874F3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4AC87F-6DFD-4FB3-A2FC-70DCAC2520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8D537B-D50A-4670-BBFD-0BF93451E3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AB0984-F11E-4E85-93AB-B3C4A50957E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4F5DF9B-463D-4FC1-ADE7-4927ECFE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51CFE9-A34F-4AF3-8F70-DE923E88329F}"/>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3571396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77EF4-3323-495A-8B51-901F69349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1BDEA9-4A9F-4C8D-A963-07E5847821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C461AB-FC5E-437F-8CC1-09DDE2C1EE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880F7C-23B3-4D28-A370-F10A099141A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06C6FF0-6A23-40DE-9EB8-AEFDD5C275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3A31C-636E-4545-A48E-427258166B89}"/>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526463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94484-8DB5-4831-9373-2E3730962E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8FD7F3-9EA1-4F4E-98DD-37D2E14C634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18156-FAD5-4E43-98F6-54110C1B647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04167A1-47C1-448D-BBFF-2D1ADEB08E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F7ABB6-07B2-4591-8609-C3CD7CEEE89B}"/>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1125819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4DEC85-44A6-444F-BA79-6F139440E9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E9EC65-F985-49C8-AF9D-61C5307294B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89441-87E8-4FE2-9345-C26C77CE932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A0E2A1B-B63B-4E3F-AC18-734D33B67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8D91F-0796-475D-8184-6C9804294D6C}"/>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1298714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C227C-2FF6-481C-93D7-DD4A1D7DFD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950B1E-330D-4F2E-B396-BB313844C7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00F3F6-7A4A-4B21-98C5-ADC0FA3EC2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07C836-EB57-406C-9AC4-3346A15B0890}"/>
              </a:ext>
            </a:extLst>
          </p:cNvPr>
          <p:cNvSpPr>
            <a:spLocks noGrp="1"/>
          </p:cNvSpPr>
          <p:nvPr>
            <p:ph type="dt" sz="half" idx="10"/>
          </p:nvPr>
        </p:nvSpPr>
        <p:spPr/>
        <p:txBody>
          <a:bodyPr/>
          <a:lstStyle/>
          <a:p>
            <a:fld id="{A6A090A9-89BF-4A4E-B2F5-533208E8CD42}" type="datetimeFigureOut">
              <a:rPr lang="en-US" smtClean="0"/>
              <a:t>10/9/2023</a:t>
            </a:fld>
            <a:endParaRPr lang="en-US"/>
          </a:p>
        </p:txBody>
      </p:sp>
      <p:sp>
        <p:nvSpPr>
          <p:cNvPr id="6" name="Footer Placeholder 5">
            <a:extLst>
              <a:ext uri="{FF2B5EF4-FFF2-40B4-BE49-F238E27FC236}">
                <a16:creationId xmlns:a16="http://schemas.microsoft.com/office/drawing/2014/main" id="{05FF5DEA-6DFA-48BA-BC3F-B17A362D2C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E4FFD9-CDC8-40F8-BF2F-AC212EF0BA4C}"/>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3355383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6E96-588B-4D94-914D-18BDA33066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5BD93E-2E32-4238-AE75-8B0736F16F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D163CD-6662-472B-835B-DA4E1536B16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997DEE-9E02-4358-B02C-68CB2E458F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C18A2EE-E80C-428F-A627-E53553AC08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E2BD34-6D9F-4D93-BFA3-30DA7E059B6D}"/>
              </a:ext>
            </a:extLst>
          </p:cNvPr>
          <p:cNvSpPr>
            <a:spLocks noGrp="1"/>
          </p:cNvSpPr>
          <p:nvPr>
            <p:ph type="dt" sz="half" idx="10"/>
          </p:nvPr>
        </p:nvSpPr>
        <p:spPr/>
        <p:txBody>
          <a:bodyPr/>
          <a:lstStyle/>
          <a:p>
            <a:fld id="{A6A090A9-89BF-4A4E-B2F5-533208E8CD42}" type="datetimeFigureOut">
              <a:rPr lang="en-US" smtClean="0"/>
              <a:t>10/9/2023</a:t>
            </a:fld>
            <a:endParaRPr lang="en-US"/>
          </a:p>
        </p:txBody>
      </p:sp>
      <p:sp>
        <p:nvSpPr>
          <p:cNvPr id="8" name="Footer Placeholder 7">
            <a:extLst>
              <a:ext uri="{FF2B5EF4-FFF2-40B4-BE49-F238E27FC236}">
                <a16:creationId xmlns:a16="http://schemas.microsoft.com/office/drawing/2014/main" id="{6FF0E3C9-3B99-442A-8D99-98AFE41369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09DAAA-98DE-492D-A6BD-041AC6995AF4}"/>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782520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AEF8-828D-408A-A5D7-1E6C05E241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A89917-E7B2-478C-B360-36D7E7EE2419}"/>
              </a:ext>
            </a:extLst>
          </p:cNvPr>
          <p:cNvSpPr>
            <a:spLocks noGrp="1"/>
          </p:cNvSpPr>
          <p:nvPr>
            <p:ph type="dt" sz="half" idx="10"/>
          </p:nvPr>
        </p:nvSpPr>
        <p:spPr/>
        <p:txBody>
          <a:bodyPr/>
          <a:lstStyle/>
          <a:p>
            <a:fld id="{A6A090A9-89BF-4A4E-B2F5-533208E8CD42}" type="datetimeFigureOut">
              <a:rPr lang="en-US" smtClean="0"/>
              <a:t>10/9/2023</a:t>
            </a:fld>
            <a:endParaRPr lang="en-US"/>
          </a:p>
        </p:txBody>
      </p:sp>
      <p:sp>
        <p:nvSpPr>
          <p:cNvPr id="4" name="Footer Placeholder 3">
            <a:extLst>
              <a:ext uri="{FF2B5EF4-FFF2-40B4-BE49-F238E27FC236}">
                <a16:creationId xmlns:a16="http://schemas.microsoft.com/office/drawing/2014/main" id="{C6D57407-9FEF-4586-B847-9DFC5220D1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01EAA0-8987-46B0-A801-8BD9EB573418}"/>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556279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042E31-94D6-4D39-9126-70514D434308}"/>
              </a:ext>
            </a:extLst>
          </p:cNvPr>
          <p:cNvSpPr>
            <a:spLocks noGrp="1"/>
          </p:cNvSpPr>
          <p:nvPr>
            <p:ph type="dt" sz="half" idx="10"/>
          </p:nvPr>
        </p:nvSpPr>
        <p:spPr/>
        <p:txBody>
          <a:bodyPr/>
          <a:lstStyle/>
          <a:p>
            <a:fld id="{A6A090A9-89BF-4A4E-B2F5-533208E8CD42}" type="datetimeFigureOut">
              <a:rPr lang="en-US" smtClean="0"/>
              <a:t>10/9/2023</a:t>
            </a:fld>
            <a:endParaRPr lang="en-US"/>
          </a:p>
        </p:txBody>
      </p:sp>
      <p:sp>
        <p:nvSpPr>
          <p:cNvPr id="3" name="Footer Placeholder 2">
            <a:extLst>
              <a:ext uri="{FF2B5EF4-FFF2-40B4-BE49-F238E27FC236}">
                <a16:creationId xmlns:a16="http://schemas.microsoft.com/office/drawing/2014/main" id="{C6C9987F-296A-43F3-87ED-ED89FA938B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B0BCEE-2DB1-423C-A075-654F1AE30E4E}"/>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130779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F1E31-03D7-4A55-BB09-27632874F3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4AC87F-6DFD-4FB3-A2FC-70DCAC2520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8D537B-D50A-4670-BBFD-0BF93451E3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AB0984-F11E-4E85-93AB-B3C4A50957EA}"/>
              </a:ext>
            </a:extLst>
          </p:cNvPr>
          <p:cNvSpPr>
            <a:spLocks noGrp="1"/>
          </p:cNvSpPr>
          <p:nvPr>
            <p:ph type="dt" sz="half" idx="10"/>
          </p:nvPr>
        </p:nvSpPr>
        <p:spPr/>
        <p:txBody>
          <a:bodyPr/>
          <a:lstStyle/>
          <a:p>
            <a:fld id="{A6A090A9-89BF-4A4E-B2F5-533208E8CD42}" type="datetimeFigureOut">
              <a:rPr lang="en-US" smtClean="0"/>
              <a:t>10/9/2023</a:t>
            </a:fld>
            <a:endParaRPr lang="en-US"/>
          </a:p>
        </p:txBody>
      </p:sp>
      <p:sp>
        <p:nvSpPr>
          <p:cNvPr id="6" name="Footer Placeholder 5">
            <a:extLst>
              <a:ext uri="{FF2B5EF4-FFF2-40B4-BE49-F238E27FC236}">
                <a16:creationId xmlns:a16="http://schemas.microsoft.com/office/drawing/2014/main" id="{A4F5DF9B-463D-4FC1-ADE7-4927ECFE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51CFE9-A34F-4AF3-8F70-DE923E88329F}"/>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3416433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77EF4-3323-495A-8B51-901F69349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1BDEA9-4A9F-4C8D-A963-07E5847821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C461AB-FC5E-437F-8CC1-09DDE2C1EE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880F7C-23B3-4D28-A370-F10A099141AD}"/>
              </a:ext>
            </a:extLst>
          </p:cNvPr>
          <p:cNvSpPr>
            <a:spLocks noGrp="1"/>
          </p:cNvSpPr>
          <p:nvPr>
            <p:ph type="dt" sz="half" idx="10"/>
          </p:nvPr>
        </p:nvSpPr>
        <p:spPr/>
        <p:txBody>
          <a:bodyPr/>
          <a:lstStyle/>
          <a:p>
            <a:fld id="{A6A090A9-89BF-4A4E-B2F5-533208E8CD42}" type="datetimeFigureOut">
              <a:rPr lang="en-US" smtClean="0"/>
              <a:t>10/9/2023</a:t>
            </a:fld>
            <a:endParaRPr lang="en-US"/>
          </a:p>
        </p:txBody>
      </p:sp>
      <p:sp>
        <p:nvSpPr>
          <p:cNvPr id="6" name="Footer Placeholder 5">
            <a:extLst>
              <a:ext uri="{FF2B5EF4-FFF2-40B4-BE49-F238E27FC236}">
                <a16:creationId xmlns:a16="http://schemas.microsoft.com/office/drawing/2014/main" id="{606C6FF0-6A23-40DE-9EB8-AEFDD5C275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3A31C-636E-4545-A48E-427258166B89}"/>
              </a:ext>
            </a:extLst>
          </p:cNvPr>
          <p:cNvSpPr>
            <a:spLocks noGrp="1"/>
          </p:cNvSpPr>
          <p:nvPr>
            <p:ph type="sldNum" sz="quarter" idx="12"/>
          </p:nvPr>
        </p:nvSpPr>
        <p:spPr/>
        <p:txBody>
          <a:bodyPr/>
          <a:lstStyle/>
          <a:p>
            <a:fld id="{004FBCD8-CC68-43A6-BB64-CD0E6FBE2EAB}" type="slidenum">
              <a:rPr lang="en-US" smtClean="0"/>
              <a:t>‹#›</a:t>
            </a:fld>
            <a:endParaRPr lang="en-US"/>
          </a:p>
        </p:txBody>
      </p:sp>
    </p:spTree>
    <p:extLst>
      <p:ext uri="{BB962C8B-B14F-4D97-AF65-F5344CB8AC3E}">
        <p14:creationId xmlns:p14="http://schemas.microsoft.com/office/powerpoint/2010/main" val="2689461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6944CD-C4F1-42F8-8ACF-529B902A78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2467D3-BFDB-4E53-B552-32CBB018D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4B4906-9BAC-46CF-8DD7-7BE49E7118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090A9-89BF-4A4E-B2F5-533208E8CD42}" type="datetimeFigureOut">
              <a:rPr lang="en-US" smtClean="0"/>
              <a:t>10/9/2023</a:t>
            </a:fld>
            <a:endParaRPr lang="en-US"/>
          </a:p>
        </p:txBody>
      </p:sp>
      <p:sp>
        <p:nvSpPr>
          <p:cNvPr id="5" name="Footer Placeholder 4">
            <a:extLst>
              <a:ext uri="{FF2B5EF4-FFF2-40B4-BE49-F238E27FC236}">
                <a16:creationId xmlns:a16="http://schemas.microsoft.com/office/drawing/2014/main" id="{CBD8E6F5-D8E2-44B4-BCC3-C165CDD9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7306B4-32ED-4E7E-AAD7-EEF7ECB367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4FBCD8-CC68-43A6-BB64-CD0E6FBE2EAB}" type="slidenum">
              <a:rPr lang="en-US" smtClean="0"/>
              <a:t>‹#›</a:t>
            </a:fld>
            <a:endParaRPr lang="en-US"/>
          </a:p>
        </p:txBody>
      </p:sp>
    </p:spTree>
    <p:extLst>
      <p:ext uri="{BB962C8B-B14F-4D97-AF65-F5344CB8AC3E}">
        <p14:creationId xmlns:p14="http://schemas.microsoft.com/office/powerpoint/2010/main" val="856466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59D95E-8C5C-4C6F-B864-CE8FBA45CC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18578C-D00A-4733-B1C0-1E2CC8D641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94634-C251-43DC-A29C-FFB5CFEE1B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57FE19-F915-4C39-A788-E68B389BBE4B}" type="datetimeFigureOut">
              <a:rPr lang="en-US" smtClean="0"/>
              <a:t>10/9/2023</a:t>
            </a:fld>
            <a:endParaRPr lang="en-US"/>
          </a:p>
        </p:txBody>
      </p:sp>
      <p:sp>
        <p:nvSpPr>
          <p:cNvPr id="5" name="Footer Placeholder 4">
            <a:extLst>
              <a:ext uri="{FF2B5EF4-FFF2-40B4-BE49-F238E27FC236}">
                <a16:creationId xmlns:a16="http://schemas.microsoft.com/office/drawing/2014/main" id="{3400B683-C3AD-4B1B-8585-4639065B07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F4F8A4-0037-41C9-856D-7B478D769F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42FF5-D67A-41D5-A06F-9770ED5A20C3}" type="slidenum">
              <a:rPr lang="en-US" smtClean="0"/>
              <a:t>‹#›</a:t>
            </a:fld>
            <a:endParaRPr lang="en-US"/>
          </a:p>
        </p:txBody>
      </p:sp>
    </p:spTree>
    <p:extLst>
      <p:ext uri="{BB962C8B-B14F-4D97-AF65-F5344CB8AC3E}">
        <p14:creationId xmlns:p14="http://schemas.microsoft.com/office/powerpoint/2010/main" val="4281485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6944CD-C4F1-42F8-8ACF-529B902A78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2467D3-BFDB-4E53-B552-32CBB018D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4B4906-9BAC-46CF-8DD7-7BE49E7118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BD8E6F5-D8E2-44B4-BCC3-C165CDD9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7306B4-32ED-4E7E-AAD7-EEF7ECB367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4FBCD8-CC68-43A6-BB64-CD0E6FBE2EAB}" type="slidenum">
              <a:rPr lang="en-US" smtClean="0"/>
              <a:t>‹#›</a:t>
            </a:fld>
            <a:endParaRPr lang="en-US"/>
          </a:p>
        </p:txBody>
      </p:sp>
    </p:spTree>
    <p:extLst>
      <p:ext uri="{BB962C8B-B14F-4D97-AF65-F5344CB8AC3E}">
        <p14:creationId xmlns:p14="http://schemas.microsoft.com/office/powerpoint/2010/main" val="38588438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0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1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www.kancare.ks.gov/docs/default-source/policies-and-reports/KDHE-KEESM/KFMAM-Medical-Forms/Releases-of-Information/kc6100medicalrepresentativeauthorizationform-en.pdf?sfvrsn=0"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1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What%20if%20I%20need%20to%20be%20this%20applicant/member&#8217;s%20Medical%20Representative,%20but%20I%20didn&#8217;t%20get%20signed%20up%20at%20the%20time%20of%20application?"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1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12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2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hyperlink" Target="http://www.kancare.ks.gov/consumers/apply-for-kancare"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www.kancare.ks.gov/kancare-ombudsman-office/resources"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3.jpeg"/></Relationships>
</file>

<file path=ppt/slides/_rels/slide124.xml.rels><?xml version="1.0" encoding="UTF-8" standalone="yes"?>
<Relationships xmlns="http://schemas.openxmlformats.org/package/2006/relationships"><Relationship Id="rId3" Type="http://schemas.openxmlformats.org/officeDocument/2006/relationships/hyperlink" Target="http://www.kancare.ks.gov/kancare-ombudsman-office/resources"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125.xml.rels><?xml version="1.0" encoding="UTF-8" standalone="yes"?>
<Relationships xmlns="http://schemas.openxmlformats.org/package/2006/relationships"><Relationship Id="rId3" Type="http://schemas.openxmlformats.org/officeDocument/2006/relationships/hyperlink" Target="https://kancare.ks.gov/kancare-ombudsman-office" TargetMode="External"/><Relationship Id="rId2" Type="http://schemas.openxmlformats.org/officeDocument/2006/relationships/hyperlink" Target="https://kancare.ks.gov/" TargetMode="External"/><Relationship Id="rId1" Type="http://schemas.openxmlformats.org/officeDocument/2006/relationships/slideLayout" Target="../slideLayouts/slideLayout2.xml"/><Relationship Id="rId5" Type="http://schemas.openxmlformats.org/officeDocument/2006/relationships/hyperlink" Target="https://www.kancare.ks.gov/docs/default-source/kancare-ombudsman/resources/resources/who-should-i-call-providers.pdf?sfvrsn=bca1501b_4" TargetMode="External"/><Relationship Id="rId4" Type="http://schemas.openxmlformats.org/officeDocument/2006/relationships/hyperlink" Target="https://www.kancare.ks.gov/docs/default-source/kancare-ombudsman/resources/resources/who-should-i-call-consumers-helpful-numbers-12-2-21.pdf?sfvrsn=d5a3501b_0"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https://www.kancare.ks.gov/consumers/apply-for-kancare"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www.kancare.ks.gov/consumers/apply-for-kancare"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https://www.kancare.ks.gov/consumers/apply-for-kancare"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s://www.kancare.ks.gov/consumers/apply-for-kancar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s://www.kancare.ks.gov/consumers/apply-for-kancare"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www.kancare.ks.gov/kancare-ombudsman-office/resources"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www.kancare.ks.gov/kancare-ombudsman-office/resources"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www.kancare.ks.gov/docs/default-source/default-document-library/application-assistance-guide-jan-2022.pdf?sfvrsn=a8a1501b_0"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hyperlink" Target="http://www.kancare.ks.gov/" TargetMode="External"/><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getcoveredkansas.org/renewals" TargetMode="External"/><Relationship Id="rId2" Type="http://schemas.openxmlformats.org/officeDocument/2006/relationships/hyperlink" Target="https://www.kancare.ks.gov/about-kancare/unwindin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hyperlink" Target="https://kancare.ks.gov/kancare-ombudsman-office" TargetMode="External"/><Relationship Id="rId4" Type="http://schemas.openxmlformats.org/officeDocument/2006/relationships/hyperlink" Target="mailto:Kancare.ombudsman@ks.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hyperlink" Target="http://www.dcf.ks.gov/services/PPS/Pages/IndependentLivingProgram.aspx"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kdheks.gov/hcf/Medicaid/download/Overview_Programs_for_Elderly_and_Disabled.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kancare.ks.gov/docs/default-source/consumers/benefits-and-services/fact-sheets/fs-3-overview-of-e-and-d-programs.pdf?sfvrsn=d0e7501b_6" TargetMode="Externa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kancare.ks.gov/docs/default-source/consumers/benefits-and-services/fact-sheets/fs-12-medikan-program.pdf?sfvrsn=4e6501b_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hyperlink" Target="https://www.kancare.ks.gov/docs/default-source/consumers/benefits-and-services/fact-sheets/fs-7-home-and-community-based-services-fact-sheet.pdf?sfvrsn=d5e7501b_4" TargetMode="External"/><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hyperlink" Target="https://www.kancare.ks.gov/docs/default-source/consumers/benefits-and-services/fact-sheets/fs-7-s-servicios-basados-en-el-hogar-y-la-comunidad-de-medicaid-(hcbs).pdf?sfvrsn=eee7501b_4"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kancare.ks.gov/docs/default-source/consumers/benefits-and-services/fact-sheets/fs-7-home-and-community-based-services-fact-sheet.pdf?sfvrsn=d5e7501b_4" TargetMode="Externa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hyperlink" Target="https://www.kancare.ks.gov/kancare-ombudsman-office/hcbs-waiver-fact-sheets" TargetMode="External"/><Relationship Id="rId4" Type="http://schemas.openxmlformats.org/officeDocument/2006/relationships/hyperlink" Target="https://www.kancare.ks.gov/docs/default-source/consumers/benefits-and-services/fact-sheets/fs-7-s-servicios-basados-en-el-hogar-y-la-comunidad-de-medicaid-(hcbs).pdf?sfvrsn=eee7501b_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hyperlink" Target="http://www.kancare.ks.gov/"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hyperlink" Target="https://kancare.ks.gov/kancare-ombudsman-offic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YssuH2Z3NAhUMEVIKHS0WAewQjRwIBw&amp;url=https://www.pinterest.com/pin/475974254342117184/&amp;bvm=bv.124272578,bs.2,d.amc&amp;psig=AFQjCNF9cClVn7w-UlFMVu_tc6CZ3TMNCQ&amp;ust=1465656198791811"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0ahUKEwirgJmLk6jNAhUDQFIKHVLzCQ0QjRwIBw&amp;url=https://www.pinterest.com/pin/21673641931853623/&amp;psig=AFQjCNEHu05u-n6SiGQZ4WzmF0uyEIvC8Q&amp;ust=1466015396566610" TargetMode="External"/><Relationship Id="rId3" Type="http://schemas.openxmlformats.org/officeDocument/2006/relationships/image" Target="../media/image48.jpeg"/><Relationship Id="rId7"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cssp.kees.ks.gov/apspssp/" TargetMode="External"/><Relationship Id="rId5" Type="http://schemas.openxmlformats.org/officeDocument/2006/relationships/hyperlink" Target="https://www.google.com/url?sa=i&amp;rct=j&amp;q=&amp;esrc=s&amp;source=images&amp;cd=&amp;cad=rja&amp;uact=8&amp;ved=0ahUKEwjYssuH2Z3NAhUMEVIKHS0WAewQjRwIBw&amp;url=https://www.pinterest.com/pin/475974254342117184/&amp;bvm=bv.124272578,bs.2,d.amc&amp;psig=AFQjCNF9cClVn7w-UlFMVu_tc6CZ3TMNCQ&amp;ust=1465656198791811" TargetMode="Externa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www.google.com/url?sa=i&amp;rct=j&amp;q=&amp;esrc=s&amp;source=images&amp;cd=&amp;cad=rja&amp;uact=8&amp;ved=0ahUKEwjYssuH2Z3NAhUMEVIKHS0WAewQjRwIBw&amp;url=https://www.pinterest.com/pin/475974254342117184/&amp;bvm=bv.124272578,bs.2,d.amc&amp;psig=AFQjCNF9cClVn7w-UlFMVu_tc6CZ3TMNCQ&amp;ust=1465656198791811" TargetMode="External"/><Relationship Id="rId7"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www.kancare.ks.gov/consumers/apply-for-kancare" TargetMode="External"/><Relationship Id="rId5" Type="http://schemas.openxmlformats.org/officeDocument/2006/relationships/image" Target="../media/image50.png"/><Relationship Id="rId4" Type="http://schemas.openxmlformats.org/officeDocument/2006/relationships/hyperlink" Target="https://cssp.kees.ks.gov/apspss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32.PNG"/></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38.PN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hyperlink" Target="http://www.kancare.ks.gov/docs/default-source/KanCare-Ombudsman/resources/general-fact-sheets-(english)/refugee---immigration-fact-sheet.pdf?sfvrsn=4"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9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455" y="0"/>
            <a:ext cx="11550869" cy="6858000"/>
          </a:xfrm>
          <a:prstGeom prst="rect">
            <a:avLst/>
          </a:prstGeom>
        </p:spPr>
      </p:pic>
    </p:spTree>
    <p:extLst>
      <p:ext uri="{BB962C8B-B14F-4D97-AF65-F5344CB8AC3E}">
        <p14:creationId xmlns:p14="http://schemas.microsoft.com/office/powerpoint/2010/main" val="2408225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0243" y="681037"/>
            <a:ext cx="5411514" cy="1325563"/>
          </a:xfrm>
        </p:spPr>
        <p:txBody>
          <a:bodyPr/>
          <a:lstStyle/>
          <a:p>
            <a:pPr algn="ctr"/>
            <a:r>
              <a:rPr lang="en-US" dirty="0">
                <a:latin typeface="+mn-lt"/>
              </a:rPr>
              <a:t>Medicare Questions?</a:t>
            </a:r>
            <a:br>
              <a:rPr lang="en-US" dirty="0">
                <a:latin typeface="+mn-lt"/>
              </a:rPr>
            </a:br>
            <a:r>
              <a:rPr lang="en-US" dirty="0">
                <a:latin typeface="+mn-lt"/>
              </a:rPr>
              <a:t>Not us! But we refer!</a:t>
            </a:r>
          </a:p>
        </p:txBody>
      </p:sp>
      <p:sp>
        <p:nvSpPr>
          <p:cNvPr id="3" name="Content Placeholder 2"/>
          <p:cNvSpPr>
            <a:spLocks noGrp="1"/>
          </p:cNvSpPr>
          <p:nvPr>
            <p:ph idx="1"/>
          </p:nvPr>
        </p:nvSpPr>
        <p:spPr/>
        <p:txBody>
          <a:bodyPr/>
          <a:lstStyle/>
          <a:p>
            <a:pPr marL="0" indent="0" algn="ctr">
              <a:buNone/>
            </a:pPr>
            <a:endParaRPr lang="en-US" b="1" dirty="0">
              <a:latin typeface="+mn-lt"/>
            </a:endParaRPr>
          </a:p>
          <a:p>
            <a:pPr marL="0" indent="0" algn="ctr">
              <a:buNone/>
            </a:pPr>
            <a:endParaRPr lang="en-US" b="1" dirty="0">
              <a:latin typeface="+mn-lt"/>
            </a:endParaRPr>
          </a:p>
          <a:p>
            <a:pPr marL="0" indent="0" algn="ctr">
              <a:buNone/>
            </a:pPr>
            <a:r>
              <a:rPr lang="en-US" b="1" dirty="0">
                <a:latin typeface="+mn-lt"/>
              </a:rPr>
              <a:t>Senior Health Insurance Counseling for Kansas – SHICK Counselors</a:t>
            </a:r>
          </a:p>
          <a:p>
            <a:pPr marL="0" indent="0" algn="ctr">
              <a:buNone/>
            </a:pPr>
            <a:r>
              <a:rPr lang="en-US" b="1" dirty="0">
                <a:latin typeface="+mn-lt"/>
              </a:rPr>
              <a:t>800-633-4227</a:t>
            </a:r>
          </a:p>
          <a:p>
            <a:pPr marL="0" indent="0" algn="ctr">
              <a:buNone/>
            </a:pPr>
            <a:endParaRPr lang="en-US" b="1" dirty="0">
              <a:latin typeface="+mn-l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80072-E976-4164-B251-BB9FF94A8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D949AEE-8952-423D-A98E-052824A5AC2D}"/>
              </a:ext>
            </a:extLst>
          </p:cNvPr>
          <p:cNvPicPr>
            <a:picLocks noChangeAspect="1"/>
          </p:cNvPicPr>
          <p:nvPr/>
        </p:nvPicPr>
        <p:blipFill>
          <a:blip r:embed="rId2"/>
          <a:stretch>
            <a:fillRect/>
          </a:stretch>
        </p:blipFill>
        <p:spPr>
          <a:xfrm>
            <a:off x="838200" y="4046483"/>
            <a:ext cx="3432440" cy="2130480"/>
          </a:xfrm>
          <a:prstGeom prst="rect">
            <a:avLst/>
          </a:prstGeom>
        </p:spPr>
      </p:pic>
      <p:pic>
        <p:nvPicPr>
          <p:cNvPr id="6" name="Picture 5">
            <a:extLst>
              <a:ext uri="{FF2B5EF4-FFF2-40B4-BE49-F238E27FC236}">
                <a16:creationId xmlns:a16="http://schemas.microsoft.com/office/drawing/2014/main" id="{7C93C716-7C7C-4509-A200-5AC224A8B979}"/>
              </a:ext>
            </a:extLst>
          </p:cNvPr>
          <p:cNvPicPr>
            <a:picLocks noChangeAspect="1"/>
          </p:cNvPicPr>
          <p:nvPr/>
        </p:nvPicPr>
        <p:blipFill>
          <a:blip r:embed="rId3"/>
          <a:stretch>
            <a:fillRect/>
          </a:stretch>
        </p:blipFill>
        <p:spPr>
          <a:xfrm>
            <a:off x="7666521" y="3868820"/>
            <a:ext cx="3687279" cy="2485806"/>
          </a:xfrm>
          <a:prstGeom prst="rect">
            <a:avLst/>
          </a:prstGeom>
        </p:spPr>
      </p:pic>
    </p:spTree>
    <p:extLst>
      <p:ext uri="{BB962C8B-B14F-4D97-AF65-F5344CB8AC3E}">
        <p14:creationId xmlns:p14="http://schemas.microsoft.com/office/powerpoint/2010/main" val="4510702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983" y="76200"/>
            <a:ext cx="11825207" cy="589581"/>
          </a:xfrm>
        </p:spPr>
        <p:txBody>
          <a:bodyPr>
            <a:noAutofit/>
          </a:bodyPr>
          <a:lstStyle/>
          <a:p>
            <a:pPr algn="ctr"/>
            <a:r>
              <a:rPr lang="en-US" sz="3200" b="1" dirty="0"/>
              <a:t>Have you taken a loan against any property in the last five years?</a:t>
            </a:r>
          </a:p>
        </p:txBody>
      </p:sp>
      <p:sp>
        <p:nvSpPr>
          <p:cNvPr id="3" name="Content Placeholder 2"/>
          <p:cNvSpPr>
            <a:spLocks noGrp="1"/>
          </p:cNvSpPr>
          <p:nvPr>
            <p:ph idx="1"/>
          </p:nvPr>
        </p:nvSpPr>
        <p:spPr>
          <a:xfrm>
            <a:off x="387458" y="1810724"/>
            <a:ext cx="11592732" cy="2311826"/>
          </a:xfrm>
        </p:spPr>
        <p:txBody>
          <a:bodyPr>
            <a:normAutofit lnSpcReduction="10000"/>
          </a:bodyPr>
          <a:lstStyle/>
          <a:p>
            <a:r>
              <a:rPr lang="en-US" sz="2400" dirty="0"/>
              <a:t>Have you or your spouse taken out a loan against any property in the last five years, including a </a:t>
            </a:r>
            <a:r>
              <a:rPr lang="en-US" sz="2400" b="1" dirty="0"/>
              <a:t>second mortgage </a:t>
            </a:r>
            <a:r>
              <a:rPr lang="en-US" sz="2400" dirty="0"/>
              <a:t>or </a:t>
            </a:r>
            <a:r>
              <a:rPr lang="en-US" sz="2400" b="1" dirty="0"/>
              <a:t>reverse mortgage</a:t>
            </a:r>
            <a:r>
              <a:rPr lang="en-US" sz="2400" dirty="0"/>
              <a:t>?</a:t>
            </a:r>
          </a:p>
          <a:p>
            <a:r>
              <a:rPr lang="en-US" sz="2400" b="1" dirty="0"/>
              <a:t>Reverse Mortgage </a:t>
            </a:r>
            <a:r>
              <a:rPr lang="en-US" sz="2400" dirty="0"/>
              <a:t>– a loan available to homeowners 62 years or older that allow them to convert part of the equity in their home into cash.</a:t>
            </a:r>
          </a:p>
          <a:p>
            <a:r>
              <a:rPr lang="en-US" sz="2400" dirty="0"/>
              <a:t>If the consumer has one, the eligibility team will need the contract from the reverse mortgage that shows the gross amount of money they get from it.</a:t>
            </a:r>
          </a:p>
          <a:p>
            <a:endParaRPr lang="en-US" dirty="0"/>
          </a:p>
          <a:p>
            <a:pPr marL="0" indent="0">
              <a:buNone/>
            </a:pPr>
            <a:endParaRPr lang="en-US" dirty="0"/>
          </a:p>
        </p:txBody>
      </p:sp>
      <p:sp>
        <p:nvSpPr>
          <p:cNvPr id="5" name="Oval 4"/>
          <p:cNvSpPr/>
          <p:nvPr/>
        </p:nvSpPr>
        <p:spPr>
          <a:xfrm>
            <a:off x="9636071" y="665781"/>
            <a:ext cx="1717729" cy="381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P16, G11</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BDD8E02-8961-47BD-A048-ECC47FCC3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802362"/>
            <a:ext cx="7594547" cy="871780"/>
          </a:xfrm>
          <a:prstGeom prst="rect">
            <a:avLst/>
          </a:prstGeom>
          <a:ln w="25400">
            <a:solidFill>
              <a:srgbClr val="000000"/>
            </a:solidFill>
          </a:ln>
        </p:spPr>
      </p:pic>
      <p:pic>
        <p:nvPicPr>
          <p:cNvPr id="10" name="Picture 9">
            <a:extLst>
              <a:ext uri="{FF2B5EF4-FFF2-40B4-BE49-F238E27FC236}">
                <a16:creationId xmlns:a16="http://schemas.microsoft.com/office/drawing/2014/main" id="{A8D2E3D5-270E-4012-9019-6770BD473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4999" y="4122550"/>
            <a:ext cx="7594547" cy="963430"/>
          </a:xfrm>
          <a:prstGeom prst="rect">
            <a:avLst/>
          </a:prstGeom>
          <a:ln w="25400">
            <a:solidFill>
              <a:schemeClr val="tx1"/>
            </a:solidFill>
          </a:ln>
        </p:spPr>
      </p:pic>
      <p:sp>
        <p:nvSpPr>
          <p:cNvPr id="12" name="Oval 11">
            <a:extLst>
              <a:ext uri="{FF2B5EF4-FFF2-40B4-BE49-F238E27FC236}">
                <a16:creationId xmlns:a16="http://schemas.microsoft.com/office/drawing/2014/main" id="{4F4B1317-046A-471D-B275-06DF1042AF11}"/>
              </a:ext>
            </a:extLst>
          </p:cNvPr>
          <p:cNvSpPr/>
          <p:nvPr/>
        </p:nvSpPr>
        <p:spPr>
          <a:xfrm>
            <a:off x="9636071" y="4896879"/>
            <a:ext cx="1717729" cy="381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P16, G12</a:t>
            </a:r>
          </a:p>
        </p:txBody>
      </p:sp>
      <p:sp>
        <p:nvSpPr>
          <p:cNvPr id="11" name="TextBox 10">
            <a:extLst>
              <a:ext uri="{FF2B5EF4-FFF2-40B4-BE49-F238E27FC236}">
                <a16:creationId xmlns:a16="http://schemas.microsoft.com/office/drawing/2014/main" id="{239557D2-57FC-436E-8FC7-5DF1CEAC6BA8}"/>
              </a:ext>
            </a:extLst>
          </p:cNvPr>
          <p:cNvSpPr txBox="1"/>
          <p:nvPr/>
        </p:nvSpPr>
        <p:spPr>
          <a:xfrm>
            <a:off x="387458" y="5267493"/>
            <a:ext cx="9144000"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Did you waive any rights?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0" y="136525"/>
            <a:ext cx="9372600" cy="990600"/>
          </a:xfrm>
        </p:spPr>
        <p:txBody>
          <a:bodyPr>
            <a:normAutofit/>
          </a:bodyPr>
          <a:lstStyle/>
          <a:p>
            <a:pPr algn="ctr"/>
            <a:r>
              <a:rPr lang="en-US" sz="3200" b="1" dirty="0"/>
              <a:t>Estate Planning Attorneys/Professionals?</a:t>
            </a:r>
          </a:p>
        </p:txBody>
      </p:sp>
      <p:sp>
        <p:nvSpPr>
          <p:cNvPr id="3" name="Content Placeholder 2"/>
          <p:cNvSpPr>
            <a:spLocks noGrp="1"/>
          </p:cNvSpPr>
          <p:nvPr>
            <p:ph idx="1"/>
          </p:nvPr>
        </p:nvSpPr>
        <p:spPr>
          <a:xfrm>
            <a:off x="1877008" y="4038600"/>
            <a:ext cx="8229600" cy="2133600"/>
          </a:xfrm>
        </p:spPr>
        <p:txBody>
          <a:bodyPr>
            <a:normAutofit lnSpcReduction="10000"/>
          </a:bodyPr>
          <a:lstStyle/>
          <a:p>
            <a:r>
              <a:rPr lang="en-US" dirty="0"/>
              <a:t>Estate Planning is the process of arranging during a person’s life for the disposal of their estate.</a:t>
            </a:r>
          </a:p>
          <a:p>
            <a:endParaRPr lang="en-US" dirty="0"/>
          </a:p>
          <a:p>
            <a:r>
              <a:rPr lang="en-US" dirty="0"/>
              <a:t>If the applicant has paid for someone to help them manage assets, list those professionals here.</a:t>
            </a:r>
          </a:p>
        </p:txBody>
      </p:sp>
      <p:sp>
        <p:nvSpPr>
          <p:cNvPr id="5" name="Oval 4"/>
          <p:cNvSpPr/>
          <p:nvPr/>
        </p:nvSpPr>
        <p:spPr>
          <a:xfrm>
            <a:off x="8991600" y="3390900"/>
            <a:ext cx="1872712" cy="381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P.16, G13</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C828F20-719B-49C7-8DDC-8CEA9197C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103" y="1779399"/>
            <a:ext cx="7897793" cy="1290234"/>
          </a:xfrm>
          <a:prstGeom prst="rect">
            <a:avLst/>
          </a:prstGeom>
          <a:ln w="25400">
            <a:solidFill>
              <a:schemeClr val="tx1"/>
            </a:solid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229600" cy="1143000"/>
          </a:xfrm>
        </p:spPr>
        <p:txBody>
          <a:bodyPr>
            <a:normAutofit/>
          </a:bodyPr>
          <a:lstStyle/>
          <a:p>
            <a:pPr algn="ctr"/>
            <a:r>
              <a:rPr lang="en-US" b="1" dirty="0"/>
              <a:t>Fact Sheet: </a:t>
            </a:r>
            <a:r>
              <a:rPr lang="en-US" dirty="0"/>
              <a:t>Estate Recovery</a:t>
            </a:r>
          </a:p>
        </p:txBody>
      </p:sp>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5780" y="228600"/>
            <a:ext cx="1779820" cy="2260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Content Placeholder 5"/>
          <p:cNvSpPr>
            <a:spLocks noGrp="1"/>
          </p:cNvSpPr>
          <p:nvPr>
            <p:ph idx="1"/>
          </p:nvPr>
        </p:nvSpPr>
        <p:spPr>
          <a:xfrm>
            <a:off x="1700890" y="2479449"/>
            <a:ext cx="8967110" cy="1625734"/>
          </a:xfrm>
        </p:spPr>
        <p:txBody>
          <a:bodyPr>
            <a:noAutofit/>
          </a:bodyPr>
          <a:lstStyle/>
          <a:p>
            <a:pPr>
              <a:spcBef>
                <a:spcPts val="200"/>
              </a:spcBef>
            </a:pPr>
            <a:r>
              <a:rPr lang="en-US" sz="2400" dirty="0"/>
              <a:t>This may include estates of persons </a:t>
            </a:r>
            <a:r>
              <a:rPr lang="en-US" sz="2400" b="1" dirty="0"/>
              <a:t>aged 55 or older</a:t>
            </a:r>
            <a:r>
              <a:rPr lang="en-US" sz="2400" dirty="0"/>
              <a:t>. </a:t>
            </a:r>
          </a:p>
          <a:p>
            <a:pPr>
              <a:spcBef>
                <a:spcPts val="200"/>
              </a:spcBef>
            </a:pPr>
            <a:endParaRPr lang="en-US" sz="2400" dirty="0"/>
          </a:p>
          <a:p>
            <a:pPr>
              <a:spcBef>
                <a:spcPts val="200"/>
              </a:spcBef>
            </a:pPr>
            <a:r>
              <a:rPr lang="en-US" sz="2400" dirty="0"/>
              <a:t>It also may include estates of persons who received </a:t>
            </a:r>
            <a:r>
              <a:rPr lang="en-US" sz="2400" b="1" dirty="0"/>
              <a:t>long-term care services</a:t>
            </a:r>
            <a:r>
              <a:rPr lang="en-US" sz="2400" dirty="0"/>
              <a:t>. </a:t>
            </a:r>
          </a:p>
        </p:txBody>
      </p:sp>
      <p:sp>
        <p:nvSpPr>
          <p:cNvPr id="7" name="Content Placeholder 5"/>
          <p:cNvSpPr txBox="1">
            <a:spLocks/>
          </p:cNvSpPr>
          <p:nvPr/>
        </p:nvSpPr>
        <p:spPr>
          <a:xfrm>
            <a:off x="1611297" y="4267200"/>
            <a:ext cx="8915400" cy="259080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Most of the claims are for the following services: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Nursing facility care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Home and Community Based Services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Any related hospital care and prescription drug services provided while receiving nursing facility care, care at home, or in a community setting.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074A669-F4F0-4CAA-A9AC-31061BFA9829}"/>
              </a:ext>
            </a:extLst>
          </p:cNvPr>
          <p:cNvSpPr/>
          <p:nvPr/>
        </p:nvSpPr>
        <p:spPr>
          <a:xfrm>
            <a:off x="1700890" y="1143001"/>
            <a:ext cx="6602180" cy="1200329"/>
          </a:xfrm>
          <a:prstGeom prst="rect">
            <a:avLst/>
          </a:prstGeom>
        </p:spPr>
        <p:txBody>
          <a:bodyPr wrap="square">
            <a:spAutoFit/>
          </a:bodyPr>
          <a:lstStyle/>
          <a:p>
            <a:pPr marL="285750" marR="0" lvl="0"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estate recovery program recovers assets from some estates (from the estates of certain deceased Medicaid consumers). </a:t>
            </a:r>
          </a:p>
        </p:txBody>
      </p:sp>
    </p:spTree>
    <p:extLst>
      <p:ext uri="{BB962C8B-B14F-4D97-AF65-F5344CB8AC3E}">
        <p14:creationId xmlns:p14="http://schemas.microsoft.com/office/powerpoint/2010/main" val="2305184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217"/>
            <a:ext cx="10515600" cy="1325563"/>
          </a:xfrm>
        </p:spPr>
        <p:txBody>
          <a:bodyPr>
            <a:noAutofit/>
          </a:bodyPr>
          <a:lstStyle/>
          <a:p>
            <a:pPr algn="ctr"/>
            <a:r>
              <a:rPr lang="en-US" sz="3600" b="1" dirty="0"/>
              <a:t>Sold, Traded, Gifted, Changed Ownership of Property in the last 5 Years?</a:t>
            </a:r>
          </a:p>
        </p:txBody>
      </p:sp>
      <p:sp>
        <p:nvSpPr>
          <p:cNvPr id="3" name="Content Placeholder 2"/>
          <p:cNvSpPr>
            <a:spLocks noGrp="1"/>
          </p:cNvSpPr>
          <p:nvPr>
            <p:ph idx="1"/>
          </p:nvPr>
        </p:nvSpPr>
        <p:spPr>
          <a:xfrm>
            <a:off x="1981200" y="4084638"/>
            <a:ext cx="8229600" cy="2773363"/>
          </a:xfrm>
        </p:spPr>
        <p:txBody>
          <a:bodyPr>
            <a:normAutofit fontScale="85000" lnSpcReduction="10000"/>
          </a:bodyPr>
          <a:lstStyle/>
          <a:p>
            <a:r>
              <a:rPr lang="en-US" dirty="0"/>
              <a:t>Please document any change in ownership of any property within the last five years in this section.</a:t>
            </a:r>
          </a:p>
          <a:p>
            <a:endParaRPr lang="en-US" dirty="0"/>
          </a:p>
          <a:p>
            <a:r>
              <a:rPr lang="en-US" dirty="0"/>
              <a:t>Sale of vehicles or transferring resources to a trust fund are examples of what should be documented in this section.  </a:t>
            </a:r>
          </a:p>
          <a:p>
            <a:endParaRPr lang="en-US" dirty="0"/>
          </a:p>
          <a:p>
            <a:r>
              <a:rPr lang="en-US" dirty="0"/>
              <a:t>This would include giving assets to family members.  </a:t>
            </a:r>
            <a:endParaRPr lang="en-US" dirty="0">
              <a:solidFill>
                <a:schemeClr val="accent6">
                  <a:lumMod val="75000"/>
                </a:schemeClr>
              </a:solidFill>
            </a:endParaRPr>
          </a:p>
        </p:txBody>
      </p:sp>
      <p:sp>
        <p:nvSpPr>
          <p:cNvPr id="5" name="Oval 4"/>
          <p:cNvSpPr/>
          <p:nvPr/>
        </p:nvSpPr>
        <p:spPr>
          <a:xfrm>
            <a:off x="9448800" y="2567782"/>
            <a:ext cx="2743200" cy="381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P16. G14</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D0A6131-3E6A-427B-8125-B63F514E5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799" y="1599908"/>
            <a:ext cx="7107621" cy="2095792"/>
          </a:xfrm>
          <a:prstGeom prst="rect">
            <a:avLst/>
          </a:prstGeom>
          <a:ln w="25400" cap="sq">
            <a:solidFill>
              <a:srgbClr val="000000"/>
            </a:solidFill>
            <a:prstDash val="solid"/>
            <a:miter lim="800000"/>
          </a:ln>
          <a:effectLst>
            <a:outerShdw blurRad="76200" dir="18900000" sy="23000" kx="-1200000" algn="bl" rotWithShape="0">
              <a:prstClr val="black">
                <a:alpha val="20000"/>
              </a:prstClr>
            </a:outerShdw>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838200" y="-4"/>
            <a:ext cx="10515600" cy="1081974"/>
          </a:xfrm>
        </p:spPr>
        <p:txBody>
          <a:bodyPr/>
          <a:lstStyle/>
          <a:p>
            <a:pPr algn="ctr"/>
            <a:r>
              <a:rPr lang="en-US" b="1" dirty="0"/>
              <a:t>Page 17.H &amp; 18.H Jobs and other income</a:t>
            </a:r>
          </a:p>
        </p:txBody>
      </p:sp>
      <p:sp>
        <p:nvSpPr>
          <p:cNvPr id="10" name="Content Placeholder 2">
            <a:extLst>
              <a:ext uri="{FF2B5EF4-FFF2-40B4-BE49-F238E27FC236}">
                <a16:creationId xmlns:a16="http://schemas.microsoft.com/office/drawing/2014/main" id="{D44FC0A0-8D3D-4ED2-9812-70E68F68B2D1}"/>
              </a:ext>
            </a:extLst>
          </p:cNvPr>
          <p:cNvSpPr txBox="1">
            <a:spLocks/>
          </p:cNvSpPr>
          <p:nvPr/>
        </p:nvSpPr>
        <p:spPr>
          <a:xfrm>
            <a:off x="243794" y="1081973"/>
            <a:ext cx="6451473" cy="5542221"/>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4A01613-7C59-4A36-8FCB-92DCA0B2F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025" y="1081972"/>
            <a:ext cx="4246735" cy="5542222"/>
          </a:xfrm>
          <a:prstGeom prst="rect">
            <a:avLst/>
          </a:prstGeom>
          <a:noFill/>
          <a:ln w="25400">
            <a:solidFill>
              <a:schemeClr val="tx1"/>
            </a:solidFill>
          </a:ln>
          <a:effectLst>
            <a:outerShdw blurRad="76200" dir="18900000" sy="23000" kx="-1200000" algn="bl" rotWithShape="0">
              <a:prstClr val="black">
                <a:alpha val="20000"/>
              </a:prstClr>
            </a:outerShdw>
          </a:effectLst>
        </p:spPr>
      </p:pic>
      <p:sp>
        <p:nvSpPr>
          <p:cNvPr id="9" name="Content Placeholder 2">
            <a:extLst>
              <a:ext uri="{FF2B5EF4-FFF2-40B4-BE49-F238E27FC236}">
                <a16:creationId xmlns:a16="http://schemas.microsoft.com/office/drawing/2014/main" id="{F4155DE4-8C2A-41A1-9F3B-046D26412BA4}"/>
              </a:ext>
            </a:extLst>
          </p:cNvPr>
          <p:cNvSpPr>
            <a:spLocks noGrp="1"/>
          </p:cNvSpPr>
          <p:nvPr>
            <p:ph idx="1"/>
          </p:nvPr>
        </p:nvSpPr>
        <p:spPr>
          <a:xfrm>
            <a:off x="162149" y="1081972"/>
            <a:ext cx="2033369" cy="1081974"/>
          </a:xfrm>
        </p:spPr>
        <p:txBody>
          <a:bodyPr>
            <a:normAutofit fontScale="77500" lnSpcReduction="20000"/>
          </a:bodyPr>
          <a:lstStyle/>
          <a:p>
            <a:r>
              <a:rPr lang="en-US" dirty="0"/>
              <a:t>We will need paystubs for the last 30 days.</a:t>
            </a:r>
          </a:p>
          <a:p>
            <a:endParaRPr lang="en-US" dirty="0"/>
          </a:p>
        </p:txBody>
      </p:sp>
      <p:pic>
        <p:nvPicPr>
          <p:cNvPr id="11" name="Picture 10">
            <a:extLst>
              <a:ext uri="{FF2B5EF4-FFF2-40B4-BE49-F238E27FC236}">
                <a16:creationId xmlns:a16="http://schemas.microsoft.com/office/drawing/2014/main" id="{6DB983C4-B5E0-4E8D-8DF6-92ACFDF65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416" y="1081971"/>
            <a:ext cx="4263882" cy="5542222"/>
          </a:xfrm>
          <a:prstGeom prst="rect">
            <a:avLst/>
          </a:prstGeom>
          <a:ln w="25400">
            <a:solidFill>
              <a:schemeClr val="tx1"/>
            </a:solidFill>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9306052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838200" y="-126129"/>
            <a:ext cx="10515600" cy="1081974"/>
          </a:xfrm>
        </p:spPr>
        <p:txBody>
          <a:bodyPr/>
          <a:lstStyle/>
          <a:p>
            <a:pPr algn="ctr"/>
            <a:r>
              <a:rPr lang="en-US" b="1" dirty="0"/>
              <a:t>Page 19.H - Self employment</a:t>
            </a:r>
          </a:p>
        </p:txBody>
      </p:sp>
      <p:sp>
        <p:nvSpPr>
          <p:cNvPr id="10" name="Content Placeholder 2">
            <a:extLst>
              <a:ext uri="{FF2B5EF4-FFF2-40B4-BE49-F238E27FC236}">
                <a16:creationId xmlns:a16="http://schemas.microsoft.com/office/drawing/2014/main" id="{D44FC0A0-8D3D-4ED2-9812-70E68F68B2D1}"/>
              </a:ext>
            </a:extLst>
          </p:cNvPr>
          <p:cNvSpPr txBox="1">
            <a:spLocks/>
          </p:cNvSpPr>
          <p:nvPr/>
        </p:nvSpPr>
        <p:spPr>
          <a:xfrm>
            <a:off x="243794" y="1081973"/>
            <a:ext cx="6451473" cy="5542221"/>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7354348-9B7A-43DD-A635-FD7A8E15A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7396" y="751997"/>
            <a:ext cx="4630600" cy="5998325"/>
          </a:xfrm>
          <a:prstGeom prst="rect">
            <a:avLst/>
          </a:prstGeom>
          <a:ln w="25400">
            <a:solidFill>
              <a:schemeClr val="tx1"/>
            </a:solidFill>
          </a:ln>
          <a:effectLst>
            <a:outerShdw blurRad="76200" dir="18900000" sy="23000" kx="-1200000" algn="bl" rotWithShape="0">
              <a:prstClr val="black">
                <a:alpha val="20000"/>
              </a:prstClr>
            </a:outerShdw>
          </a:effectLst>
        </p:spPr>
      </p:pic>
      <p:sp>
        <p:nvSpPr>
          <p:cNvPr id="12" name="Content Placeholder 2">
            <a:extLst>
              <a:ext uri="{FF2B5EF4-FFF2-40B4-BE49-F238E27FC236}">
                <a16:creationId xmlns:a16="http://schemas.microsoft.com/office/drawing/2014/main" id="{E58E6194-947C-405B-83B4-88C1C008DC23}"/>
              </a:ext>
            </a:extLst>
          </p:cNvPr>
          <p:cNvSpPr>
            <a:spLocks noGrp="1"/>
          </p:cNvSpPr>
          <p:nvPr>
            <p:ph idx="1"/>
          </p:nvPr>
        </p:nvSpPr>
        <p:spPr>
          <a:xfrm>
            <a:off x="0" y="1355835"/>
            <a:ext cx="5789792" cy="4761186"/>
          </a:xfrm>
        </p:spPr>
        <p:txBody>
          <a:bodyPr>
            <a:normAutofit fontScale="92500"/>
          </a:bodyPr>
          <a:lstStyle/>
          <a:p>
            <a:r>
              <a:rPr lang="en-US" sz="3400" dirty="0"/>
              <a:t>There are several types of “self-employment income” that may be received by an applicant or their spouse.  </a:t>
            </a:r>
          </a:p>
          <a:p>
            <a:endParaRPr lang="en-US" sz="3400" dirty="0"/>
          </a:p>
          <a:p>
            <a:r>
              <a:rPr lang="en-US" sz="3400" dirty="0"/>
              <a:t>If the consumer is “self-employed,” the eligibility team will need their last tax return.  </a:t>
            </a:r>
            <a:r>
              <a:rPr lang="en-US" sz="3400" i="1" dirty="0"/>
              <a:t>This will need to be the entire return, not just certain schedules.  </a:t>
            </a:r>
          </a:p>
          <a:p>
            <a:endParaRPr lang="en-US" dirty="0"/>
          </a:p>
        </p:txBody>
      </p:sp>
    </p:spTree>
    <p:extLst>
      <p:ext uri="{BB962C8B-B14F-4D97-AF65-F5344CB8AC3E}">
        <p14:creationId xmlns:p14="http://schemas.microsoft.com/office/powerpoint/2010/main" val="10989789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72" y="61236"/>
            <a:ext cx="11892455" cy="1143000"/>
          </a:xfrm>
        </p:spPr>
        <p:txBody>
          <a:bodyPr>
            <a:noAutofit/>
          </a:bodyPr>
          <a:lstStyle/>
          <a:p>
            <a:pPr algn="ctr"/>
            <a:r>
              <a:rPr lang="en-US" sz="3600" b="1" dirty="0"/>
              <a:t>Pg. 20.H - If Disabled and Working, what are your “Work Expenses?”</a:t>
            </a:r>
          </a:p>
        </p:txBody>
      </p:sp>
      <p:sp>
        <p:nvSpPr>
          <p:cNvPr id="3" name="Content Placeholder 2"/>
          <p:cNvSpPr>
            <a:spLocks noGrp="1"/>
          </p:cNvSpPr>
          <p:nvPr>
            <p:ph idx="1"/>
          </p:nvPr>
        </p:nvSpPr>
        <p:spPr>
          <a:xfrm>
            <a:off x="149772" y="1763654"/>
            <a:ext cx="4996841" cy="4215051"/>
          </a:xfrm>
        </p:spPr>
        <p:txBody>
          <a:bodyPr>
            <a:noAutofit/>
          </a:bodyPr>
          <a:lstStyle/>
          <a:p>
            <a:pPr>
              <a:spcBef>
                <a:spcPts val="200"/>
              </a:spcBef>
              <a:buNone/>
            </a:pPr>
            <a:r>
              <a:rPr lang="en-US" sz="2200" b="1" u="sng" dirty="0"/>
              <a:t>Examples:</a:t>
            </a:r>
          </a:p>
          <a:p>
            <a:pPr>
              <a:spcBef>
                <a:spcPts val="200"/>
              </a:spcBef>
            </a:pPr>
            <a:r>
              <a:rPr lang="en-US" sz="2400" dirty="0"/>
              <a:t>Specialized transportation to and from work</a:t>
            </a:r>
          </a:p>
          <a:p>
            <a:pPr>
              <a:spcBef>
                <a:spcPts val="200"/>
              </a:spcBef>
            </a:pPr>
            <a:r>
              <a:rPr lang="en-US" sz="2400" dirty="0"/>
              <a:t>Attendant care at work</a:t>
            </a:r>
          </a:p>
          <a:p>
            <a:pPr>
              <a:spcBef>
                <a:spcPts val="200"/>
              </a:spcBef>
            </a:pPr>
            <a:r>
              <a:rPr lang="en-US" sz="2400" dirty="0"/>
              <a:t>Attendant care to help you get ready for work</a:t>
            </a:r>
          </a:p>
          <a:p>
            <a:pPr>
              <a:spcBef>
                <a:spcPts val="200"/>
              </a:spcBef>
            </a:pPr>
            <a:r>
              <a:rPr lang="en-US" sz="2400" dirty="0"/>
              <a:t>Service animals</a:t>
            </a:r>
          </a:p>
          <a:p>
            <a:pPr>
              <a:spcBef>
                <a:spcPts val="200"/>
              </a:spcBef>
            </a:pPr>
            <a:r>
              <a:rPr lang="en-US" sz="2400" dirty="0"/>
              <a:t>Medications</a:t>
            </a:r>
          </a:p>
          <a:p>
            <a:pPr>
              <a:spcBef>
                <a:spcPts val="200"/>
              </a:spcBef>
            </a:pPr>
            <a:r>
              <a:rPr lang="en-US" sz="2400" dirty="0"/>
              <a:t>Specialized equipment or tools</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4BB1CC5-0D11-4E59-B699-1A5DF9FAE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613" y="1627093"/>
            <a:ext cx="5262414" cy="4351612"/>
          </a:xfrm>
          <a:prstGeom prst="rect">
            <a:avLst/>
          </a:prstGeom>
          <a:ln w="25400">
            <a:solidFill>
              <a:schemeClr val="tx1"/>
            </a:solidFill>
          </a:ln>
          <a:effectLst>
            <a:outerShdw blurRad="76200" dir="18900000" sy="23000" kx="-1200000" algn="bl" rotWithShape="0">
              <a:prstClr val="black">
                <a:alpha val="20000"/>
              </a:prstClr>
            </a:outerShdw>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838200" y="0"/>
            <a:ext cx="10515600" cy="1081974"/>
          </a:xfrm>
        </p:spPr>
        <p:txBody>
          <a:bodyPr/>
          <a:lstStyle/>
          <a:p>
            <a:pPr algn="ctr"/>
            <a:r>
              <a:rPr lang="en-US" b="1" dirty="0"/>
              <a:t>Page 21.H - Other income</a:t>
            </a:r>
          </a:p>
        </p:txBody>
      </p:sp>
      <p:sp>
        <p:nvSpPr>
          <p:cNvPr id="10" name="Content Placeholder 2">
            <a:extLst>
              <a:ext uri="{FF2B5EF4-FFF2-40B4-BE49-F238E27FC236}">
                <a16:creationId xmlns:a16="http://schemas.microsoft.com/office/drawing/2014/main" id="{D44FC0A0-8D3D-4ED2-9812-70E68F68B2D1}"/>
              </a:ext>
            </a:extLst>
          </p:cNvPr>
          <p:cNvSpPr txBox="1">
            <a:spLocks/>
          </p:cNvSpPr>
          <p:nvPr/>
        </p:nvSpPr>
        <p:spPr>
          <a:xfrm>
            <a:off x="243794" y="1081973"/>
            <a:ext cx="6451473" cy="5542221"/>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E58E6194-947C-405B-83B4-88C1C008DC23}"/>
              </a:ext>
            </a:extLst>
          </p:cNvPr>
          <p:cNvSpPr>
            <a:spLocks noGrp="1"/>
          </p:cNvSpPr>
          <p:nvPr>
            <p:ph idx="1"/>
          </p:nvPr>
        </p:nvSpPr>
        <p:spPr>
          <a:xfrm>
            <a:off x="5710538" y="1229710"/>
            <a:ext cx="5789792" cy="4761186"/>
          </a:xfrm>
        </p:spPr>
        <p:txBody>
          <a:bodyPr>
            <a:normAutofit/>
          </a:bodyPr>
          <a:lstStyle/>
          <a:p>
            <a:r>
              <a:rPr lang="en-US" sz="3400" i="1" dirty="0"/>
              <a:t>  </a:t>
            </a:r>
            <a:r>
              <a:rPr lang="en-US" sz="3400" dirty="0"/>
              <a:t>This section is used to document income that is unearned, not received from a job or self-employment. </a:t>
            </a:r>
          </a:p>
          <a:p>
            <a:endParaRPr lang="en-US" sz="3400" dirty="0"/>
          </a:p>
          <a:p>
            <a:r>
              <a:rPr lang="en-US" sz="3400" dirty="0"/>
              <a:t>List the </a:t>
            </a:r>
            <a:r>
              <a:rPr lang="en-US" sz="3400" b="1" dirty="0">
                <a:solidFill>
                  <a:srgbClr val="FF0000"/>
                </a:solidFill>
              </a:rPr>
              <a:t>“gross amount received” </a:t>
            </a:r>
            <a:r>
              <a:rPr lang="en-US" sz="3400" dirty="0"/>
              <a:t>before taxes or other deductions.</a:t>
            </a:r>
          </a:p>
          <a:p>
            <a:pPr marL="0" indent="0">
              <a:buNone/>
            </a:pPr>
            <a:endParaRPr lang="en-US" sz="3400" i="1" dirty="0"/>
          </a:p>
          <a:p>
            <a:endParaRPr lang="en-US" dirty="0"/>
          </a:p>
        </p:txBody>
      </p:sp>
      <p:pic>
        <p:nvPicPr>
          <p:cNvPr id="5" name="Picture 4">
            <a:extLst>
              <a:ext uri="{FF2B5EF4-FFF2-40B4-BE49-F238E27FC236}">
                <a16:creationId xmlns:a16="http://schemas.microsoft.com/office/drawing/2014/main" id="{C1400601-739F-454F-BA42-7ADF90370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43" y="888582"/>
            <a:ext cx="4498099" cy="5865941"/>
          </a:xfrm>
          <a:prstGeom prst="rect">
            <a:avLst/>
          </a:prstGeom>
          <a:ln w="25400">
            <a:solidFill>
              <a:schemeClr val="tx1"/>
            </a:solidFill>
          </a:ln>
          <a:effectLst>
            <a:outerShdw blurRad="76200" dir="18900000" sy="23000" kx="-1200000" algn="bl" rotWithShape="0">
              <a:prstClr val="black">
                <a:alpha val="20000"/>
              </a:prstClr>
            </a:outerShdw>
          </a:effectLst>
        </p:spPr>
      </p:pic>
      <p:sp>
        <p:nvSpPr>
          <p:cNvPr id="8" name="Rounded Rectangle 4">
            <a:extLst>
              <a:ext uri="{FF2B5EF4-FFF2-40B4-BE49-F238E27FC236}">
                <a16:creationId xmlns:a16="http://schemas.microsoft.com/office/drawing/2014/main" id="{72005DA8-296E-415D-8DB2-99ED8F0BDCFB}"/>
              </a:ext>
            </a:extLst>
          </p:cNvPr>
          <p:cNvSpPr/>
          <p:nvPr/>
        </p:nvSpPr>
        <p:spPr>
          <a:xfrm>
            <a:off x="2913211" y="1529256"/>
            <a:ext cx="728623" cy="491884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3780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266"/>
            <a:ext cx="3310759" cy="1143000"/>
          </a:xfrm>
        </p:spPr>
        <p:txBody>
          <a:bodyPr>
            <a:normAutofit fontScale="90000"/>
          </a:bodyPr>
          <a:lstStyle/>
          <a:p>
            <a:r>
              <a:rPr lang="en-US" dirty="0"/>
              <a:t>Other Income (cont.)</a:t>
            </a:r>
          </a:p>
        </p:txBody>
      </p:sp>
      <p:sp>
        <p:nvSpPr>
          <p:cNvPr id="3" name="Content Placeholder 2"/>
          <p:cNvSpPr>
            <a:spLocks noGrp="1"/>
          </p:cNvSpPr>
          <p:nvPr>
            <p:ph idx="1"/>
          </p:nvPr>
        </p:nvSpPr>
        <p:spPr>
          <a:xfrm>
            <a:off x="1981200" y="5105400"/>
            <a:ext cx="8229600" cy="1752600"/>
          </a:xfrm>
        </p:spPr>
        <p:txBody>
          <a:bodyPr>
            <a:normAutofit/>
          </a:bodyPr>
          <a:lstStyle/>
          <a:p>
            <a:endParaRPr lang="en-US" dirty="0"/>
          </a:p>
          <a:p>
            <a:endParaRPr lang="en-US" dirty="0"/>
          </a:p>
        </p:txBody>
      </p:sp>
      <p:sp>
        <p:nvSpPr>
          <p:cNvPr id="8" name="TextBox 7"/>
          <p:cNvSpPr txBox="1"/>
          <p:nvPr/>
        </p:nvSpPr>
        <p:spPr>
          <a:xfrm>
            <a:off x="6819900" y="3200400"/>
            <a:ext cx="685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sp>
        <p:nvSpPr>
          <p:cNvPr id="16" name="Slide Number Placeholder 1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F6A3FF9-6369-467C-8506-742DE6367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997" y="136525"/>
            <a:ext cx="4887007" cy="6373114"/>
          </a:xfrm>
          <a:prstGeom prst="rect">
            <a:avLst/>
          </a:prstGeom>
          <a:ln w="25400">
            <a:solidFill>
              <a:schemeClr val="tx1"/>
            </a:solidFill>
          </a:ln>
          <a:effectLst>
            <a:outerShdw blurRad="76200" dir="18900000" sy="23000" kx="-1200000" algn="bl" rotWithShape="0">
              <a:prstClr val="black">
                <a:alpha val="20000"/>
              </a:prstClr>
            </a:outerShdw>
          </a:effectLst>
        </p:spPr>
      </p:pic>
      <p:sp>
        <p:nvSpPr>
          <p:cNvPr id="5" name="Rounded Rectangle 4"/>
          <p:cNvSpPr/>
          <p:nvPr/>
        </p:nvSpPr>
        <p:spPr>
          <a:xfrm>
            <a:off x="7012536" y="647700"/>
            <a:ext cx="990600" cy="5562600"/>
          </a:xfrm>
          <a:prstGeom prst="roundRect">
            <a:avLst/>
          </a:prstGeom>
          <a:noFill/>
          <a:ln w="508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7" name="TextBox 6"/>
          <p:cNvSpPr txBox="1"/>
          <p:nvPr/>
        </p:nvSpPr>
        <p:spPr>
          <a:xfrm>
            <a:off x="7340164" y="1606034"/>
            <a:ext cx="685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sp>
        <p:nvSpPr>
          <p:cNvPr id="6" name="TextBox 5"/>
          <p:cNvSpPr txBox="1"/>
          <p:nvPr/>
        </p:nvSpPr>
        <p:spPr>
          <a:xfrm>
            <a:off x="7307674" y="2831068"/>
            <a:ext cx="685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sp>
        <p:nvSpPr>
          <p:cNvPr id="9" name="TextBox 8"/>
          <p:cNvSpPr txBox="1"/>
          <p:nvPr/>
        </p:nvSpPr>
        <p:spPr>
          <a:xfrm>
            <a:off x="7314243" y="5271154"/>
            <a:ext cx="685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sp>
        <p:nvSpPr>
          <p:cNvPr id="10" name="TextBox 9"/>
          <p:cNvSpPr txBox="1"/>
          <p:nvPr/>
        </p:nvSpPr>
        <p:spPr>
          <a:xfrm>
            <a:off x="7340164" y="5684132"/>
            <a:ext cx="685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cxnSp>
        <p:nvCxnSpPr>
          <p:cNvPr id="12" name="Straight Arrow Connector 11"/>
          <p:cNvCxnSpPr>
            <a:stCxn id="11" idx="7"/>
          </p:cNvCxnSpPr>
          <p:nvPr/>
        </p:nvCxnSpPr>
        <p:spPr>
          <a:xfrm flipV="1">
            <a:off x="7722861" y="4312821"/>
            <a:ext cx="1602115" cy="1394621"/>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7267575" y="5640486"/>
            <a:ext cx="533400" cy="4572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9482370" y="3556595"/>
            <a:ext cx="1639078" cy="923330"/>
          </a:xfrm>
          <a:prstGeom prst="rect">
            <a:avLst/>
          </a:prstGeom>
          <a:noFill/>
          <a:ln w="254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Include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LUMP SUM payments too!</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838200" y="15464"/>
            <a:ext cx="10515600" cy="1081974"/>
          </a:xfrm>
        </p:spPr>
        <p:txBody>
          <a:bodyPr/>
          <a:lstStyle/>
          <a:p>
            <a:pPr algn="ctr"/>
            <a:r>
              <a:rPr lang="en-US" b="1" dirty="0"/>
              <a:t>Page 22.I - Medicare Coverage</a:t>
            </a:r>
          </a:p>
        </p:txBody>
      </p:sp>
      <p:sp>
        <p:nvSpPr>
          <p:cNvPr id="10" name="Content Placeholder 2">
            <a:extLst>
              <a:ext uri="{FF2B5EF4-FFF2-40B4-BE49-F238E27FC236}">
                <a16:creationId xmlns:a16="http://schemas.microsoft.com/office/drawing/2014/main" id="{D44FC0A0-8D3D-4ED2-9812-70E68F68B2D1}"/>
              </a:ext>
            </a:extLst>
          </p:cNvPr>
          <p:cNvSpPr txBox="1">
            <a:spLocks/>
          </p:cNvSpPr>
          <p:nvPr/>
        </p:nvSpPr>
        <p:spPr>
          <a:xfrm>
            <a:off x="243794" y="1081973"/>
            <a:ext cx="6451473" cy="5542221"/>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E58E6194-947C-405B-83B4-88C1C008DC23}"/>
              </a:ext>
            </a:extLst>
          </p:cNvPr>
          <p:cNvSpPr>
            <a:spLocks noGrp="1"/>
          </p:cNvSpPr>
          <p:nvPr>
            <p:ph idx="1"/>
          </p:nvPr>
        </p:nvSpPr>
        <p:spPr>
          <a:xfrm>
            <a:off x="6871709" y="1276117"/>
            <a:ext cx="5076497" cy="5268359"/>
          </a:xfrm>
        </p:spPr>
        <p:txBody>
          <a:bodyPr>
            <a:normAutofit fontScale="77500" lnSpcReduction="20000"/>
          </a:bodyPr>
          <a:lstStyle/>
          <a:p>
            <a:pPr marL="285750" indent="-285750"/>
            <a:r>
              <a:rPr lang="en-US" sz="3600" dirty="0"/>
              <a:t>Answer the questions the best you and the consumer can.  </a:t>
            </a:r>
          </a:p>
          <a:p>
            <a:pPr marL="285750" indent="-285750"/>
            <a:endParaRPr lang="en-US" sz="3600" dirty="0"/>
          </a:p>
          <a:p>
            <a:pPr marL="285750" indent="-285750"/>
            <a:r>
              <a:rPr lang="en-US" sz="3600" dirty="0"/>
              <a:t>You can find many answers on the Medicare card, or the consumer can call the phone number on the card for answers to these questions.</a:t>
            </a:r>
          </a:p>
          <a:p>
            <a:pPr marL="285750" indent="-285750"/>
            <a:endParaRPr lang="en-US" sz="3600" dirty="0"/>
          </a:p>
          <a:p>
            <a:pPr marL="285750" indent="-285750"/>
            <a:r>
              <a:rPr lang="en-US" sz="3600" dirty="0"/>
              <a:t>The KDHE eligibility team has connections with Medicare and can find out most of the Medicare effective dates for you.</a:t>
            </a:r>
          </a:p>
          <a:p>
            <a:pPr marL="0" indent="0">
              <a:buNone/>
            </a:pPr>
            <a:endParaRPr lang="en-US" sz="3400" i="1" dirty="0"/>
          </a:p>
          <a:p>
            <a:endParaRPr lang="en-US" dirty="0"/>
          </a:p>
        </p:txBody>
      </p:sp>
      <p:pic>
        <p:nvPicPr>
          <p:cNvPr id="5" name="Picture 4">
            <a:extLst>
              <a:ext uri="{FF2B5EF4-FFF2-40B4-BE49-F238E27FC236}">
                <a16:creationId xmlns:a16="http://schemas.microsoft.com/office/drawing/2014/main" id="{702D9CDF-11F7-481B-B83A-A2BE091DC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69" y="834096"/>
            <a:ext cx="4631551" cy="5943377"/>
          </a:xfrm>
          <a:prstGeom prst="rect">
            <a:avLst/>
          </a:prstGeom>
          <a:ln w="25400">
            <a:solidFill>
              <a:schemeClr val="tx1"/>
            </a:solidFill>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78924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9956"/>
            <a:ext cx="10515600" cy="1325563"/>
          </a:xfrm>
        </p:spPr>
        <p:txBody>
          <a:bodyPr/>
          <a:lstStyle/>
          <a:p>
            <a:pPr algn="ctr"/>
            <a:r>
              <a:rPr lang="en-US" b="1" dirty="0">
                <a:solidFill>
                  <a:schemeClr val="tx1"/>
                </a:solidFill>
                <a:latin typeface="+mn-lt"/>
              </a:rPr>
              <a:t>General Medicaid Questions</a:t>
            </a:r>
          </a:p>
        </p:txBody>
      </p:sp>
      <p:sp>
        <p:nvSpPr>
          <p:cNvPr id="5" name="Slide Number Placeholder 4"/>
          <p:cNvSpPr>
            <a:spLocks noGrp="1"/>
          </p:cNvSpPr>
          <p:nvPr>
            <p:ph type="sldNum" sz="quarter" idx="12"/>
          </p:nvPr>
        </p:nvSpPr>
        <p:spPr/>
        <p:txBody>
          <a:bodyPr/>
          <a:lstStyle/>
          <a:p>
            <a:fld id="{4CC80072-E976-4164-B251-BB9FF94A818B}" type="slidenum">
              <a:rPr lang="en-US" smtClean="0"/>
              <a:pPr/>
              <a:t>11</a:t>
            </a:fld>
            <a:endParaRPr lang="en-US" dirty="0"/>
          </a:p>
        </p:txBody>
      </p:sp>
      <p:pic>
        <p:nvPicPr>
          <p:cNvPr id="13314" name="Picture 2" descr="Question Mark, Question, Response, Search En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2900" y="1854983"/>
            <a:ext cx="3886200" cy="388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6750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fontScale="90000"/>
          </a:bodyPr>
          <a:lstStyle/>
          <a:p>
            <a:pPr algn="ctr"/>
            <a:r>
              <a:rPr lang="en-US" dirty="0"/>
              <a:t>Pg. 23.J - top of Pg. 24.J - Other Health Insurance </a:t>
            </a:r>
            <a:br>
              <a:rPr lang="en-US" dirty="0"/>
            </a:b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A305DF-BD82-4C65-996F-DCE20B9BB74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78219A7-7D25-4055-BA85-F57B4096B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14" y="720902"/>
            <a:ext cx="5962903" cy="6032105"/>
          </a:xfrm>
          <a:prstGeom prst="rect">
            <a:avLst/>
          </a:prstGeom>
          <a:ln w="25400">
            <a:solidFill>
              <a:srgbClr val="000000">
                <a:alpha val="99000"/>
              </a:srgbClr>
            </a:solidFill>
          </a:ln>
          <a:effectLst>
            <a:outerShdw blurRad="76200" dir="18900000" sy="23000" kx="-1200000" algn="bl" rotWithShape="0">
              <a:prstClr val="black">
                <a:alpha val="20000"/>
              </a:prstClr>
            </a:outerShdw>
          </a:effectLst>
        </p:spPr>
      </p:pic>
      <p:pic>
        <p:nvPicPr>
          <p:cNvPr id="10" name="Picture 9">
            <a:extLst>
              <a:ext uri="{FF2B5EF4-FFF2-40B4-BE49-F238E27FC236}">
                <a16:creationId xmlns:a16="http://schemas.microsoft.com/office/drawing/2014/main" id="{1FF1DD92-3486-467F-8A9C-4B6B43F32F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688" y="1626440"/>
            <a:ext cx="4925112" cy="2848373"/>
          </a:xfrm>
          <a:prstGeom prst="rect">
            <a:avLst/>
          </a:prstGeom>
          <a:ln w="25400">
            <a:solidFill>
              <a:srgbClr val="000000"/>
            </a:solidFill>
          </a:ln>
          <a:effectLst>
            <a:outerShdw blurRad="76200" dir="18900000" sy="23000" kx="-1200000" algn="bl" rotWithShape="0">
              <a:prstClr val="black">
                <a:alpha val="20000"/>
              </a:prstClr>
            </a:outerShdw>
          </a:effec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9525"/>
            <a:ext cx="12204700" cy="1143000"/>
          </a:xfrm>
        </p:spPr>
        <p:txBody>
          <a:bodyPr>
            <a:normAutofit fontScale="90000"/>
          </a:bodyPr>
          <a:lstStyle/>
          <a:p>
            <a:pPr algn="ctr"/>
            <a:r>
              <a:rPr lang="en-US" dirty="0"/>
              <a:t>Pg. 24.K bottom half - HCBS and Institutional Care</a:t>
            </a:r>
            <a:br>
              <a:rPr lang="en-US" dirty="0"/>
            </a:br>
            <a:endParaRPr lang="en-US" dirty="0"/>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0322E23-28CF-4701-A19C-6D47019FB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110" y="941284"/>
            <a:ext cx="10125784" cy="4975432"/>
          </a:xfrm>
          <a:prstGeom prst="rect">
            <a:avLst/>
          </a:prstGeom>
          <a:ln w="25400">
            <a:solidFill>
              <a:srgbClr val="000000"/>
            </a:solidFill>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2667214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525"/>
            <a:ext cx="12192000" cy="1143000"/>
          </a:xfrm>
        </p:spPr>
        <p:txBody>
          <a:bodyPr>
            <a:normAutofit fontScale="90000"/>
          </a:bodyPr>
          <a:lstStyle/>
          <a:p>
            <a:pPr algn="ctr"/>
            <a:r>
              <a:rPr lang="en-US" sz="3600" b="1" dirty="0"/>
              <a:t>Pg. 25.K - HCBS and Institutional Care (Dependents and Housing Expenses)</a:t>
            </a:r>
            <a:br>
              <a:rPr lang="en-US" dirty="0"/>
            </a:br>
            <a:endParaRPr lang="en-US" dirty="0"/>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4D27DAD-F322-4798-9351-CE2342F3D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301" y="722696"/>
            <a:ext cx="4353661" cy="5633654"/>
          </a:xfrm>
          <a:prstGeom prst="rect">
            <a:avLst/>
          </a:prstGeom>
          <a:ln w="25400">
            <a:solidFill>
              <a:srgbClr val="000000"/>
            </a:solidFill>
          </a:ln>
          <a:effectLst>
            <a:outerShdw blurRad="76200" dir="18900000" sy="23000" kx="-1200000" algn="bl" rotWithShape="0">
              <a:prstClr val="black">
                <a:alpha val="20000"/>
              </a:prstClr>
            </a:outerShdw>
          </a:effectLst>
        </p:spPr>
      </p:pic>
      <p:sp>
        <p:nvSpPr>
          <p:cNvPr id="8" name="TextBox 7">
            <a:extLst>
              <a:ext uri="{FF2B5EF4-FFF2-40B4-BE49-F238E27FC236}">
                <a16:creationId xmlns:a16="http://schemas.microsoft.com/office/drawing/2014/main" id="{51D68D5B-FEFB-4637-BF08-1850D30BF00B}"/>
              </a:ext>
            </a:extLst>
          </p:cNvPr>
          <p:cNvSpPr txBox="1"/>
          <p:nvPr/>
        </p:nvSpPr>
        <p:spPr>
          <a:xfrm>
            <a:off x="7050063" y="1279525"/>
            <a:ext cx="472965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Page 25 is a continuation of the information needed if the applicant checked “yes” on the bottom portion of page 24</a:t>
            </a:r>
          </a:p>
        </p:txBody>
      </p:sp>
    </p:spTree>
    <p:extLst>
      <p:ext uri="{BB962C8B-B14F-4D97-AF65-F5344CB8AC3E}">
        <p14:creationId xmlns:p14="http://schemas.microsoft.com/office/powerpoint/2010/main" val="30771129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24" y="136525"/>
            <a:ext cx="7021423" cy="1143000"/>
          </a:xfrm>
        </p:spPr>
        <p:txBody>
          <a:bodyPr>
            <a:normAutofit fontScale="90000"/>
          </a:bodyPr>
          <a:lstStyle/>
          <a:p>
            <a:r>
              <a:rPr lang="en-US" b="1" dirty="0">
                <a:latin typeface="Calibri Light"/>
                <a:cs typeface="Arial"/>
              </a:rPr>
              <a:t>Pg. 26.L - Choose a health plan</a:t>
            </a:r>
            <a:br>
              <a:rPr lang="en-US" dirty="0"/>
            </a:br>
            <a:endParaRPr lang="en-US" dirty="0"/>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334B096-ACF2-435F-8FBF-C49B94FDC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73" y="993228"/>
            <a:ext cx="6372217" cy="5230374"/>
          </a:xfrm>
          <a:prstGeom prst="rect">
            <a:avLst/>
          </a:prstGeom>
          <a:ln w="25400">
            <a:solidFill>
              <a:srgbClr val="000000"/>
            </a:solidFill>
          </a:ln>
          <a:effectLst>
            <a:outerShdw blurRad="76200" dir="18900000" sy="23000" kx="-1200000" algn="bl" rotWithShape="0">
              <a:prstClr val="black">
                <a:alpha val="20000"/>
              </a:prstClr>
            </a:outerShdw>
          </a:effectLst>
        </p:spPr>
      </p:pic>
      <p:sp>
        <p:nvSpPr>
          <p:cNvPr id="9" name="TextBox 8">
            <a:extLst>
              <a:ext uri="{FF2B5EF4-FFF2-40B4-BE49-F238E27FC236}">
                <a16:creationId xmlns:a16="http://schemas.microsoft.com/office/drawing/2014/main" id="{BF4DC52D-DCA1-4405-B893-3531D64C9CEC}"/>
              </a:ext>
            </a:extLst>
          </p:cNvPr>
          <p:cNvSpPr txBox="1"/>
          <p:nvPr/>
        </p:nvSpPr>
        <p:spPr>
          <a:xfrm>
            <a:off x="7071347" y="274307"/>
            <a:ext cx="4619296"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this section, you will choose a health plan for each person who is applying for medical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Managed Care Organizations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Aetna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Sunflower Health Plan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United Healthcare</a:t>
            </a:r>
          </a:p>
        </p:txBody>
      </p:sp>
    </p:spTree>
    <p:extLst>
      <p:ext uri="{BB962C8B-B14F-4D97-AF65-F5344CB8AC3E}">
        <p14:creationId xmlns:p14="http://schemas.microsoft.com/office/powerpoint/2010/main" val="39524635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751" y="8891"/>
            <a:ext cx="11934497" cy="880379"/>
          </a:xfrm>
        </p:spPr>
        <p:txBody>
          <a:bodyPr>
            <a:normAutofit/>
          </a:bodyPr>
          <a:lstStyle/>
          <a:p>
            <a:pPr algn="ctr"/>
            <a:r>
              <a:rPr lang="en-US" sz="4000" b="1" dirty="0"/>
              <a:t>Pg. 27.M - If you have someone to help you with your case</a:t>
            </a:r>
          </a:p>
        </p:txBody>
      </p:sp>
      <p:sp>
        <p:nvSpPr>
          <p:cNvPr id="3" name="Content Placeholder 2"/>
          <p:cNvSpPr>
            <a:spLocks noGrp="1"/>
          </p:cNvSpPr>
          <p:nvPr>
            <p:ph idx="1"/>
          </p:nvPr>
        </p:nvSpPr>
        <p:spPr>
          <a:xfrm>
            <a:off x="196654" y="1591992"/>
            <a:ext cx="4868918" cy="4351338"/>
          </a:xfrm>
        </p:spPr>
        <p:txBody>
          <a:bodyPr>
            <a:normAutofit/>
          </a:bodyPr>
          <a:lstStyle/>
          <a:p>
            <a:r>
              <a:rPr lang="en-US" dirty="0"/>
              <a:t>If you are their Guardian, Conservator, their Social Security Payee, their Power of Attorney…</a:t>
            </a:r>
          </a:p>
          <a:p>
            <a:endParaRPr lang="en-US" sz="1000" dirty="0"/>
          </a:p>
          <a:p>
            <a:r>
              <a:rPr lang="en-US" dirty="0"/>
              <a:t>Please complete this section and submit proof.</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2E1B916-6710-4EE1-89A7-6F940F133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773" y="821526"/>
            <a:ext cx="4586797" cy="5892270"/>
          </a:xfrm>
          <a:prstGeom prst="rect">
            <a:avLst/>
          </a:prstGeom>
          <a:ln w="25400">
            <a:solidFill>
              <a:schemeClr val="tx1"/>
            </a:solidFill>
          </a:ln>
          <a:effectLst>
            <a:outerShdw blurRad="76200" dir="18900000" sy="23000" kx="-1200000" algn="bl" rotWithShape="0">
              <a:prstClr val="black">
                <a:alpha val="20000"/>
              </a:prstClr>
            </a:outerShdw>
          </a:effec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61339" y="0"/>
            <a:ext cx="5469322" cy="1143000"/>
          </a:xfrm>
        </p:spPr>
        <p:txBody>
          <a:bodyPr/>
          <a:lstStyle/>
          <a:p>
            <a:pPr algn="ctr"/>
            <a:r>
              <a:rPr lang="en-US" b="1" dirty="0"/>
              <a:t>Medical Representative</a:t>
            </a:r>
          </a:p>
        </p:txBody>
      </p:sp>
      <p:sp>
        <p:nvSpPr>
          <p:cNvPr id="3" name="Content Placeholder 2"/>
          <p:cNvSpPr>
            <a:spLocks noGrp="1"/>
          </p:cNvSpPr>
          <p:nvPr>
            <p:ph idx="1"/>
          </p:nvPr>
        </p:nvSpPr>
        <p:spPr>
          <a:xfrm>
            <a:off x="1981200" y="4268787"/>
            <a:ext cx="8229600" cy="2087563"/>
          </a:xfrm>
        </p:spPr>
        <p:txBody>
          <a:bodyPr>
            <a:normAutofit/>
          </a:bodyPr>
          <a:lstStyle/>
          <a:p>
            <a:pPr marL="174708" indent="-174708"/>
            <a:r>
              <a:rPr lang="en-US" sz="2400" dirty="0"/>
              <a:t>The Medical Representative can be a relative, neighbor, friend, or other person you trust. </a:t>
            </a:r>
          </a:p>
          <a:p>
            <a:pPr marL="174708" indent="-174708">
              <a:buNone/>
            </a:pPr>
            <a:r>
              <a:rPr lang="en-US" sz="2400" dirty="0"/>
              <a:t> </a:t>
            </a:r>
          </a:p>
          <a:p>
            <a:pPr marL="174708" indent="-174708"/>
            <a:r>
              <a:rPr lang="en-US" sz="2400" dirty="0"/>
              <a:t>You may </a:t>
            </a:r>
            <a:r>
              <a:rPr lang="en-US" sz="2400" b="1" dirty="0"/>
              <a:t>NOT</a:t>
            </a:r>
            <a:r>
              <a:rPr lang="en-US" sz="2400" dirty="0"/>
              <a:t> name someone who is trying to collect a medical debt against you.   </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E983F80-6B98-4D64-B598-0AA4AAF0D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221" y="1281115"/>
            <a:ext cx="10647756" cy="2642510"/>
          </a:xfrm>
          <a:prstGeom prst="rect">
            <a:avLst/>
          </a:prstGeom>
          <a:ln w="25400">
            <a:solidFill>
              <a:schemeClr val="tx1"/>
            </a:solid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A27F0-6778-44D1-B1B4-B16145B50DB7}"/>
              </a:ext>
            </a:extLst>
          </p:cNvPr>
          <p:cNvSpPr>
            <a:spLocks noGrp="1"/>
          </p:cNvSpPr>
          <p:nvPr>
            <p:ph type="title"/>
          </p:nvPr>
        </p:nvSpPr>
        <p:spPr/>
        <p:txBody>
          <a:bodyPr>
            <a:noAutofit/>
          </a:bodyPr>
          <a:lstStyle/>
          <a:p>
            <a:pPr algn="ctr"/>
            <a:r>
              <a:rPr lang="en-US" sz="3200" b="1" dirty="0"/>
              <a:t>Medical Representative Authorization Form</a:t>
            </a:r>
          </a:p>
        </p:txBody>
      </p:sp>
      <p:sp>
        <p:nvSpPr>
          <p:cNvPr id="3" name="Content Placeholder 2">
            <a:extLst>
              <a:ext uri="{FF2B5EF4-FFF2-40B4-BE49-F238E27FC236}">
                <a16:creationId xmlns:a16="http://schemas.microsoft.com/office/drawing/2014/main" id="{E5F3FE8E-218F-4DDB-A584-D142B0B837F6}"/>
              </a:ext>
            </a:extLst>
          </p:cNvPr>
          <p:cNvSpPr>
            <a:spLocks noGrp="1"/>
          </p:cNvSpPr>
          <p:nvPr>
            <p:ph idx="1"/>
          </p:nvPr>
        </p:nvSpPr>
        <p:spPr>
          <a:xfrm>
            <a:off x="1798468" y="1754307"/>
            <a:ext cx="4267200" cy="4525963"/>
          </a:xfrm>
        </p:spPr>
        <p:txBody>
          <a:bodyPr>
            <a:normAutofit/>
          </a:bodyPr>
          <a:lstStyle/>
          <a:p>
            <a:r>
              <a:rPr lang="en-US" sz="2400" dirty="0"/>
              <a:t>What if I need to be this applicant/member’s Medical Representative, but I didn’t get signed up at the time of application?</a:t>
            </a:r>
          </a:p>
          <a:p>
            <a:pPr marL="0" indent="0">
              <a:buNone/>
            </a:pPr>
            <a:endParaRPr lang="en-US" sz="2400" dirty="0"/>
          </a:p>
          <a:p>
            <a:r>
              <a:rPr lang="en-US" sz="2400" dirty="0"/>
              <a:t>You’ll need a completed </a:t>
            </a:r>
            <a:r>
              <a:rPr lang="en-US" sz="2400" dirty="0">
                <a:hlinkClick r:id="rId3"/>
              </a:rPr>
              <a:t>Medical Representative Authorization Form </a:t>
            </a:r>
            <a:r>
              <a:rPr lang="en-US" sz="2400" dirty="0"/>
              <a:t>submitted to the Clearinghouse, before they will speak to you about the individual’s case.</a:t>
            </a:r>
          </a:p>
          <a:p>
            <a:endParaRPr lang="en-US" dirty="0"/>
          </a:p>
        </p:txBody>
      </p:sp>
      <p:sp>
        <p:nvSpPr>
          <p:cNvPr id="5" name="Slide Number Placeholder 4">
            <a:extLst>
              <a:ext uri="{FF2B5EF4-FFF2-40B4-BE49-F238E27FC236}">
                <a16:creationId xmlns:a16="http://schemas.microsoft.com/office/drawing/2014/main" id="{21869C1A-F904-4268-A8F2-F2FC512800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A696446-1FAD-4E38-8F1F-09779FC0D74E}"/>
              </a:ext>
            </a:extLst>
          </p:cNvPr>
          <p:cNvPicPr>
            <a:picLocks noChangeAspect="1"/>
          </p:cNvPicPr>
          <p:nvPr/>
        </p:nvPicPr>
        <p:blipFill>
          <a:blip r:embed="rId4"/>
          <a:stretch>
            <a:fillRect/>
          </a:stretch>
        </p:blipFill>
        <p:spPr>
          <a:xfrm>
            <a:off x="6248400" y="1417639"/>
            <a:ext cx="4038600" cy="51993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5469217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7396" y="0"/>
            <a:ext cx="2877207" cy="1143000"/>
          </a:xfrm>
        </p:spPr>
        <p:txBody>
          <a:bodyPr>
            <a:normAutofit/>
          </a:bodyPr>
          <a:lstStyle/>
          <a:p>
            <a:pPr algn="ctr"/>
            <a:r>
              <a:rPr lang="en-US" sz="4000" b="1" dirty="0"/>
              <a:t>Facilitator</a:t>
            </a:r>
          </a:p>
        </p:txBody>
      </p:sp>
      <p:sp>
        <p:nvSpPr>
          <p:cNvPr id="3" name="Content Placeholder 2"/>
          <p:cNvSpPr>
            <a:spLocks noGrp="1"/>
          </p:cNvSpPr>
          <p:nvPr>
            <p:ph idx="1"/>
          </p:nvPr>
        </p:nvSpPr>
        <p:spPr>
          <a:xfrm>
            <a:off x="819807" y="2851376"/>
            <a:ext cx="10533993" cy="3124200"/>
          </a:xfrm>
        </p:spPr>
        <p:txBody>
          <a:bodyPr>
            <a:normAutofit fontScale="92500" lnSpcReduction="20000"/>
          </a:bodyPr>
          <a:lstStyle/>
          <a:p>
            <a:pPr>
              <a:spcBef>
                <a:spcPts val="200"/>
              </a:spcBef>
            </a:pPr>
            <a:r>
              <a:rPr lang="en-US" sz="2600" dirty="0"/>
              <a:t>Granted limited authority to assist the applicant. </a:t>
            </a:r>
          </a:p>
          <a:p>
            <a:pPr marL="0" indent="0">
              <a:spcBef>
                <a:spcPts val="200"/>
              </a:spcBef>
              <a:buNone/>
            </a:pPr>
            <a:endParaRPr lang="en-US" sz="1700" dirty="0"/>
          </a:p>
          <a:p>
            <a:pPr>
              <a:spcBef>
                <a:spcPts val="200"/>
              </a:spcBef>
            </a:pPr>
            <a:r>
              <a:rPr lang="en-US" sz="2600" dirty="0"/>
              <a:t>Cannot complete an application or request services on behalf of an applicant, but  they can help the applicant  fill out your application and help them through the application process.  </a:t>
            </a:r>
          </a:p>
          <a:p>
            <a:pPr marL="0" indent="0">
              <a:spcBef>
                <a:spcPts val="200"/>
              </a:spcBef>
              <a:buNone/>
            </a:pPr>
            <a:endParaRPr lang="en-US" sz="1700" dirty="0"/>
          </a:p>
          <a:p>
            <a:pPr>
              <a:spcBef>
                <a:spcPts val="200"/>
              </a:spcBef>
            </a:pPr>
            <a:r>
              <a:rPr lang="en-US" sz="2600" dirty="0"/>
              <a:t>Can be someone such as a relative, neighbor, friend, </a:t>
            </a:r>
            <a:r>
              <a:rPr lang="en-US" sz="2600" b="1" i="1" dirty="0"/>
              <a:t>medical office staff</a:t>
            </a:r>
            <a:r>
              <a:rPr lang="en-US" sz="2600" dirty="0"/>
              <a:t>, or community organization employee.</a:t>
            </a:r>
          </a:p>
          <a:p>
            <a:pPr marL="0" indent="0">
              <a:spcBef>
                <a:spcPts val="200"/>
              </a:spcBef>
              <a:buNone/>
            </a:pPr>
            <a:endParaRPr lang="en-US" sz="2600" dirty="0"/>
          </a:p>
          <a:p>
            <a:pPr>
              <a:spcBef>
                <a:spcPts val="200"/>
              </a:spcBef>
            </a:pPr>
            <a:r>
              <a:rPr lang="en-US" sz="2600" b="1" dirty="0"/>
              <a:t>An employee of a nursing facility CAN be a Facilitator </a:t>
            </a:r>
            <a:r>
              <a:rPr lang="en-US" sz="2600" dirty="0"/>
              <a:t>without signing a release of information form by filling out this portion of the application.</a:t>
            </a:r>
          </a:p>
          <a:p>
            <a:pPr>
              <a:spcBef>
                <a:spcPts val="200"/>
              </a:spcBef>
            </a:pPr>
            <a:endParaRPr lang="en-US" sz="2600" dirty="0"/>
          </a:p>
          <a:p>
            <a:endParaRPr lang="en-US" dirty="0"/>
          </a:p>
          <a:p>
            <a:endParaRPr lang="en-US" dirty="0"/>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3D4AC0A-C186-426A-8E7C-D42B9FDD3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653" y="1425688"/>
            <a:ext cx="9477371" cy="1143000"/>
          </a:xfrm>
          <a:prstGeom prst="rect">
            <a:avLst/>
          </a:prstGeom>
          <a:ln w="25400">
            <a:solidFill>
              <a:schemeClr val="tx1"/>
            </a:solid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142F-F7BA-496C-AA89-DFF900136FB9}"/>
              </a:ext>
            </a:extLst>
          </p:cNvPr>
          <p:cNvSpPr>
            <a:spLocks noGrp="1"/>
          </p:cNvSpPr>
          <p:nvPr>
            <p:ph type="title"/>
          </p:nvPr>
        </p:nvSpPr>
        <p:spPr/>
        <p:txBody>
          <a:bodyPr/>
          <a:lstStyle/>
          <a:p>
            <a:pPr algn="ctr"/>
            <a:r>
              <a:rPr lang="en-US" dirty="0"/>
              <a:t>Facilitator Authorization Form</a:t>
            </a:r>
          </a:p>
        </p:txBody>
      </p:sp>
      <p:sp>
        <p:nvSpPr>
          <p:cNvPr id="3" name="Content Placeholder 2">
            <a:extLst>
              <a:ext uri="{FF2B5EF4-FFF2-40B4-BE49-F238E27FC236}">
                <a16:creationId xmlns:a16="http://schemas.microsoft.com/office/drawing/2014/main" id="{CAD7E83D-5D7F-486C-9DA4-82AD4E65F848}"/>
              </a:ext>
            </a:extLst>
          </p:cNvPr>
          <p:cNvSpPr>
            <a:spLocks noGrp="1"/>
          </p:cNvSpPr>
          <p:nvPr>
            <p:ph idx="1"/>
          </p:nvPr>
        </p:nvSpPr>
        <p:spPr>
          <a:xfrm>
            <a:off x="1676400" y="1905000"/>
            <a:ext cx="4595674" cy="4953000"/>
          </a:xfrm>
        </p:spPr>
        <p:txBody>
          <a:bodyPr>
            <a:normAutofit/>
          </a:bodyPr>
          <a:lstStyle/>
          <a:p>
            <a:r>
              <a:rPr lang="en-US" sz="2400" dirty="0"/>
              <a:t>What if I need to be this applicant/member’s Facilitator, but I didn’t get signed up at the time of application?</a:t>
            </a:r>
          </a:p>
          <a:p>
            <a:pPr marL="0" indent="0">
              <a:buNone/>
            </a:pPr>
            <a:endParaRPr lang="en-US" sz="2400" dirty="0"/>
          </a:p>
          <a:p>
            <a:r>
              <a:rPr lang="en-US" sz="2400" dirty="0"/>
              <a:t>You’ll need a completed </a:t>
            </a:r>
            <a:r>
              <a:rPr lang="en-US" sz="2400" dirty="0">
                <a:hlinkClick r:id="rId3" action="ppaction://hlinkfile"/>
              </a:rPr>
              <a:t>Facilitator Authorization Form</a:t>
            </a:r>
            <a:r>
              <a:rPr lang="en-US" sz="2400" u="sng" dirty="0">
                <a:hlinkClick r:id="rId3" action="ppaction://hlinkfile"/>
              </a:rPr>
              <a:t> </a:t>
            </a:r>
            <a:r>
              <a:rPr lang="en-US" sz="2400" dirty="0"/>
              <a:t>submitted to the Clearinghouse, before they will speak to you about the individual’s case.</a:t>
            </a:r>
          </a:p>
          <a:p>
            <a:endParaRPr lang="en-US" dirty="0"/>
          </a:p>
        </p:txBody>
      </p:sp>
      <p:sp>
        <p:nvSpPr>
          <p:cNvPr id="5" name="Slide Number Placeholder 4">
            <a:extLst>
              <a:ext uri="{FF2B5EF4-FFF2-40B4-BE49-F238E27FC236}">
                <a16:creationId xmlns:a16="http://schemas.microsoft.com/office/drawing/2014/main" id="{115E5084-6D46-4802-AD34-8F95144627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E55E6B5-FA27-43D2-915A-9147C908084E}"/>
              </a:ext>
            </a:extLst>
          </p:cNvPr>
          <p:cNvPicPr>
            <a:picLocks noChangeAspect="1"/>
          </p:cNvPicPr>
          <p:nvPr/>
        </p:nvPicPr>
        <p:blipFill rotWithShape="1">
          <a:blip r:embed="rId4"/>
          <a:srcRect l="65000" t="8810" r="12500" b="5556"/>
          <a:stretch/>
        </p:blipFill>
        <p:spPr>
          <a:xfrm>
            <a:off x="6302407" y="1524001"/>
            <a:ext cx="3964989" cy="5093055"/>
          </a:xfrm>
          <a:prstGeom prst="rect">
            <a:avLst/>
          </a:prstGeom>
          <a:ln w="38100" cap="sq">
            <a:solidFill>
              <a:srgbClr val="000000"/>
            </a:solidFill>
            <a:prstDash val="solid"/>
            <a:miter lim="800000"/>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7508344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8D07D-47A8-4CA8-86DB-757AB0FE2901}"/>
              </a:ext>
            </a:extLst>
          </p:cNvPr>
          <p:cNvSpPr>
            <a:spLocks noGrp="1"/>
          </p:cNvSpPr>
          <p:nvPr>
            <p:ph type="title"/>
          </p:nvPr>
        </p:nvSpPr>
        <p:spPr/>
        <p:txBody>
          <a:bodyPr/>
          <a:lstStyle/>
          <a:p>
            <a:pPr algn="ctr"/>
            <a:r>
              <a:rPr lang="en-US" dirty="0"/>
              <a:t>Facilitator Form - Expiration Date</a:t>
            </a:r>
          </a:p>
        </p:txBody>
      </p:sp>
      <p:sp>
        <p:nvSpPr>
          <p:cNvPr id="3" name="Content Placeholder 2">
            <a:extLst>
              <a:ext uri="{FF2B5EF4-FFF2-40B4-BE49-F238E27FC236}">
                <a16:creationId xmlns:a16="http://schemas.microsoft.com/office/drawing/2014/main" id="{E375F0F6-0BCA-4594-AFC6-4DE0AFAC790F}"/>
              </a:ext>
            </a:extLst>
          </p:cNvPr>
          <p:cNvSpPr>
            <a:spLocks noGrp="1"/>
          </p:cNvSpPr>
          <p:nvPr>
            <p:ph idx="1"/>
          </p:nvPr>
        </p:nvSpPr>
        <p:spPr>
          <a:xfrm>
            <a:off x="1950128" y="3352801"/>
            <a:ext cx="8229600" cy="4525963"/>
          </a:xfrm>
        </p:spPr>
        <p:txBody>
          <a:bodyPr>
            <a:normAutofit/>
          </a:bodyPr>
          <a:lstStyle/>
          <a:p>
            <a:r>
              <a:rPr lang="en-US" sz="2400" dirty="0"/>
              <a:t>The facilitator authorization form expires 6 months from the date the form is signed, or once the application is completed, whichever is later.  </a:t>
            </a:r>
          </a:p>
          <a:p>
            <a:endParaRPr lang="en-US" sz="1600" dirty="0"/>
          </a:p>
          <a:p>
            <a:r>
              <a:rPr lang="en-US" sz="2400" dirty="0"/>
              <a:t>The applicant/member can also choose a different date.</a:t>
            </a:r>
          </a:p>
          <a:p>
            <a:endParaRPr lang="en-US" sz="1800" dirty="0"/>
          </a:p>
          <a:p>
            <a:r>
              <a:rPr lang="en-US" sz="2400" dirty="0"/>
              <a:t>A facilitator appointment of a community organization, medical provider, or staff cannot exceed 12 months.</a:t>
            </a:r>
          </a:p>
        </p:txBody>
      </p:sp>
      <p:sp>
        <p:nvSpPr>
          <p:cNvPr id="5" name="Slide Number Placeholder 4">
            <a:extLst>
              <a:ext uri="{FF2B5EF4-FFF2-40B4-BE49-F238E27FC236}">
                <a16:creationId xmlns:a16="http://schemas.microsoft.com/office/drawing/2014/main" id="{14F94ECB-14E9-4A85-AC78-FCD8070199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B32F7B2-2B66-4AD7-9B9E-3A9582450BA3}"/>
              </a:ext>
            </a:extLst>
          </p:cNvPr>
          <p:cNvPicPr>
            <a:picLocks noChangeAspect="1"/>
          </p:cNvPicPr>
          <p:nvPr/>
        </p:nvPicPr>
        <p:blipFill rotWithShape="1">
          <a:blip r:embed="rId3"/>
          <a:srcRect l="13279" t="56562" r="46613" b="22669"/>
          <a:stretch/>
        </p:blipFill>
        <p:spPr>
          <a:xfrm>
            <a:off x="2133601" y="1600200"/>
            <a:ext cx="7848601"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24966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5904706" y="756654"/>
            <a:ext cx="4649788" cy="639762"/>
          </a:xfrm>
        </p:spPr>
        <p:txBody>
          <a:bodyPr anchor="ctr">
            <a:noAutofit/>
          </a:bodyPr>
          <a:lstStyle/>
          <a:p>
            <a:pPr algn="ctr">
              <a:lnSpc>
                <a:spcPct val="100000"/>
              </a:lnSpc>
            </a:pPr>
            <a:r>
              <a:rPr lang="en-US" sz="4000" dirty="0"/>
              <a:t>Medicaid = KanCare</a:t>
            </a:r>
          </a:p>
        </p:txBody>
      </p:sp>
      <p:sp>
        <p:nvSpPr>
          <p:cNvPr id="7" name="Content Placeholder 6"/>
          <p:cNvSpPr>
            <a:spLocks noGrp="1"/>
          </p:cNvSpPr>
          <p:nvPr>
            <p:ph sz="half" idx="2"/>
          </p:nvPr>
        </p:nvSpPr>
        <p:spPr>
          <a:xfrm>
            <a:off x="6096000" y="1396416"/>
            <a:ext cx="4267200" cy="4610520"/>
          </a:xfrm>
        </p:spPr>
        <p:txBody>
          <a:bodyPr>
            <a:normAutofit lnSpcReduction="10000"/>
          </a:bodyPr>
          <a:lstStyle/>
          <a:p>
            <a:pPr>
              <a:lnSpc>
                <a:spcPct val="100000"/>
              </a:lnSpc>
            </a:pPr>
            <a:r>
              <a:rPr lang="en-US" sz="2000" dirty="0"/>
              <a:t>Eligibility is </a:t>
            </a:r>
            <a:r>
              <a:rPr lang="en-US" sz="2000" i="1" dirty="0"/>
              <a:t>income-based</a:t>
            </a:r>
          </a:p>
          <a:p>
            <a:pPr>
              <a:lnSpc>
                <a:spcPct val="100000"/>
              </a:lnSpc>
            </a:pPr>
            <a:r>
              <a:rPr lang="en-US" sz="2000" dirty="0"/>
              <a:t>State-run</a:t>
            </a:r>
          </a:p>
          <a:p>
            <a:pPr>
              <a:lnSpc>
                <a:spcPct val="100000"/>
              </a:lnSpc>
            </a:pPr>
            <a:r>
              <a:rPr lang="en-US" sz="2000" dirty="0"/>
              <a:t>Divided into different programs (CHIP, Medically Needy, HCBS, etc.)</a:t>
            </a:r>
          </a:p>
          <a:p>
            <a:pPr>
              <a:lnSpc>
                <a:spcPct val="100000"/>
              </a:lnSpc>
            </a:pPr>
            <a:r>
              <a:rPr lang="en-US" sz="2000" dirty="0"/>
              <a:t>Must have </a:t>
            </a:r>
            <a:r>
              <a:rPr lang="en-US" sz="2000" b="1" dirty="0"/>
              <a:t>low income </a:t>
            </a:r>
            <a:r>
              <a:rPr lang="en-US" sz="2000" dirty="0"/>
              <a:t>and be: </a:t>
            </a:r>
            <a:r>
              <a:rPr lang="en-US" sz="2000" b="1" dirty="0"/>
              <a:t>pregnant, a child, a parent/caregiver of child, an elderly person, and/or a person with disability</a:t>
            </a:r>
          </a:p>
          <a:p>
            <a:pPr>
              <a:lnSpc>
                <a:spcPct val="100000"/>
              </a:lnSpc>
            </a:pPr>
            <a:r>
              <a:rPr lang="en-US" sz="2000" dirty="0"/>
              <a:t>You may also qualify if you have low income and are receiving inpatient treatment for tuberculosis or have been screened and diagnosed with breast or cervical cancer through the Early Detection Works program.</a:t>
            </a:r>
          </a:p>
        </p:txBody>
      </p:sp>
      <p:sp>
        <p:nvSpPr>
          <p:cNvPr id="8" name="Text Placeholder 7"/>
          <p:cNvSpPr>
            <a:spLocks noGrp="1"/>
          </p:cNvSpPr>
          <p:nvPr>
            <p:ph type="body" sz="quarter" idx="3"/>
          </p:nvPr>
        </p:nvSpPr>
        <p:spPr>
          <a:xfrm>
            <a:off x="1413381" y="756654"/>
            <a:ext cx="3153595" cy="639762"/>
          </a:xfrm>
        </p:spPr>
        <p:txBody>
          <a:bodyPr>
            <a:noAutofit/>
          </a:bodyPr>
          <a:lstStyle/>
          <a:p>
            <a:pPr algn="ctr">
              <a:lnSpc>
                <a:spcPct val="100000"/>
              </a:lnSpc>
            </a:pPr>
            <a:r>
              <a:rPr lang="en-US" sz="4000" dirty="0"/>
              <a:t>Medicare</a:t>
            </a:r>
          </a:p>
        </p:txBody>
      </p:sp>
      <p:sp>
        <p:nvSpPr>
          <p:cNvPr id="9" name="Content Placeholder 8"/>
          <p:cNvSpPr>
            <a:spLocks noGrp="1"/>
          </p:cNvSpPr>
          <p:nvPr>
            <p:ph sz="quarter" idx="4"/>
          </p:nvPr>
        </p:nvSpPr>
        <p:spPr>
          <a:xfrm>
            <a:off x="1257545" y="1396416"/>
            <a:ext cx="4343400" cy="3951288"/>
          </a:xfrm>
        </p:spPr>
        <p:txBody>
          <a:bodyPr>
            <a:noAutofit/>
          </a:bodyPr>
          <a:lstStyle/>
          <a:p>
            <a:pPr>
              <a:lnSpc>
                <a:spcPct val="100000"/>
              </a:lnSpc>
            </a:pPr>
            <a:r>
              <a:rPr lang="en-US" sz="2000" dirty="0"/>
              <a:t>Eligibility is </a:t>
            </a:r>
            <a:r>
              <a:rPr lang="en-US" sz="2000" b="1" dirty="0"/>
              <a:t>not </a:t>
            </a:r>
            <a:r>
              <a:rPr lang="en-US" sz="2000" dirty="0"/>
              <a:t>income-based</a:t>
            </a:r>
            <a:endParaRPr lang="en-US" sz="1400" dirty="0"/>
          </a:p>
          <a:p>
            <a:pPr>
              <a:lnSpc>
                <a:spcPct val="100000"/>
              </a:lnSpc>
            </a:pPr>
            <a:r>
              <a:rPr lang="en-US" sz="2000" dirty="0"/>
              <a:t>Federally-run</a:t>
            </a:r>
            <a:endParaRPr lang="en-US" sz="1400" dirty="0"/>
          </a:p>
          <a:p>
            <a:pPr>
              <a:lnSpc>
                <a:spcPct val="100000"/>
              </a:lnSpc>
            </a:pPr>
            <a:r>
              <a:rPr lang="en-US" sz="2000" dirty="0"/>
              <a:t>Divided into different four parts (Parts A-D) and three levels of service (QMB, LMB, and ELMB)</a:t>
            </a:r>
            <a:endParaRPr lang="en-US" sz="1400" dirty="0"/>
          </a:p>
          <a:p>
            <a:pPr>
              <a:lnSpc>
                <a:spcPct val="100000"/>
              </a:lnSpc>
            </a:pPr>
            <a:r>
              <a:rPr lang="en-US" sz="2000" dirty="0"/>
              <a:t>Must be at least 65 years old </a:t>
            </a:r>
            <a:endParaRPr lang="en-US" sz="1400" dirty="0"/>
          </a:p>
          <a:p>
            <a:pPr>
              <a:lnSpc>
                <a:spcPct val="100000"/>
              </a:lnSpc>
            </a:pPr>
            <a:r>
              <a:rPr lang="en-US" sz="2000" dirty="0"/>
              <a:t>You may qualify earlier if you are receiving retirement benefits before age 65, have a disability, end-stage renal disease (ESRD), or amyotrophic lateral sclerosis (ALS). </a:t>
            </a:r>
          </a:p>
        </p:txBody>
      </p:sp>
    </p:spTree>
    <p:extLst>
      <p:ext uri="{BB962C8B-B14F-4D97-AF65-F5344CB8AC3E}">
        <p14:creationId xmlns:p14="http://schemas.microsoft.com/office/powerpoint/2010/main" val="175936794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ctr"/>
            <a:r>
              <a:rPr lang="en-US" dirty="0"/>
              <a:t>Pages 28-30 – Read and Signature Page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7A69D8E-6CC8-4111-94C8-48B7C5812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94" y="1308101"/>
            <a:ext cx="3792897" cy="4867185"/>
          </a:xfrm>
          <a:prstGeom prst="rect">
            <a:avLst/>
          </a:prstGeom>
          <a:ln w="25400">
            <a:solidFill>
              <a:schemeClr val="tx1"/>
            </a:solidFill>
          </a:ln>
        </p:spPr>
      </p:pic>
      <p:pic>
        <p:nvPicPr>
          <p:cNvPr id="11" name="Picture 10">
            <a:extLst>
              <a:ext uri="{FF2B5EF4-FFF2-40B4-BE49-F238E27FC236}">
                <a16:creationId xmlns:a16="http://schemas.microsoft.com/office/drawing/2014/main" id="{53CCDAC4-E42D-4513-8B64-3513F4F392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873" y="1689923"/>
            <a:ext cx="3792897" cy="4930033"/>
          </a:xfrm>
          <a:prstGeom prst="rect">
            <a:avLst/>
          </a:prstGeom>
          <a:ln w="25400">
            <a:solidFill>
              <a:schemeClr val="tx1"/>
            </a:solidFill>
          </a:ln>
        </p:spPr>
      </p:pic>
      <p:pic>
        <p:nvPicPr>
          <p:cNvPr id="13" name="Picture 12">
            <a:extLst>
              <a:ext uri="{FF2B5EF4-FFF2-40B4-BE49-F238E27FC236}">
                <a16:creationId xmlns:a16="http://schemas.microsoft.com/office/drawing/2014/main" id="{7785DA45-224F-40E9-8AB3-C54E1F9E6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2907" y="1308101"/>
            <a:ext cx="3818586" cy="4973041"/>
          </a:xfrm>
          <a:prstGeom prst="rect">
            <a:avLst/>
          </a:prstGeom>
          <a:ln w="25400">
            <a:solidFill>
              <a:schemeClr val="tx1"/>
            </a:solid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0" y="31531"/>
            <a:ext cx="9372600" cy="1143000"/>
          </a:xfrm>
        </p:spPr>
        <p:txBody>
          <a:bodyPr>
            <a:normAutofit/>
          </a:bodyPr>
          <a:lstStyle/>
          <a:p>
            <a:pPr algn="ctr"/>
            <a:r>
              <a:rPr lang="en-US" dirty="0"/>
              <a:t>Page 31-32, List of Proof and a Reminder</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DEDBC8-4E45-4F45-BAB2-9804B191170C}"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19EBDEE-138A-402C-86F1-1CF988ED8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31" y="1142999"/>
            <a:ext cx="4309121" cy="5578475"/>
          </a:xfrm>
          <a:prstGeom prst="rect">
            <a:avLst/>
          </a:prstGeom>
          <a:ln w="25400">
            <a:solidFill>
              <a:schemeClr val="tx1"/>
            </a:solidFill>
          </a:ln>
          <a:effectLst>
            <a:outerShdw blurRad="76200" dir="18900000" sy="23000" kx="-1200000" algn="bl" rotWithShape="0">
              <a:prstClr val="black">
                <a:alpha val="20000"/>
              </a:prstClr>
            </a:outerShdw>
          </a:effectLst>
        </p:spPr>
      </p:pic>
      <p:pic>
        <p:nvPicPr>
          <p:cNvPr id="9" name="Picture 8">
            <a:extLst>
              <a:ext uri="{FF2B5EF4-FFF2-40B4-BE49-F238E27FC236}">
                <a16:creationId xmlns:a16="http://schemas.microsoft.com/office/drawing/2014/main" id="{8A419B47-0DD9-4D41-8EB7-178F86F8D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4495" y="1117516"/>
            <a:ext cx="4357705" cy="5603958"/>
          </a:xfrm>
          <a:prstGeom prst="rect">
            <a:avLst/>
          </a:prstGeom>
          <a:ln w="25400">
            <a:solidFill>
              <a:schemeClr val="tx1"/>
            </a:solidFill>
          </a:ln>
          <a:effectLst>
            <a:outerShdw blurRad="76200" dir="18900000" sy="23000" kx="-1200000" algn="bl" rotWithShape="0">
              <a:prstClr val="black">
                <a:alpha val="20000"/>
              </a:prstClr>
            </a:outerShdw>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dea, Response, Enlightenment, Wisdom, Think"/>
          <p:cNvPicPr>
            <a:picLocks noChangeAspect="1" noChangeArrowheads="1"/>
          </p:cNvPicPr>
          <p:nvPr/>
        </p:nvPicPr>
        <p:blipFill>
          <a:blip r:embed="rId3" cstate="print"/>
          <a:srcRect/>
          <a:stretch>
            <a:fillRect/>
          </a:stretch>
        </p:blipFill>
        <p:spPr bwMode="auto">
          <a:xfrm flipH="1">
            <a:off x="1999695" y="2362201"/>
            <a:ext cx="3505200" cy="3635023"/>
          </a:xfrm>
          <a:prstGeom prst="rect">
            <a:avLst/>
          </a:prstGeom>
          <a:noFill/>
        </p:spPr>
      </p:pic>
      <p:sp>
        <p:nvSpPr>
          <p:cNvPr id="3" name="Content Placeholder 2"/>
          <p:cNvSpPr>
            <a:spLocks noGrp="1"/>
          </p:cNvSpPr>
          <p:nvPr>
            <p:ph idx="1"/>
          </p:nvPr>
        </p:nvSpPr>
        <p:spPr>
          <a:xfrm>
            <a:off x="1981200" y="1115568"/>
            <a:ext cx="8229600" cy="5562600"/>
          </a:xfrm>
        </p:spPr>
        <p:txBody>
          <a:bodyPr>
            <a:normAutofit lnSpcReduction="10000"/>
          </a:bodyPr>
          <a:lstStyle/>
          <a:p>
            <a:pPr marL="0" indent="0">
              <a:buNone/>
            </a:pPr>
            <a:r>
              <a:rPr lang="en-US" sz="2400" dirty="0"/>
              <a:t>Find the PDF for each application packet on the KanCare website.</a:t>
            </a:r>
          </a:p>
          <a:p>
            <a:endParaRPr lang="en-US" sz="1400"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pPr marL="0" indent="0">
              <a:buNone/>
            </a:pPr>
            <a:endParaRPr lang="en-US" sz="2400" b="1" dirty="0"/>
          </a:p>
          <a:p>
            <a:pPr marL="0" indent="0">
              <a:buNone/>
            </a:pPr>
            <a:r>
              <a:rPr lang="en-US" sz="2400" b="1" dirty="0"/>
              <a:t>URL for Printable Applications:  </a:t>
            </a:r>
            <a:r>
              <a:rPr lang="en-US" sz="2400" dirty="0">
                <a:hlinkClick r:id="rId4"/>
              </a:rPr>
              <a:t>http://www.kancare.ks.gov/consumers/apply-for-kancare</a:t>
            </a:r>
            <a:r>
              <a:rPr lang="en-US" sz="2400" dirty="0"/>
              <a:t> </a:t>
            </a:r>
            <a:endParaRPr lang="en-US" dirty="0"/>
          </a:p>
        </p:txBody>
      </p:sp>
      <p:sp>
        <p:nvSpPr>
          <p:cNvPr id="2" name="Title 1"/>
          <p:cNvSpPr>
            <a:spLocks noGrp="1"/>
          </p:cNvSpPr>
          <p:nvPr>
            <p:ph type="title"/>
          </p:nvPr>
        </p:nvSpPr>
        <p:spPr>
          <a:xfrm>
            <a:off x="1981200" y="-27432"/>
            <a:ext cx="8229600" cy="1143000"/>
          </a:xfrm>
        </p:spPr>
        <p:txBody>
          <a:bodyPr/>
          <a:lstStyle/>
          <a:p>
            <a:pPr algn="ctr"/>
            <a:r>
              <a:rPr lang="en-US" b="1" dirty="0">
                <a:hlinkClick r:id="rId4"/>
              </a:rPr>
              <a:t>Printable Applications</a:t>
            </a:r>
            <a:endParaRPr lang="en-US" b="1" dirty="0"/>
          </a:p>
        </p:txBody>
      </p:sp>
      <p:sp>
        <p:nvSpPr>
          <p:cNvPr id="11" name="TextBox 10"/>
          <p:cNvSpPr txBox="1"/>
          <p:nvPr/>
        </p:nvSpPr>
        <p:spPr>
          <a:xfrm>
            <a:off x="3848100" y="2587095"/>
            <a:ext cx="914400"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965" t="43017" r="55561" b="24299"/>
          <a:stretch/>
        </p:blipFill>
        <p:spPr bwMode="auto">
          <a:xfrm>
            <a:off x="6553200" y="2133600"/>
            <a:ext cx="3048000" cy="3546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a:off x="4572000" y="3906699"/>
            <a:ext cx="1981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038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pPr algn="ctr"/>
            <a:r>
              <a:rPr lang="en-US" b="1" dirty="0"/>
              <a:t>Medicaid Related Resources</a:t>
            </a:r>
          </a:p>
        </p:txBody>
      </p:sp>
      <p:sp>
        <p:nvSpPr>
          <p:cNvPr id="3" name="Content Placeholder 2"/>
          <p:cNvSpPr>
            <a:spLocks noGrp="1"/>
          </p:cNvSpPr>
          <p:nvPr>
            <p:ph idx="1"/>
          </p:nvPr>
        </p:nvSpPr>
        <p:spPr>
          <a:xfrm>
            <a:off x="1981200" y="1295401"/>
            <a:ext cx="8229600" cy="4525963"/>
          </a:xfrm>
        </p:spPr>
        <p:txBody>
          <a:bodyPr/>
          <a:lstStyle/>
          <a:p>
            <a:pPr marL="0" indent="0">
              <a:buNone/>
            </a:pPr>
            <a:r>
              <a:rPr lang="en-US" sz="2400" dirty="0"/>
              <a:t>Find Medicaid related resources on the KanCare Ombudsman </a:t>
            </a:r>
            <a:r>
              <a:rPr lang="en-US" sz="2400" dirty="0">
                <a:hlinkClick r:id="rId3"/>
              </a:rPr>
              <a:t>“Resources” </a:t>
            </a:r>
            <a:r>
              <a:rPr lang="en-US" sz="2400" dirty="0"/>
              <a:t>page.</a:t>
            </a:r>
          </a:p>
          <a:p>
            <a:pPr marL="0" indent="0">
              <a:buNone/>
            </a:pPr>
            <a:endParaRPr lang="en-US" sz="1400" dirty="0"/>
          </a:p>
        </p:txBody>
      </p:sp>
      <p:pic>
        <p:nvPicPr>
          <p:cNvPr id="10" name="Picture 4" descr="Idea, Response, Enlightenment, Wisdom, Think"/>
          <p:cNvPicPr>
            <a:picLocks noChangeAspect="1" noChangeArrowheads="1"/>
          </p:cNvPicPr>
          <p:nvPr/>
        </p:nvPicPr>
        <p:blipFill>
          <a:blip r:embed="rId4" cstate="print"/>
          <a:srcRect/>
          <a:stretch>
            <a:fillRect/>
          </a:stretch>
        </p:blipFill>
        <p:spPr bwMode="auto">
          <a:xfrm flipH="1">
            <a:off x="1828800" y="3084577"/>
            <a:ext cx="3505200" cy="3635023"/>
          </a:xfrm>
          <a:prstGeom prst="rect">
            <a:avLst/>
          </a:prstGeom>
          <a:noFill/>
        </p:spPr>
      </p:pic>
      <p:sp>
        <p:nvSpPr>
          <p:cNvPr id="11" name="TextBox 10"/>
          <p:cNvSpPr txBox="1"/>
          <p:nvPr/>
        </p:nvSpPr>
        <p:spPr>
          <a:xfrm>
            <a:off x="3657600" y="3289376"/>
            <a:ext cx="914400"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 name="Straight Arrow Connector 4"/>
          <p:cNvCxnSpPr/>
          <p:nvPr/>
        </p:nvCxnSpPr>
        <p:spPr>
          <a:xfrm flipV="1">
            <a:off x="4038600" y="4343400"/>
            <a:ext cx="22860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9885" t="42358" r="27259" b="38937"/>
          <a:stretch/>
        </p:blipFill>
        <p:spPr bwMode="auto">
          <a:xfrm>
            <a:off x="6324600" y="3389300"/>
            <a:ext cx="3697248" cy="30255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8AE0C0-3172-44CB-82C3-844870A9588E}"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1052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2928" y="465443"/>
            <a:ext cx="8706142" cy="1143000"/>
          </a:xfrm>
        </p:spPr>
        <p:txBody>
          <a:bodyPr>
            <a:normAutofit fontScale="90000"/>
          </a:bodyPr>
          <a:lstStyle/>
          <a:p>
            <a:pPr algn="ctr"/>
            <a:r>
              <a:rPr lang="en-US" b="1" dirty="0">
                <a:hlinkClick r:id="rId3"/>
              </a:rPr>
              <a:t>Application Assistance Folder</a:t>
            </a:r>
            <a:br>
              <a:rPr lang="en-US" b="1" dirty="0"/>
            </a:br>
            <a:r>
              <a:rPr lang="en-US" sz="2900" dirty="0">
                <a:hlinkClick r:id="rId3"/>
              </a:rPr>
              <a:t>http://www.kancare.ks.gov/kancare-ombudsman-office/resources</a:t>
            </a:r>
            <a:r>
              <a:rPr lang="en-US" sz="2900" dirty="0"/>
              <a:t> </a:t>
            </a:r>
            <a:endParaRPr lang="en-US" sz="2900" b="1" dirty="0"/>
          </a:p>
        </p:txBody>
      </p:sp>
      <p:sp>
        <p:nvSpPr>
          <p:cNvPr id="6" name="TextBox 5"/>
          <p:cNvSpPr txBox="1"/>
          <p:nvPr/>
        </p:nvSpPr>
        <p:spPr>
          <a:xfrm>
            <a:off x="4739640" y="4191000"/>
            <a:ext cx="1524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7736263-CC7C-494E-9E06-99F9350B1D73}"/>
              </a:ext>
            </a:extLst>
          </p:cNvPr>
          <p:cNvPicPr>
            <a:picLocks noChangeAspect="1"/>
          </p:cNvPicPr>
          <p:nvPr/>
        </p:nvPicPr>
        <p:blipFill rotWithShape="1">
          <a:blip r:embed="rId4"/>
          <a:srcRect l="20000" t="32716" r="50000" b="20370"/>
          <a:stretch/>
        </p:blipFill>
        <p:spPr>
          <a:xfrm>
            <a:off x="2941821" y="1597286"/>
            <a:ext cx="5842415" cy="3083497"/>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DD548972-2024-2547-9C4E-D98C26D86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6798" y="4801235"/>
            <a:ext cx="7738403" cy="192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49828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F0B4-4FC8-4EBB-82C3-FF6AC4C8CEBA}"/>
              </a:ext>
            </a:extLst>
          </p:cNvPr>
          <p:cNvSpPr>
            <a:spLocks noGrp="1"/>
          </p:cNvSpPr>
          <p:nvPr>
            <p:ph type="title"/>
          </p:nvPr>
        </p:nvSpPr>
        <p:spPr/>
        <p:txBody>
          <a:bodyPr/>
          <a:lstStyle/>
          <a:p>
            <a:r>
              <a:rPr lang="en-US" dirty="0"/>
              <a:t>Helpful Links</a:t>
            </a:r>
          </a:p>
        </p:txBody>
      </p:sp>
      <p:sp>
        <p:nvSpPr>
          <p:cNvPr id="3" name="Content Placeholder 2">
            <a:extLst>
              <a:ext uri="{FF2B5EF4-FFF2-40B4-BE49-F238E27FC236}">
                <a16:creationId xmlns:a16="http://schemas.microsoft.com/office/drawing/2014/main" id="{E58DEA22-0BF5-42F2-989F-ECA769B3E72B}"/>
              </a:ext>
            </a:extLst>
          </p:cNvPr>
          <p:cNvSpPr>
            <a:spLocks noGrp="1"/>
          </p:cNvSpPr>
          <p:nvPr>
            <p:ph idx="1"/>
          </p:nvPr>
        </p:nvSpPr>
        <p:spPr>
          <a:xfrm>
            <a:off x="838200" y="1690688"/>
            <a:ext cx="10515600" cy="4486275"/>
          </a:xfrm>
        </p:spPr>
        <p:txBody>
          <a:bodyPr>
            <a:normAutofit/>
          </a:bodyPr>
          <a:lstStyle/>
          <a:p>
            <a:pPr marL="0" marR="0" lvl="0" indent="0">
              <a:lnSpc>
                <a:spcPct val="107000"/>
              </a:lnSpc>
              <a:spcBef>
                <a:spcPts val="0"/>
              </a:spcBef>
              <a:spcAft>
                <a:spcPts val="0"/>
              </a:spcAft>
              <a:buSzPts val="1000"/>
              <a:buNone/>
              <a:tabLst>
                <a:tab pos="457200" algn="l"/>
              </a:tabLst>
            </a:pPr>
            <a:r>
              <a:rPr lang="en-US" sz="2600" dirty="0">
                <a:effectLst/>
                <a:latin typeface="Calibri" panose="020F0502020204030204" pitchFamily="34" charset="0"/>
                <a:ea typeface="Calibri" panose="020F0502020204030204" pitchFamily="34" charset="0"/>
                <a:cs typeface="Times New Roman" panose="02020603050405020304" pitchFamily="18" charset="0"/>
              </a:rPr>
              <a:t>KanCare home website: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https://kancare.ks.gov/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SzPts val="1000"/>
              <a:buNone/>
              <a:tabLst>
                <a:tab pos="457200" algn="l"/>
              </a:tabLst>
            </a:pPr>
            <a:r>
              <a:rPr lang="en-US" sz="2600" dirty="0">
                <a:effectLst/>
                <a:latin typeface="Calibri" panose="020F0502020204030204" pitchFamily="34" charset="0"/>
                <a:ea typeface="Calibri" panose="020F0502020204030204" pitchFamily="34" charset="0"/>
                <a:cs typeface="Times New Roman" panose="02020603050405020304" pitchFamily="18" charset="0"/>
              </a:rPr>
              <a:t>KanCare Ombudsman website: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https://kancare.ks.gov/kancare-ombudsman-office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600" dirty="0"/>
              <a:t>Who Should I Call, Consumers:  </a:t>
            </a:r>
            <a:r>
              <a:rPr lang="en-US" dirty="0">
                <a:solidFill>
                  <a:srgbClr val="0563C1"/>
                </a:solidFill>
                <a:hlinkClick r:id="rId4">
                  <a:extLst>
                    <a:ext uri="{A12FA001-AC4F-418D-AE19-62706E023703}">
                      <ahyp:hlinkClr xmlns:ahyp="http://schemas.microsoft.com/office/drawing/2018/hyperlinkcolor" val="tx"/>
                    </a:ext>
                  </a:extLst>
                </a:hlinkClick>
              </a:rPr>
              <a:t>https://www.kancare.ks.gov/docs/default-source/kancare-ombudsman/resources/resources/who-should-i-call-consumers-helpful-numbers-12-2-21.pdf?sfvrsn=d5a3501b_0</a:t>
            </a:r>
            <a:endParaRPr lang="en-US" dirty="0"/>
          </a:p>
          <a:p>
            <a:pPr marL="0" indent="0">
              <a:buNone/>
            </a:pPr>
            <a:r>
              <a:rPr lang="en-US" sz="2600" dirty="0"/>
              <a:t>Who Should I call, Providers</a:t>
            </a:r>
            <a:r>
              <a:rPr lang="en-US" dirty="0"/>
              <a:t>: </a:t>
            </a:r>
            <a:r>
              <a:rPr lang="en-US" dirty="0">
                <a:hlinkClick r:id="rId5"/>
              </a:rPr>
              <a:t>https://www.kancare.ks.gov/docs/default-source/kancare-ombudsman/resources/resources/who-should-i-call-providers.pdf?sfvrsn=bca1501b_4</a:t>
            </a:r>
            <a:r>
              <a:rPr lang="en-US" dirty="0"/>
              <a:t> </a:t>
            </a:r>
          </a:p>
        </p:txBody>
      </p:sp>
    </p:spTree>
    <p:extLst>
      <p:ext uri="{BB962C8B-B14F-4D97-AF65-F5344CB8AC3E}">
        <p14:creationId xmlns:p14="http://schemas.microsoft.com/office/powerpoint/2010/main" val="13028023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F0B4-4FC8-4EBB-82C3-FF6AC4C8CEBA}"/>
              </a:ext>
            </a:extLst>
          </p:cNvPr>
          <p:cNvSpPr>
            <a:spLocks noGrp="1"/>
          </p:cNvSpPr>
          <p:nvPr>
            <p:ph type="title"/>
          </p:nvPr>
        </p:nvSpPr>
        <p:spPr/>
        <p:txBody>
          <a:bodyPr/>
          <a:lstStyle/>
          <a:p>
            <a:r>
              <a:rPr lang="en-US" dirty="0"/>
              <a:t>Helpful Links – to get to videos --</a:t>
            </a:r>
          </a:p>
        </p:txBody>
      </p:sp>
      <p:sp>
        <p:nvSpPr>
          <p:cNvPr id="3" name="Content Placeholder 2">
            <a:extLst>
              <a:ext uri="{FF2B5EF4-FFF2-40B4-BE49-F238E27FC236}">
                <a16:creationId xmlns:a16="http://schemas.microsoft.com/office/drawing/2014/main" id="{E58DEA22-0BF5-42F2-989F-ECA769B3E72B}"/>
              </a:ext>
            </a:extLst>
          </p:cNvPr>
          <p:cNvSpPr>
            <a:spLocks noGrp="1"/>
          </p:cNvSpPr>
          <p:nvPr>
            <p:ph idx="1"/>
          </p:nvPr>
        </p:nvSpPr>
        <p:spPr>
          <a:xfrm>
            <a:off x="762000" y="1435856"/>
            <a:ext cx="10515600" cy="4486275"/>
          </a:xfrm>
        </p:spPr>
        <p:txBody>
          <a:bodyPr>
            <a:normAutofit/>
          </a:bodyPr>
          <a:lstStyle/>
          <a:p>
            <a:pPr marL="0" marR="0" lvl="0" indent="0">
              <a:lnSpc>
                <a:spcPct val="107000"/>
              </a:lnSpc>
              <a:spcBef>
                <a:spcPts val="0"/>
              </a:spcBef>
              <a:spcAft>
                <a:spcPts val="0"/>
              </a:spcAft>
              <a:buSzPts val="1000"/>
              <a:buNone/>
              <a:tabLst>
                <a:tab pos="457200" algn="l"/>
              </a:tabLst>
            </a:pPr>
            <a:r>
              <a:rPr lang="en-US" dirty="0"/>
              <a:t>Apply for KanCare: </a:t>
            </a:r>
            <a:r>
              <a:rPr lang="en-US" dirty="0">
                <a:hlinkClick r:id="rId2"/>
              </a:rPr>
              <a:t>https://www.kancare.ks.gov/consumers/apply-for-kancare</a:t>
            </a:r>
            <a:endParaRPr lang="en-US" dirty="0"/>
          </a:p>
          <a:p>
            <a:pPr marL="0" marR="0" lvl="0" indent="0">
              <a:lnSpc>
                <a:spcPct val="107000"/>
              </a:lnSpc>
              <a:spcBef>
                <a:spcPts val="0"/>
              </a:spcBef>
              <a:spcAft>
                <a:spcPts val="0"/>
              </a:spcAft>
              <a:buSzPts val="1000"/>
              <a:buNone/>
              <a:tabLst>
                <a:tab pos="457200" algn="l"/>
              </a:tabLst>
            </a:pPr>
            <a:endParaRPr lang="en-US" dirty="0"/>
          </a:p>
        </p:txBody>
      </p:sp>
      <p:pic>
        <p:nvPicPr>
          <p:cNvPr id="5" name="Picture 4">
            <a:extLst>
              <a:ext uri="{FF2B5EF4-FFF2-40B4-BE49-F238E27FC236}">
                <a16:creationId xmlns:a16="http://schemas.microsoft.com/office/drawing/2014/main" id="{46C63C0C-F85F-42FD-9170-6234E26ECBCA}"/>
              </a:ext>
            </a:extLst>
          </p:cNvPr>
          <p:cNvPicPr>
            <a:picLocks noChangeAspect="1"/>
          </p:cNvPicPr>
          <p:nvPr/>
        </p:nvPicPr>
        <p:blipFill rotWithShape="1">
          <a:blip r:embed="rId3"/>
          <a:srcRect b="5324"/>
          <a:stretch/>
        </p:blipFill>
        <p:spPr>
          <a:xfrm>
            <a:off x="1648918" y="2658919"/>
            <a:ext cx="7884826" cy="4199081"/>
          </a:xfrm>
          <a:prstGeom prst="rect">
            <a:avLst/>
          </a:prstGeom>
        </p:spPr>
      </p:pic>
      <p:cxnSp>
        <p:nvCxnSpPr>
          <p:cNvPr id="7" name="Straight Arrow Connector 6">
            <a:extLst>
              <a:ext uri="{FF2B5EF4-FFF2-40B4-BE49-F238E27FC236}">
                <a16:creationId xmlns:a16="http://schemas.microsoft.com/office/drawing/2014/main" id="{0D7DDD2B-4FBF-470A-A2AE-71A918FAB187}"/>
              </a:ext>
            </a:extLst>
          </p:cNvPr>
          <p:cNvCxnSpPr>
            <a:cxnSpLocks/>
          </p:cNvCxnSpPr>
          <p:nvPr/>
        </p:nvCxnSpPr>
        <p:spPr>
          <a:xfrm flipV="1">
            <a:off x="6880485" y="5504986"/>
            <a:ext cx="3252866" cy="1319135"/>
          </a:xfrm>
          <a:prstGeom prst="straightConnector1">
            <a:avLst/>
          </a:prstGeom>
          <a:ln w="92075">
            <a:headEnd type="triangle"/>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37D2AEA7-9893-4204-9ABE-251462D43481}"/>
              </a:ext>
            </a:extLst>
          </p:cNvPr>
          <p:cNvSpPr txBox="1"/>
          <p:nvPr/>
        </p:nvSpPr>
        <p:spPr>
          <a:xfrm>
            <a:off x="9833548" y="4242216"/>
            <a:ext cx="1781183" cy="954107"/>
          </a:xfrm>
          <a:prstGeom prst="rect">
            <a:avLst/>
          </a:prstGeom>
          <a:noFill/>
        </p:spPr>
        <p:txBody>
          <a:bodyPr wrap="square" rtlCol="0">
            <a:spAutoFit/>
          </a:bodyPr>
          <a:lstStyle/>
          <a:p>
            <a:r>
              <a:rPr lang="en-US" sz="2800" b="1" dirty="0">
                <a:solidFill>
                  <a:srgbClr val="FF0000"/>
                </a:solidFill>
              </a:rPr>
              <a:t>Scroll down</a:t>
            </a:r>
            <a:endParaRPr lang="en-US" dirty="0"/>
          </a:p>
        </p:txBody>
      </p:sp>
    </p:spTree>
    <p:extLst>
      <p:ext uri="{BB962C8B-B14F-4D97-AF65-F5344CB8AC3E}">
        <p14:creationId xmlns:p14="http://schemas.microsoft.com/office/powerpoint/2010/main" val="17231992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F0B4-4FC8-4EBB-82C3-FF6AC4C8CEBA}"/>
              </a:ext>
            </a:extLst>
          </p:cNvPr>
          <p:cNvSpPr>
            <a:spLocks noGrp="1"/>
          </p:cNvSpPr>
          <p:nvPr>
            <p:ph type="title"/>
          </p:nvPr>
        </p:nvSpPr>
        <p:spPr/>
        <p:txBody>
          <a:bodyPr/>
          <a:lstStyle/>
          <a:p>
            <a:r>
              <a:rPr lang="en-US" dirty="0"/>
              <a:t>Helpful Links – to get to guides --</a:t>
            </a:r>
          </a:p>
        </p:txBody>
      </p:sp>
      <p:sp>
        <p:nvSpPr>
          <p:cNvPr id="3" name="Content Placeholder 2">
            <a:extLst>
              <a:ext uri="{FF2B5EF4-FFF2-40B4-BE49-F238E27FC236}">
                <a16:creationId xmlns:a16="http://schemas.microsoft.com/office/drawing/2014/main" id="{E58DEA22-0BF5-42F2-989F-ECA769B3E72B}"/>
              </a:ext>
            </a:extLst>
          </p:cNvPr>
          <p:cNvSpPr>
            <a:spLocks noGrp="1"/>
          </p:cNvSpPr>
          <p:nvPr>
            <p:ph idx="1"/>
          </p:nvPr>
        </p:nvSpPr>
        <p:spPr>
          <a:xfrm>
            <a:off x="762000" y="1435856"/>
            <a:ext cx="10515600" cy="4486275"/>
          </a:xfrm>
        </p:spPr>
        <p:txBody>
          <a:bodyPr>
            <a:normAutofit/>
          </a:bodyPr>
          <a:lstStyle/>
          <a:p>
            <a:pPr marL="0" marR="0" lvl="0" indent="0">
              <a:lnSpc>
                <a:spcPct val="107000"/>
              </a:lnSpc>
              <a:spcBef>
                <a:spcPts val="0"/>
              </a:spcBef>
              <a:spcAft>
                <a:spcPts val="0"/>
              </a:spcAft>
              <a:buSzPts val="1000"/>
              <a:buNone/>
              <a:tabLst>
                <a:tab pos="457200" algn="l"/>
              </a:tabLst>
            </a:pPr>
            <a:r>
              <a:rPr lang="en-US" dirty="0"/>
              <a:t>Apply for KanCare: </a:t>
            </a:r>
            <a:r>
              <a:rPr lang="en-US" dirty="0">
                <a:hlinkClick r:id="rId2"/>
              </a:rPr>
              <a:t>https://www.kancare.ks.gov/consumers/apply-for-kancare</a:t>
            </a:r>
            <a:endParaRPr lang="en-US" dirty="0"/>
          </a:p>
          <a:p>
            <a:pPr marL="0" marR="0" lvl="0" indent="0">
              <a:lnSpc>
                <a:spcPct val="107000"/>
              </a:lnSpc>
              <a:spcBef>
                <a:spcPts val="0"/>
              </a:spcBef>
              <a:spcAft>
                <a:spcPts val="0"/>
              </a:spcAft>
              <a:buSzPts val="1000"/>
              <a:buNone/>
              <a:tabLst>
                <a:tab pos="457200" algn="l"/>
              </a:tabLst>
            </a:pPr>
            <a:endParaRPr lang="en-US" dirty="0"/>
          </a:p>
        </p:txBody>
      </p:sp>
      <p:sp>
        <p:nvSpPr>
          <p:cNvPr id="10" name="TextBox 9">
            <a:extLst>
              <a:ext uri="{FF2B5EF4-FFF2-40B4-BE49-F238E27FC236}">
                <a16:creationId xmlns:a16="http://schemas.microsoft.com/office/drawing/2014/main" id="{37D2AEA7-9893-4204-9ABE-251462D43481}"/>
              </a:ext>
            </a:extLst>
          </p:cNvPr>
          <p:cNvSpPr txBox="1"/>
          <p:nvPr/>
        </p:nvSpPr>
        <p:spPr>
          <a:xfrm>
            <a:off x="9833548" y="4242216"/>
            <a:ext cx="1781183" cy="954107"/>
          </a:xfrm>
          <a:prstGeom prst="rect">
            <a:avLst/>
          </a:prstGeom>
          <a:noFill/>
        </p:spPr>
        <p:txBody>
          <a:bodyPr wrap="square" rtlCol="0">
            <a:spAutoFit/>
          </a:bodyPr>
          <a:lstStyle/>
          <a:p>
            <a:r>
              <a:rPr lang="en-US" sz="2800" b="1" dirty="0">
                <a:solidFill>
                  <a:srgbClr val="FF0000"/>
                </a:solidFill>
              </a:rPr>
              <a:t>Guides by section</a:t>
            </a:r>
            <a:endParaRPr lang="en-US" dirty="0"/>
          </a:p>
        </p:txBody>
      </p:sp>
      <p:pic>
        <p:nvPicPr>
          <p:cNvPr id="6" name="Picture 5">
            <a:extLst>
              <a:ext uri="{FF2B5EF4-FFF2-40B4-BE49-F238E27FC236}">
                <a16:creationId xmlns:a16="http://schemas.microsoft.com/office/drawing/2014/main" id="{8038911A-0198-4588-B9FA-5E3F06C1D1D0}"/>
              </a:ext>
            </a:extLst>
          </p:cNvPr>
          <p:cNvPicPr>
            <a:picLocks noChangeAspect="1"/>
          </p:cNvPicPr>
          <p:nvPr/>
        </p:nvPicPr>
        <p:blipFill rotWithShape="1">
          <a:blip r:embed="rId3"/>
          <a:srcRect b="5324"/>
          <a:stretch/>
        </p:blipFill>
        <p:spPr>
          <a:xfrm>
            <a:off x="1259173" y="2555459"/>
            <a:ext cx="7674964" cy="4087318"/>
          </a:xfrm>
          <a:prstGeom prst="rect">
            <a:avLst/>
          </a:prstGeom>
        </p:spPr>
      </p:pic>
      <p:cxnSp>
        <p:nvCxnSpPr>
          <p:cNvPr id="7" name="Straight Arrow Connector 6">
            <a:extLst>
              <a:ext uri="{FF2B5EF4-FFF2-40B4-BE49-F238E27FC236}">
                <a16:creationId xmlns:a16="http://schemas.microsoft.com/office/drawing/2014/main" id="{0D7DDD2B-4FBF-470A-A2AE-71A918FAB187}"/>
              </a:ext>
            </a:extLst>
          </p:cNvPr>
          <p:cNvCxnSpPr>
            <a:cxnSpLocks/>
          </p:cNvCxnSpPr>
          <p:nvPr/>
        </p:nvCxnSpPr>
        <p:spPr>
          <a:xfrm flipV="1">
            <a:off x="6019800" y="4886793"/>
            <a:ext cx="3650730" cy="535351"/>
          </a:xfrm>
          <a:prstGeom prst="straightConnector1">
            <a:avLst/>
          </a:prstGeom>
          <a:ln w="92075">
            <a:headEnd type="triangl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960945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F0B4-4FC8-4EBB-82C3-FF6AC4C8CEBA}"/>
              </a:ext>
            </a:extLst>
          </p:cNvPr>
          <p:cNvSpPr>
            <a:spLocks noGrp="1"/>
          </p:cNvSpPr>
          <p:nvPr>
            <p:ph type="title"/>
          </p:nvPr>
        </p:nvSpPr>
        <p:spPr/>
        <p:txBody>
          <a:bodyPr/>
          <a:lstStyle/>
          <a:p>
            <a:r>
              <a:rPr lang="en-US" dirty="0"/>
              <a:t>Helpful Links – to get to “How to use the Self Service Portal” videos --</a:t>
            </a:r>
          </a:p>
        </p:txBody>
      </p:sp>
      <p:sp>
        <p:nvSpPr>
          <p:cNvPr id="3" name="Content Placeholder 2">
            <a:extLst>
              <a:ext uri="{FF2B5EF4-FFF2-40B4-BE49-F238E27FC236}">
                <a16:creationId xmlns:a16="http://schemas.microsoft.com/office/drawing/2014/main" id="{E58DEA22-0BF5-42F2-989F-ECA769B3E72B}"/>
              </a:ext>
            </a:extLst>
          </p:cNvPr>
          <p:cNvSpPr>
            <a:spLocks noGrp="1"/>
          </p:cNvSpPr>
          <p:nvPr>
            <p:ph idx="1"/>
          </p:nvPr>
        </p:nvSpPr>
        <p:spPr>
          <a:xfrm>
            <a:off x="762000" y="1573967"/>
            <a:ext cx="10515600" cy="4348164"/>
          </a:xfrm>
        </p:spPr>
        <p:txBody>
          <a:bodyPr>
            <a:normAutofit/>
          </a:bodyPr>
          <a:lstStyle/>
          <a:p>
            <a:pPr marL="0" marR="0" lvl="0" indent="0">
              <a:lnSpc>
                <a:spcPct val="107000"/>
              </a:lnSpc>
              <a:spcBef>
                <a:spcPts val="0"/>
              </a:spcBef>
              <a:spcAft>
                <a:spcPts val="0"/>
              </a:spcAft>
              <a:buSzPts val="1000"/>
              <a:buNone/>
              <a:tabLst>
                <a:tab pos="457200" algn="l"/>
              </a:tabLst>
            </a:pPr>
            <a:r>
              <a:rPr lang="en-US" dirty="0"/>
              <a:t>Apply for KanCare: </a:t>
            </a:r>
            <a:r>
              <a:rPr lang="en-US" dirty="0">
                <a:hlinkClick r:id="rId2"/>
              </a:rPr>
              <a:t>https://www.kancare.ks.gov/consumers/apply-for-kancare</a:t>
            </a:r>
            <a:endParaRPr lang="en-US" dirty="0"/>
          </a:p>
          <a:p>
            <a:pPr marL="0" marR="0" lvl="0" indent="0">
              <a:lnSpc>
                <a:spcPct val="107000"/>
              </a:lnSpc>
              <a:spcBef>
                <a:spcPts val="0"/>
              </a:spcBef>
              <a:spcAft>
                <a:spcPts val="0"/>
              </a:spcAft>
              <a:buSzPts val="1000"/>
              <a:buNone/>
              <a:tabLst>
                <a:tab pos="457200" algn="l"/>
              </a:tabLst>
            </a:pPr>
            <a:endParaRPr lang="en-US" dirty="0"/>
          </a:p>
        </p:txBody>
      </p:sp>
      <p:pic>
        <p:nvPicPr>
          <p:cNvPr id="5" name="Picture 4">
            <a:extLst>
              <a:ext uri="{FF2B5EF4-FFF2-40B4-BE49-F238E27FC236}">
                <a16:creationId xmlns:a16="http://schemas.microsoft.com/office/drawing/2014/main" id="{46C63C0C-F85F-42FD-9170-6234E26ECBCA}"/>
              </a:ext>
            </a:extLst>
          </p:cNvPr>
          <p:cNvPicPr>
            <a:picLocks noChangeAspect="1"/>
          </p:cNvPicPr>
          <p:nvPr/>
        </p:nvPicPr>
        <p:blipFill rotWithShape="1">
          <a:blip r:embed="rId3"/>
          <a:srcRect b="5324"/>
          <a:stretch/>
        </p:blipFill>
        <p:spPr>
          <a:xfrm>
            <a:off x="1648918" y="2658919"/>
            <a:ext cx="7884826" cy="4199081"/>
          </a:xfrm>
          <a:prstGeom prst="rect">
            <a:avLst/>
          </a:prstGeom>
        </p:spPr>
      </p:pic>
      <p:cxnSp>
        <p:nvCxnSpPr>
          <p:cNvPr id="7" name="Straight Arrow Connector 6">
            <a:extLst>
              <a:ext uri="{FF2B5EF4-FFF2-40B4-BE49-F238E27FC236}">
                <a16:creationId xmlns:a16="http://schemas.microsoft.com/office/drawing/2014/main" id="{0D7DDD2B-4FBF-470A-A2AE-71A918FAB187}"/>
              </a:ext>
            </a:extLst>
          </p:cNvPr>
          <p:cNvCxnSpPr>
            <a:cxnSpLocks/>
          </p:cNvCxnSpPr>
          <p:nvPr/>
        </p:nvCxnSpPr>
        <p:spPr>
          <a:xfrm flipV="1">
            <a:off x="6580682" y="5051685"/>
            <a:ext cx="3252866" cy="1319135"/>
          </a:xfrm>
          <a:prstGeom prst="straightConnector1">
            <a:avLst/>
          </a:prstGeom>
          <a:ln w="92075">
            <a:headEnd type="triangle"/>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37D2AEA7-9893-4204-9ABE-251462D43481}"/>
              </a:ext>
            </a:extLst>
          </p:cNvPr>
          <p:cNvSpPr txBox="1"/>
          <p:nvPr/>
        </p:nvSpPr>
        <p:spPr>
          <a:xfrm>
            <a:off x="9833548" y="4242216"/>
            <a:ext cx="1781183" cy="523220"/>
          </a:xfrm>
          <a:prstGeom prst="rect">
            <a:avLst/>
          </a:prstGeom>
          <a:noFill/>
        </p:spPr>
        <p:txBody>
          <a:bodyPr wrap="square" rtlCol="0">
            <a:spAutoFit/>
          </a:bodyPr>
          <a:lstStyle/>
          <a:p>
            <a:r>
              <a:rPr lang="en-US" sz="2800" b="1" dirty="0">
                <a:solidFill>
                  <a:srgbClr val="FF0000"/>
                </a:solidFill>
              </a:rPr>
              <a:t>Click Here</a:t>
            </a:r>
            <a:endParaRPr lang="en-US" dirty="0"/>
          </a:p>
        </p:txBody>
      </p:sp>
    </p:spTree>
    <p:extLst>
      <p:ext uri="{BB962C8B-B14F-4D97-AF65-F5344CB8AC3E}">
        <p14:creationId xmlns:p14="http://schemas.microsoft.com/office/powerpoint/2010/main" val="20614366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F0B4-4FC8-4EBB-82C3-FF6AC4C8CEBA}"/>
              </a:ext>
            </a:extLst>
          </p:cNvPr>
          <p:cNvSpPr>
            <a:spLocks noGrp="1"/>
          </p:cNvSpPr>
          <p:nvPr>
            <p:ph type="title"/>
          </p:nvPr>
        </p:nvSpPr>
        <p:spPr/>
        <p:txBody>
          <a:bodyPr/>
          <a:lstStyle/>
          <a:p>
            <a:r>
              <a:rPr lang="en-US" dirty="0"/>
              <a:t>Helpful Links – to get to videos --</a:t>
            </a:r>
          </a:p>
        </p:txBody>
      </p:sp>
      <p:sp>
        <p:nvSpPr>
          <p:cNvPr id="3" name="Content Placeholder 2">
            <a:extLst>
              <a:ext uri="{FF2B5EF4-FFF2-40B4-BE49-F238E27FC236}">
                <a16:creationId xmlns:a16="http://schemas.microsoft.com/office/drawing/2014/main" id="{E58DEA22-0BF5-42F2-989F-ECA769B3E72B}"/>
              </a:ext>
            </a:extLst>
          </p:cNvPr>
          <p:cNvSpPr>
            <a:spLocks noGrp="1"/>
          </p:cNvSpPr>
          <p:nvPr>
            <p:ph idx="1"/>
          </p:nvPr>
        </p:nvSpPr>
        <p:spPr>
          <a:xfrm>
            <a:off x="762000" y="1435856"/>
            <a:ext cx="10515600" cy="4486275"/>
          </a:xfrm>
        </p:spPr>
        <p:txBody>
          <a:bodyPr>
            <a:normAutofit/>
          </a:bodyPr>
          <a:lstStyle/>
          <a:p>
            <a:pPr marL="0" marR="0" lvl="0" indent="0">
              <a:lnSpc>
                <a:spcPct val="107000"/>
              </a:lnSpc>
              <a:spcBef>
                <a:spcPts val="0"/>
              </a:spcBef>
              <a:spcAft>
                <a:spcPts val="0"/>
              </a:spcAft>
              <a:buSzPts val="1000"/>
              <a:buNone/>
              <a:tabLst>
                <a:tab pos="457200" algn="l"/>
              </a:tabLst>
            </a:pPr>
            <a:r>
              <a:rPr lang="en-US" dirty="0"/>
              <a:t>Apply for KanCare: </a:t>
            </a:r>
            <a:r>
              <a:rPr lang="en-US" dirty="0">
                <a:hlinkClick r:id="rId2"/>
              </a:rPr>
              <a:t>https://www.kancare.ks.gov/consumers/apply-for-kancare</a:t>
            </a:r>
            <a:endParaRPr lang="en-US" dirty="0"/>
          </a:p>
          <a:p>
            <a:pPr marL="0" marR="0" lvl="0" indent="0">
              <a:lnSpc>
                <a:spcPct val="107000"/>
              </a:lnSpc>
              <a:spcBef>
                <a:spcPts val="0"/>
              </a:spcBef>
              <a:spcAft>
                <a:spcPts val="0"/>
              </a:spcAft>
              <a:buSzPts val="1000"/>
              <a:buNone/>
              <a:tabLst>
                <a:tab pos="457200" algn="l"/>
              </a:tabLst>
            </a:pPr>
            <a:endParaRPr lang="en-US" dirty="0"/>
          </a:p>
        </p:txBody>
      </p:sp>
      <p:sp>
        <p:nvSpPr>
          <p:cNvPr id="10" name="TextBox 9">
            <a:extLst>
              <a:ext uri="{FF2B5EF4-FFF2-40B4-BE49-F238E27FC236}">
                <a16:creationId xmlns:a16="http://schemas.microsoft.com/office/drawing/2014/main" id="{37D2AEA7-9893-4204-9ABE-251462D43481}"/>
              </a:ext>
            </a:extLst>
          </p:cNvPr>
          <p:cNvSpPr txBox="1"/>
          <p:nvPr/>
        </p:nvSpPr>
        <p:spPr>
          <a:xfrm>
            <a:off x="9833548" y="4242216"/>
            <a:ext cx="1781183" cy="523220"/>
          </a:xfrm>
          <a:prstGeom prst="rect">
            <a:avLst/>
          </a:prstGeom>
          <a:noFill/>
        </p:spPr>
        <p:txBody>
          <a:bodyPr wrap="square" rtlCol="0">
            <a:spAutoFit/>
          </a:bodyPr>
          <a:lstStyle/>
          <a:p>
            <a:r>
              <a:rPr lang="en-US" sz="2800" b="1" dirty="0">
                <a:solidFill>
                  <a:srgbClr val="FF0000"/>
                </a:solidFill>
              </a:rPr>
              <a:t>Click Here</a:t>
            </a:r>
            <a:endParaRPr lang="en-US" dirty="0"/>
          </a:p>
        </p:txBody>
      </p:sp>
      <p:pic>
        <p:nvPicPr>
          <p:cNvPr id="6" name="Picture 5">
            <a:extLst>
              <a:ext uri="{FF2B5EF4-FFF2-40B4-BE49-F238E27FC236}">
                <a16:creationId xmlns:a16="http://schemas.microsoft.com/office/drawing/2014/main" id="{4E290372-5D56-497C-BE02-A4BDFA37C4D8}"/>
              </a:ext>
            </a:extLst>
          </p:cNvPr>
          <p:cNvPicPr>
            <a:picLocks noChangeAspect="1"/>
          </p:cNvPicPr>
          <p:nvPr/>
        </p:nvPicPr>
        <p:blipFill rotWithShape="1">
          <a:blip r:embed="rId3"/>
          <a:srcRect b="5324"/>
          <a:stretch/>
        </p:blipFill>
        <p:spPr>
          <a:xfrm>
            <a:off x="1347866" y="2379513"/>
            <a:ext cx="8409482" cy="4478487"/>
          </a:xfrm>
          <a:prstGeom prst="rect">
            <a:avLst/>
          </a:prstGeom>
        </p:spPr>
      </p:pic>
      <p:cxnSp>
        <p:nvCxnSpPr>
          <p:cNvPr id="7" name="Straight Arrow Connector 6">
            <a:extLst>
              <a:ext uri="{FF2B5EF4-FFF2-40B4-BE49-F238E27FC236}">
                <a16:creationId xmlns:a16="http://schemas.microsoft.com/office/drawing/2014/main" id="{0D7DDD2B-4FBF-470A-A2AE-71A918FAB187}"/>
              </a:ext>
            </a:extLst>
          </p:cNvPr>
          <p:cNvCxnSpPr>
            <a:cxnSpLocks/>
          </p:cNvCxnSpPr>
          <p:nvPr/>
        </p:nvCxnSpPr>
        <p:spPr>
          <a:xfrm>
            <a:off x="1828800" y="3429000"/>
            <a:ext cx="7667617" cy="1189756"/>
          </a:xfrm>
          <a:prstGeom prst="straightConnector1">
            <a:avLst/>
          </a:prstGeom>
          <a:ln w="92075">
            <a:headEnd type="triangl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11631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3597" y="242370"/>
            <a:ext cx="6864803" cy="868362"/>
          </a:xfrm>
        </p:spPr>
        <p:txBody>
          <a:bodyPr>
            <a:normAutofit/>
          </a:bodyPr>
          <a:lstStyle/>
          <a:p>
            <a:pPr algn="ctr"/>
            <a:r>
              <a:rPr lang="en-US" sz="4000" b="1" dirty="0">
                <a:latin typeface="+mn-lt"/>
              </a:rPr>
              <a:t>Medicaid Differs State-to-State</a:t>
            </a:r>
          </a:p>
        </p:txBody>
      </p:sp>
      <p:sp>
        <p:nvSpPr>
          <p:cNvPr id="3" name="Content Placeholder 2"/>
          <p:cNvSpPr>
            <a:spLocks noGrp="1"/>
          </p:cNvSpPr>
          <p:nvPr>
            <p:ph idx="1"/>
          </p:nvPr>
        </p:nvSpPr>
        <p:spPr>
          <a:xfrm>
            <a:off x="1981198" y="1116145"/>
            <a:ext cx="8229600" cy="2740687"/>
          </a:xfrm>
        </p:spPr>
        <p:txBody>
          <a:bodyPr>
            <a:normAutofit/>
          </a:bodyPr>
          <a:lstStyle/>
          <a:p>
            <a:r>
              <a:rPr lang="en-US" dirty="0">
                <a:solidFill>
                  <a:schemeClr val="tx1"/>
                </a:solidFill>
                <a:latin typeface="+mn-lt"/>
              </a:rPr>
              <a:t>Just because a consumer was eligible for Medicaid in another state does </a:t>
            </a:r>
            <a:r>
              <a:rPr lang="en-US" b="1" dirty="0">
                <a:solidFill>
                  <a:schemeClr val="tx1"/>
                </a:solidFill>
                <a:latin typeface="+mn-lt"/>
              </a:rPr>
              <a:t>NOT</a:t>
            </a:r>
            <a:r>
              <a:rPr lang="en-US" dirty="0">
                <a:solidFill>
                  <a:schemeClr val="tx1"/>
                </a:solidFill>
                <a:latin typeface="+mn-lt"/>
              </a:rPr>
              <a:t> mean they will also be eligible</a:t>
            </a:r>
            <a:r>
              <a:rPr lang="en-US" b="1" dirty="0">
                <a:solidFill>
                  <a:schemeClr val="tx1"/>
                </a:solidFill>
                <a:latin typeface="+mn-lt"/>
              </a:rPr>
              <a:t> </a:t>
            </a:r>
            <a:r>
              <a:rPr lang="en-US" dirty="0">
                <a:solidFill>
                  <a:schemeClr val="tx1"/>
                </a:solidFill>
                <a:latin typeface="+mn-lt"/>
              </a:rPr>
              <a:t>in Kansas.</a:t>
            </a:r>
          </a:p>
          <a:p>
            <a:pPr marL="0" indent="0">
              <a:buNone/>
            </a:pPr>
            <a:endParaRPr lang="en-US" sz="1800" dirty="0"/>
          </a:p>
          <a:p>
            <a:pPr lvl="0"/>
            <a:r>
              <a:rPr lang="en-US" dirty="0">
                <a:solidFill>
                  <a:schemeClr val="tx1"/>
                </a:solidFill>
                <a:latin typeface="+mn-lt"/>
              </a:rPr>
              <a:t>Even if they </a:t>
            </a:r>
            <a:r>
              <a:rPr lang="en-US" i="1" dirty="0">
                <a:solidFill>
                  <a:schemeClr val="tx1"/>
                </a:solidFill>
                <a:latin typeface="+mn-lt"/>
              </a:rPr>
              <a:t>are</a:t>
            </a:r>
            <a:r>
              <a:rPr lang="en-US" dirty="0">
                <a:solidFill>
                  <a:schemeClr val="tx1"/>
                </a:solidFill>
                <a:latin typeface="+mn-lt"/>
              </a:rPr>
              <a:t> eligible in Kansas, the scope of benefits and services may vary as well.</a:t>
            </a:r>
          </a:p>
          <a:p>
            <a:pPr marL="0" indent="0">
              <a:buNone/>
            </a:pPr>
            <a:endParaRPr lang="en-US" dirty="0">
              <a:solidFill>
                <a:schemeClr val="tx1"/>
              </a:solidFill>
              <a:latin typeface="+mn-lt"/>
            </a:endParaRPr>
          </a:p>
          <a:p>
            <a:pPr lvl="1"/>
            <a:endParaRPr lang="en-US" dirty="0">
              <a:latin typeface="+mn-lt"/>
            </a:endParaRPr>
          </a:p>
        </p:txBody>
      </p:sp>
      <p:sp>
        <p:nvSpPr>
          <p:cNvPr id="5" name="Slide Number Placeholder 4"/>
          <p:cNvSpPr>
            <a:spLocks noGrp="1"/>
          </p:cNvSpPr>
          <p:nvPr>
            <p:ph type="sldNum" sz="quarter" idx="12"/>
          </p:nvPr>
        </p:nvSpPr>
        <p:spPr/>
        <p:txBody>
          <a:bodyPr/>
          <a:lstStyle/>
          <a:p>
            <a:fld id="{4CC80072-E976-4164-B251-BB9FF94A818B}" type="slidenum">
              <a:rPr lang="en-US" smtClean="0"/>
              <a:pPr/>
              <a:t>13</a:t>
            </a:fld>
            <a:endParaRPr lang="en-US" dirty="0"/>
          </a:p>
        </p:txBody>
      </p:sp>
      <p:pic>
        <p:nvPicPr>
          <p:cNvPr id="1030" name="Picture 6" descr="Maps, Country, America, States, Land, Geography, 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9401" y="3776056"/>
            <a:ext cx="4073197" cy="25712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eroplane, Airliner, Airbus, Airplane, Fly, Jet, Pla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03075">
            <a:off x="3077305" y="3982192"/>
            <a:ext cx="2194078" cy="143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29095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F0B4-4FC8-4EBB-82C3-FF6AC4C8CEBA}"/>
              </a:ext>
            </a:extLst>
          </p:cNvPr>
          <p:cNvSpPr>
            <a:spLocks noGrp="1"/>
          </p:cNvSpPr>
          <p:nvPr>
            <p:ph type="title"/>
          </p:nvPr>
        </p:nvSpPr>
        <p:spPr/>
        <p:txBody>
          <a:bodyPr/>
          <a:lstStyle/>
          <a:p>
            <a:r>
              <a:rPr lang="en-US" dirty="0"/>
              <a:t>Helpful Links – to get to videos --</a:t>
            </a:r>
          </a:p>
        </p:txBody>
      </p:sp>
      <p:sp>
        <p:nvSpPr>
          <p:cNvPr id="3" name="Content Placeholder 2">
            <a:extLst>
              <a:ext uri="{FF2B5EF4-FFF2-40B4-BE49-F238E27FC236}">
                <a16:creationId xmlns:a16="http://schemas.microsoft.com/office/drawing/2014/main" id="{E58DEA22-0BF5-42F2-989F-ECA769B3E72B}"/>
              </a:ext>
            </a:extLst>
          </p:cNvPr>
          <p:cNvSpPr>
            <a:spLocks noGrp="1"/>
          </p:cNvSpPr>
          <p:nvPr>
            <p:ph idx="1"/>
          </p:nvPr>
        </p:nvSpPr>
        <p:spPr>
          <a:xfrm>
            <a:off x="762000" y="1435856"/>
            <a:ext cx="10515600" cy="4486275"/>
          </a:xfrm>
        </p:spPr>
        <p:txBody>
          <a:bodyPr>
            <a:normAutofit/>
          </a:bodyPr>
          <a:lstStyle/>
          <a:p>
            <a:pPr marL="0" marR="0" lvl="0" indent="0">
              <a:lnSpc>
                <a:spcPct val="107000"/>
              </a:lnSpc>
              <a:spcBef>
                <a:spcPts val="0"/>
              </a:spcBef>
              <a:spcAft>
                <a:spcPts val="0"/>
              </a:spcAft>
              <a:buSzPts val="1000"/>
              <a:buNone/>
              <a:tabLst>
                <a:tab pos="457200" algn="l"/>
              </a:tabLst>
            </a:pPr>
            <a:r>
              <a:rPr lang="en-US" dirty="0"/>
              <a:t>Apply for KanCare: </a:t>
            </a:r>
            <a:r>
              <a:rPr lang="en-US" dirty="0">
                <a:hlinkClick r:id="rId2"/>
              </a:rPr>
              <a:t>https://www.kancare.ks.gov/consumers/apply-for-kancare</a:t>
            </a:r>
            <a:endParaRPr lang="en-US" dirty="0"/>
          </a:p>
          <a:p>
            <a:pPr marL="0" marR="0" lvl="0" indent="0">
              <a:lnSpc>
                <a:spcPct val="107000"/>
              </a:lnSpc>
              <a:spcBef>
                <a:spcPts val="0"/>
              </a:spcBef>
              <a:spcAft>
                <a:spcPts val="0"/>
              </a:spcAft>
              <a:buSzPts val="1000"/>
              <a:buNone/>
              <a:tabLst>
                <a:tab pos="457200" algn="l"/>
              </a:tabLst>
            </a:pPr>
            <a:endParaRPr lang="en-US" dirty="0"/>
          </a:p>
        </p:txBody>
      </p:sp>
      <p:sp>
        <p:nvSpPr>
          <p:cNvPr id="10" name="TextBox 9">
            <a:extLst>
              <a:ext uri="{FF2B5EF4-FFF2-40B4-BE49-F238E27FC236}">
                <a16:creationId xmlns:a16="http://schemas.microsoft.com/office/drawing/2014/main" id="{37D2AEA7-9893-4204-9ABE-251462D43481}"/>
              </a:ext>
            </a:extLst>
          </p:cNvPr>
          <p:cNvSpPr txBox="1"/>
          <p:nvPr/>
        </p:nvSpPr>
        <p:spPr>
          <a:xfrm>
            <a:off x="10064646" y="3866123"/>
            <a:ext cx="1781183" cy="523220"/>
          </a:xfrm>
          <a:prstGeom prst="rect">
            <a:avLst/>
          </a:prstGeom>
          <a:noFill/>
        </p:spPr>
        <p:txBody>
          <a:bodyPr wrap="square" rtlCol="0">
            <a:spAutoFit/>
          </a:bodyPr>
          <a:lstStyle/>
          <a:p>
            <a:r>
              <a:rPr lang="en-US" sz="2800" b="1" dirty="0">
                <a:solidFill>
                  <a:srgbClr val="FF0000"/>
                </a:solidFill>
              </a:rPr>
              <a:t>Click Here</a:t>
            </a:r>
            <a:endParaRPr lang="en-US" dirty="0"/>
          </a:p>
        </p:txBody>
      </p:sp>
      <p:pic>
        <p:nvPicPr>
          <p:cNvPr id="5" name="Picture 4">
            <a:extLst>
              <a:ext uri="{FF2B5EF4-FFF2-40B4-BE49-F238E27FC236}">
                <a16:creationId xmlns:a16="http://schemas.microsoft.com/office/drawing/2014/main" id="{430AF4A1-4448-4642-8400-105D9AEAE657}"/>
              </a:ext>
            </a:extLst>
          </p:cNvPr>
          <p:cNvPicPr>
            <a:picLocks noChangeAspect="1"/>
          </p:cNvPicPr>
          <p:nvPr/>
        </p:nvPicPr>
        <p:blipFill rotWithShape="1">
          <a:blip r:embed="rId3"/>
          <a:srcRect b="5324"/>
          <a:stretch/>
        </p:blipFill>
        <p:spPr>
          <a:xfrm>
            <a:off x="2069892" y="2285812"/>
            <a:ext cx="7899816" cy="4207063"/>
          </a:xfrm>
          <a:prstGeom prst="rect">
            <a:avLst/>
          </a:prstGeom>
        </p:spPr>
      </p:pic>
      <p:cxnSp>
        <p:nvCxnSpPr>
          <p:cNvPr id="7" name="Straight Arrow Connector 6">
            <a:extLst>
              <a:ext uri="{FF2B5EF4-FFF2-40B4-BE49-F238E27FC236}">
                <a16:creationId xmlns:a16="http://schemas.microsoft.com/office/drawing/2014/main" id="{0D7DDD2B-4FBF-470A-A2AE-71A918FAB187}"/>
              </a:ext>
            </a:extLst>
          </p:cNvPr>
          <p:cNvCxnSpPr>
            <a:cxnSpLocks/>
            <a:endCxn id="10" idx="1"/>
          </p:cNvCxnSpPr>
          <p:nvPr/>
        </p:nvCxnSpPr>
        <p:spPr>
          <a:xfrm flipV="1">
            <a:off x="3417757" y="4127733"/>
            <a:ext cx="6646889" cy="144464"/>
          </a:xfrm>
          <a:prstGeom prst="straightConnector1">
            <a:avLst/>
          </a:prstGeom>
          <a:ln w="92075">
            <a:headEnd type="triangl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086621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F0B4-4FC8-4EBB-82C3-FF6AC4C8CEBA}"/>
              </a:ext>
            </a:extLst>
          </p:cNvPr>
          <p:cNvSpPr>
            <a:spLocks noGrp="1"/>
          </p:cNvSpPr>
          <p:nvPr>
            <p:ph type="title"/>
          </p:nvPr>
        </p:nvSpPr>
        <p:spPr/>
        <p:txBody>
          <a:bodyPr/>
          <a:lstStyle/>
          <a:p>
            <a:r>
              <a:rPr lang="en-US" dirty="0"/>
              <a:t>Helpful Links – to get to videos --</a:t>
            </a:r>
          </a:p>
        </p:txBody>
      </p:sp>
      <p:sp>
        <p:nvSpPr>
          <p:cNvPr id="10" name="TextBox 9">
            <a:extLst>
              <a:ext uri="{FF2B5EF4-FFF2-40B4-BE49-F238E27FC236}">
                <a16:creationId xmlns:a16="http://schemas.microsoft.com/office/drawing/2014/main" id="{37D2AEA7-9893-4204-9ABE-251462D43481}"/>
              </a:ext>
            </a:extLst>
          </p:cNvPr>
          <p:cNvSpPr txBox="1"/>
          <p:nvPr/>
        </p:nvSpPr>
        <p:spPr>
          <a:xfrm>
            <a:off x="10064646" y="3866123"/>
            <a:ext cx="1781183" cy="523220"/>
          </a:xfrm>
          <a:prstGeom prst="rect">
            <a:avLst/>
          </a:prstGeom>
          <a:noFill/>
        </p:spPr>
        <p:txBody>
          <a:bodyPr wrap="square" rtlCol="0">
            <a:spAutoFit/>
          </a:bodyPr>
          <a:lstStyle/>
          <a:p>
            <a:r>
              <a:rPr lang="en-US" sz="2800" b="1" dirty="0">
                <a:solidFill>
                  <a:srgbClr val="FF0000"/>
                </a:solidFill>
              </a:rPr>
              <a:t>Click Here</a:t>
            </a:r>
            <a:endParaRPr lang="en-US" dirty="0"/>
          </a:p>
        </p:txBody>
      </p:sp>
      <p:pic>
        <p:nvPicPr>
          <p:cNvPr id="6" name="Picture 5">
            <a:extLst>
              <a:ext uri="{FF2B5EF4-FFF2-40B4-BE49-F238E27FC236}">
                <a16:creationId xmlns:a16="http://schemas.microsoft.com/office/drawing/2014/main" id="{809BCCE6-7635-4CB4-AEB4-8725FC9EEA72}"/>
              </a:ext>
            </a:extLst>
          </p:cNvPr>
          <p:cNvPicPr>
            <a:picLocks noChangeAspect="1"/>
          </p:cNvPicPr>
          <p:nvPr/>
        </p:nvPicPr>
        <p:blipFill rotWithShape="1">
          <a:blip r:embed="rId2"/>
          <a:srcRect b="5324"/>
          <a:stretch/>
        </p:blipFill>
        <p:spPr>
          <a:xfrm>
            <a:off x="1194513" y="2418395"/>
            <a:ext cx="8129369" cy="4329312"/>
          </a:xfrm>
          <a:prstGeom prst="rect">
            <a:avLst/>
          </a:prstGeom>
        </p:spPr>
      </p:pic>
      <p:sp>
        <p:nvSpPr>
          <p:cNvPr id="3" name="Content Placeholder 2">
            <a:extLst>
              <a:ext uri="{FF2B5EF4-FFF2-40B4-BE49-F238E27FC236}">
                <a16:creationId xmlns:a16="http://schemas.microsoft.com/office/drawing/2014/main" id="{E58DEA22-0BF5-42F2-989F-ECA769B3E72B}"/>
              </a:ext>
            </a:extLst>
          </p:cNvPr>
          <p:cNvSpPr>
            <a:spLocks noGrp="1"/>
          </p:cNvSpPr>
          <p:nvPr>
            <p:ph idx="1"/>
          </p:nvPr>
        </p:nvSpPr>
        <p:spPr>
          <a:xfrm>
            <a:off x="762000" y="1435856"/>
            <a:ext cx="10515600" cy="4486275"/>
          </a:xfrm>
        </p:spPr>
        <p:txBody>
          <a:bodyPr>
            <a:normAutofit/>
          </a:bodyPr>
          <a:lstStyle/>
          <a:p>
            <a:pPr marL="0" marR="0" lvl="0" indent="0">
              <a:lnSpc>
                <a:spcPct val="107000"/>
              </a:lnSpc>
              <a:spcBef>
                <a:spcPts val="0"/>
              </a:spcBef>
              <a:spcAft>
                <a:spcPts val="0"/>
              </a:spcAft>
              <a:buSzPts val="1000"/>
              <a:buNone/>
              <a:tabLst>
                <a:tab pos="457200" algn="l"/>
              </a:tabLst>
            </a:pPr>
            <a:r>
              <a:rPr lang="en-US" dirty="0"/>
              <a:t>Apply for KanCare: </a:t>
            </a:r>
            <a:r>
              <a:rPr lang="en-US" sz="1200" dirty="0"/>
              <a:t>https://cssp.kees.ks.gov/apspssp/ssp.portal/informationLinks/trainingLinks;acsspCookie=-6_vOdrsOSnsJr6mZsvwjWUNEyAspmzGZc0FvJfbG6e3HtJyXPo3!-1927165001</a:t>
            </a:r>
          </a:p>
        </p:txBody>
      </p:sp>
      <p:cxnSp>
        <p:nvCxnSpPr>
          <p:cNvPr id="7" name="Straight Arrow Connector 6">
            <a:extLst>
              <a:ext uri="{FF2B5EF4-FFF2-40B4-BE49-F238E27FC236}">
                <a16:creationId xmlns:a16="http://schemas.microsoft.com/office/drawing/2014/main" id="{0D7DDD2B-4FBF-470A-A2AE-71A918FAB187}"/>
              </a:ext>
            </a:extLst>
          </p:cNvPr>
          <p:cNvCxnSpPr>
            <a:cxnSpLocks/>
            <a:endCxn id="10" idx="1"/>
          </p:cNvCxnSpPr>
          <p:nvPr/>
        </p:nvCxnSpPr>
        <p:spPr>
          <a:xfrm flipV="1">
            <a:off x="4092315" y="4127733"/>
            <a:ext cx="5972331" cy="369316"/>
          </a:xfrm>
          <a:prstGeom prst="straightConnector1">
            <a:avLst/>
          </a:prstGeom>
          <a:ln w="92075">
            <a:headEnd type="triangl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8858014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F0B4-4FC8-4EBB-82C3-FF6AC4C8CEBA}"/>
              </a:ext>
            </a:extLst>
          </p:cNvPr>
          <p:cNvSpPr>
            <a:spLocks noGrp="1"/>
          </p:cNvSpPr>
          <p:nvPr>
            <p:ph type="title"/>
          </p:nvPr>
        </p:nvSpPr>
        <p:spPr/>
        <p:txBody>
          <a:bodyPr/>
          <a:lstStyle/>
          <a:p>
            <a:r>
              <a:rPr lang="en-US" dirty="0"/>
              <a:t>Helpful Links – to get to videos --</a:t>
            </a:r>
          </a:p>
        </p:txBody>
      </p:sp>
      <p:sp>
        <p:nvSpPr>
          <p:cNvPr id="3" name="Content Placeholder 2">
            <a:extLst>
              <a:ext uri="{FF2B5EF4-FFF2-40B4-BE49-F238E27FC236}">
                <a16:creationId xmlns:a16="http://schemas.microsoft.com/office/drawing/2014/main" id="{E58DEA22-0BF5-42F2-989F-ECA769B3E72B}"/>
              </a:ext>
            </a:extLst>
          </p:cNvPr>
          <p:cNvSpPr>
            <a:spLocks noGrp="1"/>
          </p:cNvSpPr>
          <p:nvPr>
            <p:ph idx="1"/>
          </p:nvPr>
        </p:nvSpPr>
        <p:spPr>
          <a:xfrm>
            <a:off x="762000" y="1435856"/>
            <a:ext cx="10515600" cy="4486275"/>
          </a:xfrm>
        </p:spPr>
        <p:txBody>
          <a:bodyPr>
            <a:normAutofit/>
          </a:bodyPr>
          <a:lstStyle/>
          <a:p>
            <a:pPr marL="0" marR="0" lvl="0" indent="0">
              <a:lnSpc>
                <a:spcPct val="107000"/>
              </a:lnSpc>
              <a:spcBef>
                <a:spcPts val="0"/>
              </a:spcBef>
              <a:spcAft>
                <a:spcPts val="0"/>
              </a:spcAft>
              <a:buSzPts val="1000"/>
              <a:buNone/>
              <a:tabLst>
                <a:tab pos="457200" algn="l"/>
              </a:tabLst>
            </a:pPr>
            <a:r>
              <a:rPr lang="en-US" dirty="0"/>
              <a:t>Apply for KanCare: https://vimeo.com/showcase/8602150</a:t>
            </a:r>
            <a:endParaRPr lang="en-US" sz="1200" dirty="0"/>
          </a:p>
        </p:txBody>
      </p:sp>
      <p:pic>
        <p:nvPicPr>
          <p:cNvPr id="5" name="Picture 4">
            <a:extLst>
              <a:ext uri="{FF2B5EF4-FFF2-40B4-BE49-F238E27FC236}">
                <a16:creationId xmlns:a16="http://schemas.microsoft.com/office/drawing/2014/main" id="{DD53742C-B44A-4ECF-A5FB-2EBBEA7206B2}"/>
              </a:ext>
            </a:extLst>
          </p:cNvPr>
          <p:cNvPicPr>
            <a:picLocks noChangeAspect="1"/>
          </p:cNvPicPr>
          <p:nvPr/>
        </p:nvPicPr>
        <p:blipFill rotWithShape="1">
          <a:blip r:embed="rId2"/>
          <a:srcRect b="5324"/>
          <a:stretch/>
        </p:blipFill>
        <p:spPr>
          <a:xfrm>
            <a:off x="914400" y="2405362"/>
            <a:ext cx="8049718" cy="4286894"/>
          </a:xfrm>
          <a:prstGeom prst="rect">
            <a:avLst/>
          </a:prstGeom>
        </p:spPr>
      </p:pic>
    </p:spTree>
    <p:extLst>
      <p:ext uri="{BB962C8B-B14F-4D97-AF65-F5344CB8AC3E}">
        <p14:creationId xmlns:p14="http://schemas.microsoft.com/office/powerpoint/2010/main" val="36264661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F0B4-4FC8-4EBB-82C3-FF6AC4C8CEBA}"/>
              </a:ext>
            </a:extLst>
          </p:cNvPr>
          <p:cNvSpPr>
            <a:spLocks noGrp="1"/>
          </p:cNvSpPr>
          <p:nvPr>
            <p:ph type="title"/>
          </p:nvPr>
        </p:nvSpPr>
        <p:spPr/>
        <p:txBody>
          <a:bodyPr/>
          <a:lstStyle/>
          <a:p>
            <a:r>
              <a:rPr lang="en-US" dirty="0"/>
              <a:t>Helpful Links – to get to in-person assistance--</a:t>
            </a:r>
          </a:p>
        </p:txBody>
      </p:sp>
      <p:sp>
        <p:nvSpPr>
          <p:cNvPr id="3" name="Content Placeholder 2">
            <a:extLst>
              <a:ext uri="{FF2B5EF4-FFF2-40B4-BE49-F238E27FC236}">
                <a16:creationId xmlns:a16="http://schemas.microsoft.com/office/drawing/2014/main" id="{E58DEA22-0BF5-42F2-989F-ECA769B3E72B}"/>
              </a:ext>
            </a:extLst>
          </p:cNvPr>
          <p:cNvSpPr>
            <a:spLocks noGrp="1"/>
          </p:cNvSpPr>
          <p:nvPr>
            <p:ph idx="1"/>
          </p:nvPr>
        </p:nvSpPr>
        <p:spPr>
          <a:xfrm>
            <a:off x="762000" y="1300280"/>
            <a:ext cx="10515600" cy="4621852"/>
          </a:xfrm>
        </p:spPr>
        <p:txBody>
          <a:bodyPr>
            <a:normAutofit/>
          </a:bodyPr>
          <a:lstStyle/>
          <a:p>
            <a:pPr marL="0" marR="0" lvl="0" indent="0">
              <a:lnSpc>
                <a:spcPct val="107000"/>
              </a:lnSpc>
              <a:spcBef>
                <a:spcPts val="0"/>
              </a:spcBef>
              <a:spcAft>
                <a:spcPts val="0"/>
              </a:spcAft>
              <a:buSzPts val="1000"/>
              <a:buNone/>
              <a:tabLst>
                <a:tab pos="457200" algn="l"/>
              </a:tabLst>
            </a:pPr>
            <a:r>
              <a:rPr lang="en-US" sz="2000" dirty="0">
                <a:hlinkClick r:id="rId2"/>
              </a:rPr>
              <a:t>https://www.kancare.ks.gov/kancare-ombudsman-office/resources</a:t>
            </a:r>
            <a:r>
              <a:rPr lang="en-US" sz="2000" dirty="0"/>
              <a:t>  AND SCROLL DOWN</a:t>
            </a:r>
          </a:p>
        </p:txBody>
      </p:sp>
      <p:pic>
        <p:nvPicPr>
          <p:cNvPr id="6" name="Picture 5">
            <a:extLst>
              <a:ext uri="{FF2B5EF4-FFF2-40B4-BE49-F238E27FC236}">
                <a16:creationId xmlns:a16="http://schemas.microsoft.com/office/drawing/2014/main" id="{D7DDBB97-7829-4B3B-9AFC-2A8E1E9D088A}"/>
              </a:ext>
            </a:extLst>
          </p:cNvPr>
          <p:cNvPicPr>
            <a:picLocks noChangeAspect="1"/>
          </p:cNvPicPr>
          <p:nvPr/>
        </p:nvPicPr>
        <p:blipFill rotWithShape="1">
          <a:blip r:embed="rId3"/>
          <a:srcRect b="5324"/>
          <a:stretch/>
        </p:blipFill>
        <p:spPr>
          <a:xfrm>
            <a:off x="1708879" y="1690688"/>
            <a:ext cx="9054059" cy="4821758"/>
          </a:xfrm>
          <a:prstGeom prst="rect">
            <a:avLst/>
          </a:prstGeom>
        </p:spPr>
      </p:pic>
      <p:cxnSp>
        <p:nvCxnSpPr>
          <p:cNvPr id="7" name="Straight Arrow Connector 6">
            <a:extLst>
              <a:ext uri="{FF2B5EF4-FFF2-40B4-BE49-F238E27FC236}">
                <a16:creationId xmlns:a16="http://schemas.microsoft.com/office/drawing/2014/main" id="{C7AB45ED-D2EA-495F-8581-96EF206F6DF3}"/>
              </a:ext>
            </a:extLst>
          </p:cNvPr>
          <p:cNvCxnSpPr>
            <a:cxnSpLocks/>
          </p:cNvCxnSpPr>
          <p:nvPr/>
        </p:nvCxnSpPr>
        <p:spPr>
          <a:xfrm flipH="1" flipV="1">
            <a:off x="7974767" y="1777057"/>
            <a:ext cx="1716998" cy="4058705"/>
          </a:xfrm>
          <a:prstGeom prst="straightConnector1">
            <a:avLst/>
          </a:prstGeom>
          <a:ln w="92075">
            <a:headEnd type="triangl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6305112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F0B4-4FC8-4EBB-82C3-FF6AC4C8CEBA}"/>
              </a:ext>
            </a:extLst>
          </p:cNvPr>
          <p:cNvSpPr>
            <a:spLocks noGrp="1"/>
          </p:cNvSpPr>
          <p:nvPr>
            <p:ph type="title"/>
          </p:nvPr>
        </p:nvSpPr>
        <p:spPr/>
        <p:txBody>
          <a:bodyPr/>
          <a:lstStyle/>
          <a:p>
            <a:r>
              <a:rPr lang="en-US" dirty="0"/>
              <a:t>Helpful Links – to get to in-person assistance--</a:t>
            </a:r>
          </a:p>
        </p:txBody>
      </p:sp>
      <p:sp>
        <p:nvSpPr>
          <p:cNvPr id="3" name="Content Placeholder 2">
            <a:extLst>
              <a:ext uri="{FF2B5EF4-FFF2-40B4-BE49-F238E27FC236}">
                <a16:creationId xmlns:a16="http://schemas.microsoft.com/office/drawing/2014/main" id="{E58DEA22-0BF5-42F2-989F-ECA769B3E72B}"/>
              </a:ext>
            </a:extLst>
          </p:cNvPr>
          <p:cNvSpPr>
            <a:spLocks noGrp="1"/>
          </p:cNvSpPr>
          <p:nvPr>
            <p:ph idx="1"/>
          </p:nvPr>
        </p:nvSpPr>
        <p:spPr>
          <a:xfrm>
            <a:off x="762000" y="1300280"/>
            <a:ext cx="10515600" cy="4621852"/>
          </a:xfrm>
        </p:spPr>
        <p:txBody>
          <a:bodyPr>
            <a:normAutofit/>
          </a:bodyPr>
          <a:lstStyle/>
          <a:p>
            <a:pPr marL="0" marR="0" lvl="0" indent="0">
              <a:lnSpc>
                <a:spcPct val="107000"/>
              </a:lnSpc>
              <a:spcBef>
                <a:spcPts val="0"/>
              </a:spcBef>
              <a:spcAft>
                <a:spcPts val="0"/>
              </a:spcAft>
              <a:buSzPts val="1000"/>
              <a:buNone/>
              <a:tabLst>
                <a:tab pos="457200" algn="l"/>
              </a:tabLst>
            </a:pPr>
            <a:r>
              <a:rPr lang="en-US" sz="2000" dirty="0">
                <a:hlinkClick r:id="rId2"/>
              </a:rPr>
              <a:t>https://www.kancare.ks.gov/kancare-ombudsman-office/resources</a:t>
            </a:r>
            <a:r>
              <a:rPr lang="en-US" sz="2000" dirty="0"/>
              <a:t>  AND SCROLL DOWN</a:t>
            </a:r>
          </a:p>
        </p:txBody>
      </p:sp>
      <p:pic>
        <p:nvPicPr>
          <p:cNvPr id="5" name="Picture 4">
            <a:extLst>
              <a:ext uri="{FF2B5EF4-FFF2-40B4-BE49-F238E27FC236}">
                <a16:creationId xmlns:a16="http://schemas.microsoft.com/office/drawing/2014/main" id="{C68DF621-7B9F-49EA-882C-A2F4D9FC8EFC}"/>
              </a:ext>
            </a:extLst>
          </p:cNvPr>
          <p:cNvPicPr>
            <a:picLocks noChangeAspect="1"/>
          </p:cNvPicPr>
          <p:nvPr/>
        </p:nvPicPr>
        <p:blipFill rotWithShape="1">
          <a:blip r:embed="rId3"/>
          <a:srcRect b="7104"/>
          <a:stretch/>
        </p:blipFill>
        <p:spPr>
          <a:xfrm>
            <a:off x="1484025" y="1871419"/>
            <a:ext cx="8844197" cy="4621456"/>
          </a:xfrm>
          <a:prstGeom prst="rect">
            <a:avLst/>
          </a:prstGeom>
        </p:spPr>
      </p:pic>
      <p:cxnSp>
        <p:nvCxnSpPr>
          <p:cNvPr id="7" name="Straight Arrow Connector 6">
            <a:extLst>
              <a:ext uri="{FF2B5EF4-FFF2-40B4-BE49-F238E27FC236}">
                <a16:creationId xmlns:a16="http://schemas.microsoft.com/office/drawing/2014/main" id="{C7AB45ED-D2EA-495F-8581-96EF206F6DF3}"/>
              </a:ext>
            </a:extLst>
          </p:cNvPr>
          <p:cNvCxnSpPr>
            <a:cxnSpLocks/>
          </p:cNvCxnSpPr>
          <p:nvPr/>
        </p:nvCxnSpPr>
        <p:spPr>
          <a:xfrm flipH="1">
            <a:off x="7120328" y="1409075"/>
            <a:ext cx="3587647" cy="2443397"/>
          </a:xfrm>
          <a:prstGeom prst="straightConnector1">
            <a:avLst/>
          </a:prstGeom>
          <a:ln w="92075">
            <a:headEnd type="triangl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8980288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F0B4-4FC8-4EBB-82C3-FF6AC4C8CEBA}"/>
              </a:ext>
            </a:extLst>
          </p:cNvPr>
          <p:cNvSpPr>
            <a:spLocks noGrp="1"/>
          </p:cNvSpPr>
          <p:nvPr>
            <p:ph type="title"/>
          </p:nvPr>
        </p:nvSpPr>
        <p:spPr/>
        <p:txBody>
          <a:bodyPr/>
          <a:lstStyle/>
          <a:p>
            <a:r>
              <a:rPr lang="en-US" dirty="0"/>
              <a:t>Helpful Links – to get to in-person assistance--</a:t>
            </a:r>
          </a:p>
        </p:txBody>
      </p:sp>
      <p:sp>
        <p:nvSpPr>
          <p:cNvPr id="3" name="Content Placeholder 2">
            <a:extLst>
              <a:ext uri="{FF2B5EF4-FFF2-40B4-BE49-F238E27FC236}">
                <a16:creationId xmlns:a16="http://schemas.microsoft.com/office/drawing/2014/main" id="{E58DEA22-0BF5-42F2-989F-ECA769B3E72B}"/>
              </a:ext>
            </a:extLst>
          </p:cNvPr>
          <p:cNvSpPr>
            <a:spLocks noGrp="1"/>
          </p:cNvSpPr>
          <p:nvPr>
            <p:ph idx="1"/>
          </p:nvPr>
        </p:nvSpPr>
        <p:spPr>
          <a:xfrm>
            <a:off x="762000" y="1300280"/>
            <a:ext cx="10515600" cy="4621852"/>
          </a:xfrm>
        </p:spPr>
        <p:txBody>
          <a:bodyPr>
            <a:normAutofit/>
          </a:bodyPr>
          <a:lstStyle/>
          <a:p>
            <a:pPr marL="0" marR="0" lvl="0" indent="0">
              <a:lnSpc>
                <a:spcPct val="107000"/>
              </a:lnSpc>
              <a:spcBef>
                <a:spcPts val="0"/>
              </a:spcBef>
              <a:spcAft>
                <a:spcPts val="0"/>
              </a:spcAft>
              <a:buSzPts val="1000"/>
              <a:buNone/>
              <a:tabLst>
                <a:tab pos="457200" algn="l"/>
              </a:tabLst>
            </a:pPr>
            <a:r>
              <a:rPr lang="en-US" sz="2000" dirty="0">
                <a:hlinkClick r:id="rId2"/>
              </a:rPr>
              <a:t>https://www.kancare.ks.gov/docs/default-source/default-document-library/application-assistance-guide-jan-2022.pdf?sfvrsn=a8a1501b_0</a:t>
            </a:r>
            <a:r>
              <a:rPr lang="en-US" sz="2000" dirty="0"/>
              <a:t> </a:t>
            </a:r>
          </a:p>
        </p:txBody>
      </p:sp>
      <p:pic>
        <p:nvPicPr>
          <p:cNvPr id="6" name="Picture 5">
            <a:extLst>
              <a:ext uri="{FF2B5EF4-FFF2-40B4-BE49-F238E27FC236}">
                <a16:creationId xmlns:a16="http://schemas.microsoft.com/office/drawing/2014/main" id="{94E00FDB-5FEB-4745-98DC-28057C0F1F14}"/>
              </a:ext>
            </a:extLst>
          </p:cNvPr>
          <p:cNvPicPr>
            <a:picLocks noChangeAspect="1"/>
          </p:cNvPicPr>
          <p:nvPr/>
        </p:nvPicPr>
        <p:blipFill rotWithShape="1">
          <a:blip r:embed="rId3"/>
          <a:srcRect b="5324"/>
          <a:stretch/>
        </p:blipFill>
        <p:spPr>
          <a:xfrm>
            <a:off x="1978702" y="2212139"/>
            <a:ext cx="8529403" cy="4542351"/>
          </a:xfrm>
          <a:prstGeom prst="rect">
            <a:avLst/>
          </a:prstGeom>
        </p:spPr>
      </p:pic>
    </p:spTree>
    <p:extLst>
      <p:ext uri="{BB962C8B-B14F-4D97-AF65-F5344CB8AC3E}">
        <p14:creationId xmlns:p14="http://schemas.microsoft.com/office/powerpoint/2010/main" val="704468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572611"/>
            <a:ext cx="6172200" cy="868362"/>
          </a:xfrm>
        </p:spPr>
        <p:txBody>
          <a:bodyPr>
            <a:normAutofit/>
          </a:bodyPr>
          <a:lstStyle/>
          <a:p>
            <a:pPr algn="ctr"/>
            <a:r>
              <a:rPr lang="en-US" sz="3600" b="1" dirty="0">
                <a:latin typeface="+mn-lt"/>
              </a:rPr>
              <a:t>Medicaid Differs State-to-State</a:t>
            </a:r>
          </a:p>
        </p:txBody>
      </p:sp>
      <p:sp>
        <p:nvSpPr>
          <p:cNvPr id="3" name="Content Placeholder 2"/>
          <p:cNvSpPr>
            <a:spLocks noGrp="1"/>
          </p:cNvSpPr>
          <p:nvPr>
            <p:ph idx="1"/>
          </p:nvPr>
        </p:nvSpPr>
        <p:spPr>
          <a:xfrm>
            <a:off x="2260317" y="1598056"/>
            <a:ext cx="8229600" cy="3153476"/>
          </a:xfrm>
        </p:spPr>
        <p:txBody>
          <a:bodyPr>
            <a:normAutofit fontScale="55000" lnSpcReduction="20000"/>
          </a:bodyPr>
          <a:lstStyle/>
          <a:p>
            <a:pPr marL="914400" lvl="2" indent="0">
              <a:buNone/>
            </a:pPr>
            <a:endParaRPr lang="en-US" dirty="0">
              <a:solidFill>
                <a:schemeClr val="tx1"/>
              </a:solidFill>
              <a:latin typeface="+mn-lt"/>
            </a:endParaRPr>
          </a:p>
          <a:p>
            <a:r>
              <a:rPr lang="en-US" sz="4700" dirty="0"/>
              <a:t>Someone who had Medicaid in another state </a:t>
            </a:r>
            <a:r>
              <a:rPr lang="en-US" sz="4700" b="1" dirty="0"/>
              <a:t>MUST reapply in Kansas</a:t>
            </a:r>
            <a:r>
              <a:rPr lang="en-US" sz="4700" dirty="0"/>
              <a:t>.</a:t>
            </a:r>
          </a:p>
          <a:p>
            <a:pPr marL="0" indent="0">
              <a:buNone/>
            </a:pPr>
            <a:endParaRPr lang="en-US" sz="4700" dirty="0"/>
          </a:p>
          <a:p>
            <a:pPr lvl="0"/>
            <a:r>
              <a:rPr lang="en-US" sz="4700" dirty="0"/>
              <a:t>They must cancel the Medicaid account they have in the state they have left behind.</a:t>
            </a:r>
          </a:p>
          <a:p>
            <a:pPr marL="0" indent="0">
              <a:buNone/>
            </a:pPr>
            <a:endParaRPr lang="en-US" sz="4700" dirty="0"/>
          </a:p>
          <a:p>
            <a:pPr lvl="0"/>
            <a:r>
              <a:rPr lang="en-US" sz="4700" dirty="0"/>
              <a:t>If they are here and have the intent to stay, </a:t>
            </a:r>
            <a:r>
              <a:rPr lang="en-US" sz="4700" b="1" dirty="0"/>
              <a:t>they can apply immediately</a:t>
            </a:r>
            <a:r>
              <a:rPr lang="en-US" sz="4700" dirty="0"/>
              <a:t>.</a:t>
            </a:r>
          </a:p>
          <a:p>
            <a:pPr marL="0" indent="0">
              <a:buNone/>
            </a:pPr>
            <a:endParaRPr lang="en-US" dirty="0">
              <a:solidFill>
                <a:schemeClr val="tx1"/>
              </a:solidFill>
              <a:latin typeface="+mn-lt"/>
            </a:endParaRPr>
          </a:p>
          <a:p>
            <a:pPr lvl="1"/>
            <a:endParaRPr lang="en-US" dirty="0">
              <a:latin typeface="+mn-lt"/>
            </a:endParaRPr>
          </a:p>
        </p:txBody>
      </p:sp>
      <p:sp>
        <p:nvSpPr>
          <p:cNvPr id="5" name="Slide Number Placeholder 4"/>
          <p:cNvSpPr>
            <a:spLocks noGrp="1"/>
          </p:cNvSpPr>
          <p:nvPr>
            <p:ph type="sldNum" sz="quarter" idx="12"/>
          </p:nvPr>
        </p:nvSpPr>
        <p:spPr/>
        <p:txBody>
          <a:bodyPr/>
          <a:lstStyle/>
          <a:p>
            <a:fld id="{4CC80072-E976-4164-B251-BB9FF94A818B}" type="slidenum">
              <a:rPr lang="en-US" smtClean="0"/>
              <a:pPr/>
              <a:t>14</a:t>
            </a:fld>
            <a:endParaRPr lang="en-US" dirty="0"/>
          </a:p>
        </p:txBody>
      </p:sp>
      <p:grpSp>
        <p:nvGrpSpPr>
          <p:cNvPr id="6" name="Group 5">
            <a:extLst>
              <a:ext uri="{FF2B5EF4-FFF2-40B4-BE49-F238E27FC236}">
                <a16:creationId xmlns:a16="http://schemas.microsoft.com/office/drawing/2014/main" id="{C2AE530C-CB76-4CF5-A351-A8400A68F3FE}"/>
              </a:ext>
            </a:extLst>
          </p:cNvPr>
          <p:cNvGrpSpPr/>
          <p:nvPr/>
        </p:nvGrpSpPr>
        <p:grpSpPr>
          <a:xfrm>
            <a:off x="4151312" y="4810147"/>
            <a:ext cx="3889375" cy="1851910"/>
            <a:chOff x="3657600" y="5006090"/>
            <a:chExt cx="3889375" cy="1851910"/>
          </a:xfrm>
        </p:grpSpPr>
        <p:pic>
          <p:nvPicPr>
            <p:cNvPr id="14338" name="Picture 2" descr="Pen, Coolie, Leave, Writing Tool, Off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5006090"/>
              <a:ext cx="1905000" cy="1851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3259" y="5060577"/>
              <a:ext cx="2343716" cy="15624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1" name="Picture 6" descr="Maps, Country, America, States, Land, Geography, 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9088" y="415528"/>
            <a:ext cx="1873313" cy="1182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373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3"/>
          </p:nvPr>
        </p:nvSpPr>
        <p:spPr>
          <a:xfrm>
            <a:off x="1413381" y="756654"/>
            <a:ext cx="9724310" cy="639762"/>
          </a:xfrm>
        </p:spPr>
        <p:txBody>
          <a:bodyPr>
            <a:noAutofit/>
          </a:bodyPr>
          <a:lstStyle/>
          <a:p>
            <a:pPr algn="ctr">
              <a:lnSpc>
                <a:spcPct val="100000"/>
              </a:lnSpc>
            </a:pPr>
            <a:r>
              <a:rPr lang="en-US" sz="3700" dirty="0"/>
              <a:t>Medicaid Lingo</a:t>
            </a:r>
          </a:p>
        </p:txBody>
      </p:sp>
      <p:sp>
        <p:nvSpPr>
          <p:cNvPr id="9" name="Content Placeholder 8"/>
          <p:cNvSpPr>
            <a:spLocks noGrp="1"/>
          </p:cNvSpPr>
          <p:nvPr>
            <p:ph sz="quarter" idx="4"/>
          </p:nvPr>
        </p:nvSpPr>
        <p:spPr>
          <a:xfrm>
            <a:off x="1257544" y="1396416"/>
            <a:ext cx="9880147" cy="3951288"/>
          </a:xfrm>
        </p:spPr>
        <p:txBody>
          <a:bodyPr>
            <a:noAutofit/>
          </a:bodyPr>
          <a:lstStyle/>
          <a:p>
            <a:pPr>
              <a:lnSpc>
                <a:spcPct val="100000"/>
              </a:lnSpc>
            </a:pPr>
            <a:r>
              <a:rPr lang="en-US" sz="3000" dirty="0"/>
              <a:t>KDHE &amp; KDADS programs</a:t>
            </a:r>
          </a:p>
          <a:p>
            <a:pPr>
              <a:lnSpc>
                <a:spcPct val="100000"/>
              </a:lnSpc>
            </a:pPr>
            <a:r>
              <a:rPr lang="en-US" sz="3000" dirty="0"/>
              <a:t>MCOs (Managed Care Organizations)</a:t>
            </a:r>
          </a:p>
          <a:p>
            <a:pPr>
              <a:lnSpc>
                <a:spcPct val="100000"/>
              </a:lnSpc>
            </a:pPr>
            <a:r>
              <a:rPr lang="en-US" sz="3000" b="1" dirty="0"/>
              <a:t>Clearinghouse is in Topeka &amp; handles all eligibility &amp; renewal</a:t>
            </a:r>
          </a:p>
          <a:p>
            <a:pPr marL="0" indent="0">
              <a:lnSpc>
                <a:spcPct val="100000"/>
              </a:lnSpc>
              <a:buNone/>
            </a:pPr>
            <a:r>
              <a:rPr lang="en-US" sz="3000" b="1" dirty="0"/>
              <a:t>	1-800-792-4884</a:t>
            </a:r>
          </a:p>
          <a:p>
            <a:pPr>
              <a:lnSpc>
                <a:spcPct val="100000"/>
              </a:lnSpc>
            </a:pPr>
            <a:r>
              <a:rPr lang="en-US" sz="3000" dirty="0">
                <a:hlinkClick r:id="rId3"/>
              </a:rPr>
              <a:t>www.kancare.ks.gov</a:t>
            </a:r>
            <a:r>
              <a:rPr lang="en-US" sz="3000" dirty="0"/>
              <a:t> </a:t>
            </a:r>
          </a:p>
          <a:p>
            <a:pPr>
              <a:lnSpc>
                <a:spcPct val="100000"/>
              </a:lnSpc>
            </a:pPr>
            <a:r>
              <a:rPr lang="en-US" sz="3000" dirty="0"/>
              <a:t>HCBS/waivers</a:t>
            </a:r>
          </a:p>
        </p:txBody>
      </p:sp>
      <p:sp>
        <p:nvSpPr>
          <p:cNvPr id="2" name="Slide Number Placeholder 1">
            <a:extLst>
              <a:ext uri="{FF2B5EF4-FFF2-40B4-BE49-F238E27FC236}">
                <a16:creationId xmlns:a16="http://schemas.microsoft.com/office/drawing/2014/main" id="{A193C26D-9EEE-DE1B-759F-AB23C928C0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4FBCD8-CC68-43A6-BB64-CD0E6FBE2EA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144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AABCE-37BB-48DD-B29F-7BBDB7CFF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448" y="36427"/>
            <a:ext cx="9965103" cy="6785145"/>
          </a:xfrm>
          <a:prstGeom prst="rect">
            <a:avLst/>
          </a:prstGeom>
          <a:ln w="25400">
            <a:solidFill>
              <a:schemeClr val="tx1"/>
            </a:solidFill>
          </a:ln>
        </p:spPr>
      </p:pic>
    </p:spTree>
    <p:extLst>
      <p:ext uri="{BB962C8B-B14F-4D97-AF65-F5344CB8AC3E}">
        <p14:creationId xmlns:p14="http://schemas.microsoft.com/office/powerpoint/2010/main" val="3912724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F0">
            <a:alpha val="6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28602" y="681037"/>
            <a:ext cx="8109679" cy="1325563"/>
          </a:xfrm>
        </p:spPr>
        <p:txBody>
          <a:bodyPr>
            <a:normAutofit fontScale="90000"/>
          </a:bodyPr>
          <a:lstStyle/>
          <a:p>
            <a:pPr algn="ctr"/>
            <a:r>
              <a:rPr lang="en-US" dirty="0">
                <a:latin typeface="+mn-lt"/>
              </a:rPr>
              <a:t>What Just Happened?? – </a:t>
            </a:r>
            <a:br>
              <a:rPr lang="en-US" dirty="0">
                <a:latin typeface="+mn-lt"/>
              </a:rPr>
            </a:br>
            <a:r>
              <a:rPr lang="en-US" dirty="0">
                <a:latin typeface="+mn-lt"/>
              </a:rPr>
              <a:t>Living Through Medicaid Unwinding</a:t>
            </a:r>
          </a:p>
        </p:txBody>
      </p:sp>
      <p:sp>
        <p:nvSpPr>
          <p:cNvPr id="3" name="Content Placeholder 2"/>
          <p:cNvSpPr>
            <a:spLocks noGrp="1"/>
          </p:cNvSpPr>
          <p:nvPr>
            <p:ph idx="1"/>
          </p:nvPr>
        </p:nvSpPr>
        <p:spPr/>
        <p:txBody>
          <a:bodyPr>
            <a:normAutofit fontScale="92500" lnSpcReduction="20000"/>
          </a:bodyPr>
          <a:lstStyle/>
          <a:p>
            <a:pPr marL="0" indent="0" algn="ctr">
              <a:buNone/>
            </a:pPr>
            <a:endParaRPr lang="en-US" b="1" dirty="0">
              <a:latin typeface="+mn-lt"/>
            </a:endParaRPr>
          </a:p>
          <a:p>
            <a:r>
              <a:rPr lang="en-US" sz="3200" b="1" dirty="0">
                <a:latin typeface="+mn-lt"/>
              </a:rPr>
              <a:t>“Unwinding” – end of the COVID Public Health Emergency</a:t>
            </a:r>
          </a:p>
          <a:p>
            <a:pPr marL="0" indent="0">
              <a:buNone/>
            </a:pPr>
            <a:endParaRPr lang="en-US" sz="3200" b="1" dirty="0">
              <a:latin typeface="+mn-lt"/>
            </a:endParaRPr>
          </a:p>
          <a:p>
            <a:r>
              <a:rPr lang="en-US" sz="3200" b="1" dirty="0"/>
              <a:t>In April, members began receiving renewal packets for the first time in 3 years</a:t>
            </a:r>
          </a:p>
          <a:p>
            <a:pPr marL="0" indent="0">
              <a:buNone/>
            </a:pPr>
            <a:endParaRPr lang="en-US" sz="3200" b="1" dirty="0"/>
          </a:p>
          <a:p>
            <a:r>
              <a:rPr lang="en-US" sz="3200" b="1" dirty="0">
                <a:latin typeface="+mn-lt"/>
              </a:rPr>
              <a:t>Clearinghouse still handles eligibility and all renewal paperwork. Phone calls are still best way to talk to someone about your case. </a:t>
            </a:r>
          </a:p>
          <a:p>
            <a:pPr lvl="1"/>
            <a:r>
              <a:rPr lang="en-US" sz="3200" b="1" dirty="0">
                <a:latin typeface="+mn-lt"/>
              </a:rPr>
              <a:t>1-800-792-4884</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80072-E976-4164-B251-BB9FF94A8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174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F0">
            <a:alpha val="6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28602" y="681037"/>
            <a:ext cx="8109679" cy="1325563"/>
          </a:xfrm>
        </p:spPr>
        <p:txBody>
          <a:bodyPr>
            <a:normAutofit fontScale="90000"/>
          </a:bodyPr>
          <a:lstStyle/>
          <a:p>
            <a:pPr algn="ctr"/>
            <a:r>
              <a:rPr lang="en-US" dirty="0">
                <a:latin typeface="+mn-lt"/>
              </a:rPr>
              <a:t>What Just Happened?? – </a:t>
            </a:r>
            <a:br>
              <a:rPr lang="en-US" dirty="0">
                <a:latin typeface="+mn-lt"/>
              </a:rPr>
            </a:br>
            <a:r>
              <a:rPr lang="en-US" dirty="0">
                <a:latin typeface="+mn-lt"/>
              </a:rPr>
              <a:t>Living Through Medicaid Unwinding</a:t>
            </a:r>
          </a:p>
        </p:txBody>
      </p:sp>
      <p:sp>
        <p:nvSpPr>
          <p:cNvPr id="3" name="Content Placeholder 2"/>
          <p:cNvSpPr>
            <a:spLocks noGrp="1"/>
          </p:cNvSpPr>
          <p:nvPr>
            <p:ph idx="1"/>
          </p:nvPr>
        </p:nvSpPr>
        <p:spPr/>
        <p:txBody>
          <a:bodyPr>
            <a:normAutofit/>
          </a:bodyPr>
          <a:lstStyle/>
          <a:p>
            <a:pPr marL="0" indent="0" algn="ctr">
              <a:buNone/>
            </a:pPr>
            <a:endParaRPr lang="en-US" b="1" dirty="0">
              <a:latin typeface="+mn-lt"/>
            </a:endParaRPr>
          </a:p>
          <a:p>
            <a:r>
              <a:rPr lang="en-US" sz="3200" b="1" dirty="0">
                <a:latin typeface="+mn-lt"/>
                <a:hlinkClick r:id="rId2"/>
              </a:rPr>
              <a:t>https://www.kancare.ks.gov/about-kancare/unwinding</a:t>
            </a:r>
            <a:endParaRPr lang="en-US" sz="3200" b="1" dirty="0">
              <a:latin typeface="+mn-lt"/>
            </a:endParaRPr>
          </a:p>
          <a:p>
            <a:pPr marL="0" indent="0">
              <a:buNone/>
            </a:pPr>
            <a:endParaRPr lang="en-US" sz="3200" b="1" dirty="0">
              <a:latin typeface="+mn-lt"/>
            </a:endParaRPr>
          </a:p>
          <a:p>
            <a:r>
              <a:rPr lang="en-US" sz="3200" b="1" dirty="0">
                <a:latin typeface="+mn-lt"/>
                <a:hlinkClick r:id="rId3"/>
              </a:rPr>
              <a:t>https://getcoveredkansas.org/renewals</a:t>
            </a:r>
            <a:endParaRPr lang="en-US" sz="3200" b="1" dirty="0"/>
          </a:p>
          <a:p>
            <a:endParaRPr lang="en-US" sz="3200" b="1" dirty="0">
              <a:latin typeface="+mn-l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80072-E976-4164-B251-BB9FF94A8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698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F0">
            <a:alpha val="6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33533" y="136525"/>
            <a:ext cx="8109679" cy="1325563"/>
          </a:xfrm>
        </p:spPr>
        <p:txBody>
          <a:bodyPr>
            <a:normAutofit/>
          </a:bodyPr>
          <a:lstStyle/>
          <a:p>
            <a:pPr algn="ctr"/>
            <a:r>
              <a:rPr lang="en-US" sz="3000" dirty="0">
                <a:latin typeface="+mn-lt"/>
              </a:rPr>
              <a:t>What Just Happened?? – </a:t>
            </a:r>
            <a:br>
              <a:rPr lang="en-US" sz="3000" dirty="0">
                <a:latin typeface="+mn-lt"/>
              </a:rPr>
            </a:br>
            <a:r>
              <a:rPr lang="en-US" sz="3000" dirty="0">
                <a:latin typeface="+mn-lt"/>
              </a:rPr>
              <a:t>Living Through Medicaid Unwinding</a:t>
            </a:r>
          </a:p>
        </p:txBody>
      </p:sp>
      <p:sp>
        <p:nvSpPr>
          <p:cNvPr id="3" name="Content Placeholder 2"/>
          <p:cNvSpPr>
            <a:spLocks noGrp="1"/>
          </p:cNvSpPr>
          <p:nvPr>
            <p:ph idx="1"/>
          </p:nvPr>
        </p:nvSpPr>
        <p:spPr/>
        <p:txBody>
          <a:bodyPr>
            <a:normAutofit/>
          </a:bodyPr>
          <a:lstStyle/>
          <a:p>
            <a:pPr marL="0" indent="0" algn="ctr">
              <a:buNone/>
            </a:pPr>
            <a:endParaRPr lang="en-US" b="1" dirty="0">
              <a:latin typeface="+mn-lt"/>
            </a:endParaRPr>
          </a:p>
          <a:p>
            <a:endParaRPr lang="en-US" sz="3200" b="1" dirty="0"/>
          </a:p>
          <a:p>
            <a:endParaRPr lang="en-US" sz="3200" b="1" dirty="0">
              <a:latin typeface="+mn-l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80072-E976-4164-B251-BB9FF94A8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0E6A32E-0793-1F1A-6C19-7435478A1024}"/>
              </a:ext>
            </a:extLst>
          </p:cNvPr>
          <p:cNvPicPr>
            <a:picLocks noChangeAspect="1"/>
          </p:cNvPicPr>
          <p:nvPr/>
        </p:nvPicPr>
        <p:blipFill rotWithShape="1">
          <a:blip r:embed="rId3"/>
          <a:srcRect l="1305" r="5273" b="5307"/>
          <a:stretch/>
        </p:blipFill>
        <p:spPr>
          <a:xfrm>
            <a:off x="1464040" y="1257077"/>
            <a:ext cx="9263920" cy="5281835"/>
          </a:xfrm>
          <a:prstGeom prst="rect">
            <a:avLst/>
          </a:prstGeom>
        </p:spPr>
      </p:pic>
    </p:spTree>
    <p:extLst>
      <p:ext uri="{BB962C8B-B14F-4D97-AF65-F5344CB8AC3E}">
        <p14:creationId xmlns:p14="http://schemas.microsoft.com/office/powerpoint/2010/main" val="2205677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1828800" y="2971800"/>
            <a:ext cx="8686800" cy="3733800"/>
          </a:xfrm>
        </p:spPr>
        <p:txBody>
          <a:bodyPr>
            <a:normAutofit/>
          </a:bodyPr>
          <a:lstStyle/>
          <a:p>
            <a:pPr marL="0" indent="0">
              <a:buNone/>
            </a:pPr>
            <a:endParaRPr lang="en-US" sz="3400" b="1" dirty="0"/>
          </a:p>
          <a:p>
            <a:endParaRPr lang="en-US" dirty="0">
              <a:solidFill>
                <a:schemeClr val="tx1"/>
              </a:solidFill>
              <a:latin typeface="+mn-lt"/>
            </a:endParaRP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5472546" y="334818"/>
            <a:ext cx="1889760" cy="1898142"/>
          </a:xfrm>
          <a:prstGeom prst="rect">
            <a:avLst/>
          </a:prstGeom>
          <a:noFill/>
          <a:ln>
            <a:noFill/>
          </a:ln>
        </p:spPr>
      </p:pic>
      <p:graphicFrame>
        <p:nvGraphicFramePr>
          <p:cNvPr id="3" name="Table 2"/>
          <p:cNvGraphicFramePr>
            <a:graphicFrameLocks noGrp="1"/>
          </p:cNvGraphicFramePr>
          <p:nvPr>
            <p:extLst>
              <p:ext uri="{D42A27DB-BD31-4B8C-83A1-F6EECF244321}">
                <p14:modId xmlns:p14="http://schemas.microsoft.com/office/powerpoint/2010/main" val="4077082621"/>
              </p:ext>
            </p:extLst>
          </p:nvPr>
        </p:nvGraphicFramePr>
        <p:xfrm>
          <a:off x="1152144" y="3108979"/>
          <a:ext cx="10058399" cy="4010279"/>
        </p:xfrm>
        <a:graphic>
          <a:graphicData uri="http://schemas.openxmlformats.org/drawingml/2006/table">
            <a:tbl>
              <a:tblPr firstRow="1" firstCol="1" bandRow="1">
                <a:tableStyleId>{5C22544A-7EE6-4342-B048-85BDC9FD1C3A}</a:tableStyleId>
              </a:tblPr>
              <a:tblGrid>
                <a:gridCol w="10058399">
                  <a:extLst>
                    <a:ext uri="{9D8B030D-6E8A-4147-A177-3AD203B41FA5}">
                      <a16:colId xmlns:a16="http://schemas.microsoft.com/office/drawing/2014/main" val="3173056024"/>
                    </a:ext>
                  </a:extLst>
                </a:gridCol>
              </a:tblGrid>
              <a:tr h="3733800">
                <a:tc>
                  <a:txBody>
                    <a:bodyPr/>
                    <a:lstStyle/>
                    <a:p>
                      <a:pPr marL="0" marR="0">
                        <a:spcBef>
                          <a:spcPts val="0"/>
                        </a:spcBef>
                        <a:spcAft>
                          <a:spcPts val="0"/>
                        </a:spcAft>
                      </a:pPr>
                      <a:r>
                        <a:rPr lang="en-US" sz="2600" dirty="0">
                          <a:solidFill>
                            <a:schemeClr val="tx1"/>
                          </a:solidFill>
                          <a:effectLst/>
                        </a:rPr>
                        <a:t>Toll Free: 1-855-643-8180</a:t>
                      </a:r>
                    </a:p>
                    <a:p>
                      <a:pPr marL="0" marR="0">
                        <a:spcBef>
                          <a:spcPts val="0"/>
                        </a:spcBef>
                        <a:spcAft>
                          <a:spcPts val="0"/>
                        </a:spcAft>
                      </a:pPr>
                      <a:r>
                        <a:rPr lang="en-US" sz="2600" dirty="0">
                          <a:solidFill>
                            <a:schemeClr val="tx1"/>
                          </a:solidFill>
                          <a:effectLst/>
                        </a:rPr>
                        <a:t>Email: </a:t>
                      </a:r>
                      <a:r>
                        <a:rPr lang="en-US" sz="2600" dirty="0">
                          <a:solidFill>
                            <a:schemeClr val="tx1"/>
                          </a:solidFill>
                          <a:effectLst/>
                          <a:hlinkClick r:id="rId4"/>
                        </a:rPr>
                        <a:t>Kancare.ombudsman@ks.gov</a:t>
                      </a:r>
                      <a:endParaRPr lang="en-US" sz="2600" dirty="0">
                        <a:solidFill>
                          <a:schemeClr val="tx1"/>
                        </a:solidFill>
                        <a:effectLst/>
                      </a:endParaRPr>
                    </a:p>
                    <a:p>
                      <a:pPr marL="0" marR="0">
                        <a:spcBef>
                          <a:spcPts val="0"/>
                        </a:spcBef>
                        <a:spcAft>
                          <a:spcPts val="0"/>
                        </a:spcAft>
                      </a:pPr>
                      <a:endParaRPr lang="en-US" sz="2600" dirty="0">
                        <a:solidFill>
                          <a:schemeClr val="tx1"/>
                        </a:solidFill>
                        <a:effectLst/>
                      </a:endParaRPr>
                    </a:p>
                    <a:p>
                      <a:pPr marL="0" marR="0">
                        <a:spcBef>
                          <a:spcPts val="0"/>
                        </a:spcBef>
                        <a:spcAft>
                          <a:spcPts val="0"/>
                        </a:spcAft>
                      </a:pPr>
                      <a:r>
                        <a:rPr lang="en-US" sz="2600" dirty="0">
                          <a:solidFill>
                            <a:schemeClr val="tx1"/>
                          </a:solidFill>
                          <a:effectLst/>
                        </a:rPr>
                        <a:t>Wichita Satellite Office:</a:t>
                      </a:r>
                    </a:p>
                    <a:p>
                      <a:pPr marL="0" marR="0">
                        <a:spcBef>
                          <a:spcPts val="0"/>
                        </a:spcBef>
                        <a:spcAft>
                          <a:spcPts val="0"/>
                        </a:spcAft>
                      </a:pPr>
                      <a:r>
                        <a:rPr lang="en-US" sz="2600" dirty="0">
                          <a:solidFill>
                            <a:schemeClr val="tx1"/>
                          </a:solidFill>
                          <a:effectLst/>
                        </a:rPr>
                        <a:t>Aurora Myers, Community Program Specialist</a:t>
                      </a:r>
                      <a:endParaRPr lang="en-US" sz="20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effectLst/>
                        </a:rPr>
                        <a:t>Aurora.myers@wichita.edu</a:t>
                      </a:r>
                    </a:p>
                    <a:p>
                      <a:pPr marL="0" marR="0">
                        <a:spcBef>
                          <a:spcPts val="0"/>
                        </a:spcBef>
                        <a:spcAft>
                          <a:spcPts val="0"/>
                        </a:spcAft>
                      </a:pPr>
                      <a:r>
                        <a:rPr lang="en-US" sz="2300" dirty="0">
                          <a:solidFill>
                            <a:schemeClr val="tx1"/>
                          </a:solidFill>
                          <a:effectLst/>
                        </a:rPr>
                        <a:t>(316) 978-3566</a:t>
                      </a:r>
                    </a:p>
                    <a:p>
                      <a:pPr marL="0" marR="0">
                        <a:spcBef>
                          <a:spcPts val="0"/>
                        </a:spcBef>
                        <a:spcAft>
                          <a:spcPts val="0"/>
                        </a:spcAft>
                      </a:pPr>
                      <a:r>
                        <a:rPr lang="en-US" sz="2300" dirty="0">
                          <a:solidFill>
                            <a:schemeClr val="tx1"/>
                          </a:solidFill>
                          <a:effectLst/>
                        </a:rPr>
                        <a:t>Follow us on Facebook for resources &amp; updates: @KanCareOmbudsman</a:t>
                      </a:r>
                      <a:br>
                        <a:rPr lang="en-US" sz="2300" dirty="0">
                          <a:solidFill>
                            <a:schemeClr val="tx1"/>
                          </a:solidFill>
                          <a:effectLst/>
                        </a:rPr>
                      </a:br>
                      <a:r>
                        <a:rPr lang="en-US" sz="2300" dirty="0">
                          <a:hlinkClick r:id="rId5"/>
                        </a:rPr>
                        <a:t>kancare.ks.gov/</a:t>
                      </a:r>
                      <a:r>
                        <a:rPr lang="en-US" sz="2300" dirty="0" err="1">
                          <a:hlinkClick r:id="rId5"/>
                        </a:rPr>
                        <a:t>kancare</a:t>
                      </a:r>
                      <a:r>
                        <a:rPr lang="en-US" sz="2300" dirty="0">
                          <a:hlinkClick r:id="rId5"/>
                        </a:rPr>
                        <a:t>-ombudsman-office</a:t>
                      </a:r>
                      <a:endParaRPr lang="en-US" sz="2300" dirty="0">
                        <a:solidFill>
                          <a:schemeClr val="tx1"/>
                        </a:solidFill>
                      </a:endParaRPr>
                    </a:p>
                    <a:p>
                      <a:pPr marL="0" lvl="3" indent="0" algn="ctr">
                        <a:buNone/>
                      </a:pPr>
                      <a:r>
                        <a:rPr lang="en-US" sz="1200" b="1" dirty="0"/>
                        <a:t>Stay updated on resources &amp; news by following the </a:t>
                      </a:r>
                      <a:endParaRPr lang="en-US" sz="2300" dirty="0"/>
                    </a:p>
                    <a:p>
                      <a:pPr marL="0" marR="0">
                        <a:lnSpc>
                          <a:spcPct val="115000"/>
                        </a:lnSpc>
                        <a:spcBef>
                          <a:spcPts val="0"/>
                        </a:spcBef>
                        <a:spcAft>
                          <a:spcPts val="0"/>
                        </a:spcAft>
                      </a:pPr>
                      <a:endParaRPr lang="en-US" sz="2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871797568"/>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80072-E976-4164-B251-BB9FF94A8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descr="Logo, company name&#10;&#10;Description automatically generated">
            <a:extLst>
              <a:ext uri="{FF2B5EF4-FFF2-40B4-BE49-F238E27FC236}">
                <a16:creationId xmlns:a16="http://schemas.microsoft.com/office/drawing/2014/main" id="{24B7C20B-07BC-4F59-97AA-E249256C3C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581" y="207027"/>
            <a:ext cx="4518891" cy="2855688"/>
          </a:xfrm>
          <a:prstGeom prst="rect">
            <a:avLst/>
          </a:prstGeom>
        </p:spPr>
      </p:pic>
      <p:pic>
        <p:nvPicPr>
          <p:cNvPr id="10" name="Picture 9" descr="Logo&#10;&#10;Description automatically generated">
            <a:extLst>
              <a:ext uri="{FF2B5EF4-FFF2-40B4-BE49-F238E27FC236}">
                <a16:creationId xmlns:a16="http://schemas.microsoft.com/office/drawing/2014/main" id="{1B84F746-66F9-473B-BD40-0A33165D70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9455" y="334817"/>
            <a:ext cx="1898143" cy="1898143"/>
          </a:xfrm>
          <a:prstGeom prst="rect">
            <a:avLst/>
          </a:prstGeom>
        </p:spPr>
      </p:pic>
    </p:spTree>
    <p:extLst>
      <p:ext uri="{BB962C8B-B14F-4D97-AF65-F5344CB8AC3E}">
        <p14:creationId xmlns:p14="http://schemas.microsoft.com/office/powerpoint/2010/main" val="1751689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ggy Bank, Save, Money, Piglet, Economical, Save Mon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551323" y="5042186"/>
            <a:ext cx="1612069" cy="16008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37043" y="215819"/>
            <a:ext cx="2403513" cy="868362"/>
          </a:xfrm>
        </p:spPr>
        <p:txBody>
          <a:bodyPr>
            <a:normAutofit/>
          </a:bodyPr>
          <a:lstStyle/>
          <a:p>
            <a:pPr algn="ctr"/>
            <a:r>
              <a:rPr lang="en-US" sz="4000" b="1" dirty="0">
                <a:latin typeface="+mn-lt"/>
              </a:rPr>
              <a:t>Medicaid</a:t>
            </a:r>
          </a:p>
        </p:txBody>
      </p:sp>
      <p:sp>
        <p:nvSpPr>
          <p:cNvPr id="3" name="Content Placeholder 2"/>
          <p:cNvSpPr>
            <a:spLocks noGrp="1"/>
          </p:cNvSpPr>
          <p:nvPr>
            <p:ph idx="1"/>
          </p:nvPr>
        </p:nvSpPr>
        <p:spPr>
          <a:xfrm>
            <a:off x="1140031" y="914399"/>
            <a:ext cx="9755651" cy="4230477"/>
          </a:xfrm>
        </p:spPr>
        <p:txBody>
          <a:bodyPr vert="horz" lIns="91440" tIns="45720" rIns="91440" bIns="45720" rtlCol="0" anchor="t">
            <a:normAutofit fontScale="92500"/>
          </a:bodyPr>
          <a:lstStyle/>
          <a:p>
            <a:pPr marL="342900" lvl="1" indent="-342900"/>
            <a:r>
              <a:rPr lang="en-US" b="1" i="1" dirty="0"/>
              <a:t>KanCare</a:t>
            </a:r>
            <a:r>
              <a:rPr lang="en-US" dirty="0"/>
              <a:t> is provided to all Medicaid consumers.</a:t>
            </a:r>
          </a:p>
          <a:p>
            <a:pPr marL="342900" lvl="1" indent="-342900"/>
            <a:r>
              <a:rPr lang="en-US" dirty="0"/>
              <a:t>Medicaid is available to help low-income children and families, elderly and people with disabilities.</a:t>
            </a:r>
          </a:p>
          <a:p>
            <a:pPr marL="914400" lvl="1" indent="-457200">
              <a:buFont typeface="Arial" panose="020B0604020202020204" pitchFamily="34" charset="0"/>
              <a:buAutoNum type="arabicPeriod"/>
            </a:pPr>
            <a:r>
              <a:rPr lang="en-US" dirty="0">
                <a:solidFill>
                  <a:schemeClr val="accent1"/>
                </a:solidFill>
              </a:rPr>
              <a:t>FAMILIES WITH CHILDREN programs (separate app packet)</a:t>
            </a:r>
          </a:p>
          <a:p>
            <a:pPr marL="1371600" lvl="2" indent="-457200">
              <a:buFont typeface="Arial" panose="020B0604020202020204" pitchFamily="34" charset="0"/>
              <a:buAutoNum type="arabicPeriod"/>
            </a:pPr>
            <a:r>
              <a:rPr lang="en-US" dirty="0">
                <a:solidFill>
                  <a:schemeClr val="accent1"/>
                </a:solidFill>
              </a:rPr>
              <a:t>Children under 19 (including </a:t>
            </a:r>
            <a:r>
              <a:rPr lang="en-US" dirty="0">
                <a:solidFill>
                  <a:schemeClr val="accent1"/>
                </a:solidFill>
                <a:hlinkClick r:id="rId4">
                  <a:extLst>
                    <a:ext uri="{A12FA001-AC4F-418D-AE19-62706E023703}">
                      <ahyp:hlinkClr xmlns:ahyp="http://schemas.microsoft.com/office/drawing/2018/hyperlinkcolor" val="tx"/>
                    </a:ext>
                  </a:extLst>
                </a:hlinkClick>
              </a:rPr>
              <a:t>those who are in foster care </a:t>
            </a:r>
            <a:r>
              <a:rPr lang="en-US" dirty="0">
                <a:solidFill>
                  <a:schemeClr val="accent1"/>
                </a:solidFill>
              </a:rPr>
              <a:t>or who get adoption support payments)</a:t>
            </a:r>
          </a:p>
          <a:p>
            <a:pPr marL="1371600" lvl="2" indent="-457200">
              <a:buFont typeface="Arial" panose="020B0604020202020204" pitchFamily="34" charset="0"/>
              <a:buAutoNum type="arabicPeriod"/>
            </a:pPr>
            <a:r>
              <a:rPr lang="en-US" dirty="0">
                <a:solidFill>
                  <a:schemeClr val="accent1"/>
                </a:solidFill>
              </a:rPr>
              <a:t>Pregnant Women </a:t>
            </a:r>
          </a:p>
          <a:p>
            <a:pPr marL="1371600" lvl="2" indent="-457200">
              <a:buAutoNum type="arabicPeriod"/>
            </a:pPr>
            <a:r>
              <a:rPr lang="en-US" dirty="0">
                <a:solidFill>
                  <a:schemeClr val="accent1"/>
                </a:solidFill>
              </a:rPr>
              <a:t>Adult Parents and Caregivers (caring for children under 19)</a:t>
            </a:r>
          </a:p>
          <a:p>
            <a:pPr marL="914400" lvl="1" indent="-457200">
              <a:buAutoNum type="arabicPeriod"/>
            </a:pPr>
            <a:r>
              <a:rPr lang="en-US" dirty="0">
                <a:solidFill>
                  <a:schemeClr val="accent2">
                    <a:lumMod val="75000"/>
                  </a:schemeClr>
                </a:solidFill>
              </a:rPr>
              <a:t>ELDERLY &amp; PERSONS WITH DISABILITIES programs (separate app packet)</a:t>
            </a:r>
          </a:p>
          <a:p>
            <a:pPr marL="1371600" lvl="2" indent="-457200">
              <a:buAutoNum type="arabicPeriod"/>
            </a:pPr>
            <a:r>
              <a:rPr lang="en-US" dirty="0">
                <a:solidFill>
                  <a:schemeClr val="accent2">
                    <a:lumMod val="75000"/>
                  </a:schemeClr>
                </a:solidFill>
              </a:rPr>
              <a:t>Elderly (65 and older)</a:t>
            </a:r>
          </a:p>
          <a:p>
            <a:pPr marL="1371600" lvl="2" indent="-457200">
              <a:buAutoNum type="arabicPeriod"/>
            </a:pPr>
            <a:r>
              <a:rPr lang="en-US" dirty="0">
                <a:solidFill>
                  <a:schemeClr val="accent2">
                    <a:lumMod val="75000"/>
                  </a:schemeClr>
                </a:solidFill>
              </a:rPr>
              <a:t>Persons with Disabilities (child or adult) - persons determined blind or disabled by Social Security (SSDI and/or SSI) or in the process of determining if they are approved for Social Security.</a:t>
            </a:r>
          </a:p>
          <a:p>
            <a:pPr marL="457200" lvl="1" indent="0">
              <a:buNone/>
            </a:pPr>
            <a:endParaRPr lang="en-US" sz="1800" dirty="0"/>
          </a:p>
          <a:p>
            <a:pPr marL="57150" indent="0">
              <a:buNone/>
            </a:pPr>
            <a:endParaRPr lang="en-US" sz="1800" dirty="0"/>
          </a:p>
        </p:txBody>
      </p:sp>
      <p:sp>
        <p:nvSpPr>
          <p:cNvPr id="9" name="Plus 8"/>
          <p:cNvSpPr/>
          <p:nvPr/>
        </p:nvSpPr>
        <p:spPr>
          <a:xfrm>
            <a:off x="5065923" y="5499386"/>
            <a:ext cx="779150" cy="841080"/>
          </a:xfrm>
          <a:prstGeom prst="mathPlu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889" t="20444" b="14370"/>
          <a:stretch/>
        </p:blipFill>
        <p:spPr>
          <a:xfrm>
            <a:off x="6742323" y="5052198"/>
            <a:ext cx="3294228" cy="16415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88699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a:bodyPr>
          <a:lstStyle/>
          <a:p>
            <a:pPr algn="ctr"/>
            <a:r>
              <a:rPr lang="en-US" b="1" dirty="0"/>
              <a:t>Elderly &amp; Persons with Disabilities</a:t>
            </a:r>
          </a:p>
        </p:txBody>
      </p:sp>
      <p:sp>
        <p:nvSpPr>
          <p:cNvPr id="3" name="Content Placeholder 2"/>
          <p:cNvSpPr>
            <a:spLocks noGrp="1"/>
          </p:cNvSpPr>
          <p:nvPr>
            <p:ph idx="1"/>
          </p:nvPr>
        </p:nvSpPr>
        <p:spPr>
          <a:xfrm>
            <a:off x="1626919" y="1143000"/>
            <a:ext cx="6069281" cy="5562600"/>
          </a:xfrm>
        </p:spPr>
        <p:txBody>
          <a:bodyPr>
            <a:normAutofit fontScale="92500" lnSpcReduction="20000"/>
          </a:bodyPr>
          <a:lstStyle/>
          <a:p>
            <a:r>
              <a:rPr lang="en-US" sz="2400" dirty="0"/>
              <a:t>Health coverage and long-term care for people over age 65 and people with disabilities is available through KanCare.  </a:t>
            </a:r>
          </a:p>
          <a:p>
            <a:endParaRPr lang="en-US" sz="2400" dirty="0"/>
          </a:p>
          <a:p>
            <a:r>
              <a:rPr lang="en-US" sz="2400" dirty="0"/>
              <a:t>Participants may also be eligible for Home and Community Based Services (HCBS) as an alternative to institutional care. </a:t>
            </a:r>
          </a:p>
          <a:p>
            <a:pPr lvl="1"/>
            <a:r>
              <a:rPr lang="en-US" sz="2000" dirty="0"/>
              <a:t>HCBS waiver programs (FE, PD, I/DD, BI, SED, AU, TA)</a:t>
            </a:r>
          </a:p>
          <a:p>
            <a:endParaRPr lang="en-US" sz="2400" dirty="0"/>
          </a:p>
          <a:p>
            <a:r>
              <a:rPr lang="en-US" sz="2400" dirty="0"/>
              <a:t>KanCare can be used in conjunction with Medicare benefits and covers some services, including nursing home and long-term care, that are not covered by Medicare. </a:t>
            </a:r>
          </a:p>
          <a:p>
            <a:pPr lvl="1"/>
            <a:r>
              <a:rPr lang="en-US" sz="2000" dirty="0"/>
              <a:t>NF &amp; PACE programs</a:t>
            </a:r>
          </a:p>
          <a:p>
            <a:endParaRPr lang="en-US" sz="2400" dirty="0"/>
          </a:p>
          <a:p>
            <a:r>
              <a:rPr lang="en-US" sz="2400" dirty="0"/>
              <a:t>Participants may also receive financial assistance for out-of-pocket Medicare expenses. </a:t>
            </a:r>
          </a:p>
          <a:p>
            <a:pPr lvl="1"/>
            <a:r>
              <a:rPr lang="en-US" sz="2000" dirty="0"/>
              <a:t>Medicare Savings Programs (can have this AND others)</a:t>
            </a:r>
          </a:p>
          <a:p>
            <a:endParaRPr lang="en-US" sz="1800" dirty="0"/>
          </a:p>
          <a:p>
            <a:endParaRPr lang="en-US" sz="1800" dirty="0"/>
          </a:p>
          <a:p>
            <a:endParaRPr lang="en-US" sz="1800" dirty="0">
              <a:hlinkClick r:id="rId3"/>
            </a:endParaRPr>
          </a:p>
          <a:p>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4038600"/>
            <a:ext cx="2494026" cy="17251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772400" y="1371600"/>
            <a:ext cx="2400300" cy="16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05767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8000"/>
          </a:schemeClr>
        </a:solidFill>
        <a:effectLst/>
      </p:bgPr>
    </p:bg>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5063E962-AD3C-4700-858A-6D15F8CEFE7F}"/>
              </a:ext>
            </a:extLst>
          </p:cNvPr>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6803136" y="2112264"/>
            <a:ext cx="2853760" cy="3813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Text, letter&#10;&#10;Description automatically generated">
            <a:extLst>
              <a:ext uri="{FF2B5EF4-FFF2-40B4-BE49-F238E27FC236}">
                <a16:creationId xmlns:a16="http://schemas.microsoft.com/office/drawing/2014/main" id="{C60ECF89-A89B-4665-9877-6B0A705158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448" y="1975104"/>
            <a:ext cx="2944368" cy="3693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normAutofit/>
          </a:bodyPr>
          <a:lstStyle/>
          <a:p>
            <a:r>
              <a:rPr lang="en-US" sz="3200" b="1" dirty="0">
                <a:hlinkClick r:id="rId5"/>
              </a:rPr>
              <a:t>Fact Sheet: </a:t>
            </a:r>
            <a:r>
              <a:rPr lang="en-US" sz="3200" b="1" dirty="0"/>
              <a:t>Overview of Programs for Elderly </a:t>
            </a:r>
            <a:br>
              <a:rPr lang="en-US" sz="3200" b="1" dirty="0"/>
            </a:br>
            <a:r>
              <a:rPr lang="en-US" sz="3200" b="1" dirty="0"/>
              <a:t>and Persons with Disabilities</a:t>
            </a:r>
          </a:p>
        </p:txBody>
      </p:sp>
      <p:pic>
        <p:nvPicPr>
          <p:cNvPr id="8" name="Picture 7" descr="Text, letter&#10;&#10;Description automatically generated">
            <a:extLst>
              <a:ext uri="{FF2B5EF4-FFF2-40B4-BE49-F238E27FC236}">
                <a16:creationId xmlns:a16="http://schemas.microsoft.com/office/drawing/2014/main" id="{9264A688-9A67-496F-BCCC-F989297BD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20000">
            <a:off x="2670048" y="2267712"/>
            <a:ext cx="2991400" cy="3758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7918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4658" y="439354"/>
            <a:ext cx="2493484" cy="1143000"/>
          </a:xfrm>
        </p:spPr>
        <p:txBody>
          <a:bodyPr/>
          <a:lstStyle/>
          <a:p>
            <a:pPr algn="ctr"/>
            <a:r>
              <a:rPr lang="en-US" b="1" dirty="0"/>
              <a:t>MediKan</a:t>
            </a:r>
          </a:p>
        </p:txBody>
      </p:sp>
      <p:sp>
        <p:nvSpPr>
          <p:cNvPr id="3" name="Content Placeholder 2"/>
          <p:cNvSpPr>
            <a:spLocks noGrp="1"/>
          </p:cNvSpPr>
          <p:nvPr>
            <p:ph idx="1"/>
          </p:nvPr>
        </p:nvSpPr>
        <p:spPr>
          <a:xfrm>
            <a:off x="1735525" y="1905001"/>
            <a:ext cx="8763000" cy="5500293"/>
          </a:xfrm>
        </p:spPr>
        <p:txBody>
          <a:bodyPr>
            <a:normAutofit fontScale="32500" lnSpcReduction="20000"/>
          </a:bodyPr>
          <a:lstStyle/>
          <a:p>
            <a:r>
              <a:rPr lang="en-US" sz="9000" dirty="0"/>
              <a:t>This plan covers individuals with physical or mental </a:t>
            </a:r>
            <a:r>
              <a:rPr lang="en-US" sz="9000" b="1" dirty="0"/>
              <a:t>disabilities</a:t>
            </a:r>
            <a:r>
              <a:rPr lang="en-US" sz="9000" dirty="0"/>
              <a:t>, who have very low income and resources, but do </a:t>
            </a:r>
            <a:r>
              <a:rPr lang="en-US" sz="9000" b="1" dirty="0"/>
              <a:t>not</a:t>
            </a:r>
            <a:r>
              <a:rPr lang="en-US" sz="9000" dirty="0"/>
              <a:t> </a:t>
            </a:r>
            <a:r>
              <a:rPr lang="en-US" sz="9000" b="1" dirty="0"/>
              <a:t>qualify for Medicaid</a:t>
            </a:r>
            <a:r>
              <a:rPr lang="en-US" sz="9000" dirty="0"/>
              <a:t>.</a:t>
            </a:r>
          </a:p>
          <a:p>
            <a:pPr marL="0" indent="0">
              <a:buNone/>
            </a:pPr>
            <a:endParaRPr lang="en-US" sz="9000" dirty="0"/>
          </a:p>
          <a:p>
            <a:r>
              <a:rPr lang="en-US" sz="9000" dirty="0"/>
              <a:t>While Medicaid is funded by both state and federal funds, and ran by the state, MediKan is ran and funded only by the state.</a:t>
            </a:r>
          </a:p>
          <a:p>
            <a:endParaRPr lang="en-US" sz="9000" dirty="0"/>
          </a:p>
          <a:p>
            <a:r>
              <a:rPr lang="en-US" sz="9000" dirty="0"/>
              <a:t>Overall, the scope of services covered by MediKan is similar the scope of those covered by Medicaid. However, some restrictions and limitations apply. Services </a:t>
            </a:r>
            <a:r>
              <a:rPr lang="en-US" sz="9000" b="1" i="1" dirty="0"/>
              <a:t>do</a:t>
            </a:r>
            <a:r>
              <a:rPr lang="en-US" sz="9000" dirty="0"/>
              <a:t> include prescription drugs and medical.</a:t>
            </a:r>
          </a:p>
          <a:p>
            <a:endParaRPr lang="en-US" sz="9600" dirty="0"/>
          </a:p>
          <a:p>
            <a:pPr marL="0" indent="0">
              <a:buNone/>
            </a:pP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633" y="259702"/>
            <a:ext cx="1743544" cy="1502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88254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2634"/>
            <a:ext cx="8229600" cy="1143000"/>
          </a:xfrm>
        </p:spPr>
        <p:txBody>
          <a:bodyPr>
            <a:normAutofit/>
          </a:bodyPr>
          <a:lstStyle/>
          <a:p>
            <a:pPr algn="l"/>
            <a:r>
              <a:rPr lang="en-US" sz="4000" b="1" dirty="0">
                <a:hlinkClick r:id="rId3"/>
              </a:rPr>
              <a:t>Fact Sheet</a:t>
            </a:r>
            <a:r>
              <a:rPr lang="en-US" sz="4000" b="1" dirty="0"/>
              <a:t>:  MediKan Program</a:t>
            </a:r>
          </a:p>
        </p:txBody>
      </p:sp>
      <p:sp>
        <p:nvSpPr>
          <p:cNvPr id="3" name="Content Placeholder 2"/>
          <p:cNvSpPr>
            <a:spLocks noGrp="1"/>
          </p:cNvSpPr>
          <p:nvPr>
            <p:ph idx="1"/>
          </p:nvPr>
        </p:nvSpPr>
        <p:spPr>
          <a:xfrm>
            <a:off x="6181255" y="1817744"/>
            <a:ext cx="4186473" cy="4354456"/>
          </a:xfrm>
        </p:spPr>
        <p:txBody>
          <a:bodyPr>
            <a:normAutofit/>
          </a:bodyPr>
          <a:lstStyle/>
          <a:p>
            <a:endParaRPr lang="en-US" sz="2600" dirty="0"/>
          </a:p>
          <a:p>
            <a:r>
              <a:rPr lang="en-US" sz="2600" dirty="0"/>
              <a:t>Applying for KanCare may result in receiving MediKan if the person has a pending Social Security Disability case. </a:t>
            </a:r>
          </a:p>
          <a:p>
            <a:pPr marL="0" indent="0">
              <a:buNone/>
            </a:pPr>
            <a:endParaRPr lang="en-US" sz="2600" dirty="0"/>
          </a:p>
          <a:p>
            <a:r>
              <a:rPr lang="en-US" sz="2600" dirty="0"/>
              <a:t>Persons may only receive MediKan for a maximum of 12 months. </a:t>
            </a:r>
          </a:p>
          <a:p>
            <a:pPr marL="0" indent="0">
              <a:buNone/>
            </a:pPr>
            <a:endParaRPr lang="en-US" sz="2600" dirty="0"/>
          </a:p>
          <a:p>
            <a:pPr marL="0" indent="0">
              <a:buNone/>
            </a:pPr>
            <a:endParaRPr lang="en-US" sz="2000" dirty="0"/>
          </a:p>
        </p:txBody>
      </p:sp>
      <p:pic>
        <p:nvPicPr>
          <p:cNvPr id="6" name="Picture 5" descr="Text, letter&#10;&#10;Description automatically generated">
            <a:extLst>
              <a:ext uri="{FF2B5EF4-FFF2-40B4-BE49-F238E27FC236}">
                <a16:creationId xmlns:a16="http://schemas.microsoft.com/office/drawing/2014/main" id="{E26A6332-1969-4BBD-AEFF-04834076C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397" y="2040682"/>
            <a:ext cx="5720603" cy="3908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43082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68362"/>
          </a:xfrm>
        </p:spPr>
        <p:txBody>
          <a:bodyPr>
            <a:normAutofit/>
          </a:bodyPr>
          <a:lstStyle/>
          <a:p>
            <a:r>
              <a:rPr lang="en-US" sz="3600" b="1" dirty="0"/>
              <a:t>Additional Medical Assistance Programs</a:t>
            </a:r>
          </a:p>
        </p:txBody>
      </p:sp>
      <p:sp>
        <p:nvSpPr>
          <p:cNvPr id="3" name="Content Placeholder 2"/>
          <p:cNvSpPr>
            <a:spLocks noGrp="1"/>
          </p:cNvSpPr>
          <p:nvPr>
            <p:ph idx="1"/>
          </p:nvPr>
        </p:nvSpPr>
        <p:spPr>
          <a:xfrm>
            <a:off x="1752600" y="1143000"/>
            <a:ext cx="8382000" cy="5715000"/>
          </a:xfrm>
        </p:spPr>
        <p:txBody>
          <a:bodyPr>
            <a:normAutofit fontScale="32500" lnSpcReduction="20000"/>
          </a:bodyPr>
          <a:lstStyle/>
          <a:p>
            <a:pPr marL="0" indent="0">
              <a:buNone/>
            </a:pPr>
            <a:r>
              <a:rPr lang="en-US" sz="7400" dirty="0"/>
              <a:t>The KanCare program also offers coverage to people who have income “over the maximum income level” allowed for Medicaid eligibility.</a:t>
            </a:r>
          </a:p>
          <a:p>
            <a:pPr marL="0" indent="0">
              <a:buNone/>
            </a:pPr>
            <a:endParaRPr lang="en-US" sz="7400" dirty="0"/>
          </a:p>
          <a:p>
            <a:pPr marL="0" indent="0">
              <a:buNone/>
            </a:pPr>
            <a:r>
              <a:rPr lang="en-US" sz="7400" dirty="0"/>
              <a:t>These individuals must pay a “share of cost” of their medical bills in the form of deductibles or monthly premiums.  </a:t>
            </a:r>
          </a:p>
          <a:p>
            <a:pPr marL="0" indent="0">
              <a:buNone/>
            </a:pPr>
            <a:endParaRPr lang="en-US" sz="7400" u="sng" dirty="0"/>
          </a:p>
          <a:p>
            <a:pPr marL="0" indent="0">
              <a:buNone/>
            </a:pPr>
            <a:endParaRPr lang="en-US" sz="7400" u="sng" dirty="0"/>
          </a:p>
          <a:p>
            <a:pPr marL="0" indent="0">
              <a:buNone/>
            </a:pPr>
            <a:r>
              <a:rPr lang="en-US" sz="7400" b="1" u="sng" dirty="0"/>
              <a:t>These “Cost Share Programs” include:</a:t>
            </a:r>
            <a:endParaRPr lang="en-US" sz="5000" b="1" u="sng" dirty="0"/>
          </a:p>
          <a:p>
            <a:pPr marL="514350" indent="-514350">
              <a:buFont typeface="+mj-lt"/>
              <a:buAutoNum type="arabicPeriod"/>
            </a:pPr>
            <a:r>
              <a:rPr lang="en-US" sz="6200" dirty="0"/>
              <a:t>HCBS Waivers (Client Obligation - monthly premium)</a:t>
            </a:r>
          </a:p>
          <a:p>
            <a:pPr marL="514350" indent="-514350">
              <a:buFont typeface="+mj-lt"/>
              <a:buAutoNum type="arabicPeriod"/>
            </a:pPr>
            <a:r>
              <a:rPr lang="en-US" sz="6200" dirty="0"/>
              <a:t>Nursing Home (Patient Liability - monthly premium)</a:t>
            </a:r>
          </a:p>
          <a:p>
            <a:pPr marL="514350" indent="-514350">
              <a:buFont typeface="+mj-lt"/>
              <a:buAutoNum type="arabicPeriod"/>
            </a:pPr>
            <a:r>
              <a:rPr lang="en-US" sz="6200" dirty="0"/>
              <a:t>PACE (PACE Participation Obligation - monthly premium)</a:t>
            </a:r>
          </a:p>
          <a:p>
            <a:pPr marL="514350" indent="-514350">
              <a:buFont typeface="+mj-lt"/>
              <a:buAutoNum type="arabicPeriod"/>
            </a:pPr>
            <a:r>
              <a:rPr lang="en-US" sz="6200" dirty="0"/>
              <a:t>Medically Needy (Spenddowns - deductible)</a:t>
            </a:r>
          </a:p>
          <a:p>
            <a:pPr marL="514350" indent="-514350">
              <a:buFont typeface="+mj-lt"/>
              <a:buAutoNum type="arabicPeriod"/>
            </a:pPr>
            <a:r>
              <a:rPr lang="en-US" sz="6200" dirty="0"/>
              <a:t>Working Healthy (monthly premium)</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endParaRPr lang="en-US" dirty="0"/>
          </a:p>
          <a:p>
            <a:endParaRPr lang="en-US" dirty="0"/>
          </a:p>
          <a:p>
            <a:endParaRPr lang="en-US" dirty="0"/>
          </a:p>
          <a:p>
            <a:pPr marL="0" indent="0">
              <a:buNone/>
            </a:pPr>
            <a:endParaRPr lang="en-US" dirty="0"/>
          </a:p>
          <a:p>
            <a:pPr marL="457200" lvl="1" indent="0">
              <a:buNone/>
            </a:pPr>
            <a:endParaRPr lang="en-US" dirty="0">
              <a:solidFill>
                <a:schemeClr val="tx1"/>
              </a:solidFill>
              <a:latin typeface="+mn-lt"/>
            </a:endParaRPr>
          </a:p>
          <a:p>
            <a:pPr marL="57150" indent="0">
              <a:buNone/>
            </a:pPr>
            <a:endParaRPr lang="en-US" dirty="0">
              <a:latin typeface="+mn-lt"/>
            </a:endParaRPr>
          </a:p>
        </p:txBody>
      </p:sp>
    </p:spTree>
    <p:extLst>
      <p:ext uri="{BB962C8B-B14F-4D97-AF65-F5344CB8AC3E}">
        <p14:creationId xmlns:p14="http://schemas.microsoft.com/office/powerpoint/2010/main" val="1589608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3507" y="-122238"/>
            <a:ext cx="9814054" cy="1143000"/>
          </a:xfrm>
        </p:spPr>
        <p:txBody>
          <a:bodyPr>
            <a:noAutofit/>
          </a:bodyPr>
          <a:lstStyle/>
          <a:p>
            <a:r>
              <a:rPr lang="en-US" sz="4000" b="1" dirty="0"/>
              <a:t>Home and Community Based Services (HCBS)</a:t>
            </a:r>
            <a:endParaRPr lang="en-US" sz="3600" b="1" dirty="0"/>
          </a:p>
        </p:txBody>
      </p:sp>
      <p:pic>
        <p:nvPicPr>
          <p:cNvPr id="8" name="Content Placeholder 7">
            <a:extLst>
              <a:ext uri="{FF2B5EF4-FFF2-40B4-BE49-F238E27FC236}">
                <a16:creationId xmlns:a16="http://schemas.microsoft.com/office/drawing/2014/main" id="{26083BC5-B425-4631-AF4A-3EF3920354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4858" y="866775"/>
            <a:ext cx="9911353" cy="5153025"/>
          </a:xfrm>
        </p:spPr>
      </p:pic>
      <p:sp>
        <p:nvSpPr>
          <p:cNvPr id="5" name="Oval 4"/>
          <p:cNvSpPr/>
          <p:nvPr/>
        </p:nvSpPr>
        <p:spPr>
          <a:xfrm>
            <a:off x="805789" y="838200"/>
            <a:ext cx="1066800" cy="36512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P5</a:t>
            </a:r>
          </a:p>
        </p:txBody>
      </p:sp>
      <p:sp>
        <p:nvSpPr>
          <p:cNvPr id="6" name="Oval 5"/>
          <p:cNvSpPr/>
          <p:nvPr/>
        </p:nvSpPr>
        <p:spPr>
          <a:xfrm>
            <a:off x="1066555" y="1271092"/>
            <a:ext cx="10319656"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7558DF-C454-4DC5-A462-49CCD0ABE3A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79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8DA0B-EA15-400D-BE68-9F807FBB86B4}"/>
              </a:ext>
            </a:extLst>
          </p:cNvPr>
          <p:cNvSpPr>
            <a:spLocks noGrp="1"/>
          </p:cNvSpPr>
          <p:nvPr>
            <p:ph type="title"/>
          </p:nvPr>
        </p:nvSpPr>
        <p:spPr/>
        <p:txBody>
          <a:bodyPr/>
          <a:lstStyle/>
          <a:p>
            <a:r>
              <a:rPr lang="en-US" dirty="0">
                <a:solidFill>
                  <a:schemeClr val="tx1"/>
                </a:solidFill>
              </a:rPr>
              <a:t>What is an HCBS Waiver?</a:t>
            </a:r>
          </a:p>
        </p:txBody>
      </p:sp>
      <p:sp>
        <p:nvSpPr>
          <p:cNvPr id="3" name="Content Placeholder 2">
            <a:extLst>
              <a:ext uri="{FF2B5EF4-FFF2-40B4-BE49-F238E27FC236}">
                <a16:creationId xmlns:a16="http://schemas.microsoft.com/office/drawing/2014/main" id="{253276FF-8D15-4936-948C-DFF591F3D1B4}"/>
              </a:ext>
            </a:extLst>
          </p:cNvPr>
          <p:cNvSpPr>
            <a:spLocks noGrp="1"/>
          </p:cNvSpPr>
          <p:nvPr>
            <p:ph idx="1"/>
          </p:nvPr>
        </p:nvSpPr>
        <p:spPr/>
        <p:txBody>
          <a:bodyPr>
            <a:normAutofit fontScale="85000" lnSpcReduction="20000"/>
          </a:bodyPr>
          <a:lstStyle/>
          <a:p>
            <a:r>
              <a:rPr lang="en-US" sz="2400" dirty="0"/>
              <a:t>An HCBS waiver is a KanCare (Kansas Medicaid) program that provides </a:t>
            </a:r>
            <a:r>
              <a:rPr lang="en-US" sz="2400" b="1" dirty="0"/>
              <a:t>services</a:t>
            </a:r>
            <a:r>
              <a:rPr lang="en-US" sz="2400" dirty="0"/>
              <a:t> to a person in their </a:t>
            </a:r>
            <a:r>
              <a:rPr lang="en-US" sz="2400" b="1" dirty="0"/>
              <a:t>home and community </a:t>
            </a:r>
            <a:r>
              <a:rPr lang="en-US" sz="2400" dirty="0"/>
              <a:t>rather than in an institutional setting, such as a nursing home or state hospital.</a:t>
            </a:r>
          </a:p>
          <a:p>
            <a:endParaRPr lang="en-US" sz="2400" b="1" i="1" dirty="0"/>
          </a:p>
          <a:p>
            <a:r>
              <a:rPr lang="en-US" sz="2400" b="1" dirty="0"/>
              <a:t>An alternative to hospitalization or institutional type of care.</a:t>
            </a:r>
            <a:endParaRPr lang="en-US" sz="2400" dirty="0"/>
          </a:p>
          <a:p>
            <a:endParaRPr lang="en-US" sz="2400" dirty="0"/>
          </a:p>
          <a:p>
            <a:r>
              <a:rPr lang="en-US" sz="2400" dirty="0"/>
              <a:t>If you or a loved one needs assistance to be able to remain in your home and community, an HCBS waiver may be able to help.</a:t>
            </a:r>
          </a:p>
          <a:p>
            <a:r>
              <a:rPr lang="en-US" sz="2400" dirty="0"/>
              <a:t>Only covers the recipient – not family members</a:t>
            </a:r>
          </a:p>
          <a:p>
            <a:r>
              <a:rPr lang="en-US" sz="2400" dirty="0"/>
              <a:t>Financial </a:t>
            </a:r>
            <a:r>
              <a:rPr lang="en-US" sz="2400" dirty="0" err="1"/>
              <a:t>elig</a:t>
            </a:r>
            <a:r>
              <a:rPr lang="en-US" sz="2400" dirty="0"/>
              <a:t> determined by the recipient’s income &amp; assets </a:t>
            </a:r>
          </a:p>
          <a:p>
            <a:r>
              <a:rPr lang="en-US" sz="2400" dirty="0">
                <a:hlinkClick r:id="rId3"/>
              </a:rPr>
              <a:t>https://www.kancare.ks.gov/docs/default-source/consumers/benefits-and-services/fact-sheets/fs-7-home-and-community-based-services-fact-sheet.pdf?sfvrsn=d5e7501b_4</a:t>
            </a:r>
            <a:r>
              <a:rPr lang="en-US" sz="2400" dirty="0"/>
              <a:t> and</a:t>
            </a:r>
          </a:p>
          <a:p>
            <a:r>
              <a:rPr lang="en-US" sz="2400" dirty="0">
                <a:hlinkClick r:id="rId4"/>
              </a:rPr>
              <a:t>https://www.kancare.ks.gov/docs/default-source/consumers/benefits-and-services/fact-sheets/fs-7-s-servicios-basados-en-el-hogar-y-la-comunidad-de-medicaid-(hcbs).pdf?sfvrsn=eee7501b_4</a:t>
            </a:r>
            <a:r>
              <a:rPr lang="en-US" sz="2400" dirty="0"/>
              <a:t> </a:t>
            </a:r>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D67EAFA6-FD63-4607-8C16-CB8C5B264A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2CD153-6F6E-4A0D-A6EF-231F967658FE}"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680FC79-9DE2-4E43-A54D-7808519B7F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80072-E976-4164-B251-BB9FF94A8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838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8DA0B-EA15-400D-BE68-9F807FBB86B4}"/>
              </a:ext>
            </a:extLst>
          </p:cNvPr>
          <p:cNvSpPr>
            <a:spLocks noGrp="1"/>
          </p:cNvSpPr>
          <p:nvPr>
            <p:ph type="title"/>
          </p:nvPr>
        </p:nvSpPr>
        <p:spPr/>
        <p:txBody>
          <a:bodyPr/>
          <a:lstStyle/>
          <a:p>
            <a:pPr algn="ctr"/>
            <a:r>
              <a:rPr lang="en-US" b="1" dirty="0">
                <a:solidFill>
                  <a:schemeClr val="tx1"/>
                </a:solidFill>
              </a:rPr>
              <a:t>Fact Sheets Galore!</a:t>
            </a:r>
          </a:p>
        </p:txBody>
      </p:sp>
      <p:sp>
        <p:nvSpPr>
          <p:cNvPr id="3" name="Content Placeholder 2">
            <a:extLst>
              <a:ext uri="{FF2B5EF4-FFF2-40B4-BE49-F238E27FC236}">
                <a16:creationId xmlns:a16="http://schemas.microsoft.com/office/drawing/2014/main" id="{253276FF-8D15-4936-948C-DFF591F3D1B4}"/>
              </a:ext>
            </a:extLst>
          </p:cNvPr>
          <p:cNvSpPr>
            <a:spLocks noGrp="1"/>
          </p:cNvSpPr>
          <p:nvPr>
            <p:ph idx="1"/>
          </p:nvPr>
        </p:nvSpPr>
        <p:spPr>
          <a:xfrm>
            <a:off x="838200" y="1342090"/>
            <a:ext cx="10515600" cy="4834873"/>
          </a:xfrm>
        </p:spPr>
        <p:txBody>
          <a:bodyPr>
            <a:normAutofit/>
          </a:bodyPr>
          <a:lstStyle/>
          <a:p>
            <a:r>
              <a:rPr lang="en-US" sz="2400" dirty="0">
                <a:hlinkClick r:id="rId3"/>
              </a:rPr>
              <a:t>https://www.kancare.ks.gov/docs/default-source/consumers/benefits-and-services/fact-sheets/fs-7-home-and-community-based-services-fact-sheet.pdf?sfvrsn=d5e7501b_4</a:t>
            </a:r>
            <a:r>
              <a:rPr lang="en-US" sz="2400" dirty="0"/>
              <a:t> and  Spanish: </a:t>
            </a:r>
            <a:r>
              <a:rPr lang="en-US" sz="2400" dirty="0">
                <a:hlinkClick r:id="rId4"/>
              </a:rPr>
              <a:t>https://www.kancare.ks.gov/docs/default-source/consumers/benefits-and-services/fact-sheets/fs-7-s-servicios-basados-en-el-hogar-y-la-comunidad-de-medicaid-(hcbs).pdf?sfvrsn=eee7501b_4</a:t>
            </a:r>
            <a:r>
              <a:rPr lang="en-US" sz="2400" dirty="0"/>
              <a:t> </a:t>
            </a:r>
          </a:p>
          <a:p>
            <a:r>
              <a:rPr lang="en-US" sz="2400" dirty="0">
                <a:hlinkClick r:id="rId5"/>
              </a:rPr>
              <a:t>https://www.kancare.ks.gov/kancare-ombudsman-office/hcbs-waiver-fact-sheets</a:t>
            </a:r>
            <a:endParaRPr lang="en-US" sz="2400" dirty="0"/>
          </a:p>
          <a:p>
            <a:endParaRPr lang="en-US" sz="2400" dirty="0"/>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D67EAFA6-FD63-4607-8C16-CB8C5B264A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2CD153-6F6E-4A0D-A6EF-231F967658FE}"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680FC79-9DE2-4E43-A54D-7808519B7F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80072-E976-4164-B251-BB9FF94A8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73FF95E-8622-40C4-B9C5-61B416172619}"/>
              </a:ext>
            </a:extLst>
          </p:cNvPr>
          <p:cNvPicPr>
            <a:picLocks noChangeAspect="1"/>
          </p:cNvPicPr>
          <p:nvPr/>
        </p:nvPicPr>
        <p:blipFill rotWithShape="1">
          <a:blip r:embed="rId6"/>
          <a:srcRect t="5324" b="45775"/>
          <a:stretch/>
        </p:blipFill>
        <p:spPr>
          <a:xfrm>
            <a:off x="1790700" y="3892875"/>
            <a:ext cx="8610600" cy="2646037"/>
          </a:xfrm>
          <a:prstGeom prst="rect">
            <a:avLst/>
          </a:prstGeom>
        </p:spPr>
      </p:pic>
    </p:spTree>
    <p:extLst>
      <p:ext uri="{BB962C8B-B14F-4D97-AF65-F5344CB8AC3E}">
        <p14:creationId xmlns:p14="http://schemas.microsoft.com/office/powerpoint/2010/main" val="3845450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1E207-A796-4912-B7B5-CD91EB0A1C9E}"/>
              </a:ext>
            </a:extLst>
          </p:cNvPr>
          <p:cNvSpPr>
            <a:spLocks noGrp="1"/>
          </p:cNvSpPr>
          <p:nvPr>
            <p:ph type="title"/>
          </p:nvPr>
        </p:nvSpPr>
        <p:spPr>
          <a:xfrm>
            <a:off x="1978241" y="740"/>
            <a:ext cx="8229600" cy="1143000"/>
          </a:xfrm>
        </p:spPr>
        <p:txBody>
          <a:bodyPr>
            <a:normAutofit/>
          </a:bodyPr>
          <a:lstStyle/>
          <a:p>
            <a:r>
              <a:rPr lang="en-US" sz="4000" dirty="0"/>
              <a:t>7 HCBS Waiver Programs</a:t>
            </a:r>
          </a:p>
        </p:txBody>
      </p:sp>
      <p:sp>
        <p:nvSpPr>
          <p:cNvPr id="3" name="Content Placeholder 2">
            <a:extLst>
              <a:ext uri="{FF2B5EF4-FFF2-40B4-BE49-F238E27FC236}">
                <a16:creationId xmlns:a16="http://schemas.microsoft.com/office/drawing/2014/main" id="{98AE4B97-448D-4D37-828D-2CD997D8966A}"/>
              </a:ext>
            </a:extLst>
          </p:cNvPr>
          <p:cNvSpPr>
            <a:spLocks noGrp="1"/>
          </p:cNvSpPr>
          <p:nvPr>
            <p:ph idx="1"/>
          </p:nvPr>
        </p:nvSpPr>
        <p:spPr>
          <a:xfrm>
            <a:off x="1371600" y="1007215"/>
            <a:ext cx="9144000" cy="5714260"/>
          </a:xfrm>
        </p:spPr>
        <p:txBody>
          <a:bodyPr>
            <a:normAutofit fontScale="25000" lnSpcReduction="20000"/>
          </a:bodyPr>
          <a:lstStyle/>
          <a:p>
            <a:pPr marL="457200" lvl="1" indent="0">
              <a:lnSpc>
                <a:spcPct val="120000"/>
              </a:lnSpc>
              <a:buNone/>
            </a:pPr>
            <a:r>
              <a:rPr lang="en-US" sz="8800" dirty="0"/>
              <a:t>Kansas currently has seven different HCBS waiver programs, each with a different set of rules.</a:t>
            </a:r>
          </a:p>
          <a:p>
            <a:pPr marL="971550" lvl="1" indent="-514350">
              <a:lnSpc>
                <a:spcPct val="120000"/>
              </a:lnSpc>
              <a:buFont typeface="+mj-lt"/>
              <a:buAutoNum type="arabicPeriod"/>
            </a:pPr>
            <a:endParaRPr lang="en-US" sz="8800" dirty="0"/>
          </a:p>
          <a:p>
            <a:pPr marL="971550" lvl="1" indent="-514350">
              <a:lnSpc>
                <a:spcPct val="120000"/>
              </a:lnSpc>
              <a:spcBef>
                <a:spcPts val="0"/>
              </a:spcBef>
              <a:buFont typeface="+mj-lt"/>
              <a:buAutoNum type="arabicPeriod"/>
            </a:pPr>
            <a:r>
              <a:rPr lang="en-US" sz="8800" dirty="0"/>
              <a:t>Autism Waiver (AU Waiver)</a:t>
            </a:r>
          </a:p>
          <a:p>
            <a:pPr marL="971550" lvl="1" indent="-514350">
              <a:lnSpc>
                <a:spcPct val="120000"/>
              </a:lnSpc>
              <a:spcBef>
                <a:spcPts val="0"/>
              </a:spcBef>
              <a:buFont typeface="+mj-lt"/>
              <a:buAutoNum type="arabicPeriod"/>
            </a:pPr>
            <a:endParaRPr lang="en-US" sz="8800" dirty="0"/>
          </a:p>
          <a:p>
            <a:pPr marL="971550" lvl="1" indent="-514350">
              <a:lnSpc>
                <a:spcPct val="120000"/>
              </a:lnSpc>
              <a:spcBef>
                <a:spcPts val="0"/>
              </a:spcBef>
              <a:buFont typeface="+mj-lt"/>
              <a:buAutoNum type="arabicPeriod"/>
            </a:pPr>
            <a:r>
              <a:rPr lang="en-US" sz="8800" dirty="0"/>
              <a:t>Frail Elderly Waiver (FE Waiver)</a:t>
            </a:r>
          </a:p>
          <a:p>
            <a:pPr marL="971550" lvl="1" indent="-514350">
              <a:lnSpc>
                <a:spcPct val="120000"/>
              </a:lnSpc>
              <a:spcBef>
                <a:spcPts val="0"/>
              </a:spcBef>
              <a:buFont typeface="+mj-lt"/>
              <a:buAutoNum type="arabicPeriod"/>
            </a:pPr>
            <a:endParaRPr lang="en-US" sz="8800" dirty="0"/>
          </a:p>
          <a:p>
            <a:pPr marL="971550" lvl="1" indent="-514350">
              <a:lnSpc>
                <a:spcPct val="120000"/>
              </a:lnSpc>
              <a:spcBef>
                <a:spcPts val="0"/>
              </a:spcBef>
              <a:buFont typeface="+mj-lt"/>
              <a:buAutoNum type="arabicPeriod"/>
            </a:pPr>
            <a:r>
              <a:rPr lang="en-US" sz="8800" dirty="0"/>
              <a:t>Intellectual/Developmental Disabilities Waiver (I/DD Waiver)</a:t>
            </a:r>
          </a:p>
          <a:p>
            <a:pPr marL="971550" lvl="1" indent="-514350">
              <a:lnSpc>
                <a:spcPct val="120000"/>
              </a:lnSpc>
              <a:spcBef>
                <a:spcPts val="0"/>
              </a:spcBef>
              <a:buFont typeface="+mj-lt"/>
              <a:buAutoNum type="arabicPeriod"/>
            </a:pPr>
            <a:endParaRPr lang="en-US" sz="8800" dirty="0"/>
          </a:p>
          <a:p>
            <a:pPr marL="971550" lvl="1" indent="-514350">
              <a:lnSpc>
                <a:spcPct val="120000"/>
              </a:lnSpc>
              <a:spcBef>
                <a:spcPts val="0"/>
              </a:spcBef>
              <a:buFont typeface="+mj-lt"/>
              <a:buAutoNum type="arabicPeriod"/>
            </a:pPr>
            <a:r>
              <a:rPr lang="en-US" sz="8800" dirty="0"/>
              <a:t>Physical Disability Waiver (PD Waiver)</a:t>
            </a:r>
          </a:p>
          <a:p>
            <a:pPr marL="971550" lvl="1" indent="-514350">
              <a:lnSpc>
                <a:spcPct val="120000"/>
              </a:lnSpc>
              <a:spcBef>
                <a:spcPts val="0"/>
              </a:spcBef>
              <a:buFont typeface="+mj-lt"/>
              <a:buAutoNum type="arabicPeriod"/>
            </a:pPr>
            <a:endParaRPr lang="en-US" sz="8800" dirty="0"/>
          </a:p>
          <a:p>
            <a:pPr marL="971550" lvl="1" indent="-514350">
              <a:lnSpc>
                <a:spcPct val="120000"/>
              </a:lnSpc>
              <a:spcBef>
                <a:spcPts val="0"/>
              </a:spcBef>
              <a:buFont typeface="+mj-lt"/>
              <a:buAutoNum type="arabicPeriod"/>
            </a:pPr>
            <a:r>
              <a:rPr lang="en-US" sz="8800" dirty="0"/>
              <a:t>Serious Emotional Disturbance Waiver (SED Waiver)</a:t>
            </a:r>
          </a:p>
          <a:p>
            <a:pPr marL="971550" lvl="1" indent="-514350">
              <a:lnSpc>
                <a:spcPct val="120000"/>
              </a:lnSpc>
              <a:spcBef>
                <a:spcPts val="0"/>
              </a:spcBef>
              <a:buFont typeface="+mj-lt"/>
              <a:buAutoNum type="arabicPeriod"/>
            </a:pPr>
            <a:endParaRPr lang="en-US" sz="8800" dirty="0"/>
          </a:p>
          <a:p>
            <a:pPr marL="971550" lvl="1" indent="-514350">
              <a:lnSpc>
                <a:spcPct val="120000"/>
              </a:lnSpc>
              <a:spcBef>
                <a:spcPts val="0"/>
              </a:spcBef>
              <a:buFont typeface="+mj-lt"/>
              <a:buAutoNum type="arabicPeriod"/>
            </a:pPr>
            <a:r>
              <a:rPr lang="en-US" sz="8800" dirty="0"/>
              <a:t>Technology Assisted Waiver (TA Waiver)</a:t>
            </a:r>
          </a:p>
          <a:p>
            <a:pPr marL="971550" lvl="1" indent="-514350">
              <a:lnSpc>
                <a:spcPct val="120000"/>
              </a:lnSpc>
              <a:spcBef>
                <a:spcPts val="0"/>
              </a:spcBef>
              <a:buFont typeface="+mj-lt"/>
              <a:buAutoNum type="arabicPeriod"/>
            </a:pPr>
            <a:endParaRPr lang="en-US" sz="8800" dirty="0"/>
          </a:p>
          <a:p>
            <a:pPr marL="971550" lvl="1" indent="-514350">
              <a:lnSpc>
                <a:spcPct val="120000"/>
              </a:lnSpc>
              <a:spcBef>
                <a:spcPts val="0"/>
              </a:spcBef>
              <a:buFont typeface="+mj-lt"/>
              <a:buAutoNum type="arabicPeriod"/>
            </a:pPr>
            <a:r>
              <a:rPr lang="en-US" sz="8800" dirty="0"/>
              <a:t>Brain Injury Waiver (BI Waiver)</a:t>
            </a:r>
          </a:p>
          <a:p>
            <a:endParaRPr lang="en-US" dirty="0"/>
          </a:p>
        </p:txBody>
      </p:sp>
      <p:sp>
        <p:nvSpPr>
          <p:cNvPr id="4" name="Date Placeholder 3">
            <a:extLst>
              <a:ext uri="{FF2B5EF4-FFF2-40B4-BE49-F238E27FC236}">
                <a16:creationId xmlns:a16="http://schemas.microsoft.com/office/drawing/2014/main" id="{35DFDDF9-33B0-4E69-BAD5-705164D5E8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2CD153-6F6E-4A0D-A6EF-231F967658FE}"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29C288-F2BF-4C29-B047-5CC787ADF4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80072-E976-4164-B251-BB9FF94A8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EF1CCF1-AAF1-4A26-B577-B9F0EB842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1371600"/>
            <a:ext cx="2209800" cy="187498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151461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1049311" y="2971800"/>
            <a:ext cx="9788578" cy="3733800"/>
          </a:xfrm>
        </p:spPr>
        <p:txBody>
          <a:bodyPr>
            <a:normAutofit fontScale="92500" lnSpcReduction="20000"/>
          </a:bodyPr>
          <a:lstStyle/>
          <a:p>
            <a:r>
              <a:rPr lang="en-US" sz="3400" b="1" dirty="0"/>
              <a:t>KanCare started in 2013</a:t>
            </a:r>
          </a:p>
          <a:p>
            <a:r>
              <a:rPr lang="en-US" sz="3400" b="1" dirty="0"/>
              <a:t>KanCare Ombudsman Office also started in 2013</a:t>
            </a:r>
          </a:p>
          <a:p>
            <a:pPr lvl="1"/>
            <a:r>
              <a:rPr lang="en-US" sz="3000" b="1" dirty="0"/>
              <a:t>Responsive to CMS grant requirements &amp; expectations</a:t>
            </a:r>
          </a:p>
          <a:p>
            <a:pPr marL="0" indent="0">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The KanCare Ombudsman Office provides reports quarterly and annually to the 	Bethel Joint Committee on HCBS and KanCare Oversight (at the State legislature) 	and to the Centers for Medicare and Medicaid Services through KDHE.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3400" b="1" dirty="0"/>
          </a:p>
          <a:p>
            <a:r>
              <a:rPr lang="en-US" sz="3400" b="1" dirty="0"/>
              <a:t>Ombudsman information on KanCare website: </a:t>
            </a:r>
          </a:p>
          <a:p>
            <a:pPr lvl="1"/>
            <a:r>
              <a:rPr lang="en-US" sz="3000" b="1" dirty="0">
                <a:hlinkClick r:id="rId3"/>
              </a:rPr>
              <a:t>www.kancare.ks.gov</a:t>
            </a:r>
            <a:r>
              <a:rPr lang="en-US" sz="3000" b="1" dirty="0"/>
              <a:t>  </a:t>
            </a:r>
          </a:p>
          <a:p>
            <a:pPr lvl="1"/>
            <a:r>
              <a:rPr lang="en-US" sz="3000" b="1" dirty="0">
                <a:hlinkClick r:id="rId4"/>
              </a:rPr>
              <a:t>https://kancare.ks.gov/kancare-ombudsman-office</a:t>
            </a:r>
            <a:r>
              <a:rPr lang="en-US" sz="3000" b="1" dirty="0"/>
              <a:t> </a:t>
            </a:r>
          </a:p>
          <a:p>
            <a:endParaRPr lang="en-US" sz="3400" b="1" dirty="0"/>
          </a:p>
          <a:p>
            <a:endParaRPr lang="en-US" dirty="0">
              <a:solidFill>
                <a:schemeClr val="tx1"/>
              </a:solidFill>
              <a:latin typeface="+mn-lt"/>
            </a:endParaRPr>
          </a:p>
        </p:txBody>
      </p:sp>
      <p:pic>
        <p:nvPicPr>
          <p:cNvPr id="8"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152400"/>
            <a:ext cx="5638800" cy="262825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152400"/>
            <a:ext cx="5867400" cy="2612524"/>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80072-E976-4164-B251-BB9FF94A8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556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0460" y="152400"/>
            <a:ext cx="8229600" cy="1143000"/>
          </a:xfrm>
        </p:spPr>
        <p:txBody>
          <a:bodyPr>
            <a:noAutofit/>
          </a:bodyPr>
          <a:lstStyle/>
          <a:p>
            <a:r>
              <a:rPr lang="en-US" sz="4000" b="1" dirty="0"/>
              <a:t>Nursing Home </a:t>
            </a:r>
            <a:r>
              <a:rPr lang="en-US" sz="3600" b="1" dirty="0"/>
              <a:t>(LTC Institutional Facility)</a:t>
            </a:r>
          </a:p>
        </p:txBody>
      </p:sp>
      <p:pic>
        <p:nvPicPr>
          <p:cNvPr id="8" name="Content Placeholder 7">
            <a:extLst>
              <a:ext uri="{FF2B5EF4-FFF2-40B4-BE49-F238E27FC236}">
                <a16:creationId xmlns:a16="http://schemas.microsoft.com/office/drawing/2014/main" id="{26083BC5-B425-4631-AF4A-3EF3920354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4858" y="866775"/>
            <a:ext cx="9911353" cy="5153025"/>
          </a:xfrm>
        </p:spPr>
      </p:pic>
      <p:sp>
        <p:nvSpPr>
          <p:cNvPr id="5" name="Oval 4"/>
          <p:cNvSpPr/>
          <p:nvPr/>
        </p:nvSpPr>
        <p:spPr>
          <a:xfrm>
            <a:off x="805789" y="838200"/>
            <a:ext cx="1066800" cy="36512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P5</a:t>
            </a:r>
          </a:p>
        </p:txBody>
      </p:sp>
      <p:sp>
        <p:nvSpPr>
          <p:cNvPr id="6" name="Oval 5"/>
          <p:cNvSpPr/>
          <p:nvPr/>
        </p:nvSpPr>
        <p:spPr>
          <a:xfrm>
            <a:off x="1066555" y="1979117"/>
            <a:ext cx="10319656"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97281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8000"/>
          </a:schemeClr>
        </a:solidFill>
        <a:effectLst/>
      </p:bgPr>
    </p:bg>
    <p:spTree>
      <p:nvGrpSpPr>
        <p:cNvPr id="1" name=""/>
        <p:cNvGrpSpPr/>
        <p:nvPr/>
      </p:nvGrpSpPr>
      <p:grpSpPr>
        <a:xfrm>
          <a:off x="0" y="0"/>
          <a:ext cx="0" cy="0"/>
          <a:chOff x="0" y="0"/>
          <a:chExt cx="0" cy="0"/>
        </a:xfrm>
      </p:grpSpPr>
      <p:pic>
        <p:nvPicPr>
          <p:cNvPr id="6152" name="Picture 8" descr="White Male, 3D Model, Isolated, 3D, Model, Full Bod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946"/>
          <a:stretch/>
        </p:blipFill>
        <p:spPr bwMode="auto">
          <a:xfrm>
            <a:off x="8179444" y="4038600"/>
            <a:ext cx="2488556"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76200"/>
            <a:ext cx="8229600" cy="1143000"/>
          </a:xfrm>
        </p:spPr>
        <p:txBody>
          <a:bodyPr/>
          <a:lstStyle/>
          <a:p>
            <a:r>
              <a:rPr lang="en-US" b="1" dirty="0"/>
              <a:t>Nursing Home or Other Facility</a:t>
            </a:r>
          </a:p>
        </p:txBody>
      </p:sp>
      <p:sp>
        <p:nvSpPr>
          <p:cNvPr id="3" name="Content Placeholder 2"/>
          <p:cNvSpPr>
            <a:spLocks noGrp="1"/>
          </p:cNvSpPr>
          <p:nvPr>
            <p:ph idx="1"/>
          </p:nvPr>
        </p:nvSpPr>
        <p:spPr>
          <a:xfrm>
            <a:off x="1822704" y="1144536"/>
            <a:ext cx="8637234" cy="3884665"/>
          </a:xfrm>
        </p:spPr>
        <p:txBody>
          <a:bodyPr vert="horz" lIns="91440" tIns="45720" rIns="91440" bIns="45720" rtlCol="0" anchor="t">
            <a:normAutofit fontScale="92500" lnSpcReduction="20000"/>
          </a:bodyPr>
          <a:lstStyle/>
          <a:p>
            <a:pPr marL="0" indent="0">
              <a:buNone/>
            </a:pPr>
            <a:r>
              <a:rPr lang="en-US" b="1" u="sng" dirty="0"/>
              <a:t>Long Term Institutional Care</a:t>
            </a:r>
          </a:p>
          <a:p>
            <a:r>
              <a:rPr lang="en-US" dirty="0"/>
              <a:t>This category of coverage is for children and adults residing in a nursing home, medical or mental health institution or similar facility for a long-term stay.</a:t>
            </a:r>
          </a:p>
          <a:p>
            <a:pPr marL="0" indent="0">
              <a:buNone/>
            </a:pPr>
            <a:endParaRPr lang="en-US" dirty="0"/>
          </a:p>
          <a:p>
            <a:r>
              <a:rPr lang="en-US" dirty="0"/>
              <a:t>Like all KanCare programs, financial eligibility is based on income and resources.</a:t>
            </a:r>
          </a:p>
          <a:p>
            <a:pPr marL="0" indent="0">
              <a:buNone/>
            </a:pPr>
            <a:endParaRPr lang="en-US" dirty="0"/>
          </a:p>
          <a:p>
            <a:r>
              <a:rPr lang="en-US" dirty="0"/>
              <a:t>KanCare offers </a:t>
            </a:r>
            <a:r>
              <a:rPr lang="en-US" b="1" dirty="0"/>
              <a:t>LTC coverage </a:t>
            </a:r>
            <a:r>
              <a:rPr lang="en-US" dirty="0"/>
              <a:t>to people who have </a:t>
            </a:r>
            <a:r>
              <a:rPr lang="en-US" b="1" dirty="0"/>
              <a:t>income over the maximum income level.</a:t>
            </a:r>
            <a:r>
              <a:rPr lang="en-US" dirty="0"/>
              <a:t> These individuals must </a:t>
            </a:r>
            <a:r>
              <a:rPr lang="en-US" b="1" dirty="0"/>
              <a:t>“Share the Cost” for their medical expenses</a:t>
            </a:r>
            <a:r>
              <a:rPr lang="en-US" dirty="0"/>
              <a:t>.  </a:t>
            </a:r>
          </a:p>
          <a:p>
            <a:pPr marL="0" indent="0">
              <a:buNone/>
            </a:pPr>
            <a:endParaRPr lang="en-US" sz="2600" b="1" dirty="0"/>
          </a:p>
          <a:p>
            <a:endParaRPr lang="en-US" dirty="0"/>
          </a:p>
          <a:p>
            <a:endParaRPr lang="en-US" dirty="0"/>
          </a:p>
          <a:p>
            <a:pPr marL="457200" lvl="1" indent="0">
              <a:buNone/>
            </a:pPr>
            <a:endParaRPr lang="en-US" dirty="0"/>
          </a:p>
        </p:txBody>
      </p:sp>
      <p:sp>
        <p:nvSpPr>
          <p:cNvPr id="4" name="Rectangle 3"/>
          <p:cNvSpPr/>
          <p:nvPr/>
        </p:nvSpPr>
        <p:spPr>
          <a:xfrm>
            <a:off x="1822704" y="4786690"/>
            <a:ext cx="6096000" cy="1569660"/>
          </a:xfrm>
          <a:prstGeom prst="rect">
            <a:avLst/>
          </a:prstGeom>
        </p:spPr>
        <p:txBody>
          <a:bodyPr wrap="square">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They are responsible for a portion of the cost of their care in the form of a monthly premium called a </a:t>
            </a:r>
            <a:r>
              <a:rPr lang="en-US" sz="2400" b="1" i="1" dirty="0"/>
              <a:t>Patient Liability</a:t>
            </a:r>
            <a:r>
              <a:rPr lang="en-US" sz="2400" dirty="0"/>
              <a:t>.</a:t>
            </a:r>
          </a:p>
        </p:txBody>
      </p:sp>
    </p:spTree>
    <p:extLst>
      <p:ext uri="{BB962C8B-B14F-4D97-AF65-F5344CB8AC3E}">
        <p14:creationId xmlns:p14="http://schemas.microsoft.com/office/powerpoint/2010/main" val="2457759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0460" y="152400"/>
            <a:ext cx="8229600" cy="1143000"/>
          </a:xfrm>
        </p:spPr>
        <p:txBody>
          <a:bodyPr>
            <a:noAutofit/>
          </a:bodyPr>
          <a:lstStyle/>
          <a:p>
            <a:r>
              <a:rPr lang="en-US" sz="3200" b="1" dirty="0"/>
              <a:t>Program of All-Inclusive Care for the Elderly (PACE)</a:t>
            </a:r>
          </a:p>
        </p:txBody>
      </p:sp>
      <p:pic>
        <p:nvPicPr>
          <p:cNvPr id="8" name="Content Placeholder 7">
            <a:extLst>
              <a:ext uri="{FF2B5EF4-FFF2-40B4-BE49-F238E27FC236}">
                <a16:creationId xmlns:a16="http://schemas.microsoft.com/office/drawing/2014/main" id="{CEBB8A24-F9DA-43AB-81A9-61D45F740D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2427" y="1338943"/>
            <a:ext cx="9870923" cy="5132005"/>
          </a:xfrm>
        </p:spPr>
      </p:pic>
      <p:sp>
        <p:nvSpPr>
          <p:cNvPr id="5" name="Oval 4"/>
          <p:cNvSpPr/>
          <p:nvPr/>
        </p:nvSpPr>
        <p:spPr>
          <a:xfrm>
            <a:off x="455250" y="919545"/>
            <a:ext cx="1066800" cy="609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 5</a:t>
            </a:r>
          </a:p>
        </p:txBody>
      </p:sp>
      <p:sp>
        <p:nvSpPr>
          <p:cNvPr id="6" name="Oval 5"/>
          <p:cNvSpPr/>
          <p:nvPr/>
        </p:nvSpPr>
        <p:spPr>
          <a:xfrm>
            <a:off x="838200" y="3013523"/>
            <a:ext cx="10613572" cy="13909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301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0460" y="152400"/>
            <a:ext cx="8229600" cy="1143000"/>
          </a:xfrm>
        </p:spPr>
        <p:txBody>
          <a:bodyPr>
            <a:noAutofit/>
          </a:bodyPr>
          <a:lstStyle/>
          <a:p>
            <a:r>
              <a:rPr lang="en-US" sz="4000" b="1" dirty="0"/>
              <a:t>Medicare Savings Program</a:t>
            </a:r>
          </a:p>
        </p:txBody>
      </p:sp>
      <p:pic>
        <p:nvPicPr>
          <p:cNvPr id="8" name="Content Placeholder 7">
            <a:extLst>
              <a:ext uri="{FF2B5EF4-FFF2-40B4-BE49-F238E27FC236}">
                <a16:creationId xmlns:a16="http://schemas.microsoft.com/office/drawing/2014/main" id="{454E3326-E827-44A8-9E8F-B42808C1881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2696" y="1208938"/>
            <a:ext cx="9900557" cy="5147412"/>
          </a:xfrm>
        </p:spPr>
      </p:pic>
      <p:sp>
        <p:nvSpPr>
          <p:cNvPr id="6" name="Oval 5"/>
          <p:cNvSpPr/>
          <p:nvPr/>
        </p:nvSpPr>
        <p:spPr>
          <a:xfrm>
            <a:off x="838200" y="3897084"/>
            <a:ext cx="10673443" cy="11429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94559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1143000"/>
          </a:xfrm>
        </p:spPr>
        <p:txBody>
          <a:bodyPr/>
          <a:lstStyle/>
          <a:p>
            <a:r>
              <a:rPr lang="en-US" dirty="0"/>
              <a:t>Medicare Savings Program (MSP)</a:t>
            </a:r>
          </a:p>
        </p:txBody>
      </p:sp>
      <p:sp>
        <p:nvSpPr>
          <p:cNvPr id="4" name="Content Placeholder 3"/>
          <p:cNvSpPr>
            <a:spLocks noGrp="1"/>
          </p:cNvSpPr>
          <p:nvPr>
            <p:ph sz="half" idx="2"/>
          </p:nvPr>
        </p:nvSpPr>
        <p:spPr>
          <a:xfrm>
            <a:off x="1905000" y="914401"/>
            <a:ext cx="8229600" cy="4602163"/>
          </a:xfrm>
        </p:spPr>
        <p:txBody>
          <a:bodyPr>
            <a:normAutofit/>
          </a:bodyPr>
          <a:lstStyle/>
          <a:p>
            <a:r>
              <a:rPr lang="en-US" dirty="0"/>
              <a:t>This program is for people who have Medicare and helps with some of the out-of-pockets expenses.  This program may pay for Medicare Part A, Part B and/or Part D premiums, deductibles, and copayments (based on income).  </a:t>
            </a:r>
          </a:p>
          <a:p>
            <a:endParaRPr lang="en-US" sz="1800" dirty="0"/>
          </a:p>
          <a:p>
            <a:endParaRPr lang="en-US" dirty="0"/>
          </a:p>
          <a:p>
            <a:pPr marL="0" indent="0">
              <a:buNone/>
            </a:pPr>
            <a:endParaRPr lang="en-US" dirty="0"/>
          </a:p>
          <a:p>
            <a:endParaRPr lang="en-US" dirty="0"/>
          </a:p>
        </p:txBody>
      </p:sp>
      <p:pic>
        <p:nvPicPr>
          <p:cNvPr id="6" name="Picture 5" descr="Table, timeline&#10;&#10;Description automatically generated">
            <a:extLst>
              <a:ext uri="{FF2B5EF4-FFF2-40B4-BE49-F238E27FC236}">
                <a16:creationId xmlns:a16="http://schemas.microsoft.com/office/drawing/2014/main" id="{14B86814-97FF-411E-8D96-A98A113B9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885" y="3062413"/>
            <a:ext cx="3940629" cy="3659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Graphical user interface, website&#10;&#10;Description automatically generated">
            <a:extLst>
              <a:ext uri="{FF2B5EF4-FFF2-40B4-BE49-F238E27FC236}">
                <a16:creationId xmlns:a16="http://schemas.microsoft.com/office/drawing/2014/main" id="{036EB8ED-B888-45F9-B53D-129C8C696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68871">
            <a:off x="6927601" y="2800293"/>
            <a:ext cx="1527958" cy="3779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42401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0460" y="152400"/>
            <a:ext cx="8229600" cy="1143000"/>
          </a:xfrm>
        </p:spPr>
        <p:txBody>
          <a:bodyPr>
            <a:noAutofit/>
          </a:bodyPr>
          <a:lstStyle/>
          <a:p>
            <a:r>
              <a:rPr lang="en-US" sz="3200" b="1" dirty="0"/>
              <a:t>Types of Assistance on the Application for </a:t>
            </a:r>
            <a:br>
              <a:rPr lang="en-US" sz="3200" b="1" dirty="0"/>
            </a:br>
            <a:r>
              <a:rPr lang="en-US" sz="3200" b="1" dirty="0"/>
              <a:t>The Elderly &amp; Persons with Disabilities</a:t>
            </a:r>
          </a:p>
        </p:txBody>
      </p:sp>
      <p:pic>
        <p:nvPicPr>
          <p:cNvPr id="8" name="Content Placeholder 7">
            <a:extLst>
              <a:ext uri="{FF2B5EF4-FFF2-40B4-BE49-F238E27FC236}">
                <a16:creationId xmlns:a16="http://schemas.microsoft.com/office/drawing/2014/main" id="{A0BC4C88-FFE6-499E-90BA-2251B7869E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6657" y="1295400"/>
            <a:ext cx="9465128" cy="4921028"/>
          </a:xfrm>
        </p:spPr>
      </p:pic>
      <p:sp>
        <p:nvSpPr>
          <p:cNvPr id="5" name="Oval 4"/>
          <p:cNvSpPr/>
          <p:nvPr/>
        </p:nvSpPr>
        <p:spPr>
          <a:xfrm>
            <a:off x="304060" y="1149273"/>
            <a:ext cx="1676400" cy="381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P1, L5-11</a:t>
            </a:r>
          </a:p>
        </p:txBody>
      </p:sp>
      <p:sp>
        <p:nvSpPr>
          <p:cNvPr id="6" name="Oval 5"/>
          <p:cNvSpPr/>
          <p:nvPr/>
        </p:nvSpPr>
        <p:spPr>
          <a:xfrm>
            <a:off x="838200" y="4708071"/>
            <a:ext cx="10902043" cy="8762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45121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3489" y="433815"/>
            <a:ext cx="4252511" cy="1143000"/>
          </a:xfrm>
        </p:spPr>
        <p:txBody>
          <a:bodyPr/>
          <a:lstStyle/>
          <a:p>
            <a:r>
              <a:rPr lang="en-US" b="1" dirty="0"/>
              <a:t>Medically Needy</a:t>
            </a:r>
          </a:p>
        </p:txBody>
      </p:sp>
      <p:sp>
        <p:nvSpPr>
          <p:cNvPr id="3" name="Content Placeholder 2"/>
          <p:cNvSpPr>
            <a:spLocks noGrp="1"/>
          </p:cNvSpPr>
          <p:nvPr>
            <p:ph idx="1"/>
          </p:nvPr>
        </p:nvSpPr>
        <p:spPr>
          <a:xfrm>
            <a:off x="1981200" y="1448795"/>
            <a:ext cx="8229600" cy="4876800"/>
          </a:xfrm>
        </p:spPr>
        <p:txBody>
          <a:bodyPr>
            <a:normAutofit fontScale="25000" lnSpcReduction="20000"/>
          </a:bodyPr>
          <a:lstStyle/>
          <a:p>
            <a:pPr marL="0" indent="0">
              <a:buNone/>
            </a:pPr>
            <a:r>
              <a:rPr lang="en-US" sz="9600" b="1" u="sng" dirty="0"/>
              <a:t>This program is for:</a:t>
            </a:r>
          </a:p>
          <a:p>
            <a:r>
              <a:rPr lang="en-US" sz="9600" dirty="0"/>
              <a:t>The elderly (age 65 and over)</a:t>
            </a:r>
          </a:p>
          <a:p>
            <a:r>
              <a:rPr lang="en-US" sz="9600" dirty="0"/>
              <a:t>Persons with disabilities</a:t>
            </a:r>
          </a:p>
          <a:p>
            <a:r>
              <a:rPr lang="en-US" sz="9600" dirty="0"/>
              <a:t>Pregnant women </a:t>
            </a:r>
          </a:p>
          <a:p>
            <a:r>
              <a:rPr lang="en-US" sz="9600" dirty="0"/>
              <a:t>Children under 19 </a:t>
            </a:r>
          </a:p>
          <a:p>
            <a:pPr marL="0" indent="0">
              <a:buNone/>
            </a:pPr>
            <a:endParaRPr lang="en-US" sz="9600" dirty="0"/>
          </a:p>
          <a:p>
            <a:r>
              <a:rPr lang="en-US" sz="9600" dirty="0"/>
              <a:t>This program is for individuals who make too much income to qualify for Medicaid but qualify anyway because they have consistently high medical bills that will likely impoverish them without the state’s assistance.</a:t>
            </a:r>
          </a:p>
          <a:p>
            <a:endParaRPr lang="en-US" sz="9600" dirty="0"/>
          </a:p>
          <a:p>
            <a:r>
              <a:rPr lang="en-US" sz="9600" dirty="0"/>
              <a:t>They are Medicaid eligible </a:t>
            </a:r>
            <a:r>
              <a:rPr lang="en-US" sz="9600" b="1" i="1" dirty="0"/>
              <a:t>“with a Spenddown.” </a:t>
            </a:r>
          </a:p>
          <a:p>
            <a:pPr marL="0" indent="0">
              <a:buNone/>
            </a:pPr>
            <a:endParaRPr lang="en-US" sz="4200" dirty="0"/>
          </a:p>
          <a:p>
            <a:pPr marL="0" indent="0">
              <a:buNone/>
            </a:pPr>
            <a:endParaRPr lang="en-US" dirty="0"/>
          </a:p>
          <a:p>
            <a:pPr marL="0" indent="0">
              <a:buNone/>
            </a:pPr>
            <a:endParaRPr lang="en-US" dirty="0"/>
          </a:p>
          <a:p>
            <a:pPr marL="0" indent="0">
              <a:buNone/>
            </a:pPr>
            <a:endParaRPr lang="en-US" dirty="0"/>
          </a:p>
          <a:p>
            <a:pPr marL="0" indent="0">
              <a:buNone/>
            </a:pPr>
            <a:r>
              <a:rPr lang="en-US" dirty="0"/>
              <a:t> </a:t>
            </a:r>
          </a:p>
          <a:p>
            <a:pPr marL="1371600" lvl="3"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990600"/>
            <a:ext cx="3314700" cy="220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25567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6021" y="-76200"/>
            <a:ext cx="8229600" cy="1143000"/>
          </a:xfrm>
        </p:spPr>
        <p:txBody>
          <a:bodyPr/>
          <a:lstStyle/>
          <a:p>
            <a:r>
              <a:rPr lang="en-US" b="1" dirty="0"/>
              <a:t>Fact Sheet:  Medically Needy</a:t>
            </a:r>
          </a:p>
        </p:txBody>
      </p:sp>
      <p:sp>
        <p:nvSpPr>
          <p:cNvPr id="3" name="Content Placeholder 2"/>
          <p:cNvSpPr>
            <a:spLocks noGrp="1"/>
          </p:cNvSpPr>
          <p:nvPr>
            <p:ph idx="1"/>
          </p:nvPr>
        </p:nvSpPr>
        <p:spPr>
          <a:xfrm>
            <a:off x="6324600" y="1649169"/>
            <a:ext cx="4038600" cy="4525963"/>
          </a:xfrm>
        </p:spPr>
        <p:txBody>
          <a:bodyPr>
            <a:normAutofit/>
          </a:bodyPr>
          <a:lstStyle/>
          <a:p>
            <a:pPr marL="0" indent="0">
              <a:buNone/>
            </a:pPr>
            <a:r>
              <a:rPr lang="en-US" sz="2400" b="1" u="sng" dirty="0"/>
              <a:t>This Fact Sheet gives information about:</a:t>
            </a:r>
          </a:p>
          <a:p>
            <a:pPr marL="0" indent="0">
              <a:buNone/>
            </a:pPr>
            <a:endParaRPr lang="en-US" sz="2400" b="1" u="sng" dirty="0"/>
          </a:p>
          <a:p>
            <a:pPr marL="457200" indent="-457200">
              <a:buFont typeface="+mj-lt"/>
              <a:buAutoNum type="arabicPeriod"/>
            </a:pPr>
            <a:r>
              <a:rPr lang="en-US" sz="2400" dirty="0"/>
              <a:t>The Medically Needy Program &amp; its basic eligibility requirements </a:t>
            </a:r>
          </a:p>
          <a:p>
            <a:pPr marL="457200" indent="-457200">
              <a:buFont typeface="+mj-lt"/>
              <a:buAutoNum type="arabicPeriod"/>
            </a:pPr>
            <a:endParaRPr lang="en-US" sz="2400" dirty="0"/>
          </a:p>
          <a:p>
            <a:pPr marL="457200" indent="-457200">
              <a:buFont typeface="+mj-lt"/>
              <a:buAutoNum type="arabicPeriod"/>
            </a:pPr>
            <a:r>
              <a:rPr lang="en-US" sz="2400" dirty="0"/>
              <a:t>Spenddowns and how they are calculated.</a:t>
            </a:r>
          </a:p>
        </p:txBody>
      </p:sp>
      <p:pic>
        <p:nvPicPr>
          <p:cNvPr id="6" name="Picture 5" descr="Text&#10;&#10;Description automatically generated">
            <a:extLst>
              <a:ext uri="{FF2B5EF4-FFF2-40B4-BE49-F238E27FC236}">
                <a16:creationId xmlns:a16="http://schemas.microsoft.com/office/drawing/2014/main" id="{CF1CC413-C1DD-49D0-BB1C-1368269E0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379" y="1153432"/>
            <a:ext cx="4046042" cy="5116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85988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0"/>
            <a:ext cx="8229600" cy="1143000"/>
          </a:xfrm>
        </p:spPr>
        <p:txBody>
          <a:bodyPr>
            <a:normAutofit fontScale="90000"/>
          </a:bodyPr>
          <a:lstStyle/>
          <a:p>
            <a:r>
              <a:rPr lang="en-US" b="1" i="1" dirty="0"/>
              <a:t>What is a Spenddown?</a:t>
            </a:r>
            <a:br>
              <a:rPr lang="en-US" b="1" i="1" dirty="0"/>
            </a:br>
            <a:endParaRPr lang="en-US" dirty="0"/>
          </a:p>
        </p:txBody>
      </p:sp>
      <p:sp>
        <p:nvSpPr>
          <p:cNvPr id="3" name="Content Placeholder 2"/>
          <p:cNvSpPr>
            <a:spLocks noGrp="1"/>
          </p:cNvSpPr>
          <p:nvPr>
            <p:ph idx="1"/>
          </p:nvPr>
        </p:nvSpPr>
        <p:spPr>
          <a:xfrm>
            <a:off x="1981200" y="1371600"/>
            <a:ext cx="8229600" cy="5181600"/>
          </a:xfrm>
        </p:spPr>
        <p:txBody>
          <a:bodyPr>
            <a:normAutofit fontScale="92500" lnSpcReduction="10000"/>
          </a:bodyPr>
          <a:lstStyle/>
          <a:p>
            <a:pPr marL="284163" indent="-284163"/>
            <a:r>
              <a:rPr lang="en-US" sz="2400" dirty="0"/>
              <a:t>A Spenddown works like an insurance deductible. </a:t>
            </a:r>
          </a:p>
          <a:p>
            <a:pPr marL="0" indent="0"/>
            <a:endParaRPr lang="en-US" sz="2400" dirty="0"/>
          </a:p>
          <a:p>
            <a:pPr marL="284163" indent="-284163"/>
            <a:r>
              <a:rPr lang="en-US" sz="2400" dirty="0"/>
              <a:t>Like an insurance deductible, persons must incur medical costs equal to a set amount (their deductible) before their health insurance provider will pay. </a:t>
            </a:r>
          </a:p>
          <a:p>
            <a:pPr marL="0" indent="0"/>
            <a:endParaRPr lang="en-US" sz="2400" dirty="0"/>
          </a:p>
          <a:p>
            <a:pPr marL="0" indent="0"/>
            <a:endParaRPr lang="en-US" sz="2400" dirty="0"/>
          </a:p>
          <a:p>
            <a:pPr marL="0" indent="0"/>
            <a:endParaRPr lang="en-US" sz="2400" dirty="0"/>
          </a:p>
          <a:p>
            <a:pPr marL="0" indent="0"/>
            <a:endParaRPr lang="en-US" sz="2400" dirty="0"/>
          </a:p>
          <a:p>
            <a:pPr marL="0" indent="0"/>
            <a:endParaRPr lang="en-US" sz="2400" dirty="0"/>
          </a:p>
          <a:p>
            <a:pPr marL="0" indent="0"/>
            <a:endParaRPr lang="en-US" sz="2400" dirty="0"/>
          </a:p>
          <a:p>
            <a:pPr marL="0" indent="0"/>
            <a:endParaRPr lang="en-US" sz="2400" dirty="0"/>
          </a:p>
          <a:p>
            <a:pPr marL="284163" indent="-284163"/>
            <a:r>
              <a:rPr lang="en-US" sz="2400" dirty="0"/>
              <a:t>When a person meets his or her deductible (spenddown), health insurance (Medicaid) will pay for covered medical expenses. </a:t>
            </a:r>
          </a:p>
          <a:p>
            <a:pPr marL="0" indent="0">
              <a:buNone/>
            </a:pPr>
            <a:endParaRPr lang="en-US" sz="24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6149" b="21294"/>
          <a:stretch/>
        </p:blipFill>
        <p:spPr>
          <a:xfrm>
            <a:off x="3124200" y="3429000"/>
            <a:ext cx="5034830" cy="1984604"/>
          </a:xfrm>
          <a:prstGeom prst="rect">
            <a:avLst/>
          </a:prstGeom>
        </p:spPr>
      </p:pic>
    </p:spTree>
    <p:extLst>
      <p:ext uri="{BB962C8B-B14F-4D97-AF65-F5344CB8AC3E}">
        <p14:creationId xmlns:p14="http://schemas.microsoft.com/office/powerpoint/2010/main" val="1935905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Spenddowns</a:t>
            </a:r>
          </a:p>
        </p:txBody>
      </p:sp>
      <p:sp>
        <p:nvSpPr>
          <p:cNvPr id="3" name="Content Placeholder 2"/>
          <p:cNvSpPr>
            <a:spLocks noGrp="1"/>
          </p:cNvSpPr>
          <p:nvPr>
            <p:ph idx="1"/>
          </p:nvPr>
        </p:nvSpPr>
        <p:spPr/>
        <p:txBody>
          <a:bodyPr>
            <a:normAutofit/>
          </a:bodyPr>
          <a:lstStyle/>
          <a:p>
            <a:r>
              <a:rPr lang="en-US" dirty="0"/>
              <a:t>Unlike the average insurance deductible, a spenddown </a:t>
            </a:r>
            <a:r>
              <a:rPr lang="en-US" b="1" dirty="0"/>
              <a:t>repeats every six months </a:t>
            </a:r>
            <a:r>
              <a:rPr lang="en-US" dirty="0"/>
              <a:t>(rather than once per year).  </a:t>
            </a:r>
          </a:p>
          <a:p>
            <a:pPr>
              <a:buNone/>
            </a:pPr>
            <a:endParaRPr lang="en-US" dirty="0"/>
          </a:p>
          <a:p>
            <a:r>
              <a:rPr lang="en-US" dirty="0"/>
              <a:t>The spenddown amount is </a:t>
            </a:r>
            <a:r>
              <a:rPr lang="en-US" b="1" dirty="0"/>
              <a:t>based on income</a:t>
            </a:r>
            <a:r>
              <a:rPr lang="en-US" dirty="0"/>
              <a:t>.</a:t>
            </a:r>
          </a:p>
          <a:p>
            <a:endParaRPr lang="en-US" dirty="0"/>
          </a:p>
          <a:p>
            <a:r>
              <a:rPr lang="en-US" dirty="0"/>
              <a:t>Almost every person has a different spenddown amount.</a:t>
            </a:r>
          </a:p>
        </p:txBody>
      </p:sp>
    </p:spTree>
    <p:extLst>
      <p:ext uri="{BB962C8B-B14F-4D97-AF65-F5344CB8AC3E}">
        <p14:creationId xmlns:p14="http://schemas.microsoft.com/office/powerpoint/2010/main" val="62954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914" y="152400"/>
            <a:ext cx="8229600" cy="868362"/>
          </a:xfrm>
        </p:spPr>
        <p:txBody>
          <a:bodyPr>
            <a:normAutofit/>
          </a:bodyPr>
          <a:lstStyle/>
          <a:p>
            <a:pPr algn="ctr"/>
            <a:r>
              <a:rPr lang="en-US" sz="3500" b="1" dirty="0" err="1"/>
              <a:t>KanCare</a:t>
            </a:r>
            <a:r>
              <a:rPr lang="en-US" sz="3500" b="1" dirty="0"/>
              <a:t> Ombudsman Office</a:t>
            </a:r>
          </a:p>
        </p:txBody>
      </p:sp>
      <p:sp>
        <p:nvSpPr>
          <p:cNvPr id="3" name="Content Placeholder 2"/>
          <p:cNvSpPr>
            <a:spLocks noGrp="1"/>
          </p:cNvSpPr>
          <p:nvPr>
            <p:ph idx="1"/>
          </p:nvPr>
        </p:nvSpPr>
        <p:spPr>
          <a:xfrm>
            <a:off x="1663908" y="4008438"/>
            <a:ext cx="9144001" cy="2620962"/>
          </a:xfrm>
        </p:spPr>
        <p:txBody>
          <a:bodyPr>
            <a:normAutofit fontScale="92500" lnSpcReduction="20000"/>
          </a:bodyPr>
          <a:lstStyle/>
          <a:p>
            <a:pPr lvl="1">
              <a:buFont typeface="Wingdings" panose="05000000000000000000" pitchFamily="2" charset="2"/>
              <a:buChar char="§"/>
            </a:pPr>
            <a:r>
              <a:rPr lang="en-US" sz="2600" dirty="0"/>
              <a:t>Not a dept. of KanCare – neutral, parallel office</a:t>
            </a:r>
          </a:p>
          <a:p>
            <a:pPr lvl="2">
              <a:buFont typeface="Wingdings" panose="05000000000000000000" pitchFamily="2" charset="2"/>
              <a:buChar char="§"/>
            </a:pPr>
            <a:r>
              <a:rPr lang="en-US" sz="2200" dirty="0"/>
              <a:t>Located under Kansas Office of Public Advocates as of 2022 (KOPA)</a:t>
            </a:r>
          </a:p>
          <a:p>
            <a:pPr lvl="3">
              <a:buFont typeface="Wingdings" panose="05000000000000000000" pitchFamily="2" charset="2"/>
              <a:buChar char="§"/>
            </a:pPr>
            <a:r>
              <a:rPr lang="en-US" sz="2000" dirty="0"/>
              <a:t>Attached to Dept of Administration</a:t>
            </a:r>
          </a:p>
          <a:p>
            <a:pPr lvl="3">
              <a:buFont typeface="Wingdings" panose="05000000000000000000" pitchFamily="2" charset="2"/>
              <a:buChar char="§"/>
            </a:pPr>
            <a:r>
              <a:rPr lang="en-US" sz="2000" dirty="0"/>
              <a:t>Pre-2022: still parallel, but officed in KDADS</a:t>
            </a:r>
          </a:p>
          <a:p>
            <a:pPr lvl="2">
              <a:buFont typeface="Wingdings" panose="05000000000000000000" pitchFamily="2" charset="2"/>
              <a:buChar char="§"/>
            </a:pPr>
            <a:r>
              <a:rPr lang="en-US" sz="2200" dirty="0"/>
              <a:t>(KanCare is KDHE &amp; KDADS)</a:t>
            </a:r>
          </a:p>
          <a:p>
            <a:pPr lvl="2">
              <a:buFont typeface="Wingdings" panose="05000000000000000000" pitchFamily="2" charset="2"/>
              <a:buChar char="§"/>
            </a:pPr>
            <a:endParaRPr lang="en-US" sz="2200" dirty="0"/>
          </a:p>
          <a:p>
            <a:pPr lvl="1">
              <a:buFont typeface="Wingdings" panose="05000000000000000000" pitchFamily="2" charset="2"/>
              <a:buChar char="§"/>
            </a:pPr>
            <a:r>
              <a:rPr lang="en-US" sz="2600" dirty="0"/>
              <a:t>Report KanCare Ombudsman’s office data to KS Legislature and CMS</a:t>
            </a:r>
          </a:p>
          <a:p>
            <a:pPr lvl="1">
              <a:buFont typeface="Wingdings" panose="05000000000000000000" pitchFamily="2" charset="2"/>
              <a:buChar char="§"/>
            </a:pPr>
            <a:r>
              <a:rPr lang="en-US" sz="2600" dirty="0"/>
              <a:t>Making KanCare better for members</a:t>
            </a:r>
          </a:p>
          <a:p>
            <a:endParaRPr lang="en-US" dirty="0">
              <a:solidFill>
                <a:schemeClr val="tx1"/>
              </a:solidFill>
              <a:latin typeface="+mn-lt"/>
            </a:endParaRPr>
          </a:p>
        </p:txBody>
      </p:sp>
      <p:pic>
        <p:nvPicPr>
          <p:cNvPr id="7" name="Picture 2" descr="H:\Lisa's Drive\3 Pictures - legally downloaded or self created\Pics from ThinkStock\black child in wheel chair, muscles on black bo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3285" y="1143000"/>
            <a:ext cx="4114800" cy="27432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80072-E976-4164-B251-BB9FF94A8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925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199" y="516894"/>
            <a:ext cx="8458200" cy="1143000"/>
          </a:xfrm>
        </p:spPr>
        <p:txBody>
          <a:bodyPr>
            <a:noAutofit/>
          </a:bodyPr>
          <a:lstStyle/>
          <a:p>
            <a:r>
              <a:rPr lang="en-US" sz="3200" b="1" dirty="0"/>
              <a:t>The consumer’s medical costs must be consistently high every month to remain eligible:</a:t>
            </a:r>
          </a:p>
        </p:txBody>
      </p:sp>
      <p:sp>
        <p:nvSpPr>
          <p:cNvPr id="3" name="Content Placeholder 2"/>
          <p:cNvSpPr>
            <a:spLocks noGrp="1"/>
          </p:cNvSpPr>
          <p:nvPr>
            <p:ph idx="1"/>
          </p:nvPr>
        </p:nvSpPr>
        <p:spPr>
          <a:xfrm>
            <a:off x="1752600" y="4038600"/>
            <a:ext cx="8686800" cy="5334000"/>
          </a:xfrm>
        </p:spPr>
        <p:txBody>
          <a:bodyPr>
            <a:normAutofit/>
          </a:bodyPr>
          <a:lstStyle/>
          <a:p>
            <a:pPr>
              <a:buNone/>
            </a:pPr>
            <a:endParaRPr lang="en-US" sz="2400" dirty="0"/>
          </a:p>
          <a:p>
            <a:pPr>
              <a:buNone/>
            </a:pPr>
            <a:endParaRPr lang="en-US" sz="2000" dirty="0"/>
          </a:p>
          <a:p>
            <a:pPr>
              <a:buNone/>
            </a:pPr>
            <a:endParaRPr lang="en-US" sz="2000" dirty="0"/>
          </a:p>
          <a:p>
            <a:pPr marL="0" indent="0">
              <a:buNone/>
            </a:pPr>
            <a:endParaRPr lang="en-US" dirty="0"/>
          </a:p>
          <a:p>
            <a:endParaRPr lang="en-US" dirty="0"/>
          </a:p>
        </p:txBody>
      </p:sp>
      <p:pic>
        <p:nvPicPr>
          <p:cNvPr id="27650" name="Picture 2" descr="No Money, Poor, Money, No, Crisis, Poverty, Debt, Empty"/>
          <p:cNvPicPr>
            <a:picLocks noChangeAspect="1" noChangeArrowheads="1"/>
          </p:cNvPicPr>
          <p:nvPr/>
        </p:nvPicPr>
        <p:blipFill>
          <a:blip r:embed="rId3" cstate="print"/>
          <a:srcRect l="10000" r="13333"/>
          <a:stretch>
            <a:fillRect/>
          </a:stretch>
        </p:blipFill>
        <p:spPr bwMode="auto">
          <a:xfrm>
            <a:off x="8901628" y="2438400"/>
            <a:ext cx="2700288" cy="198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1981199" y="1812399"/>
            <a:ext cx="6920429" cy="4154984"/>
          </a:xfrm>
          <a:prstGeom prst="rect">
            <a:avLst/>
          </a:prstGeom>
        </p:spPr>
        <p:txBody>
          <a:bodyPr wrap="square" lIns="91440" tIns="45720" rIns="91440" bIns="45720" anchor="t">
            <a:spAutoFit/>
          </a:bodyPr>
          <a:lstStyle/>
          <a:p>
            <a:pPr marL="175895" indent="-175895">
              <a:buFont typeface="Arial" pitchFamily="34" charset="0"/>
              <a:buChar char="•"/>
            </a:pPr>
            <a:r>
              <a:rPr lang="en-US" sz="2400" dirty="0"/>
              <a:t> As long as the KanCare consumer’s medical costs remain consistently high, they will continue to be eligible for Medicaid under the Medically Needy Program.</a:t>
            </a:r>
            <a:endParaRPr lang="en-US"/>
          </a:p>
          <a:p>
            <a:pPr marL="175895" indent="-175895">
              <a:buFont typeface="Arial" pitchFamily="34" charset="0"/>
              <a:buChar char="•"/>
            </a:pPr>
            <a:endParaRPr lang="en-US" sz="2400" dirty="0"/>
          </a:p>
          <a:p>
            <a:pPr marL="175895" indent="-175895">
              <a:buFont typeface="Arial" pitchFamily="34" charset="0"/>
              <a:buChar char="•"/>
            </a:pPr>
            <a:r>
              <a:rPr lang="en-US" sz="2400" dirty="0"/>
              <a:t>However, if the consumer’s incurred medical costs do NOT consistently reach the spenddown amount (deductible amount), the consumer is not using the Medicaid coverage, and will no longer be eligible for Medicaid.</a:t>
            </a:r>
            <a:endParaRPr lang="en-US" sz="2400" dirty="0">
              <a:cs typeface="Calibri" panose="020F0502020204030204"/>
            </a:endParaRPr>
          </a:p>
          <a:p>
            <a:pPr marL="175895" indent="-175895">
              <a:buFont typeface="Arial" pitchFamily="34" charset="0"/>
              <a:buChar char="•"/>
            </a:pPr>
            <a:endParaRPr lang="en-US" sz="2400" dirty="0">
              <a:cs typeface="Calibri" panose="020F0502020204030204"/>
            </a:endParaRPr>
          </a:p>
        </p:txBody>
      </p:sp>
    </p:spTree>
    <p:extLst>
      <p:ext uri="{BB962C8B-B14F-4D97-AF65-F5344CB8AC3E}">
        <p14:creationId xmlns:p14="http://schemas.microsoft.com/office/powerpoint/2010/main" val="2096283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0460" y="152400"/>
            <a:ext cx="8229600" cy="1143000"/>
          </a:xfrm>
        </p:spPr>
        <p:txBody>
          <a:bodyPr>
            <a:noAutofit/>
          </a:bodyPr>
          <a:lstStyle/>
          <a:p>
            <a:r>
              <a:rPr lang="en-US" sz="4000" b="1" dirty="0"/>
              <a:t>Working Healthy</a:t>
            </a:r>
          </a:p>
        </p:txBody>
      </p:sp>
      <p:pic>
        <p:nvPicPr>
          <p:cNvPr id="8" name="Content Placeholder 7">
            <a:extLst>
              <a:ext uri="{FF2B5EF4-FFF2-40B4-BE49-F238E27FC236}">
                <a16:creationId xmlns:a16="http://schemas.microsoft.com/office/drawing/2014/main" id="{D3341979-0533-4FE7-8C7A-DE5B9A1A8B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7960" y="1087256"/>
            <a:ext cx="10134600" cy="5269094"/>
          </a:xfrm>
        </p:spPr>
      </p:pic>
      <p:sp>
        <p:nvSpPr>
          <p:cNvPr id="6" name="Oval 5"/>
          <p:cNvSpPr/>
          <p:nvPr/>
        </p:nvSpPr>
        <p:spPr>
          <a:xfrm>
            <a:off x="609600" y="5375456"/>
            <a:ext cx="1074420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84605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1416" y="201612"/>
            <a:ext cx="4849167" cy="971551"/>
          </a:xfrm>
        </p:spPr>
        <p:txBody>
          <a:bodyPr>
            <a:normAutofit/>
          </a:bodyPr>
          <a:lstStyle/>
          <a:p>
            <a:pPr algn="ctr"/>
            <a:r>
              <a:rPr lang="en-US" b="1" dirty="0">
                <a:solidFill>
                  <a:schemeClr val="tx1"/>
                </a:solidFill>
                <a:latin typeface="+mn-lt"/>
              </a:rPr>
              <a:t>Eligibility </a:t>
            </a:r>
            <a:r>
              <a:rPr lang="en-US" sz="4000" b="1" dirty="0">
                <a:solidFill>
                  <a:schemeClr val="tx1"/>
                </a:solidFill>
                <a:latin typeface="+mn-lt"/>
              </a:rPr>
              <a:t>Questions</a:t>
            </a:r>
          </a:p>
        </p:txBody>
      </p:sp>
      <p:sp>
        <p:nvSpPr>
          <p:cNvPr id="3" name="AutoShape 4" descr="https://s-media-cache-ak0.pinimg.com/236x/f8/da/fa/f8dafaad82cb8613985ff3f248b58597.jpg">
            <a:hlinkClick r:id="rId3"/>
          </p:cNvPr>
          <p:cNvSpPr>
            <a:spLocks noChangeAspect="1" noChangeArrowheads="1"/>
          </p:cNvSpPr>
          <p:nvPr/>
        </p:nvSpPr>
        <p:spPr bwMode="auto">
          <a:xfrm>
            <a:off x="1679575" y="-1074738"/>
            <a:ext cx="2247900" cy="2247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ttps://s-media-cache-ak0.pinimg.com/236x/f8/da/fa/f8dafaad82cb8613985ff3f248b58597.jpg">
            <a:hlinkClick r:id="rId3"/>
          </p:cNvPr>
          <p:cNvSpPr>
            <a:spLocks noChangeAspect="1" noChangeArrowheads="1"/>
          </p:cNvSpPr>
          <p:nvPr/>
        </p:nvSpPr>
        <p:spPr bwMode="auto">
          <a:xfrm>
            <a:off x="1831975" y="-922338"/>
            <a:ext cx="2247900" cy="2247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38" name="Picture 2" descr="Meeting, Talk, Entertainment, Together, Coope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831975" y="1812890"/>
            <a:ext cx="4653280" cy="46482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7886700" y="1173163"/>
            <a:ext cx="2971800" cy="2118519"/>
          </a:xfrm>
          <a:prstGeom prst="wedgeRoundRectCallout">
            <a:avLst>
              <a:gd name="adj1" fmla="val -123704"/>
              <a:gd name="adj2" fmla="val 3678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How can I find out if I am eligible for Medicaid?</a:t>
            </a:r>
          </a:p>
        </p:txBody>
      </p:sp>
      <p:sp>
        <p:nvSpPr>
          <p:cNvPr id="5" name="TextBox 4">
            <a:extLst>
              <a:ext uri="{FF2B5EF4-FFF2-40B4-BE49-F238E27FC236}">
                <a16:creationId xmlns:a16="http://schemas.microsoft.com/office/drawing/2014/main" id="{A4C4050C-F8FE-4F28-B187-11CB4484D644}"/>
              </a:ext>
            </a:extLst>
          </p:cNvPr>
          <p:cNvSpPr txBox="1"/>
          <p:nvPr/>
        </p:nvSpPr>
        <p:spPr>
          <a:xfrm>
            <a:off x="6662057" y="3566320"/>
            <a:ext cx="5104542" cy="2471056"/>
          </a:xfrm>
          <a:prstGeom prst="rect">
            <a:avLst/>
          </a:prstGeom>
          <a:noFill/>
        </p:spPr>
        <p:txBody>
          <a:bodyPr wrap="square" rtlCol="0">
            <a:spAutoFit/>
          </a:bodyPr>
          <a:lstStyle/>
          <a:p>
            <a:r>
              <a:rPr lang="en-US" sz="1800" b="1" u="sng"/>
              <a:t>Three ways to </a:t>
            </a:r>
            <a:r>
              <a:rPr lang="en-US" sz="1800" b="1" i="1" u="sng"/>
              <a:t>investigate </a:t>
            </a:r>
            <a:r>
              <a:rPr lang="en-US" sz="1800" b="1" u="sng"/>
              <a:t>eligibility:</a:t>
            </a:r>
            <a:endParaRPr lang="en-US" sz="1800"/>
          </a:p>
          <a:p>
            <a:pPr marL="228574" indent="-228574">
              <a:lnSpc>
                <a:spcPct val="150000"/>
              </a:lnSpc>
              <a:buFontTx/>
              <a:buAutoNum type="arabicPeriod"/>
            </a:pPr>
            <a:r>
              <a:rPr lang="en-US" sz="1800"/>
              <a:t>Applicants may read through the appropriate Fact Sheet(s).</a:t>
            </a:r>
          </a:p>
          <a:p>
            <a:pPr marL="228574" indent="-228574">
              <a:lnSpc>
                <a:spcPct val="150000"/>
              </a:lnSpc>
              <a:buFontTx/>
              <a:buAutoNum type="arabicPeriod"/>
            </a:pPr>
            <a:r>
              <a:rPr lang="en-US" sz="1800"/>
              <a:t>Applicants may complete the on-line Eligibility Check (not a guarantee)</a:t>
            </a:r>
          </a:p>
          <a:p>
            <a:pPr marL="228574" indent="-228574">
              <a:lnSpc>
                <a:spcPct val="150000"/>
              </a:lnSpc>
              <a:buAutoNum type="arabicPeriod"/>
            </a:pPr>
            <a:r>
              <a:rPr lang="en-US" sz="1800"/>
              <a:t>Applicants may apply for KanCare (recommended)</a:t>
            </a:r>
            <a:endParaRPr lang="en-US" sz="1800" dirty="0"/>
          </a:p>
        </p:txBody>
      </p:sp>
    </p:spTree>
    <p:extLst>
      <p:ext uri="{BB962C8B-B14F-4D97-AF65-F5344CB8AC3E}">
        <p14:creationId xmlns:p14="http://schemas.microsoft.com/office/powerpoint/2010/main" val="2888281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7184" y="196337"/>
            <a:ext cx="7357631" cy="1143000"/>
          </a:xfrm>
        </p:spPr>
        <p:txBody>
          <a:bodyPr>
            <a:noAutofit/>
          </a:bodyPr>
          <a:lstStyle/>
          <a:p>
            <a:pPr algn="ctr"/>
            <a:r>
              <a:rPr lang="en-US" sz="3600" b="1" dirty="0">
                <a:latin typeface="+mn-lt"/>
              </a:rPr>
              <a:t>Investigate Eligibility with the KDHE Program Fact Sheets</a:t>
            </a:r>
          </a:p>
        </p:txBody>
      </p:sp>
      <p:sp>
        <p:nvSpPr>
          <p:cNvPr id="8" name="Rectangle 7"/>
          <p:cNvSpPr/>
          <p:nvPr/>
        </p:nvSpPr>
        <p:spPr>
          <a:xfrm>
            <a:off x="1716086" y="5696398"/>
            <a:ext cx="8759825" cy="830997"/>
          </a:xfrm>
          <a:prstGeom prst="rect">
            <a:avLst/>
          </a:prstGeom>
        </p:spPr>
        <p:txBody>
          <a:bodyPr wrap="square">
            <a:spAutoFit/>
          </a:bodyPr>
          <a:lstStyle/>
          <a:p>
            <a:pPr algn="ctr"/>
            <a:r>
              <a:rPr lang="en-US" sz="2400" dirty="0"/>
              <a:t>There is a Fact Sheet for each program that provides an (1) overview of the program and (2) its general eligibility requirements.</a:t>
            </a:r>
          </a:p>
        </p:txBody>
      </p:sp>
      <p:pic>
        <p:nvPicPr>
          <p:cNvPr id="4" name="Picture 3">
            <a:extLst>
              <a:ext uri="{FF2B5EF4-FFF2-40B4-BE49-F238E27FC236}">
                <a16:creationId xmlns:a16="http://schemas.microsoft.com/office/drawing/2014/main" id="{0EF5EA29-F77B-48B1-9541-689D72558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36" y="1463040"/>
            <a:ext cx="5266944" cy="1926456"/>
          </a:xfrm>
          <a:prstGeom prst="rect">
            <a:avLst/>
          </a:prstGeom>
          <a:ln>
            <a:noFill/>
          </a:ln>
          <a:effectLst>
            <a:outerShdw blurRad="292100" dist="139700" dir="2700000" algn="tl" rotWithShape="0">
              <a:srgbClr val="333333">
                <a:alpha val="65000"/>
              </a:srgbClr>
            </a:outerShdw>
          </a:effectLst>
        </p:spPr>
      </p:pic>
      <p:pic>
        <p:nvPicPr>
          <p:cNvPr id="6" name="Picture 5" descr="Graphical user interface, text, application&#10;&#10;Description automatically generated">
            <a:extLst>
              <a:ext uri="{FF2B5EF4-FFF2-40B4-BE49-F238E27FC236}">
                <a16:creationId xmlns:a16="http://schemas.microsoft.com/office/drawing/2014/main" id="{05126DBC-509E-464F-875E-D3EBCBEF4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8816" y="1463040"/>
            <a:ext cx="4471416" cy="1894950"/>
          </a:xfrm>
          <a:prstGeom prst="rect">
            <a:avLst/>
          </a:prstGeom>
          <a:ln>
            <a:noFill/>
          </a:ln>
          <a:effectLst>
            <a:outerShdw blurRad="292100" dist="139700" dir="2700000" algn="tl" rotWithShape="0">
              <a:srgbClr val="333333">
                <a:alpha val="65000"/>
              </a:srgbClr>
            </a:outerShdw>
          </a:effectLst>
        </p:spPr>
      </p:pic>
      <p:pic>
        <p:nvPicPr>
          <p:cNvPr id="13" name="Picture 12" descr="Text&#10;&#10;Description automatically generated">
            <a:extLst>
              <a:ext uri="{FF2B5EF4-FFF2-40B4-BE49-F238E27FC236}">
                <a16:creationId xmlns:a16="http://schemas.microsoft.com/office/drawing/2014/main" id="{7D009C11-2D49-4A2C-8084-D63B3CB1AD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336" y="3745318"/>
            <a:ext cx="5717348" cy="1649642"/>
          </a:xfrm>
          <a:prstGeom prst="rect">
            <a:avLst/>
          </a:prstGeom>
          <a:ln>
            <a:noFill/>
          </a:ln>
          <a:effectLst>
            <a:outerShdw blurRad="292100" dist="139700" dir="2700000" algn="tl" rotWithShape="0">
              <a:srgbClr val="333333">
                <a:alpha val="65000"/>
              </a:srgbClr>
            </a:outerShdw>
          </a:effectLst>
        </p:spPr>
      </p:pic>
      <p:pic>
        <p:nvPicPr>
          <p:cNvPr id="15" name="Picture 14" descr="Graphical user interface, text, application&#10;&#10;Description automatically generated">
            <a:extLst>
              <a:ext uri="{FF2B5EF4-FFF2-40B4-BE49-F238E27FC236}">
                <a16:creationId xmlns:a16="http://schemas.microsoft.com/office/drawing/2014/main" id="{9D09115B-4363-461D-B0A2-A8F4233C90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8816" y="3536890"/>
            <a:ext cx="4983480" cy="2159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2316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descr="White Male, 3D Model, Isolated, 3D, Model, Full Bod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1719" y="4191001"/>
            <a:ext cx="2504507" cy="250450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White Male, 3D Model, Isolated, 3D, Model, Full Bod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7630" y="1325563"/>
            <a:ext cx="1844696" cy="18446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31975" y="-76200"/>
            <a:ext cx="8604250" cy="1143000"/>
          </a:xfrm>
        </p:spPr>
        <p:txBody>
          <a:bodyPr>
            <a:normAutofit/>
          </a:bodyPr>
          <a:lstStyle/>
          <a:p>
            <a:r>
              <a:rPr lang="en-US" sz="3600" b="1" dirty="0">
                <a:latin typeface="+mn-lt"/>
              </a:rPr>
              <a:t>Another Option to Investigate Eligibility</a:t>
            </a:r>
          </a:p>
        </p:txBody>
      </p:sp>
      <p:sp>
        <p:nvSpPr>
          <p:cNvPr id="3" name="AutoShape 4" descr="https://s-media-cache-ak0.pinimg.com/236x/f8/da/fa/f8dafaad82cb8613985ff3f248b58597.jpg">
            <a:hlinkClick r:id="rId5"/>
          </p:cNvPr>
          <p:cNvSpPr>
            <a:spLocks noChangeAspect="1" noChangeArrowheads="1"/>
          </p:cNvSpPr>
          <p:nvPr/>
        </p:nvSpPr>
        <p:spPr bwMode="auto">
          <a:xfrm>
            <a:off x="1679575" y="-1074738"/>
            <a:ext cx="2247900" cy="2247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ttps://s-media-cache-ak0.pinimg.com/236x/f8/da/fa/f8dafaad82cb8613985ff3f248b58597.jpg">
            <a:hlinkClick r:id="rId5"/>
          </p:cNvPr>
          <p:cNvSpPr>
            <a:spLocks noChangeAspect="1" noChangeArrowheads="1"/>
          </p:cNvSpPr>
          <p:nvPr/>
        </p:nvSpPr>
        <p:spPr bwMode="auto">
          <a:xfrm>
            <a:off x="1831975" y="-922338"/>
            <a:ext cx="2247900" cy="2247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05" name="Picture 1">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0238" t="11782" r="30238" b="50123"/>
          <a:stretch/>
        </p:blipFill>
        <p:spPr bwMode="auto">
          <a:xfrm>
            <a:off x="1716198" y="3266803"/>
            <a:ext cx="6043503"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Oval 5"/>
          <p:cNvSpPr/>
          <p:nvPr/>
        </p:nvSpPr>
        <p:spPr>
          <a:xfrm>
            <a:off x="2678444" y="3967843"/>
            <a:ext cx="1887765" cy="2590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p:cNvSpPr/>
          <p:nvPr/>
        </p:nvSpPr>
        <p:spPr>
          <a:xfrm>
            <a:off x="4419600" y="1238251"/>
            <a:ext cx="2993656" cy="1062791"/>
          </a:xfrm>
          <a:prstGeom prst="wedgeRoundRectCallout">
            <a:avLst>
              <a:gd name="adj1" fmla="val -87409"/>
              <a:gd name="adj2" fmla="val 25816"/>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04C82"/>
              </a:solidFill>
            </a:endParaRPr>
          </a:p>
          <a:p>
            <a:pPr algn="ctr"/>
            <a:endParaRPr lang="en-US" sz="1600" dirty="0">
              <a:solidFill>
                <a:srgbClr val="204C82"/>
              </a:solidFill>
            </a:endParaRPr>
          </a:p>
          <a:p>
            <a:pPr algn="ctr"/>
            <a:r>
              <a:rPr lang="en-US" sz="2000" dirty="0">
                <a:solidFill>
                  <a:schemeClr val="tx1"/>
                </a:solidFill>
              </a:rPr>
              <a:t>The online eligibility check tool takes less than 5 minutes!</a:t>
            </a:r>
          </a:p>
          <a:p>
            <a:pPr algn="ctr"/>
            <a:endParaRPr lang="en-US" sz="1600" dirty="0">
              <a:solidFill>
                <a:srgbClr val="204C82"/>
              </a:solidFill>
            </a:endParaRPr>
          </a:p>
          <a:p>
            <a:pPr algn="ctr"/>
            <a:endParaRPr lang="en-US" dirty="0">
              <a:solidFill>
                <a:srgbClr val="204C82"/>
              </a:solidFill>
            </a:endParaRPr>
          </a:p>
        </p:txBody>
      </p:sp>
      <p:sp>
        <p:nvSpPr>
          <p:cNvPr id="5" name="AutoShape 4" descr="https://s-media-cache-ak0.pinimg.com/236x/8a/7e/16/8a7e160f8c7d75e16aff551f7823d168.jpg">
            <a:hlinkClick r:id="rId8"/>
          </p:cNvPr>
          <p:cNvSpPr>
            <a:spLocks noChangeAspect="1" noChangeArrowheads="1"/>
          </p:cNvSpPr>
          <p:nvPr/>
        </p:nvSpPr>
        <p:spPr bwMode="auto">
          <a:xfrm>
            <a:off x="1679575" y="-1143000"/>
            <a:ext cx="2095500" cy="2381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7" descr="https://s-media-cache-ak0.pinimg.com/236x/8a/7e/16/8a7e160f8c7d75e16aff551f7823d168.jpg">
            <a:hlinkClick r:id="rId8"/>
          </p:cNvPr>
          <p:cNvSpPr>
            <a:spLocks noChangeAspect="1" noChangeArrowheads="1"/>
          </p:cNvSpPr>
          <p:nvPr/>
        </p:nvSpPr>
        <p:spPr bwMode="auto">
          <a:xfrm>
            <a:off x="1831975" y="-990600"/>
            <a:ext cx="2095500" cy="2381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9" descr="https://s-media-cache-ak0.pinimg.com/236x/8a/7e/16/8a7e160f8c7d75e16aff551f7823d168.jpg">
            <a:hlinkClick r:id="rId8"/>
          </p:cNvPr>
          <p:cNvSpPr>
            <a:spLocks noChangeAspect="1" noChangeArrowheads="1"/>
          </p:cNvSpPr>
          <p:nvPr/>
        </p:nvSpPr>
        <p:spPr bwMode="auto">
          <a:xfrm>
            <a:off x="1984375" y="-838200"/>
            <a:ext cx="2095500" cy="2381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ounded Rectangular Callout 13"/>
          <p:cNvSpPr/>
          <p:nvPr/>
        </p:nvSpPr>
        <p:spPr>
          <a:xfrm>
            <a:off x="8001000" y="2247911"/>
            <a:ext cx="2514600" cy="1719933"/>
          </a:xfrm>
          <a:prstGeom prst="wedgeRoundRectCallout">
            <a:avLst>
              <a:gd name="adj1" fmla="val 8001"/>
              <a:gd name="adj2" fmla="val 71878"/>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204C82"/>
              </a:solidFill>
            </a:endParaRPr>
          </a:p>
          <a:p>
            <a:pPr algn="ctr"/>
            <a:r>
              <a:rPr lang="en-US" sz="2000" dirty="0">
                <a:solidFill>
                  <a:schemeClr val="tx1"/>
                </a:solidFill>
              </a:rPr>
              <a:t>Answer 11 questions to get an idea of whether you may be eligible or not.   </a:t>
            </a:r>
          </a:p>
          <a:p>
            <a:pPr algn="ctr"/>
            <a:endParaRPr lang="en-US" dirty="0">
              <a:solidFill>
                <a:srgbClr val="204C82"/>
              </a:solidFill>
            </a:endParaRPr>
          </a:p>
        </p:txBody>
      </p:sp>
    </p:spTree>
    <p:extLst>
      <p:ext uri="{BB962C8B-B14F-4D97-AF65-F5344CB8AC3E}">
        <p14:creationId xmlns:p14="http://schemas.microsoft.com/office/powerpoint/2010/main" val="2101357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CC80072-E976-4164-B251-BB9FF94A818B}" type="slidenum">
              <a:rPr lang="en-US" smtClean="0"/>
              <a:pPr/>
              <a:t>45</a:t>
            </a:fld>
            <a:endParaRPr lang="en-US" dirty="0"/>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799" t="28754" r="21326" b="24815"/>
          <a:stretch/>
        </p:blipFill>
        <p:spPr bwMode="auto">
          <a:xfrm>
            <a:off x="1788459" y="262235"/>
            <a:ext cx="8674366"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1943100" y="5890478"/>
            <a:ext cx="8305800" cy="830997"/>
          </a:xfrm>
          <a:prstGeom prst="rect">
            <a:avLst/>
          </a:prstGeom>
        </p:spPr>
        <p:txBody>
          <a:bodyPr wrap="square">
            <a:spAutoFit/>
          </a:bodyPr>
          <a:lstStyle/>
          <a:p>
            <a:r>
              <a:rPr lang="en-US" sz="2400" dirty="0"/>
              <a:t>Volunteers can type in the information for a caller because there is no Protected Health Information involved.</a:t>
            </a:r>
          </a:p>
        </p:txBody>
      </p:sp>
    </p:spTree>
    <p:extLst>
      <p:ext uri="{BB962C8B-B14F-4D97-AF65-F5344CB8AC3E}">
        <p14:creationId xmlns:p14="http://schemas.microsoft.com/office/powerpoint/2010/main" val="24754852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4341" y="1857870"/>
            <a:ext cx="9893508" cy="3013933"/>
          </a:xfrm>
        </p:spPr>
        <p:txBody>
          <a:bodyPr>
            <a:normAutofit/>
          </a:bodyPr>
          <a:lstStyle/>
          <a:p>
            <a:pPr algn="ctr"/>
            <a:r>
              <a:rPr lang="en-US" b="1" dirty="0">
                <a:latin typeface="+mn-lt"/>
              </a:rPr>
              <a:t>Application Process – slides 47-122</a:t>
            </a:r>
            <a:br>
              <a:rPr lang="en-US" b="1" dirty="0">
                <a:latin typeface="+mn-lt"/>
              </a:rPr>
            </a:br>
            <a:br>
              <a:rPr lang="en-US" b="1" dirty="0">
                <a:latin typeface="+mn-lt"/>
              </a:rPr>
            </a:br>
            <a:r>
              <a:rPr lang="en-US" b="1" dirty="0">
                <a:latin typeface="+mn-lt"/>
              </a:rPr>
              <a:t>Slides 123+ -- Helpful links, How-</a:t>
            </a:r>
            <a:r>
              <a:rPr lang="en-US" b="1" dirty="0" err="1">
                <a:latin typeface="+mn-lt"/>
              </a:rPr>
              <a:t>to’s</a:t>
            </a:r>
            <a:r>
              <a:rPr lang="en-US" b="1" dirty="0">
                <a:latin typeface="+mn-lt"/>
              </a:rPr>
              <a:t>, FAQs</a:t>
            </a:r>
            <a:endParaRPr lang="en-US" sz="4000" b="1" u="sng" dirty="0">
              <a:solidFill>
                <a:schemeClr val="tx1"/>
              </a:solidFill>
              <a:latin typeface="+mn-lt"/>
            </a:endParaRPr>
          </a:p>
        </p:txBody>
      </p:sp>
    </p:spTree>
    <p:extLst>
      <p:ext uri="{BB962C8B-B14F-4D97-AF65-F5344CB8AC3E}">
        <p14:creationId xmlns:p14="http://schemas.microsoft.com/office/powerpoint/2010/main" val="262320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68000"/>
          </a:schemeClr>
        </a:solidFill>
        <a:effectLst/>
      </p:bgPr>
    </p:bg>
    <p:spTree>
      <p:nvGrpSpPr>
        <p:cNvPr id="1" name=""/>
        <p:cNvGrpSpPr/>
        <p:nvPr/>
      </p:nvGrpSpPr>
      <p:grpSpPr>
        <a:xfrm>
          <a:off x="0" y="0"/>
          <a:ext cx="0" cy="0"/>
          <a:chOff x="0" y="0"/>
          <a:chExt cx="0" cy="0"/>
        </a:xfrm>
      </p:grpSpPr>
      <p:sp>
        <p:nvSpPr>
          <p:cNvPr id="6" name="TextBox 5"/>
          <p:cNvSpPr txBox="1"/>
          <p:nvPr/>
        </p:nvSpPr>
        <p:spPr>
          <a:xfrm>
            <a:off x="854148" y="597455"/>
            <a:ext cx="8915400" cy="566308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How do I apply for KanCare?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Where do I send my Application?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What if I have questions while I am completing the application?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How do I check the status of my application?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What is the </a:t>
            </a:r>
            <a:r>
              <a:rPr kumimoji="0" lang="en-US" sz="2200" b="1" i="1" u="none" strike="noStrike" kern="1200" cap="none" spc="0" normalizeH="0" baseline="0" noProof="0" dirty="0">
                <a:ln>
                  <a:noFill/>
                </a:ln>
                <a:solidFill>
                  <a:prstClr val="black"/>
                </a:solidFill>
                <a:effectLst/>
                <a:uLnTx/>
                <a:uFillTx/>
                <a:latin typeface="Calibri" panose="020F0502020204030204"/>
                <a:ea typeface="+mn-ea"/>
                <a:cs typeface="+mn-cs"/>
              </a:rPr>
              <a:t>average wait time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for an application to process?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What can I do if I have been waiting longer than usual for my application to process?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How will I be notified that I have been approved or denied KanCare health coverage?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What if I am denied KanCare services?</a:t>
            </a:r>
          </a:p>
        </p:txBody>
      </p:sp>
      <p:sp>
        <p:nvSpPr>
          <p:cNvPr id="2" name="Title 1"/>
          <p:cNvSpPr>
            <a:spLocks noGrp="1"/>
          </p:cNvSpPr>
          <p:nvPr>
            <p:ph type="title"/>
          </p:nvPr>
        </p:nvSpPr>
        <p:spPr>
          <a:xfrm>
            <a:off x="0" y="25955"/>
            <a:ext cx="7118985" cy="1149702"/>
          </a:xfrm>
        </p:spPr>
        <p:txBody>
          <a:bodyPr>
            <a:normAutofit fontScale="90000"/>
          </a:bodyPr>
          <a:lstStyle/>
          <a:p>
            <a:pPr algn="ctr"/>
            <a:r>
              <a:rPr lang="en-US" b="1" dirty="0"/>
              <a:t>Application FAQs</a:t>
            </a:r>
            <a:br>
              <a:rPr lang="en-US" dirty="0"/>
            </a:br>
            <a:endParaRPr lang="en-US" dirty="0">
              <a:solidFill>
                <a:srgbClr val="FFC000"/>
              </a:solidFill>
            </a:endParaRPr>
          </a:p>
        </p:txBody>
      </p:sp>
      <p:pic>
        <p:nvPicPr>
          <p:cNvPr id="8194" name="Picture 2" descr="Question Mark, Question, Response, Search Eng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74" r="27017"/>
          <a:stretch/>
        </p:blipFill>
        <p:spPr bwMode="auto">
          <a:xfrm rot="1763930">
            <a:off x="9308694" y="819396"/>
            <a:ext cx="603173" cy="130529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AEE7966-E179-4F03-8277-54036328DAB6}"/>
              </a:ext>
            </a:extLst>
          </p:cNvPr>
          <p:cNvPicPr>
            <a:picLocks noChangeAspect="1"/>
          </p:cNvPicPr>
          <p:nvPr/>
        </p:nvPicPr>
        <p:blipFill>
          <a:blip r:embed="rId4"/>
          <a:stretch>
            <a:fillRect/>
          </a:stretch>
        </p:blipFill>
        <p:spPr>
          <a:xfrm>
            <a:off x="7641859" y="4876627"/>
            <a:ext cx="4255377" cy="1981372"/>
          </a:xfrm>
          <a:prstGeom prst="rect">
            <a:avLst/>
          </a:prstGeom>
        </p:spPr>
      </p:pic>
      <p:pic>
        <p:nvPicPr>
          <p:cNvPr id="5" name="Picture 4">
            <a:extLst>
              <a:ext uri="{FF2B5EF4-FFF2-40B4-BE49-F238E27FC236}">
                <a16:creationId xmlns:a16="http://schemas.microsoft.com/office/drawing/2014/main" id="{9C34D731-2464-4E2F-A269-0873138BFF1A}"/>
              </a:ext>
            </a:extLst>
          </p:cNvPr>
          <p:cNvPicPr>
            <a:picLocks noChangeAspect="1"/>
          </p:cNvPicPr>
          <p:nvPr/>
        </p:nvPicPr>
        <p:blipFill>
          <a:blip r:embed="rId5"/>
          <a:stretch>
            <a:fillRect/>
          </a:stretch>
        </p:blipFill>
        <p:spPr>
          <a:xfrm rot="564901">
            <a:off x="10430447" y="2280182"/>
            <a:ext cx="744481" cy="1194272"/>
          </a:xfrm>
          <a:prstGeom prst="rect">
            <a:avLst/>
          </a:prstGeom>
        </p:spPr>
      </p:pic>
      <p:pic>
        <p:nvPicPr>
          <p:cNvPr id="8" name="Picture 7">
            <a:extLst>
              <a:ext uri="{FF2B5EF4-FFF2-40B4-BE49-F238E27FC236}">
                <a16:creationId xmlns:a16="http://schemas.microsoft.com/office/drawing/2014/main" id="{93AF495C-62D1-4053-B99F-1F1235E0F202}"/>
              </a:ext>
            </a:extLst>
          </p:cNvPr>
          <p:cNvPicPr>
            <a:picLocks noChangeAspect="1"/>
          </p:cNvPicPr>
          <p:nvPr/>
        </p:nvPicPr>
        <p:blipFill>
          <a:blip r:embed="rId5"/>
          <a:stretch>
            <a:fillRect/>
          </a:stretch>
        </p:blipFill>
        <p:spPr>
          <a:xfrm rot="19812363">
            <a:off x="10737011" y="612806"/>
            <a:ext cx="701736" cy="1125701"/>
          </a:xfrm>
          <a:prstGeom prst="rect">
            <a:avLst/>
          </a:prstGeom>
        </p:spPr>
      </p:pic>
    </p:spTree>
    <p:extLst>
      <p:ext uri="{BB962C8B-B14F-4D97-AF65-F5344CB8AC3E}">
        <p14:creationId xmlns:p14="http://schemas.microsoft.com/office/powerpoint/2010/main" val="6202791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3749-32FB-445A-9A7B-A24820F91A53}"/>
              </a:ext>
            </a:extLst>
          </p:cNvPr>
          <p:cNvSpPr>
            <a:spLocks noGrp="1"/>
          </p:cNvSpPr>
          <p:nvPr>
            <p:ph type="title"/>
          </p:nvPr>
        </p:nvSpPr>
        <p:spPr>
          <a:xfrm>
            <a:off x="838199" y="365125"/>
            <a:ext cx="10645239" cy="1325563"/>
          </a:xfrm>
        </p:spPr>
        <p:txBody>
          <a:bodyPr>
            <a:normAutofit/>
          </a:bodyPr>
          <a:lstStyle/>
          <a:p>
            <a:pPr algn="ctr"/>
            <a:r>
              <a:rPr lang="en-US" sz="3500" b="1" dirty="0"/>
              <a:t>Guides available online!</a:t>
            </a:r>
            <a:br>
              <a:rPr lang="en-US" sz="3500" dirty="0"/>
            </a:br>
            <a:r>
              <a:rPr lang="en-US" sz="3500" dirty="0"/>
              <a:t>https://www.kancare.ks.gov/consumers/apply-for-kancare</a:t>
            </a:r>
          </a:p>
        </p:txBody>
      </p:sp>
      <p:pic>
        <p:nvPicPr>
          <p:cNvPr id="5" name="Content Placeholder 4">
            <a:extLst>
              <a:ext uri="{FF2B5EF4-FFF2-40B4-BE49-F238E27FC236}">
                <a16:creationId xmlns:a16="http://schemas.microsoft.com/office/drawing/2014/main" id="{B3C7C3DB-1E94-498D-A40E-8C4447A8F751}"/>
              </a:ext>
            </a:extLst>
          </p:cNvPr>
          <p:cNvPicPr>
            <a:picLocks noGrp="1" noChangeAspect="1"/>
          </p:cNvPicPr>
          <p:nvPr>
            <p:ph idx="1"/>
          </p:nvPr>
        </p:nvPicPr>
        <p:blipFill rotWithShape="1">
          <a:blip r:embed="rId2"/>
          <a:srcRect b="5310"/>
          <a:stretch/>
        </p:blipFill>
        <p:spPr>
          <a:xfrm>
            <a:off x="2133141" y="1690688"/>
            <a:ext cx="8126153" cy="4448855"/>
          </a:xfrm>
        </p:spPr>
      </p:pic>
    </p:spTree>
    <p:extLst>
      <p:ext uri="{BB962C8B-B14F-4D97-AF65-F5344CB8AC3E}">
        <p14:creationId xmlns:p14="http://schemas.microsoft.com/office/powerpoint/2010/main" val="2527936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0"/>
            <a:ext cx="6705600" cy="1143000"/>
          </a:xfrm>
        </p:spPr>
        <p:txBody>
          <a:bodyPr>
            <a:normAutofit/>
          </a:bodyPr>
          <a:lstStyle/>
          <a:p>
            <a:pPr algn="ctr"/>
            <a:r>
              <a:rPr lang="en-US" dirty="0"/>
              <a:t>Two Ways to Apply</a:t>
            </a:r>
          </a:p>
        </p:txBody>
      </p:sp>
      <p:sp>
        <p:nvSpPr>
          <p:cNvPr id="3" name="AutoShape 4" descr="https://s-media-cache-ak0.pinimg.com/236x/f8/da/fa/f8dafaad82cb8613985ff3f248b58597.jpg">
            <a:hlinkClick r:id="rId3"/>
          </p:cNvPr>
          <p:cNvSpPr>
            <a:spLocks noChangeAspect="1" noChangeArrowheads="1"/>
          </p:cNvSpPr>
          <p:nvPr/>
        </p:nvSpPr>
        <p:spPr bwMode="auto">
          <a:xfrm>
            <a:off x="-1939925" y="-601707"/>
            <a:ext cx="2247900" cy="2247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1">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314" t="11782" r="30238" b="50123"/>
          <a:stretch/>
        </p:blipFill>
        <p:spPr bwMode="auto">
          <a:xfrm>
            <a:off x="6889259" y="2590800"/>
            <a:ext cx="3242975"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Oval 8"/>
          <p:cNvSpPr/>
          <p:nvPr/>
        </p:nvSpPr>
        <p:spPr>
          <a:xfrm>
            <a:off x="7848600" y="3146318"/>
            <a:ext cx="809308" cy="6709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828800" y="1646194"/>
            <a:ext cx="4419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TWO Types of Paper Applications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6811874" y="1657647"/>
            <a:ext cx="33977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ONE </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6"/>
              </a:rPr>
              <a:t>Online Application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64DD066-C2EF-469D-AB59-DE42526114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1043" y="2483971"/>
            <a:ext cx="2584963" cy="3312768"/>
          </a:xfrm>
          <a:prstGeom prst="rect">
            <a:avLst/>
          </a:prstGeom>
          <a:ln w="25400">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09635727-84E2-49BE-B6CE-0800D2A375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96421">
            <a:off x="3393490" y="2984114"/>
            <a:ext cx="2549735" cy="3295603"/>
          </a:xfrm>
          <a:prstGeom prst="rect">
            <a:avLst/>
          </a:prstGeom>
          <a:ln w="25400">
            <a:solidFill>
              <a:schemeClr val="tx1"/>
            </a:solidFill>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654256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7475" y="136525"/>
            <a:ext cx="7181849" cy="868362"/>
          </a:xfrm>
        </p:spPr>
        <p:txBody>
          <a:bodyPr>
            <a:normAutofit fontScale="90000"/>
          </a:bodyPr>
          <a:lstStyle/>
          <a:p>
            <a:pPr algn="ctr"/>
            <a:r>
              <a:rPr lang="en-US" sz="3600" b="1" dirty="0">
                <a:latin typeface="+mn-lt"/>
              </a:rPr>
              <a:t>KanCare Ombudsman Office Purpose</a:t>
            </a:r>
          </a:p>
        </p:txBody>
      </p:sp>
      <p:sp>
        <p:nvSpPr>
          <p:cNvPr id="3" name="Content Placeholder 2"/>
          <p:cNvSpPr>
            <a:spLocks noGrp="1"/>
          </p:cNvSpPr>
          <p:nvPr>
            <p:ph idx="1"/>
          </p:nvPr>
        </p:nvSpPr>
        <p:spPr>
          <a:xfrm>
            <a:off x="1668163" y="3200400"/>
            <a:ext cx="9452918" cy="3505200"/>
          </a:xfrm>
        </p:spPr>
        <p:txBody>
          <a:bodyPr>
            <a:normAutofit fontScale="92500" lnSpcReduction="20000"/>
          </a:bodyPr>
          <a:lstStyle/>
          <a:p>
            <a:pPr marL="0" indent="0" algn="ctr">
              <a:buNone/>
            </a:pPr>
            <a:r>
              <a:rPr lang="en-US" sz="3400" b="1" dirty="0"/>
              <a:t>Here to assist in KanCare quality of service</a:t>
            </a:r>
          </a:p>
          <a:p>
            <a:pPr lvl="0">
              <a:buFont typeface="Wingdings" panose="05000000000000000000" pitchFamily="2" charset="2"/>
              <a:buChar char="§"/>
            </a:pPr>
            <a:r>
              <a:rPr lang="en-US" sz="3300" dirty="0"/>
              <a:t>Goal is to educate and assist Kansas Medicaid members in navigating the Medicaid system &amp; to help resolve issues they may have with their managed care organizations, providers, state agencies, or the KanCare Clearinghouse.  </a:t>
            </a:r>
          </a:p>
          <a:p>
            <a:pPr lvl="0">
              <a:buFont typeface="Wingdings" panose="05000000000000000000" pitchFamily="2" charset="2"/>
              <a:buChar char="§"/>
            </a:pPr>
            <a:r>
              <a:rPr lang="en-US" sz="3300" dirty="0"/>
              <a:t>This includes Medicaid members with long term care services, such as those in nursing homes and with Home and Community Based Services (HCBS). </a:t>
            </a:r>
          </a:p>
          <a:p>
            <a:endParaRPr lang="en-US" dirty="0">
              <a:solidFill>
                <a:schemeClr val="tx1"/>
              </a:solidFill>
              <a:latin typeface="+mn-lt"/>
            </a:endParaRPr>
          </a:p>
        </p:txBody>
      </p:sp>
      <p:pic>
        <p:nvPicPr>
          <p:cNvPr id="7" name="Picture 3" descr="H:\Lisa's Drive\3 Pictures - legally downloaded or self created\Pics from ThinkStock\Medicaid Consumers Collage, for college students revis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969908"/>
            <a:ext cx="3846286" cy="202690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80072-E976-4164-B251-BB9FF94A8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6099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148" y="394037"/>
            <a:ext cx="8229600" cy="1143000"/>
          </a:xfrm>
        </p:spPr>
        <p:txBody>
          <a:bodyPr>
            <a:normAutofit/>
          </a:bodyPr>
          <a:lstStyle/>
          <a:p>
            <a:r>
              <a:rPr lang="en-US" b="1" dirty="0"/>
              <a:t>How to Apply?</a:t>
            </a:r>
          </a:p>
        </p:txBody>
      </p:sp>
      <p:pic>
        <p:nvPicPr>
          <p:cNvPr id="5" name="Picture 2" descr="Brochure Cover -KanCare Application for the Elderly and Persons with Diabilities"/>
          <p:cNvPicPr>
            <a:picLocks noChangeAspect="1" noChangeArrowheads="1"/>
          </p:cNvPicPr>
          <p:nvPr/>
        </p:nvPicPr>
        <p:blipFill>
          <a:blip r:embed="rId3" cstate="print"/>
          <a:srcRect l="32328" t="17125" r="42167" b="22500"/>
          <a:stretch>
            <a:fillRect/>
          </a:stretch>
        </p:blipFill>
        <p:spPr bwMode="auto">
          <a:xfrm>
            <a:off x="346925" y="1631950"/>
            <a:ext cx="2223662" cy="2959538"/>
          </a:xfrm>
          <a:prstGeom prst="rect">
            <a:avLst/>
          </a:prstGeom>
          <a:noFill/>
          <a:ln w="25400">
            <a:solidFill>
              <a:schemeClr val="tx1"/>
            </a:solidFill>
            <a:miter lim="800000"/>
            <a:headEnd/>
            <a:tailEnd/>
          </a:ln>
          <a:effectLst>
            <a:outerShdw blurRad="76200" dir="18900000" sy="23000" kx="-1200000" algn="bl" rotWithShape="0">
              <a:prstClr val="black">
                <a:alpha val="20000"/>
              </a:prstClr>
            </a:outerShdw>
          </a:effectLst>
        </p:spPr>
      </p:pic>
      <p:sp>
        <p:nvSpPr>
          <p:cNvPr id="8" name="Rectangle 7"/>
          <p:cNvSpPr/>
          <p:nvPr/>
        </p:nvSpPr>
        <p:spPr>
          <a:xfrm>
            <a:off x="6506452" y="416262"/>
            <a:ext cx="3962400" cy="59400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To apply for medical coverage, use any of the following choices: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Call the Clearinghouse at  1-800-792-4884 to request an application be mailed to you.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Applications can be downloaded from the KanCare or KDHE websites.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Apply online from the KanCare or KDHE websites.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47A0957-715A-4D4A-AB10-6E8E0B3C8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2226" y="2318544"/>
            <a:ext cx="3363774" cy="4310856"/>
          </a:xfrm>
          <a:prstGeom prst="rect">
            <a:avLst/>
          </a:prstGeom>
          <a:ln w="25400">
            <a:solidFill>
              <a:schemeClr val="tx1"/>
            </a:solidFill>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5710547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3736" y="1039058"/>
            <a:ext cx="8134663" cy="6019800"/>
          </a:xfrm>
        </p:spPr>
        <p:txBody>
          <a:bodyPr>
            <a:normAutofit fontScale="47500" lnSpcReduction="20000"/>
          </a:bodyPr>
          <a:lstStyle/>
          <a:p>
            <a:pPr marL="0" indent="0">
              <a:buNone/>
            </a:pPr>
            <a:r>
              <a:rPr lang="en-US" sz="5100" dirty="0"/>
              <a:t>You can mail or fax your KanCare Application (along with all the necessary documentation) to the KanCare Clearinghouse:</a:t>
            </a:r>
            <a:endParaRPr lang="en-US" sz="5100" b="1" u="sng" dirty="0"/>
          </a:p>
          <a:p>
            <a:pPr marL="0" indent="0">
              <a:buNone/>
            </a:pPr>
            <a:endParaRPr lang="en-US" sz="5100" b="1" u="sng" dirty="0"/>
          </a:p>
          <a:p>
            <a:pPr marL="0" indent="0">
              <a:buNone/>
            </a:pPr>
            <a:r>
              <a:rPr lang="en-US" sz="5100" b="1" u="sng" dirty="0"/>
              <a:t>Mail to:</a:t>
            </a:r>
          </a:p>
          <a:p>
            <a:pPr marL="0" indent="0">
              <a:buNone/>
            </a:pPr>
            <a:r>
              <a:rPr lang="en-US" sz="5100" dirty="0"/>
              <a:t>Kancare Clearinghouse </a:t>
            </a:r>
          </a:p>
          <a:p>
            <a:pPr marL="0" indent="0">
              <a:buNone/>
            </a:pPr>
            <a:r>
              <a:rPr lang="en-US" sz="5100" dirty="0"/>
              <a:t>PO BOX 3599</a:t>
            </a:r>
          </a:p>
          <a:p>
            <a:pPr marL="0" indent="0">
              <a:buNone/>
            </a:pPr>
            <a:r>
              <a:rPr lang="en-US" sz="5100" dirty="0"/>
              <a:t>Topeka, KS, 66601-9738</a:t>
            </a:r>
          </a:p>
          <a:p>
            <a:pPr marL="0" indent="0">
              <a:buNone/>
            </a:pPr>
            <a:endParaRPr lang="en-US" sz="5100" dirty="0"/>
          </a:p>
          <a:p>
            <a:pPr marL="0" indent="0">
              <a:buNone/>
            </a:pPr>
            <a:endParaRPr lang="en-US" sz="5100" dirty="0"/>
          </a:p>
          <a:p>
            <a:pPr marL="0" indent="0">
              <a:buNone/>
            </a:pPr>
            <a:r>
              <a:rPr lang="en-US" sz="5100" b="1" u="sng" dirty="0"/>
              <a:t>Fax To</a:t>
            </a:r>
            <a:r>
              <a:rPr lang="en-US" sz="5100" dirty="0"/>
              <a:t>:</a:t>
            </a:r>
          </a:p>
          <a:p>
            <a:r>
              <a:rPr lang="en-US" sz="5100" dirty="0"/>
              <a:t>Fax for Families with Children Department:      	                     1-800-498-1255</a:t>
            </a:r>
          </a:p>
          <a:p>
            <a:endParaRPr lang="en-US" sz="5100" dirty="0"/>
          </a:p>
          <a:p>
            <a:r>
              <a:rPr lang="en-US" sz="5100" dirty="0"/>
              <a:t>Fax for Elderly and Disabled Department:                                        1-844-264-6285</a:t>
            </a:r>
          </a:p>
          <a:p>
            <a:pPr marL="0" indent="0">
              <a:buNone/>
            </a:pPr>
            <a:endParaRPr lang="en-US" sz="4500" dirty="0">
              <a:solidFill>
                <a:schemeClr val="tx2">
                  <a:lumMod val="50000"/>
                </a:schemeClr>
              </a:solidFill>
            </a:endParaRPr>
          </a:p>
          <a:p>
            <a:pPr marL="0" indent="0">
              <a:buNone/>
            </a:pPr>
            <a:endParaRPr lang="en-US" sz="4500" dirty="0"/>
          </a:p>
          <a:p>
            <a:pPr marL="0" indent="0">
              <a:buNone/>
            </a:pPr>
            <a:endParaRPr lang="en-US" sz="4500" dirty="0"/>
          </a:p>
          <a:p>
            <a:pPr marL="0" indent="0">
              <a:buNone/>
            </a:pPr>
            <a:endParaRPr lang="en-US" sz="4500" dirty="0"/>
          </a:p>
          <a:p>
            <a:pPr marL="0" indent="0">
              <a:buNone/>
            </a:pPr>
            <a:endParaRPr lang="en-US" sz="4500" dirty="0"/>
          </a:p>
          <a:p>
            <a:pPr marL="0" indent="0">
              <a:buNone/>
            </a:pPr>
            <a:endParaRPr lang="en-US" dirty="0">
              <a:latin typeface="+mn-lt"/>
            </a:endParaRPr>
          </a:p>
          <a:p>
            <a:pPr marL="0" indent="0">
              <a:buNone/>
            </a:pPr>
            <a:endParaRPr lang="en-US" dirty="0">
              <a:latin typeface="+mn-lt"/>
            </a:endParaRPr>
          </a:p>
        </p:txBody>
      </p:sp>
      <p:pic>
        <p:nvPicPr>
          <p:cNvPr id="308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06714">
            <a:off x="9654220" y="3161234"/>
            <a:ext cx="2271069" cy="3107134"/>
          </a:xfrm>
          <a:prstGeom prst="rect">
            <a:avLst/>
          </a:prstGeom>
          <a:noFill/>
          <a:ln w="0">
            <a:noFill/>
            <a:miter lim="800000"/>
            <a:headEnd/>
            <a:tailEnd/>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Lst>
        </p:spPr>
      </p:pic>
      <p:sp>
        <p:nvSpPr>
          <p:cNvPr id="9" name="Title 1"/>
          <p:cNvSpPr txBox="1">
            <a:spLocks/>
          </p:cNvSpPr>
          <p:nvPr/>
        </p:nvSpPr>
        <p:spPr>
          <a:xfrm>
            <a:off x="1761966" y="238958"/>
            <a:ext cx="8458200" cy="8001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2">
                    <a:lumMod val="75000"/>
                  </a:schemeClr>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44546A">
                  <a:lumMod val="75000"/>
                </a:srgbClr>
              </a:solidFill>
              <a:effectLst/>
              <a:uLnTx/>
              <a:uFillTx/>
              <a:latin typeface="Calibri" panose="020F0502020204030204"/>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44546A">
                  <a:lumMod val="75000"/>
                </a:srgbClr>
              </a:solidFill>
              <a:effectLst/>
              <a:uLnTx/>
              <a:uFillTx/>
              <a:latin typeface="Calibri" panose="020F0502020204030204"/>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Arial" pitchFamily="34" charset="0"/>
              </a:rPr>
              <a:t>Where do I Send my Paper Application?</a:t>
            </a:r>
          </a:p>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3200" b="0" i="0" u="none" strike="noStrike" kern="1200" cap="none" spc="0" normalizeH="0" baseline="0" noProof="0" dirty="0">
                <a:ln>
                  <a:noFill/>
                </a:ln>
                <a:solidFill>
                  <a:srgbClr val="44546A">
                    <a:lumMod val="75000"/>
                  </a:srgbClr>
                </a:solidFill>
                <a:effectLst/>
                <a:uLnTx/>
                <a:uFillTx/>
                <a:latin typeface="Arial" pitchFamily="34" charset="0"/>
                <a:ea typeface="+mj-ea"/>
                <a:cs typeface="Arial" pitchFamily="34" charset="0"/>
              </a:rPr>
            </a:br>
            <a:br>
              <a:rPr kumimoji="0" lang="en-US" sz="3200" b="1" i="0" u="none" strike="noStrike" kern="1200" cap="none" spc="0" normalizeH="0" baseline="0" noProof="0" dirty="0">
                <a:ln>
                  <a:noFill/>
                </a:ln>
                <a:solidFill>
                  <a:srgbClr val="44546A">
                    <a:lumMod val="75000"/>
                  </a:srgbClr>
                </a:solidFill>
                <a:effectLst/>
                <a:uLnTx/>
                <a:uFillTx/>
                <a:latin typeface="Arial" pitchFamily="34" charset="0"/>
                <a:ea typeface="+mj-ea"/>
                <a:cs typeface="Arial" pitchFamily="34" charset="0"/>
              </a:rPr>
            </a:br>
            <a:endParaRPr kumimoji="0" lang="en-US" sz="3200" b="1" i="0" u="none" strike="noStrike" kern="1200" cap="none" spc="0" normalizeH="0" baseline="0" noProof="0" dirty="0">
              <a:ln>
                <a:noFill/>
              </a:ln>
              <a:solidFill>
                <a:srgbClr val="44546A">
                  <a:lumMod val="75000"/>
                </a:srgbClr>
              </a:solidFill>
              <a:effectLst/>
              <a:uLnTx/>
              <a:uFillTx/>
              <a:latin typeface="Arial" pitchFamily="34" charset="0"/>
              <a:ea typeface="+mj-ea"/>
              <a:cs typeface="Arial" pitchFamily="34" charset="0"/>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14657"/>
          <a:stretch/>
        </p:blipFill>
        <p:spPr bwMode="auto">
          <a:xfrm rot="20960966">
            <a:off x="7781377" y="2365980"/>
            <a:ext cx="1658444" cy="2214641"/>
          </a:xfrm>
          <a:prstGeom prst="rect">
            <a:avLst/>
          </a:prstGeom>
          <a:ln w="38100" cap="sq">
            <a:solidFill>
              <a:srgbClr val="000000"/>
            </a:solidFill>
            <a:prstDash val="solid"/>
            <a:miter lim="800000"/>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Lst>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536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0" y="215344"/>
            <a:ext cx="4000500" cy="1143000"/>
          </a:xfrm>
        </p:spPr>
        <p:txBody>
          <a:bodyPr/>
          <a:lstStyle/>
          <a:p>
            <a:pPr algn="ctr"/>
            <a:r>
              <a:rPr lang="en-US" dirty="0"/>
              <a:t>Before you Start </a:t>
            </a:r>
          </a:p>
        </p:txBody>
      </p:sp>
      <p:sp>
        <p:nvSpPr>
          <p:cNvPr id="3" name="Content Placeholder 2"/>
          <p:cNvSpPr>
            <a:spLocks noGrp="1"/>
          </p:cNvSpPr>
          <p:nvPr>
            <p:ph idx="1"/>
          </p:nvPr>
        </p:nvSpPr>
        <p:spPr>
          <a:xfrm>
            <a:off x="944880" y="2484120"/>
            <a:ext cx="10408920" cy="4158258"/>
          </a:xfrm>
        </p:spPr>
        <p:txBody>
          <a:bodyPr>
            <a:normAutofit fontScale="40000" lnSpcReduction="20000"/>
          </a:bodyPr>
          <a:lstStyle/>
          <a:p>
            <a:pPr marL="285750" indent="-285750">
              <a:buFont typeface="Arial" panose="020B0604020202020204" pitchFamily="34" charset="0"/>
              <a:buChar char="•"/>
            </a:pPr>
            <a:r>
              <a:rPr lang="en-US" sz="5500" dirty="0"/>
              <a:t>You can attach additional documents to the paper version of the application (ex: proof of income, proof of resources, proof of health insurance, etc.). Treat it like an essay test, not an SAT.</a:t>
            </a:r>
          </a:p>
          <a:p>
            <a:pPr marL="285750" indent="-285750">
              <a:buFont typeface="Arial" panose="020B0604020202020204" pitchFamily="34" charset="0"/>
              <a:buChar char="•"/>
            </a:pPr>
            <a:endParaRPr lang="en-US" sz="5500" dirty="0"/>
          </a:p>
          <a:p>
            <a:pPr marL="285750" indent="-285750">
              <a:buFont typeface="Arial" panose="020B0604020202020204" pitchFamily="34" charset="0"/>
              <a:buChar char="•"/>
            </a:pPr>
            <a:r>
              <a:rPr lang="en-US" sz="5500" dirty="0"/>
              <a:t>If the applicant decides to apply online and does not attach copies of these documents to the online application, they can mail or fax the documentation they need (proof of income, etc.) to the Clearinghouse separately. Please do so as soon as possible.</a:t>
            </a:r>
          </a:p>
          <a:p>
            <a:pPr marL="285750" indent="-285750">
              <a:buFont typeface="Arial" panose="020B0604020202020204" pitchFamily="34" charset="0"/>
              <a:buChar char="•"/>
            </a:pPr>
            <a:endParaRPr lang="en-US" sz="5500" dirty="0"/>
          </a:p>
          <a:p>
            <a:pPr marL="285750" indent="-285750">
              <a:buFont typeface="Arial" panose="020B0604020202020204" pitchFamily="34" charset="0"/>
              <a:buChar char="•"/>
            </a:pPr>
            <a:r>
              <a:rPr lang="en-US" sz="5500" dirty="0"/>
              <a:t>Follow up with the Clearinghouse a few days later to make sure they have received both the application and the separately submitted documentation.</a:t>
            </a:r>
          </a:p>
          <a:p>
            <a:pPr marL="285750" indent="-285750">
              <a:buFont typeface="Arial" panose="020B0604020202020204" pitchFamily="34" charset="0"/>
              <a:buChar char="•"/>
            </a:pPr>
            <a:endParaRPr lang="en-US" sz="5500" dirty="0"/>
          </a:p>
          <a:p>
            <a:pPr marL="285750" indent="-285750">
              <a:buFont typeface="Arial" panose="020B0604020202020204" pitchFamily="34" charset="0"/>
              <a:buChar char="•"/>
            </a:pPr>
            <a:r>
              <a:rPr lang="en-US" sz="5500" dirty="0"/>
              <a:t>While you have them on the phone, ask if there is any other documentation they need turned in at this time.</a:t>
            </a:r>
          </a:p>
          <a:p>
            <a:pPr marL="285750" indent="-285750">
              <a:buFont typeface="Arial" panose="020B0604020202020204" pitchFamily="34" charset="0"/>
              <a:buChar char="•"/>
            </a:pPr>
            <a:endParaRPr lang="en-US" sz="2800" dirty="0"/>
          </a:p>
          <a:p>
            <a:pPr marL="0" indent="0">
              <a:buNone/>
            </a:pPr>
            <a:endParaRPr lang="en-US" dirty="0"/>
          </a:p>
        </p:txBody>
      </p:sp>
      <p:pic>
        <p:nvPicPr>
          <p:cNvPr id="2052" name="Picture 4" descr="Running, Sprint, Cinder-Track, Cinderpath, St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08768"/>
            <a:ext cx="27432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140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White Male, 3D Man, Isolated, 3D, Model, 3D Model">
            <a:extLst>
              <a:ext uri="{FF2B5EF4-FFF2-40B4-BE49-F238E27FC236}">
                <a16:creationId xmlns:a16="http://schemas.microsoft.com/office/drawing/2014/main" id="{B044F906-9434-4A02-B55E-51481DFB1C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2271" y="440887"/>
            <a:ext cx="2362200"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76400" y="15270"/>
            <a:ext cx="8839200" cy="1421644"/>
          </a:xfrm>
        </p:spPr>
        <p:txBody>
          <a:bodyPr>
            <a:normAutofit fontScale="90000"/>
          </a:bodyPr>
          <a:lstStyle/>
          <a:p>
            <a:pPr algn="ctr"/>
            <a:br>
              <a:rPr lang="en-US" dirty="0"/>
            </a:br>
            <a:r>
              <a:rPr lang="en-US" sz="4000" b="1" dirty="0"/>
              <a:t>Watch </a:t>
            </a:r>
            <a:r>
              <a:rPr lang="en-US" sz="4000" b="1" dirty="0">
                <a:highlight>
                  <a:srgbClr val="00FF00"/>
                </a:highlight>
              </a:rPr>
              <a:t>THE MAILBOX </a:t>
            </a:r>
            <a:r>
              <a:rPr lang="en-US" sz="4000" b="1" dirty="0"/>
              <a:t>for </a:t>
            </a:r>
            <a:br>
              <a:rPr lang="en-US" sz="4000" b="1" dirty="0"/>
            </a:br>
            <a:r>
              <a:rPr lang="en-US" sz="4000" b="1" dirty="0"/>
              <a:t>Requests for More Information</a:t>
            </a:r>
            <a:endParaRPr lang="en-US" b="1" dirty="0"/>
          </a:p>
        </p:txBody>
      </p:sp>
      <p:sp>
        <p:nvSpPr>
          <p:cNvPr id="4" name="Rectangle 3"/>
          <p:cNvSpPr/>
          <p:nvPr/>
        </p:nvSpPr>
        <p:spPr>
          <a:xfrm>
            <a:off x="997528" y="3398802"/>
            <a:ext cx="10545288" cy="3508653"/>
          </a:xfrm>
          <a:prstGeom prst="rect">
            <a:avLst/>
          </a:prstGeom>
          <a:noFill/>
          <a:scene3d>
            <a:camera prst="orthographicFront"/>
            <a:lightRig rig="threePt" dir="t"/>
          </a:scene3d>
          <a:sp3d>
            <a:bevelT w="114300" prst="artDeco"/>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Watch for the deadlines on the letters! A missed deadline may cause a denial of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r>
              <a:rPr lang="en-US" sz="2200" dirty="0"/>
              <a:t>The person who applied will be </a:t>
            </a:r>
            <a:r>
              <a:rPr lang="en-US" sz="2200" b="1" i="1" dirty="0"/>
              <a:t>notified by letter </a:t>
            </a:r>
            <a:r>
              <a:rPr lang="en-US" sz="2200" dirty="0"/>
              <a:t>if their application has been approved or denied.</a:t>
            </a:r>
            <a:endPar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effectLst/>
                <a:highlight>
                  <a:srgbClr val="00FF00"/>
                </a:highlight>
                <a:latin typeface="Calibri" panose="020F0502020204030204" pitchFamily="34" charset="0"/>
                <a:ea typeface="Calibri" panose="020F0502020204030204" pitchFamily="34" charset="0"/>
              </a:rPr>
              <a:t>With unhoused clientele it is important to note that the mailing address must be filled out, and it can be the shelter address. A physical address is not needed.</a:t>
            </a:r>
          </a:p>
          <a:p>
            <a:r>
              <a:rPr lang="en-US" sz="2200" dirty="0"/>
              <a:t>An applicant can use a P.O. Box as a mailing address. They must tell the eligibility team where they physically live (in Kansas); that could be “homeless.”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highlight>
                <a:srgbClr val="00FF00"/>
              </a:highlight>
              <a:uLnTx/>
              <a:uFillTx/>
              <a:latin typeface="Calibri" panose="020F050202020403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Rectangle 7"/>
          <p:cNvSpPr/>
          <p:nvPr/>
        </p:nvSpPr>
        <p:spPr>
          <a:xfrm>
            <a:off x="997528" y="1615470"/>
            <a:ext cx="8609609" cy="2154436"/>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KanCare Clearinghouse (CH) may send a letter asking for additional information, which is </a:t>
            </a: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required</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to process your 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a:ea typeface="+mn-ea"/>
                <a:cs typeface="Calibri"/>
              </a:rPr>
              <a:t>Not turning in the requested documentation in a timely fashion will cause delays or a denial in application processing. </a:t>
            </a:r>
            <a:endPar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414962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0" y="215344"/>
            <a:ext cx="4000500" cy="1143000"/>
          </a:xfrm>
        </p:spPr>
        <p:txBody>
          <a:bodyPr/>
          <a:lstStyle/>
          <a:p>
            <a:pPr algn="ctr"/>
            <a:r>
              <a:rPr lang="en-US" dirty="0"/>
              <a:t>Before you Start </a:t>
            </a:r>
          </a:p>
        </p:txBody>
      </p:sp>
      <p:sp>
        <p:nvSpPr>
          <p:cNvPr id="3" name="Content Placeholder 2"/>
          <p:cNvSpPr>
            <a:spLocks noGrp="1"/>
          </p:cNvSpPr>
          <p:nvPr>
            <p:ph idx="1"/>
          </p:nvPr>
        </p:nvSpPr>
        <p:spPr>
          <a:xfrm>
            <a:off x="1828800" y="2895600"/>
            <a:ext cx="8229600" cy="3746778"/>
          </a:xfrm>
        </p:spPr>
        <p:txBody>
          <a:bodyPr>
            <a:normAutofit lnSpcReduction="10000"/>
          </a:bodyPr>
          <a:lstStyle/>
          <a:p>
            <a:pPr marL="0" indent="0">
              <a:buNone/>
            </a:pPr>
            <a:r>
              <a:rPr lang="en-US" b="1" dirty="0"/>
              <a:t>A few themes to address before one begins this process. </a:t>
            </a:r>
          </a:p>
          <a:p>
            <a:pPr marL="0" indent="0">
              <a:buNone/>
            </a:pPr>
            <a:endParaRPr lang="en-US" dirty="0"/>
          </a:p>
          <a:p>
            <a:pPr marL="971550" lvl="1" indent="-514350">
              <a:buFont typeface="+mj-lt"/>
              <a:buAutoNum type="arabicPeriod"/>
            </a:pPr>
            <a:r>
              <a:rPr lang="en-US" dirty="0"/>
              <a:t>Whatever information you claim on the application </a:t>
            </a:r>
            <a:r>
              <a:rPr lang="en-US" b="1" dirty="0"/>
              <a:t>MUST</a:t>
            </a:r>
            <a:r>
              <a:rPr lang="en-US" dirty="0"/>
              <a:t> be backed up (additional documentation). </a:t>
            </a:r>
          </a:p>
          <a:p>
            <a:pPr marL="971550" lvl="1" indent="-514350">
              <a:buFont typeface="+mj-lt"/>
              <a:buAutoNum type="arabicPeriod"/>
            </a:pPr>
            <a:endParaRPr lang="en-US" dirty="0"/>
          </a:p>
          <a:p>
            <a:pPr marL="971550" lvl="1" indent="-514350">
              <a:buFont typeface="+mj-lt"/>
              <a:buAutoNum type="arabicPeriod"/>
            </a:pPr>
            <a:r>
              <a:rPr lang="en-US" dirty="0"/>
              <a:t>If someone is in your household, they </a:t>
            </a:r>
            <a:r>
              <a:rPr lang="en-US" b="1" dirty="0"/>
              <a:t>MUST</a:t>
            </a:r>
            <a:r>
              <a:rPr lang="en-US" dirty="0"/>
              <a:t> be on the application.  </a:t>
            </a:r>
          </a:p>
          <a:p>
            <a:pPr marL="971550" lvl="1" indent="-514350">
              <a:buFont typeface="+mj-lt"/>
              <a:buAutoNum type="arabicPeriod"/>
            </a:pPr>
            <a:endParaRPr lang="en-US" dirty="0"/>
          </a:p>
          <a:p>
            <a:pPr marL="971550" lvl="1" indent="-514350">
              <a:buFont typeface="+mj-lt"/>
              <a:buAutoNum type="arabicPeriod"/>
            </a:pPr>
            <a:r>
              <a:rPr lang="en-US" dirty="0"/>
              <a:t>Fill out </a:t>
            </a:r>
            <a:r>
              <a:rPr lang="en-US" b="1" dirty="0"/>
              <a:t>EVERYTHING</a:t>
            </a:r>
            <a:r>
              <a:rPr lang="en-US" dirty="0"/>
              <a:t>. Don’t leave anything blank.</a:t>
            </a:r>
          </a:p>
        </p:txBody>
      </p:sp>
      <p:pic>
        <p:nvPicPr>
          <p:cNvPr id="2052" name="Picture 4" descr="Running, Sprint, Cinder-Track, Cinderpath, St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 y="228600"/>
            <a:ext cx="2971800" cy="198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7840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0900" y="231131"/>
            <a:ext cx="7772400" cy="1295400"/>
          </a:xfrm>
        </p:spPr>
        <p:txBody>
          <a:bodyPr>
            <a:normAutofit fontScale="90000"/>
          </a:bodyPr>
          <a:lstStyle/>
          <a:p>
            <a:r>
              <a:rPr lang="en-US" dirty="0"/>
              <a:t>A Guide to Completing a </a:t>
            </a:r>
            <a:br>
              <a:rPr lang="en-US" dirty="0"/>
            </a:br>
            <a:r>
              <a:rPr lang="en-US" dirty="0"/>
              <a:t>KanCare Application</a:t>
            </a:r>
          </a:p>
        </p:txBody>
      </p:sp>
      <p:sp>
        <p:nvSpPr>
          <p:cNvPr id="3" name="Subtitle 2"/>
          <p:cNvSpPr>
            <a:spLocks noGrp="1"/>
          </p:cNvSpPr>
          <p:nvPr>
            <p:ph type="subTitle" idx="1"/>
          </p:nvPr>
        </p:nvSpPr>
        <p:spPr>
          <a:xfrm>
            <a:off x="1935912" y="5562601"/>
            <a:ext cx="8153400" cy="1057021"/>
          </a:xfrm>
        </p:spPr>
        <p:txBody>
          <a:bodyPr>
            <a:normAutofit/>
          </a:bodyPr>
          <a:lstStyle/>
          <a:p>
            <a:r>
              <a:rPr lang="en-US" b="1" dirty="0">
                <a:solidFill>
                  <a:schemeClr val="tx1">
                    <a:lumMod val="65000"/>
                    <a:lumOff val="35000"/>
                  </a:schemeClr>
                </a:solidFill>
              </a:rPr>
              <a:t>For the Elderly and Persons with Disabilities</a:t>
            </a:r>
          </a:p>
          <a:p>
            <a:r>
              <a:rPr lang="en-US" b="1" dirty="0">
                <a:solidFill>
                  <a:schemeClr val="tx1">
                    <a:lumMod val="65000"/>
                    <a:lumOff val="35000"/>
                  </a:schemeClr>
                </a:solidFill>
              </a:rPr>
              <a:t>Get your coffee and buckle up, it is LINE BY LINE</a:t>
            </a: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515" b="12629"/>
          <a:stretch/>
        </p:blipFill>
        <p:spPr bwMode="auto">
          <a:xfrm rot="20266475">
            <a:off x="2915718" y="1830558"/>
            <a:ext cx="2260868" cy="3326163"/>
          </a:xfrm>
          <a:prstGeom prst="rect">
            <a:avLst/>
          </a:prstGeom>
          <a:ln w="38100" cap="sq">
            <a:solidFill>
              <a:srgbClr val="000000"/>
            </a:solidFill>
            <a:prstDash val="solid"/>
            <a:miter lim="800000"/>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Lst>
        </p:spPr>
      </p:pic>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C9A6F14-3768-4CB5-8044-A267A3A7E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77981">
            <a:off x="7051591" y="1807051"/>
            <a:ext cx="2623246" cy="3361830"/>
          </a:xfrm>
          <a:prstGeom prst="rect">
            <a:avLst/>
          </a:prstGeom>
          <a:ln w="25400">
            <a:solidFill>
              <a:schemeClr val="tx1"/>
            </a:solidFill>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9147707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ite Male, 3D Model, Isolated, 3D, Model, Full Bod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74" r="36307"/>
          <a:stretch/>
        </p:blipFill>
        <p:spPr bwMode="auto">
          <a:xfrm rot="21370854">
            <a:off x="10014928" y="5287480"/>
            <a:ext cx="601465" cy="15696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14711"/>
            <a:ext cx="8229600" cy="1143000"/>
          </a:xfrm>
        </p:spPr>
        <p:txBody>
          <a:bodyPr>
            <a:normAutofit/>
          </a:bodyPr>
          <a:lstStyle/>
          <a:p>
            <a:pPr algn="ctr"/>
            <a:r>
              <a:rPr lang="en-US" b="1" dirty="0"/>
              <a:t>Additional Documentation</a:t>
            </a:r>
          </a:p>
        </p:txBody>
      </p:sp>
      <p:sp>
        <p:nvSpPr>
          <p:cNvPr id="3" name="Content Placeholder 2"/>
          <p:cNvSpPr>
            <a:spLocks noGrp="1"/>
          </p:cNvSpPr>
          <p:nvPr>
            <p:ph idx="1"/>
          </p:nvPr>
        </p:nvSpPr>
        <p:spPr>
          <a:xfrm>
            <a:off x="1676400" y="1045346"/>
            <a:ext cx="6607186" cy="2536054"/>
          </a:xfrm>
        </p:spPr>
        <p:txBody>
          <a:bodyPr>
            <a:noAutofit/>
          </a:bodyPr>
          <a:lstStyle/>
          <a:p>
            <a:pPr marL="0" indent="0">
              <a:buNone/>
            </a:pPr>
            <a:r>
              <a:rPr lang="en-US" sz="2400" dirty="0"/>
              <a:t>When you submit your KanCare application, you will also need to send proof of certain things.</a:t>
            </a:r>
          </a:p>
          <a:p>
            <a:pPr marL="0" indent="0">
              <a:buNone/>
            </a:pPr>
            <a:endParaRPr lang="en-US" sz="2400" dirty="0"/>
          </a:p>
          <a:p>
            <a:pPr marL="0" indent="0">
              <a:buNone/>
            </a:pPr>
            <a:r>
              <a:rPr lang="en-US" sz="2400" dirty="0"/>
              <a:t>You must be willing and able to provide additional documentation proving any information you claimed on the application form. </a:t>
            </a:r>
          </a:p>
          <a:p>
            <a:pPr marL="0" indent="0">
              <a:buNone/>
            </a:pPr>
            <a:endParaRPr lang="en-US" sz="2400" b="1" u="sng" dirty="0"/>
          </a:p>
          <a:p>
            <a:pPr marL="457200" lvl="1" indent="0">
              <a:buNone/>
            </a:pPr>
            <a:endParaRPr lang="en-US" sz="1200" dirty="0"/>
          </a:p>
        </p:txBody>
      </p:sp>
      <p:sp>
        <p:nvSpPr>
          <p:cNvPr id="6" name="Rectangle 5"/>
          <p:cNvSpPr/>
          <p:nvPr/>
        </p:nvSpPr>
        <p:spPr>
          <a:xfrm>
            <a:off x="7774136" y="921948"/>
            <a:ext cx="3124199" cy="338554"/>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(Page 31 of application)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700A08C-92F3-4B62-9A4E-004CEE62DBAD}"/>
              </a:ext>
            </a:extLst>
          </p:cNvPr>
          <p:cNvSpPr/>
          <p:nvPr/>
        </p:nvSpPr>
        <p:spPr>
          <a:xfrm>
            <a:off x="1783187" y="3845599"/>
            <a:ext cx="6019800"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This may include: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Proof of Income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Proof of Resources/Assets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Proof of Health Insurance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Proof of Pending Disability (if applicable)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Proof of Expenses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Proof of Representative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2">
            <a:extLst>
              <a:ext uri="{FF2B5EF4-FFF2-40B4-BE49-F238E27FC236}">
                <a16:creationId xmlns:a16="http://schemas.microsoft.com/office/drawing/2014/main" id="{0695BCC6-2DA1-46A7-94E1-F9315BAACF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1" y="4069957"/>
            <a:ext cx="2387145" cy="1898988"/>
          </a:xfrm>
          <a:prstGeom prst="rect">
            <a:avLst/>
          </a:prstGeom>
          <a:noFill/>
          <a:ln w="31750">
            <a:solidFill>
              <a:schemeClr val="tx1"/>
            </a:solidFill>
            <a:miter lim="800000"/>
            <a:headEnd/>
            <a:tailEnd/>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Lst>
        </p:spPr>
      </p:pic>
      <p:sp>
        <p:nvSpPr>
          <p:cNvPr id="11" name="Rectangle 10">
            <a:extLst>
              <a:ext uri="{FF2B5EF4-FFF2-40B4-BE49-F238E27FC236}">
                <a16:creationId xmlns:a16="http://schemas.microsoft.com/office/drawing/2014/main" id="{D8651CC6-B179-493B-9F18-F10B72E3C398}"/>
              </a:ext>
            </a:extLst>
          </p:cNvPr>
          <p:cNvSpPr/>
          <p:nvPr/>
        </p:nvSpPr>
        <p:spPr>
          <a:xfrm>
            <a:off x="7301820" y="6007902"/>
            <a:ext cx="3124199" cy="338554"/>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(Documentation Checklist)</a:t>
            </a:r>
          </a:p>
        </p:txBody>
      </p:sp>
      <p:pic>
        <p:nvPicPr>
          <p:cNvPr id="9" name="Picture 8">
            <a:extLst>
              <a:ext uri="{FF2B5EF4-FFF2-40B4-BE49-F238E27FC236}">
                <a16:creationId xmlns:a16="http://schemas.microsoft.com/office/drawing/2014/main" id="{174AB235-A250-4353-9370-C94565B803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9375" y="1315239"/>
            <a:ext cx="1958122" cy="2472918"/>
          </a:xfrm>
          <a:prstGeom prst="rect">
            <a:avLst/>
          </a:prstGeom>
          <a:ln w="25400">
            <a:solidFill>
              <a:schemeClr val="tx1"/>
            </a:solidFill>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4566461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pPr algn="ctr"/>
            <a:r>
              <a:rPr lang="en-US" b="1" dirty="0"/>
              <a:t>Report Everyone in the Household</a:t>
            </a:r>
          </a:p>
        </p:txBody>
      </p:sp>
      <p:sp>
        <p:nvSpPr>
          <p:cNvPr id="3" name="Content Placeholder 2"/>
          <p:cNvSpPr>
            <a:spLocks noGrp="1"/>
          </p:cNvSpPr>
          <p:nvPr>
            <p:ph idx="1"/>
          </p:nvPr>
        </p:nvSpPr>
        <p:spPr>
          <a:xfrm>
            <a:off x="1981200" y="1524000"/>
            <a:ext cx="8305800" cy="5029200"/>
          </a:xfrm>
        </p:spPr>
        <p:txBody>
          <a:bodyPr>
            <a:normAutofit/>
          </a:bodyPr>
          <a:lstStyle/>
          <a:p>
            <a:pPr marL="0" lvl="1" indent="0">
              <a:buNone/>
            </a:pPr>
            <a:r>
              <a:rPr lang="en-US" dirty="0"/>
              <a:t>If someone is in your household, they </a:t>
            </a:r>
            <a:r>
              <a:rPr lang="en-US" b="1" dirty="0"/>
              <a:t>MUST</a:t>
            </a:r>
            <a:r>
              <a:rPr lang="en-US" dirty="0"/>
              <a:t> be on the application, even if they are not applying for insurance.    </a:t>
            </a:r>
          </a:p>
          <a:p>
            <a:pPr marL="0" lvl="1" indent="0">
              <a:buNone/>
            </a:pPr>
            <a:endParaRPr lang="en-US" dirty="0"/>
          </a:p>
          <a:p>
            <a:pPr marL="0" lvl="1" indent="0">
              <a:buNone/>
            </a:pPr>
            <a:r>
              <a:rPr lang="en-US" dirty="0"/>
              <a:t>If they are not applying for insurance, the information you give on them may be very basic. </a:t>
            </a:r>
          </a:p>
          <a:p>
            <a:pPr>
              <a:buNone/>
            </a:pP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FD09E3C-8204-4136-8C00-C1AFFCB2B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665" y="3429000"/>
            <a:ext cx="7586870" cy="2548154"/>
          </a:xfrm>
          <a:prstGeom prst="rect">
            <a:avLst/>
          </a:prstGeom>
          <a:ln w="25400">
            <a:solidFill>
              <a:schemeClr val="tx1"/>
            </a:solidFill>
          </a:ln>
        </p:spPr>
      </p:pic>
    </p:spTree>
    <p:extLst>
      <p:ext uri="{BB962C8B-B14F-4D97-AF65-F5344CB8AC3E}">
        <p14:creationId xmlns:p14="http://schemas.microsoft.com/office/powerpoint/2010/main" val="937139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9659" y="0"/>
            <a:ext cx="8229600" cy="1143000"/>
          </a:xfrm>
        </p:spPr>
        <p:txBody>
          <a:bodyPr>
            <a:normAutofit/>
          </a:bodyPr>
          <a:lstStyle/>
          <a:p>
            <a:pPr algn="ctr"/>
            <a:r>
              <a:rPr lang="en-US" b="1" dirty="0"/>
              <a:t>Don’t Leave Anything Blank</a:t>
            </a:r>
          </a:p>
        </p:txBody>
      </p:sp>
      <p:sp>
        <p:nvSpPr>
          <p:cNvPr id="3" name="Content Placeholder 2"/>
          <p:cNvSpPr>
            <a:spLocks noGrp="1"/>
          </p:cNvSpPr>
          <p:nvPr>
            <p:ph idx="1"/>
          </p:nvPr>
        </p:nvSpPr>
        <p:spPr>
          <a:xfrm>
            <a:off x="1118471" y="1143000"/>
            <a:ext cx="8751977" cy="5897563"/>
          </a:xfrm>
        </p:spPr>
        <p:txBody>
          <a:bodyPr>
            <a:normAutofit/>
          </a:bodyPr>
          <a:lstStyle/>
          <a:p>
            <a:pPr marL="0" lvl="1" indent="0"/>
            <a:endParaRPr lang="en-US" dirty="0"/>
          </a:p>
          <a:p>
            <a:pPr marL="342900" lvl="1" indent="-342900"/>
            <a:r>
              <a:rPr lang="en-US" b="1" dirty="0"/>
              <a:t>Fill out EVERYTHING.</a:t>
            </a:r>
          </a:p>
          <a:p>
            <a:pPr marL="0" lvl="1" indent="0">
              <a:buNone/>
            </a:pPr>
            <a:endParaRPr lang="en-US" dirty="0"/>
          </a:p>
          <a:p>
            <a:pPr marL="342900" lvl="1" indent="-342900"/>
            <a:r>
              <a:rPr lang="en-US" dirty="0"/>
              <a:t>If something does not apply to you (the applicant), do </a:t>
            </a:r>
            <a:r>
              <a:rPr lang="en-US" b="1" dirty="0"/>
              <a:t>not</a:t>
            </a:r>
            <a:r>
              <a:rPr lang="en-US" dirty="0"/>
              <a:t> leave it blank.  </a:t>
            </a:r>
          </a:p>
          <a:p>
            <a:pPr marL="0" lvl="1" indent="0"/>
            <a:endParaRPr lang="en-US" dirty="0"/>
          </a:p>
          <a:p>
            <a:pPr marL="342900" lvl="1" indent="-342900"/>
            <a:r>
              <a:rPr lang="en-US" dirty="0"/>
              <a:t>Put </a:t>
            </a:r>
            <a:r>
              <a:rPr lang="en-US" b="1" dirty="0"/>
              <a:t>N/A (not applicable) </a:t>
            </a:r>
            <a:r>
              <a:rPr lang="en-US" dirty="0"/>
              <a:t>clearly so that the Eligibility Team knows this does not have to be investigated further. </a:t>
            </a:r>
          </a:p>
          <a:p>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3A7D04D-F2D9-4BA1-A8C0-BDBD4EAF0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0449" y="0"/>
            <a:ext cx="2178199" cy="6858000"/>
          </a:xfrm>
          <a:prstGeom prst="rect">
            <a:avLst/>
          </a:prstGeom>
          <a:ln w="25400">
            <a:solidFill>
              <a:schemeClr val="tx1"/>
            </a:solidFill>
          </a:ln>
        </p:spPr>
      </p:pic>
    </p:spTree>
    <p:extLst>
      <p:ext uri="{BB962C8B-B14F-4D97-AF65-F5344CB8AC3E}">
        <p14:creationId xmlns:p14="http://schemas.microsoft.com/office/powerpoint/2010/main" val="28354352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7559" y="0"/>
            <a:ext cx="5562600" cy="1143000"/>
          </a:xfrm>
        </p:spPr>
        <p:txBody>
          <a:bodyPr>
            <a:noAutofit/>
          </a:bodyPr>
          <a:lstStyle/>
          <a:p>
            <a:pPr algn="ctr"/>
            <a:r>
              <a:rPr lang="en-US" sz="3600" b="1" dirty="0"/>
              <a:t>Page 1- Informational Page</a:t>
            </a:r>
          </a:p>
        </p:txBody>
      </p:sp>
      <p:sp>
        <p:nvSpPr>
          <p:cNvPr id="5" name="Content Placeholder 2"/>
          <p:cNvSpPr>
            <a:spLocks noGrp="1"/>
          </p:cNvSpPr>
          <p:nvPr>
            <p:ph idx="1"/>
          </p:nvPr>
        </p:nvSpPr>
        <p:spPr>
          <a:xfrm>
            <a:off x="45784" y="1665128"/>
            <a:ext cx="3736470" cy="3673352"/>
          </a:xfrm>
        </p:spPr>
        <p:txBody>
          <a:bodyPr vert="horz" lIns="91440" tIns="45720" rIns="91440" bIns="45720" rtlCol="0" anchor="t">
            <a:normAutofit/>
          </a:bodyPr>
          <a:lstStyle/>
          <a:p>
            <a:pPr marL="0" indent="0">
              <a:buNone/>
            </a:pPr>
            <a:endParaRPr lang="en-US" sz="2400" dirty="0"/>
          </a:p>
          <a:p>
            <a:pPr marL="0" indent="0">
              <a:buNone/>
            </a:pPr>
            <a:r>
              <a:rPr lang="en-US" sz="2600" dirty="0"/>
              <a:t>- Who can use this application?</a:t>
            </a:r>
          </a:p>
          <a:p>
            <a:pPr marL="457200" indent="-457200">
              <a:buFont typeface="+mj-lt"/>
              <a:buAutoNum type="arabicPeriod"/>
            </a:pPr>
            <a:r>
              <a:rPr lang="en-US" sz="2600"/>
              <a:t>Answer all questions</a:t>
            </a:r>
          </a:p>
          <a:p>
            <a:pPr marL="457200" indent="-457200">
              <a:buAutoNum type="arabicPeriod"/>
            </a:pPr>
            <a:endParaRPr lang="en-US" sz="2600" dirty="0">
              <a:cs typeface="Calibri"/>
            </a:endParaRPr>
          </a:p>
          <a:p>
            <a:pPr marL="457200" indent="-457200">
              <a:buAutoNum type="arabicPeriod"/>
            </a:pPr>
            <a:r>
              <a:rPr lang="en-US" sz="2600"/>
              <a:t>Sign the application</a:t>
            </a:r>
            <a:endParaRPr lang="en-US" sz="2600">
              <a:cs typeface="Calibri" panose="020F0502020204030204"/>
            </a:endParaRPr>
          </a:p>
          <a:p>
            <a:pPr marL="0" indent="0">
              <a:buNone/>
            </a:pPr>
            <a:endParaRPr lang="en-US" sz="2400" dirty="0"/>
          </a:p>
          <a:p>
            <a:endParaRPr lang="en-US" sz="2400" dirty="0"/>
          </a:p>
          <a:p>
            <a:pPr marL="0" indent="0">
              <a:buNone/>
            </a:pPr>
            <a:endParaRPr lang="en-US" dirty="0"/>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03D525A-ADFF-4332-9AE2-5401E8913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3108" y="1143000"/>
            <a:ext cx="4225783" cy="5415567"/>
          </a:xfrm>
          <a:prstGeom prst="rect">
            <a:avLst/>
          </a:prstGeom>
          <a:ln w="25400">
            <a:solidFill>
              <a:schemeClr val="tx1"/>
            </a:solidFill>
          </a:ln>
          <a:effectLst>
            <a:outerShdw blurRad="76200" dir="18900000" sy="23000" kx="-1200000" algn="bl" rotWithShape="0">
              <a:prstClr val="black">
                <a:alpha val="20000"/>
              </a:prstClr>
            </a:outerShdw>
          </a:effectLst>
        </p:spPr>
      </p:pic>
      <p:cxnSp>
        <p:nvCxnSpPr>
          <p:cNvPr id="7" name="Straight Arrow Connector 6">
            <a:extLst>
              <a:ext uri="{FF2B5EF4-FFF2-40B4-BE49-F238E27FC236}">
                <a16:creationId xmlns:a16="http://schemas.microsoft.com/office/drawing/2014/main" id="{D275A62C-7276-4441-9524-802BB20C84E6}"/>
              </a:ext>
            </a:extLst>
          </p:cNvPr>
          <p:cNvCxnSpPr>
            <a:cxnSpLocks/>
          </p:cNvCxnSpPr>
          <p:nvPr/>
        </p:nvCxnSpPr>
        <p:spPr>
          <a:xfrm>
            <a:off x="2006221" y="2682998"/>
            <a:ext cx="237327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F73C8F3-AF07-4E82-98A3-63B66B13AE2E}"/>
              </a:ext>
            </a:extLst>
          </p:cNvPr>
          <p:cNvCxnSpPr>
            <a:cxnSpLocks/>
          </p:cNvCxnSpPr>
          <p:nvPr/>
        </p:nvCxnSpPr>
        <p:spPr>
          <a:xfrm>
            <a:off x="3377756" y="3210735"/>
            <a:ext cx="605352" cy="29106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6B24B3E-9E24-41F6-A344-9797A11597A7}"/>
              </a:ext>
            </a:extLst>
          </p:cNvPr>
          <p:cNvCxnSpPr>
            <a:cxnSpLocks/>
          </p:cNvCxnSpPr>
          <p:nvPr/>
        </p:nvCxnSpPr>
        <p:spPr>
          <a:xfrm flipV="1">
            <a:off x="3328851" y="3784108"/>
            <a:ext cx="1692327" cy="39089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246336B-6F16-4DB5-A67E-23B79D310E10}"/>
              </a:ext>
            </a:extLst>
          </p:cNvPr>
          <p:cNvCxnSpPr>
            <a:cxnSpLocks/>
          </p:cNvCxnSpPr>
          <p:nvPr/>
        </p:nvCxnSpPr>
        <p:spPr>
          <a:xfrm flipH="1">
            <a:off x="6796585" y="3084394"/>
            <a:ext cx="1697418" cy="2718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A5B3BA0-FDD0-4575-ABEF-BDB817A1B916}"/>
              </a:ext>
            </a:extLst>
          </p:cNvPr>
          <p:cNvCxnSpPr>
            <a:cxnSpLocks/>
          </p:cNvCxnSpPr>
          <p:nvPr/>
        </p:nvCxnSpPr>
        <p:spPr>
          <a:xfrm flipH="1">
            <a:off x="7983941" y="5000458"/>
            <a:ext cx="51006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6696A79-87B0-4353-BDF4-B6FB5E86A414}"/>
              </a:ext>
            </a:extLst>
          </p:cNvPr>
          <p:cNvSpPr txBox="1"/>
          <p:nvPr/>
        </p:nvSpPr>
        <p:spPr>
          <a:xfrm>
            <a:off x="8494003" y="2764377"/>
            <a:ext cx="3598759"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3. Include proof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4. Mail to the Clearinghouse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Who to call for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Contents</a:t>
            </a:r>
          </a:p>
        </p:txBody>
      </p:sp>
      <p:cxnSp>
        <p:nvCxnSpPr>
          <p:cNvPr id="28" name="Straight Arrow Connector 27">
            <a:extLst>
              <a:ext uri="{FF2B5EF4-FFF2-40B4-BE49-F238E27FC236}">
                <a16:creationId xmlns:a16="http://schemas.microsoft.com/office/drawing/2014/main" id="{F950CCE1-0327-441A-A3FD-2A7EF4ABE91D}"/>
              </a:ext>
            </a:extLst>
          </p:cNvPr>
          <p:cNvCxnSpPr>
            <a:cxnSpLocks/>
          </p:cNvCxnSpPr>
          <p:nvPr/>
        </p:nvCxnSpPr>
        <p:spPr>
          <a:xfrm flipH="1" flipV="1">
            <a:off x="7983942" y="3723640"/>
            <a:ext cx="510061" cy="12714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41B1349-789B-46F8-B8FF-299067323636}"/>
              </a:ext>
            </a:extLst>
          </p:cNvPr>
          <p:cNvCxnSpPr>
            <a:cxnSpLocks/>
          </p:cNvCxnSpPr>
          <p:nvPr/>
        </p:nvCxnSpPr>
        <p:spPr>
          <a:xfrm flipH="1">
            <a:off x="6960358" y="5811147"/>
            <a:ext cx="153364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102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15128" y="136525"/>
            <a:ext cx="6037943" cy="868362"/>
          </a:xfrm>
        </p:spPr>
        <p:txBody>
          <a:bodyPr>
            <a:normAutofit/>
          </a:bodyPr>
          <a:lstStyle/>
          <a:p>
            <a:pPr algn="ctr"/>
            <a:r>
              <a:rPr lang="en-US" sz="3600" b="1" dirty="0">
                <a:latin typeface="+mn-lt"/>
              </a:rPr>
              <a:t>KanCare Ombudsman Office</a:t>
            </a:r>
          </a:p>
        </p:txBody>
      </p:sp>
      <p:sp>
        <p:nvSpPr>
          <p:cNvPr id="3" name="Content Placeholder 2"/>
          <p:cNvSpPr>
            <a:spLocks noGrp="1"/>
          </p:cNvSpPr>
          <p:nvPr>
            <p:ph idx="1"/>
          </p:nvPr>
        </p:nvSpPr>
        <p:spPr>
          <a:xfrm>
            <a:off x="1668163" y="3200400"/>
            <a:ext cx="9452918" cy="3505200"/>
          </a:xfrm>
        </p:spPr>
        <p:txBody>
          <a:bodyPr>
            <a:normAutofit/>
          </a:bodyPr>
          <a:lstStyle/>
          <a:p>
            <a:pPr marL="0" indent="0" algn="ctr">
              <a:buNone/>
            </a:pPr>
            <a:r>
              <a:rPr lang="en-US" sz="3400" b="1" dirty="0"/>
              <a:t>Here to assist in KanCare quality of service</a:t>
            </a:r>
          </a:p>
          <a:p>
            <a:pPr lvl="0">
              <a:buFont typeface="Wingdings" panose="05000000000000000000" pitchFamily="2" charset="2"/>
              <a:buChar char="§"/>
            </a:pPr>
            <a:r>
              <a:rPr lang="en-US" sz="3300" dirty="0"/>
              <a:t>Also provide resources to applicants and those seeking KanCare information</a:t>
            </a:r>
          </a:p>
          <a:p>
            <a:pPr lvl="0">
              <a:buFont typeface="Wingdings" panose="05000000000000000000" pitchFamily="2" charset="2"/>
              <a:buChar char="§"/>
            </a:pPr>
            <a:endParaRPr lang="en-US" sz="3300" dirty="0"/>
          </a:p>
          <a:p>
            <a:pPr lvl="1">
              <a:buFont typeface="Wingdings" panose="05000000000000000000" pitchFamily="2" charset="2"/>
              <a:buChar char="§"/>
            </a:pPr>
            <a:r>
              <a:rPr lang="en-US" sz="2500" dirty="0"/>
              <a:t> Application assistance, eligibility fact sheets, 3-way phone calls to Clearinghouse/MCOs/other systems players</a:t>
            </a:r>
          </a:p>
          <a:p>
            <a:endParaRPr lang="en-US" dirty="0">
              <a:solidFill>
                <a:schemeClr val="tx1"/>
              </a:solidFill>
              <a:latin typeface="+mn-lt"/>
            </a:endParaRPr>
          </a:p>
        </p:txBody>
      </p:sp>
      <p:pic>
        <p:nvPicPr>
          <p:cNvPr id="7" name="Picture 3" descr="H:\Lisa's Drive\3 Pictures - legally downloaded or self created\Pics from ThinkStock\Medicaid Consumers Collage, for college students revis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969908"/>
            <a:ext cx="3846286" cy="202690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80072-E976-4164-B251-BB9FF94A8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3926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874" y="514494"/>
            <a:ext cx="8229600" cy="1143000"/>
          </a:xfrm>
        </p:spPr>
        <p:txBody>
          <a:bodyPr>
            <a:noAutofit/>
          </a:bodyPr>
          <a:lstStyle/>
          <a:p>
            <a:pPr algn="ctr"/>
            <a:r>
              <a:rPr lang="en-US" b="1" dirty="0"/>
              <a:t>Who Can Use this Application?</a:t>
            </a:r>
            <a:br>
              <a:rPr lang="en-US" dirty="0"/>
            </a:br>
            <a:br>
              <a:rPr lang="en-US" sz="3600" dirty="0"/>
            </a:br>
            <a:endParaRPr lang="en-US" sz="3600" dirty="0"/>
          </a:p>
        </p:txBody>
      </p:sp>
      <p:sp>
        <p:nvSpPr>
          <p:cNvPr id="3" name="Content Placeholder 2"/>
          <p:cNvSpPr>
            <a:spLocks noGrp="1"/>
          </p:cNvSpPr>
          <p:nvPr>
            <p:ph idx="1"/>
          </p:nvPr>
        </p:nvSpPr>
        <p:spPr>
          <a:xfrm>
            <a:off x="1905000" y="4191001"/>
            <a:ext cx="8415348" cy="2392363"/>
          </a:xfrm>
        </p:spPr>
        <p:txBody>
          <a:bodyPr>
            <a:normAutofit fontScale="92500" lnSpcReduction="10000"/>
          </a:bodyPr>
          <a:lstStyle/>
          <a:p>
            <a:pPr marL="0" indent="0">
              <a:buNone/>
            </a:pPr>
            <a:r>
              <a:rPr lang="en-US" b="1" u="sng" dirty="0"/>
              <a:t>This application is for individuals who are:</a:t>
            </a:r>
            <a:endParaRPr lang="en-US" dirty="0"/>
          </a:p>
          <a:p>
            <a:pPr marL="514350" indent="-514350">
              <a:buFont typeface="+mj-lt"/>
              <a:buAutoNum type="arabicPeriod"/>
            </a:pPr>
            <a:r>
              <a:rPr lang="en-US" dirty="0"/>
              <a:t>Elderly (65 and older)</a:t>
            </a:r>
          </a:p>
          <a:p>
            <a:pPr marL="514350" indent="-514350">
              <a:buFont typeface="+mj-lt"/>
              <a:buAutoNum type="arabicPeriod"/>
            </a:pPr>
            <a:endParaRPr lang="en-US" dirty="0"/>
          </a:p>
          <a:p>
            <a:pPr marL="514350" indent="-514350">
              <a:buFont typeface="+mj-lt"/>
              <a:buAutoNum type="arabicPeriod"/>
            </a:pPr>
            <a:r>
              <a:rPr lang="en-US" dirty="0"/>
              <a:t>Persons with Disabilities (child or adult) - persons determined blind or disabled by Social Security (SSDI and/or SSI) or trying to get there (PMDT)</a:t>
            </a:r>
          </a:p>
          <a:p>
            <a:pPr marL="514350" indent="-514350">
              <a:buFont typeface="+mj-lt"/>
              <a:buAutoNum type="arabicPeriod"/>
            </a:pPr>
            <a:endParaRPr lang="en-US" dirty="0"/>
          </a:p>
          <a:p>
            <a:pPr marL="0" indent="0">
              <a:buNone/>
            </a:pPr>
            <a:endParaRPr lang="en-US" dirty="0"/>
          </a:p>
        </p:txBody>
      </p:sp>
      <p:sp>
        <p:nvSpPr>
          <p:cNvPr id="5" name="Oval 4"/>
          <p:cNvSpPr/>
          <p:nvPr/>
        </p:nvSpPr>
        <p:spPr>
          <a:xfrm>
            <a:off x="128991" y="1738458"/>
            <a:ext cx="1066800" cy="304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P.1</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9F22454-58CE-44FA-8A77-310C962A9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91" y="2181516"/>
            <a:ext cx="10800522" cy="1428168"/>
          </a:xfrm>
          <a:prstGeom prst="rect">
            <a:avLst/>
          </a:prstGeom>
          <a:ln w="25400">
            <a:solidFill>
              <a:schemeClr val="tx1"/>
            </a:solidFill>
          </a:ln>
        </p:spPr>
      </p:pic>
    </p:spTree>
    <p:extLst>
      <p:ext uri="{BB962C8B-B14F-4D97-AF65-F5344CB8AC3E}">
        <p14:creationId xmlns:p14="http://schemas.microsoft.com/office/powerpoint/2010/main" val="29399103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8649FD-6A77-44BC-BD0C-17BCC774D521}"/>
              </a:ext>
            </a:extLst>
          </p:cNvPr>
          <p:cNvSpPr txBox="1"/>
          <p:nvPr/>
        </p:nvSpPr>
        <p:spPr>
          <a:xfrm>
            <a:off x="2751483" y="212867"/>
            <a:ext cx="668903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n-ea"/>
                <a:cs typeface="+mn-cs"/>
              </a:rPr>
              <a:t>Page 2. - Interpreter Services</a:t>
            </a:r>
          </a:p>
        </p:txBody>
      </p:sp>
      <p:pic>
        <p:nvPicPr>
          <p:cNvPr id="5" name="Picture 4">
            <a:extLst>
              <a:ext uri="{FF2B5EF4-FFF2-40B4-BE49-F238E27FC236}">
                <a16:creationId xmlns:a16="http://schemas.microsoft.com/office/drawing/2014/main" id="{51B7937F-DD66-4330-AFBB-339D9CB3A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975" y="1094120"/>
            <a:ext cx="4358468" cy="5551013"/>
          </a:xfrm>
          <a:prstGeom prst="rect">
            <a:avLst/>
          </a:prstGeom>
          <a:ln w="25400">
            <a:solidFill>
              <a:schemeClr val="tx1"/>
            </a:solidFill>
          </a:ln>
          <a:effectLst>
            <a:outerShdw blurRad="76200" dir="18900000" sy="23000" kx="-1200000" algn="bl" rotWithShape="0">
              <a:prstClr val="black">
                <a:alpha val="20000"/>
              </a:prstClr>
            </a:outerShdw>
          </a:effectLst>
        </p:spPr>
      </p:pic>
      <p:sp>
        <p:nvSpPr>
          <p:cNvPr id="6" name="TextBox 5">
            <a:extLst>
              <a:ext uri="{FF2B5EF4-FFF2-40B4-BE49-F238E27FC236}">
                <a16:creationId xmlns:a16="http://schemas.microsoft.com/office/drawing/2014/main" id="{7C355334-08E0-4613-AD1B-6E697F697940}"/>
              </a:ext>
            </a:extLst>
          </p:cNvPr>
          <p:cNvSpPr txBox="1"/>
          <p:nvPr/>
        </p:nvSpPr>
        <p:spPr>
          <a:xfrm>
            <a:off x="7129669" y="1342103"/>
            <a:ext cx="3669356"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This page lists the languages available through free interpretation services. </a:t>
            </a:r>
          </a:p>
        </p:txBody>
      </p:sp>
    </p:spTree>
    <p:extLst>
      <p:ext uri="{BB962C8B-B14F-4D97-AF65-F5344CB8AC3E}">
        <p14:creationId xmlns:p14="http://schemas.microsoft.com/office/powerpoint/2010/main" val="712028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77B184-F870-40D9-BB4B-6CA08BF01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11" y="1218560"/>
            <a:ext cx="4096825" cy="5293385"/>
          </a:xfrm>
          <a:prstGeom prst="rect">
            <a:avLst/>
          </a:prstGeom>
          <a:ln w="25400">
            <a:solidFill>
              <a:schemeClr val="tx1"/>
            </a:solidFill>
          </a:ln>
          <a:effectLst>
            <a:outerShdw blurRad="76200" dir="18900000" sy="23000" kx="-1200000" algn="bl" rotWithShape="0">
              <a:prstClr val="black">
                <a:alpha val="20000"/>
              </a:prstClr>
            </a:outerShdw>
          </a:effectLst>
        </p:spPr>
      </p:pic>
      <p:sp>
        <p:nvSpPr>
          <p:cNvPr id="5" name="TextBox 4">
            <a:extLst>
              <a:ext uri="{FF2B5EF4-FFF2-40B4-BE49-F238E27FC236}">
                <a16:creationId xmlns:a16="http://schemas.microsoft.com/office/drawing/2014/main" id="{C00BB44D-27F7-49C2-B0B0-4B7A673F7146}"/>
              </a:ext>
            </a:extLst>
          </p:cNvPr>
          <p:cNvSpPr txBox="1"/>
          <p:nvPr/>
        </p:nvSpPr>
        <p:spPr>
          <a:xfrm>
            <a:off x="987499" y="346055"/>
            <a:ext cx="10217001"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a:ea typeface="+mn-ea"/>
                <a:cs typeface="Calibri Light"/>
              </a:rPr>
              <a:t>Page 3.A - Tell us about the primary applicant</a:t>
            </a:r>
          </a:p>
        </p:txBody>
      </p:sp>
    </p:spTree>
    <p:extLst>
      <p:ext uri="{BB962C8B-B14F-4D97-AF65-F5344CB8AC3E}">
        <p14:creationId xmlns:p14="http://schemas.microsoft.com/office/powerpoint/2010/main" val="23012230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8229600" cy="1143000"/>
          </a:xfrm>
        </p:spPr>
        <p:txBody>
          <a:bodyPr>
            <a:noAutofit/>
          </a:bodyPr>
          <a:lstStyle/>
          <a:p>
            <a:pPr algn="ctr"/>
            <a:r>
              <a:rPr lang="en-US" sz="3600" b="1" dirty="0"/>
              <a:t>Primary Applicant Contact Information</a:t>
            </a:r>
          </a:p>
        </p:txBody>
      </p:sp>
      <p:sp>
        <p:nvSpPr>
          <p:cNvPr id="3" name="Content Placeholder 2"/>
          <p:cNvSpPr>
            <a:spLocks noGrp="1"/>
          </p:cNvSpPr>
          <p:nvPr>
            <p:ph idx="1"/>
          </p:nvPr>
        </p:nvSpPr>
        <p:spPr>
          <a:xfrm>
            <a:off x="1790700" y="838200"/>
            <a:ext cx="8648700" cy="6248400"/>
          </a:xfrm>
        </p:spPr>
        <p:txBody>
          <a:bodyPr>
            <a:normAutofit fontScale="92500" lnSpcReduction="10000"/>
          </a:bodyPr>
          <a:lstStyle/>
          <a:p>
            <a:pPr marL="0" indent="0">
              <a:lnSpc>
                <a:spcPct val="150000"/>
              </a:lnSpc>
              <a:spcBef>
                <a:spcPts val="0"/>
              </a:spcBef>
              <a:buNone/>
            </a:pPr>
            <a:r>
              <a:rPr lang="en-US" sz="2600" b="1" u="sng" dirty="0"/>
              <a:t>What’s important to know:</a:t>
            </a:r>
          </a:p>
          <a:p>
            <a:pPr>
              <a:spcBef>
                <a:spcPts val="0"/>
              </a:spcBef>
            </a:pPr>
            <a:r>
              <a:rPr lang="en-US" sz="2600" dirty="0"/>
              <a:t>When assisting a nursing facility resident, the home address entered should be the address of the facility where the individual resides.</a:t>
            </a:r>
          </a:p>
          <a:p>
            <a:pPr>
              <a:spcBef>
                <a:spcPts val="0"/>
              </a:spcBef>
            </a:pPr>
            <a:endParaRPr lang="en-US" sz="2600" dirty="0">
              <a:solidFill>
                <a:schemeClr val="accent6"/>
              </a:solidFill>
            </a:endParaRPr>
          </a:p>
          <a:p>
            <a:pPr marL="0" indent="0">
              <a:spcBef>
                <a:spcPts val="0"/>
              </a:spcBef>
              <a:buNone/>
            </a:pPr>
            <a:endParaRPr lang="en-US" sz="2600" dirty="0"/>
          </a:p>
          <a:p>
            <a:pPr marL="0" indent="0">
              <a:spcBef>
                <a:spcPts val="0"/>
              </a:spcBef>
              <a:buNone/>
            </a:pPr>
            <a:endParaRPr lang="en-US" sz="2600" dirty="0"/>
          </a:p>
          <a:p>
            <a:pPr>
              <a:spcBef>
                <a:spcPts val="0"/>
              </a:spcBef>
            </a:pPr>
            <a:endParaRPr lang="en-US" sz="2600" dirty="0"/>
          </a:p>
          <a:p>
            <a:pPr>
              <a:spcBef>
                <a:spcPts val="0"/>
              </a:spcBef>
            </a:pPr>
            <a:endParaRPr lang="en-US" sz="2600" dirty="0"/>
          </a:p>
          <a:p>
            <a:pPr>
              <a:spcBef>
                <a:spcPts val="0"/>
              </a:spcBef>
            </a:pPr>
            <a:endParaRPr lang="en-US" sz="2600" dirty="0"/>
          </a:p>
          <a:p>
            <a:pPr>
              <a:spcBef>
                <a:spcPts val="0"/>
              </a:spcBef>
            </a:pPr>
            <a:endParaRPr lang="en-US" sz="2600" dirty="0"/>
          </a:p>
          <a:p>
            <a:pPr>
              <a:spcBef>
                <a:spcPts val="0"/>
              </a:spcBef>
            </a:pPr>
            <a:endParaRPr lang="en-US" sz="2600" dirty="0"/>
          </a:p>
          <a:p>
            <a:pPr>
              <a:spcBef>
                <a:spcPts val="0"/>
              </a:spcBef>
            </a:pPr>
            <a:endParaRPr lang="en-US" sz="2600" dirty="0"/>
          </a:p>
          <a:p>
            <a:pPr>
              <a:spcBef>
                <a:spcPts val="0"/>
              </a:spcBef>
            </a:pPr>
            <a:endParaRPr lang="en-US" sz="2600" dirty="0"/>
          </a:p>
          <a:p>
            <a:pPr>
              <a:spcBef>
                <a:spcPts val="0"/>
              </a:spcBef>
            </a:pPr>
            <a:endParaRPr lang="en-US" sz="2600" dirty="0"/>
          </a:p>
          <a:p>
            <a:pPr marL="0" indent="0">
              <a:spcBef>
                <a:spcPts val="0"/>
              </a:spcBef>
              <a:buNone/>
            </a:pPr>
            <a:endParaRPr lang="en-US" sz="2600" dirty="0"/>
          </a:p>
          <a:p>
            <a:pPr>
              <a:spcBef>
                <a:spcPts val="0"/>
              </a:spcBef>
            </a:pPr>
            <a:r>
              <a:rPr lang="en-US" sz="2600" b="1" dirty="0"/>
              <a:t>A </a:t>
            </a:r>
            <a:r>
              <a:rPr lang="en-US" sz="2600" b="1" u="sng" dirty="0"/>
              <a:t>correct phone number </a:t>
            </a:r>
            <a:r>
              <a:rPr lang="en-US" sz="2600" b="1" dirty="0"/>
              <a:t>and </a:t>
            </a:r>
            <a:r>
              <a:rPr lang="en-US" sz="2600" b="1" u="sng" dirty="0"/>
              <a:t>correct address </a:t>
            </a:r>
            <a:r>
              <a:rPr lang="en-US" sz="2600" b="1" dirty="0"/>
              <a:t>are important.  </a:t>
            </a:r>
            <a:r>
              <a:rPr lang="en-US" sz="2600" dirty="0"/>
              <a:t>Email and text are not important, as KDHE does not currently use these forms of communication.</a:t>
            </a:r>
          </a:p>
          <a:p>
            <a:endParaRPr lang="en-US" sz="2000" dirty="0"/>
          </a:p>
          <a:p>
            <a:endParaRPr lang="en-US" sz="2000" dirty="0"/>
          </a:p>
        </p:txBody>
      </p:sp>
      <p:sp>
        <p:nvSpPr>
          <p:cNvPr id="5" name="Oval 4"/>
          <p:cNvSpPr/>
          <p:nvPr/>
        </p:nvSpPr>
        <p:spPr>
          <a:xfrm>
            <a:off x="8191499" y="2181829"/>
            <a:ext cx="2057400" cy="304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P3, Section A</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E65F0F0-3E4A-4B7E-AD89-797FE4048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276" y="2181829"/>
            <a:ext cx="4067047" cy="3406542"/>
          </a:xfrm>
          <a:prstGeom prst="rect">
            <a:avLst/>
          </a:prstGeom>
          <a:ln w="25400">
            <a:solidFill>
              <a:schemeClr val="tx1"/>
            </a:solidFill>
          </a:ln>
        </p:spPr>
      </p:pic>
    </p:spTree>
    <p:extLst>
      <p:ext uri="{BB962C8B-B14F-4D97-AF65-F5344CB8AC3E}">
        <p14:creationId xmlns:p14="http://schemas.microsoft.com/office/powerpoint/2010/main" val="1061396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p:txBody>
          <a:bodyPr/>
          <a:lstStyle/>
          <a:p>
            <a:r>
              <a:rPr lang="en-US" b="1" dirty="0"/>
              <a:t>Page 4. - Tell us about yourself and the people in your household</a:t>
            </a:r>
          </a:p>
        </p:txBody>
      </p:sp>
      <p:pic>
        <p:nvPicPr>
          <p:cNvPr id="5" name="Content Placeholder 4">
            <a:extLst>
              <a:ext uri="{FF2B5EF4-FFF2-40B4-BE49-F238E27FC236}">
                <a16:creationId xmlns:a16="http://schemas.microsoft.com/office/drawing/2014/main" id="{A03E547A-C721-4FBD-BF72-5DB7E9D519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20670" y="1027906"/>
            <a:ext cx="4492759" cy="5700958"/>
          </a:xfrm>
          <a:ln w="25400">
            <a:solidFill>
              <a:schemeClr val="tx1"/>
            </a:solidFill>
          </a:ln>
          <a:effectLst>
            <a:outerShdw blurRad="76200" dir="18900000" sy="23000" kx="-1200000" algn="bl" rotWithShape="0">
              <a:prstClr val="black">
                <a:alpha val="20000"/>
              </a:prstClr>
            </a:outerShdw>
          </a:effectLst>
        </p:spPr>
      </p:pic>
      <p:sp>
        <p:nvSpPr>
          <p:cNvPr id="6" name="TextBox 5">
            <a:extLst>
              <a:ext uri="{FF2B5EF4-FFF2-40B4-BE49-F238E27FC236}">
                <a16:creationId xmlns:a16="http://schemas.microsoft.com/office/drawing/2014/main" id="{DFEA812E-51D8-43B2-A14A-B88EDA854D8E}"/>
              </a:ext>
            </a:extLst>
          </p:cNvPr>
          <p:cNvSpPr txBox="1"/>
          <p:nvPr/>
        </p:nvSpPr>
        <p:spPr>
          <a:xfrm>
            <a:off x="1334125" y="2638269"/>
            <a:ext cx="3522688"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This page asks for more information about the primary applicant (person 1) and others living in the home.</a:t>
            </a:r>
          </a:p>
        </p:txBody>
      </p:sp>
    </p:spTree>
    <p:extLst>
      <p:ext uri="{BB962C8B-B14F-4D97-AF65-F5344CB8AC3E}">
        <p14:creationId xmlns:p14="http://schemas.microsoft.com/office/powerpoint/2010/main" val="7688622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D9C4BF-C3CD-4D41-8D13-86AA58C06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946" y="1599913"/>
            <a:ext cx="6628460" cy="2447431"/>
          </a:xfrm>
          <a:prstGeom prst="rect">
            <a:avLst/>
          </a:prstGeom>
          <a:ln w="25400">
            <a:solidFill>
              <a:schemeClr val="accent1">
                <a:shade val="50000"/>
              </a:schemeClr>
            </a:solidFill>
          </a:ln>
        </p:spPr>
      </p:pic>
      <p:sp>
        <p:nvSpPr>
          <p:cNvPr id="2" name="Title 1"/>
          <p:cNvSpPr>
            <a:spLocks noGrp="1"/>
          </p:cNvSpPr>
          <p:nvPr>
            <p:ph type="title"/>
          </p:nvPr>
        </p:nvSpPr>
        <p:spPr>
          <a:xfrm>
            <a:off x="1981200" y="-69850"/>
            <a:ext cx="8229600" cy="1143000"/>
          </a:xfrm>
        </p:spPr>
        <p:txBody>
          <a:bodyPr>
            <a:noAutofit/>
          </a:bodyPr>
          <a:lstStyle/>
          <a:p>
            <a:pPr algn="ctr"/>
            <a:r>
              <a:rPr lang="en-US" sz="3600" b="1" dirty="0"/>
              <a:t>Who are “Persons One, Two, &amp; Three?”</a:t>
            </a:r>
          </a:p>
        </p:txBody>
      </p:sp>
      <p:sp>
        <p:nvSpPr>
          <p:cNvPr id="3" name="Content Placeholder 2"/>
          <p:cNvSpPr>
            <a:spLocks noGrp="1"/>
          </p:cNvSpPr>
          <p:nvPr>
            <p:ph idx="1"/>
          </p:nvPr>
        </p:nvSpPr>
        <p:spPr>
          <a:xfrm>
            <a:off x="1703832" y="717550"/>
            <a:ext cx="8534400" cy="5638800"/>
          </a:xfrm>
        </p:spPr>
        <p:txBody>
          <a:bodyPr>
            <a:noAutofit/>
          </a:bodyPr>
          <a:lstStyle/>
          <a:p>
            <a:r>
              <a:rPr lang="en-US" sz="2400" b="1" dirty="0"/>
              <a:t>The individual needing medical assistance </a:t>
            </a:r>
            <a:r>
              <a:rPr lang="en-US" sz="2400" dirty="0"/>
              <a:t>should be entered as </a:t>
            </a:r>
            <a:r>
              <a:rPr lang="en-US" sz="2400" b="1" dirty="0"/>
              <a:t>“Person One” (if they are an adult, 18+ years).</a:t>
            </a: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a:spcBef>
                <a:spcPts val="400"/>
              </a:spcBef>
            </a:pPr>
            <a:endParaRPr lang="en-US" sz="2200" dirty="0"/>
          </a:p>
          <a:p>
            <a:pPr>
              <a:spcBef>
                <a:spcPts val="400"/>
              </a:spcBef>
            </a:pPr>
            <a:r>
              <a:rPr lang="en-US" sz="2200" dirty="0"/>
              <a:t>Their spouse would be entered as “Person Two.” The spouse’s information must be entered, even if they do not need medical assistance.</a:t>
            </a:r>
          </a:p>
          <a:p>
            <a:pPr>
              <a:spcBef>
                <a:spcPts val="400"/>
              </a:spcBef>
            </a:pPr>
            <a:endParaRPr lang="en-US" sz="1200" dirty="0"/>
          </a:p>
          <a:p>
            <a:pPr>
              <a:spcBef>
                <a:spcPts val="400"/>
              </a:spcBef>
            </a:pPr>
            <a:r>
              <a:rPr lang="en-US" sz="2200" dirty="0"/>
              <a:t>And anyone else living in the household would be entered as “Person Three,” even if they do not need medical assistance.</a:t>
            </a:r>
          </a:p>
          <a:p>
            <a:pPr>
              <a:spcBef>
                <a:spcPts val="400"/>
              </a:spcBef>
            </a:pPr>
            <a:endParaRPr lang="en-US" sz="1200" dirty="0"/>
          </a:p>
          <a:p>
            <a:pPr>
              <a:spcBef>
                <a:spcPts val="400"/>
              </a:spcBef>
            </a:pPr>
            <a:r>
              <a:rPr lang="en-US" sz="2200" dirty="0"/>
              <a:t>You will need to attach another sheet of paper if more than three people reside in the home.</a:t>
            </a:r>
          </a:p>
          <a:p>
            <a:pPr marL="0" indent="0">
              <a:buNone/>
            </a:pPr>
            <a:endParaRPr lang="en-US" sz="2200" dirty="0"/>
          </a:p>
        </p:txBody>
      </p:sp>
      <p:sp>
        <p:nvSpPr>
          <p:cNvPr id="10" name="Oval 9"/>
          <p:cNvSpPr/>
          <p:nvPr/>
        </p:nvSpPr>
        <p:spPr>
          <a:xfrm>
            <a:off x="7924800" y="1447513"/>
            <a:ext cx="2057400" cy="304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P4, Section B</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0059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229600" cy="1143000"/>
          </a:xfrm>
        </p:spPr>
        <p:txBody>
          <a:bodyPr>
            <a:noAutofit/>
          </a:bodyPr>
          <a:lstStyle/>
          <a:p>
            <a:pPr algn="ctr"/>
            <a:r>
              <a:rPr lang="en-US" sz="2800" b="1" dirty="0"/>
              <a:t>If a family member, friend or neighbor is helping someone to complete the application:</a:t>
            </a:r>
          </a:p>
        </p:txBody>
      </p:sp>
      <p:sp>
        <p:nvSpPr>
          <p:cNvPr id="3" name="Content Placeholder 2"/>
          <p:cNvSpPr>
            <a:spLocks noGrp="1"/>
          </p:cNvSpPr>
          <p:nvPr>
            <p:ph idx="1"/>
          </p:nvPr>
        </p:nvSpPr>
        <p:spPr>
          <a:xfrm>
            <a:off x="1794802" y="1219200"/>
            <a:ext cx="8686800" cy="5715000"/>
          </a:xfrm>
        </p:spPr>
        <p:txBody>
          <a:bodyPr>
            <a:normAutofit lnSpcReduction="10000"/>
          </a:bodyPr>
          <a:lstStyle/>
          <a:p>
            <a:pPr marL="0" lvl="1" indent="0">
              <a:buNone/>
            </a:pPr>
            <a:r>
              <a:rPr lang="en-US" dirty="0"/>
              <a:t>They will </a:t>
            </a:r>
            <a:r>
              <a:rPr lang="en-US" b="1" dirty="0"/>
              <a:t>not</a:t>
            </a:r>
            <a:r>
              <a:rPr lang="en-US" dirty="0"/>
              <a:t> include their information in this section </a:t>
            </a:r>
            <a:r>
              <a:rPr lang="en-US" b="1" i="1" dirty="0"/>
              <a:t>unless they are a member of the household.</a:t>
            </a:r>
          </a:p>
          <a:p>
            <a:pPr marL="0" lvl="1" indent="0">
              <a:buNone/>
            </a:pPr>
            <a:endParaRPr lang="en-US" b="1" i="1"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marL="457200" lvl="1" indent="0">
              <a:buNone/>
            </a:pPr>
            <a:endParaRPr lang="en-US" dirty="0"/>
          </a:p>
          <a:p>
            <a:pPr marL="0" indent="0">
              <a:buNone/>
            </a:pPr>
            <a:endParaRPr lang="en-US" sz="2400" b="1" u="sng" dirty="0">
              <a:solidFill>
                <a:srgbClr val="FF0000"/>
              </a:solidFill>
            </a:endParaRPr>
          </a:p>
          <a:p>
            <a:pPr marL="0" indent="0">
              <a:buNone/>
            </a:pPr>
            <a:r>
              <a:rPr lang="en-US" sz="2400" b="1" u="sng" dirty="0">
                <a:solidFill>
                  <a:srgbClr val="FF0000"/>
                </a:solidFill>
              </a:rPr>
              <a:t>Mistake often made on Page 3, Section C:</a:t>
            </a:r>
          </a:p>
          <a:p>
            <a:pPr>
              <a:buFont typeface="+mj-lt"/>
              <a:buAutoNum type="arabicPeriod"/>
            </a:pPr>
            <a:r>
              <a:rPr lang="en-US" sz="2400" dirty="0"/>
              <a:t>  Many who assist nursing home residents may think they should enter information about themselves here. </a:t>
            </a:r>
            <a:r>
              <a:rPr lang="en-US" sz="2400" dirty="0">
                <a:solidFill>
                  <a:srgbClr val="FF0000"/>
                </a:solidFill>
              </a:rPr>
              <a:t>This is incorrect.</a:t>
            </a:r>
          </a:p>
          <a:p>
            <a:pPr>
              <a:buFont typeface="+mj-lt"/>
              <a:buAutoNum type="arabicPeriod"/>
            </a:pPr>
            <a:endParaRPr lang="en-US" sz="1400" dirty="0"/>
          </a:p>
          <a:p>
            <a:pPr>
              <a:buFont typeface="+mj-lt"/>
              <a:buAutoNum type="arabicPeriod"/>
            </a:pPr>
            <a:r>
              <a:rPr lang="en-US" sz="2400" dirty="0"/>
              <a:t>  Adult children holding Durable Power of Attorney (DPOA) often enter their information here. </a:t>
            </a:r>
            <a:r>
              <a:rPr lang="en-US" sz="2400" dirty="0">
                <a:solidFill>
                  <a:srgbClr val="FF0000"/>
                </a:solidFill>
              </a:rPr>
              <a:t>This is incorrect (unless they are also living in the household of the individual applying for medical assistance).</a:t>
            </a:r>
          </a:p>
          <a:p>
            <a:pPr lvl="1">
              <a:buFont typeface="Arial" panose="020B0604020202020204" pitchFamily="34" charset="0"/>
              <a:buChar char="•"/>
            </a:pPr>
            <a:endParaRPr lang="en-US" dirty="0"/>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5322CFA-E607-4357-8E04-E99CB6CE4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290" y="1864990"/>
            <a:ext cx="7113612" cy="1922785"/>
          </a:xfrm>
          <a:prstGeom prst="rect">
            <a:avLst/>
          </a:prstGeom>
          <a:ln w="25400">
            <a:solidFill>
              <a:schemeClr val="tx1"/>
            </a:solidFill>
          </a:ln>
        </p:spPr>
      </p:pic>
      <p:sp>
        <p:nvSpPr>
          <p:cNvPr id="6" name="Oval 5"/>
          <p:cNvSpPr/>
          <p:nvPr/>
        </p:nvSpPr>
        <p:spPr>
          <a:xfrm>
            <a:off x="8424202" y="1715781"/>
            <a:ext cx="2057400" cy="304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P4, Section C</a:t>
            </a:r>
          </a:p>
        </p:txBody>
      </p:sp>
    </p:spTree>
    <p:extLst>
      <p:ext uri="{BB962C8B-B14F-4D97-AF65-F5344CB8AC3E}">
        <p14:creationId xmlns:p14="http://schemas.microsoft.com/office/powerpoint/2010/main" val="23787989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0BB44D-27F7-49C2-B0B0-4B7A673F7146}"/>
              </a:ext>
            </a:extLst>
          </p:cNvPr>
          <p:cNvSpPr txBox="1"/>
          <p:nvPr/>
        </p:nvSpPr>
        <p:spPr>
          <a:xfrm>
            <a:off x="490755" y="239918"/>
            <a:ext cx="10217001"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Headings)"/>
                <a:ea typeface="+mn-ea"/>
                <a:cs typeface="+mn-cs"/>
              </a:rPr>
              <a:t>Page 5. – Part B continued &amp; Types of medical assistance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Light (Headings)"/>
              <a:ea typeface="+mn-ea"/>
              <a:cs typeface="+mn-cs"/>
            </a:endParaRPr>
          </a:p>
        </p:txBody>
      </p:sp>
      <p:pic>
        <p:nvPicPr>
          <p:cNvPr id="4" name="Picture 3">
            <a:extLst>
              <a:ext uri="{FF2B5EF4-FFF2-40B4-BE49-F238E27FC236}">
                <a16:creationId xmlns:a16="http://schemas.microsoft.com/office/drawing/2014/main" id="{B19A8EDB-B709-4835-84DD-A7ACD3589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118" y="1743856"/>
            <a:ext cx="3858461" cy="4984154"/>
          </a:xfrm>
          <a:prstGeom prst="rect">
            <a:avLst/>
          </a:prstGeom>
          <a:ln w="25400">
            <a:solidFill>
              <a:schemeClr val="tx1"/>
            </a:solidFill>
          </a:ln>
          <a:effectLst>
            <a:outerShdw blurRad="76200" dir="18900000" sy="23000" kx="-1200000" algn="bl" rotWithShape="0">
              <a:prstClr val="black">
                <a:alpha val="20000"/>
              </a:prstClr>
            </a:outerShdw>
          </a:effectLst>
        </p:spPr>
      </p:pic>
      <p:pic>
        <p:nvPicPr>
          <p:cNvPr id="7" name="Picture 6">
            <a:extLst>
              <a:ext uri="{FF2B5EF4-FFF2-40B4-BE49-F238E27FC236}">
                <a16:creationId xmlns:a16="http://schemas.microsoft.com/office/drawing/2014/main" id="{4CFBA92A-F34A-499C-BFCE-EA70BC323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7575" y="3233964"/>
            <a:ext cx="6311414" cy="3281376"/>
          </a:xfrm>
          <a:prstGeom prst="rect">
            <a:avLst/>
          </a:prstGeom>
          <a:ln w="25400">
            <a:solidFill>
              <a:schemeClr val="tx1"/>
            </a:solidFill>
          </a:ln>
        </p:spPr>
      </p:pic>
      <p:sp>
        <p:nvSpPr>
          <p:cNvPr id="8" name="Oval 7">
            <a:extLst>
              <a:ext uri="{FF2B5EF4-FFF2-40B4-BE49-F238E27FC236}">
                <a16:creationId xmlns:a16="http://schemas.microsoft.com/office/drawing/2014/main" id="{317457C7-0F68-4CAC-ADDB-C57973EF60EC}"/>
              </a:ext>
            </a:extLst>
          </p:cNvPr>
          <p:cNvSpPr/>
          <p:nvPr/>
        </p:nvSpPr>
        <p:spPr>
          <a:xfrm>
            <a:off x="488513" y="4400430"/>
            <a:ext cx="4153546" cy="18671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42A189AD-E603-403B-B922-AD99FAE0E607}"/>
              </a:ext>
            </a:extLst>
          </p:cNvPr>
          <p:cNvCxnSpPr>
            <a:cxnSpLocks/>
          </p:cNvCxnSpPr>
          <p:nvPr/>
        </p:nvCxnSpPr>
        <p:spPr>
          <a:xfrm flipV="1">
            <a:off x="4642059" y="5013960"/>
            <a:ext cx="535516" cy="29751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3B86D67-F1C2-4BAF-AB5A-4A44D783F8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9083" y="953769"/>
            <a:ext cx="6104237" cy="2080367"/>
          </a:xfrm>
          <a:prstGeom prst="rect">
            <a:avLst/>
          </a:prstGeom>
          <a:ln w="25400">
            <a:solidFill>
              <a:schemeClr val="tx1"/>
            </a:solidFill>
          </a:ln>
        </p:spPr>
      </p:pic>
      <p:sp>
        <p:nvSpPr>
          <p:cNvPr id="15" name="Oval 14">
            <a:extLst>
              <a:ext uri="{FF2B5EF4-FFF2-40B4-BE49-F238E27FC236}">
                <a16:creationId xmlns:a16="http://schemas.microsoft.com/office/drawing/2014/main" id="{D71C374B-46F7-4BEC-8788-C9F615C2398D}"/>
              </a:ext>
            </a:extLst>
          </p:cNvPr>
          <p:cNvSpPr/>
          <p:nvPr/>
        </p:nvSpPr>
        <p:spPr>
          <a:xfrm>
            <a:off x="488513" y="3233964"/>
            <a:ext cx="4153545" cy="116646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7816E3AE-58F8-4188-8FBF-7D2A308A70C6}"/>
              </a:ext>
            </a:extLst>
          </p:cNvPr>
          <p:cNvCxnSpPr>
            <a:cxnSpLocks/>
          </p:cNvCxnSpPr>
          <p:nvPr/>
        </p:nvCxnSpPr>
        <p:spPr>
          <a:xfrm flipV="1">
            <a:off x="4459040" y="2550097"/>
            <a:ext cx="760043" cy="10129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8831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806" y="168275"/>
            <a:ext cx="8305800" cy="1143000"/>
          </a:xfrm>
        </p:spPr>
        <p:txBody>
          <a:bodyPr>
            <a:normAutofit fontScale="90000"/>
          </a:bodyPr>
          <a:lstStyle/>
          <a:p>
            <a:r>
              <a:rPr lang="en-US" sz="3600" b="1" dirty="0"/>
              <a:t>Who Needs Medical Assistance &amp; Which Type</a:t>
            </a:r>
            <a:br>
              <a:rPr lang="en-US" dirty="0"/>
            </a:br>
            <a:endParaRPr lang="en-US" dirty="0"/>
          </a:p>
        </p:txBody>
      </p:sp>
      <p:sp>
        <p:nvSpPr>
          <p:cNvPr id="3" name="Content Placeholder 2"/>
          <p:cNvSpPr>
            <a:spLocks noGrp="1"/>
          </p:cNvSpPr>
          <p:nvPr>
            <p:ph idx="1"/>
          </p:nvPr>
        </p:nvSpPr>
        <p:spPr>
          <a:xfrm>
            <a:off x="1790700" y="1128712"/>
            <a:ext cx="8534400" cy="5410200"/>
          </a:xfrm>
        </p:spPr>
        <p:txBody>
          <a:bodyPr>
            <a:normAutofit/>
          </a:bodyPr>
          <a:lstStyle/>
          <a:p>
            <a:pPr marL="0" lvl="1" indent="0">
              <a:buNone/>
            </a:pPr>
            <a:r>
              <a:rPr lang="en-US" sz="2200" dirty="0"/>
              <a:t>If you have checked “Yes” that this person is applying for medical assistance, be sure to indicate what types of assistance this person needs.  </a:t>
            </a:r>
            <a:r>
              <a:rPr lang="en-US" sz="2200" b="1" i="1" dirty="0"/>
              <a:t>Check all that apply.</a:t>
            </a:r>
          </a:p>
          <a:p>
            <a:pPr marL="0" indent="0">
              <a:buNone/>
            </a:pP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8AE2C77B-919B-41C2-B9EB-D62239E6CEF4}"/>
              </a:ext>
            </a:extLst>
          </p:cNvPr>
          <p:cNvPicPr>
            <a:picLocks noChangeAspect="1"/>
          </p:cNvPicPr>
          <p:nvPr/>
        </p:nvPicPr>
        <p:blipFill rotWithShape="1">
          <a:blip r:embed="rId3">
            <a:extLst>
              <a:ext uri="{28A0092B-C50C-407E-A947-70E740481C1C}">
                <a14:useLocalDpi xmlns:a14="http://schemas.microsoft.com/office/drawing/2010/main" val="0"/>
              </a:ext>
            </a:extLst>
          </a:blip>
          <a:srcRect r="49609"/>
          <a:stretch/>
        </p:blipFill>
        <p:spPr>
          <a:xfrm>
            <a:off x="9982200" y="0"/>
            <a:ext cx="2129602" cy="2104290"/>
          </a:xfrm>
          <a:prstGeom prst="rect">
            <a:avLst/>
          </a:prstGeom>
        </p:spPr>
      </p:pic>
      <p:pic>
        <p:nvPicPr>
          <p:cNvPr id="5" name="Picture 4">
            <a:extLst>
              <a:ext uri="{FF2B5EF4-FFF2-40B4-BE49-F238E27FC236}">
                <a16:creationId xmlns:a16="http://schemas.microsoft.com/office/drawing/2014/main" id="{551AF607-49A7-4C06-84D1-7D53A2EBB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7727" y="2509648"/>
            <a:ext cx="10036073" cy="3471123"/>
          </a:xfrm>
          <a:prstGeom prst="rect">
            <a:avLst/>
          </a:prstGeom>
        </p:spPr>
      </p:pic>
      <p:pic>
        <p:nvPicPr>
          <p:cNvPr id="13" name="Picture 12">
            <a:extLst>
              <a:ext uri="{FF2B5EF4-FFF2-40B4-BE49-F238E27FC236}">
                <a16:creationId xmlns:a16="http://schemas.microsoft.com/office/drawing/2014/main" id="{D76528BC-DF8D-45EA-9583-DE09406781E6}"/>
              </a:ext>
            </a:extLst>
          </p:cNvPr>
          <p:cNvPicPr>
            <a:picLocks noChangeAspect="1"/>
          </p:cNvPicPr>
          <p:nvPr/>
        </p:nvPicPr>
        <p:blipFill>
          <a:blip r:embed="rId5"/>
          <a:stretch>
            <a:fillRect/>
          </a:stretch>
        </p:blipFill>
        <p:spPr>
          <a:xfrm>
            <a:off x="1498067" y="3130270"/>
            <a:ext cx="292633" cy="298730"/>
          </a:xfrm>
          <a:prstGeom prst="rect">
            <a:avLst/>
          </a:prstGeom>
        </p:spPr>
      </p:pic>
      <p:pic>
        <p:nvPicPr>
          <p:cNvPr id="12" name="Picture 11">
            <a:extLst>
              <a:ext uri="{FF2B5EF4-FFF2-40B4-BE49-F238E27FC236}">
                <a16:creationId xmlns:a16="http://schemas.microsoft.com/office/drawing/2014/main" id="{7E4A9394-52B3-4074-A4C8-77417003FBB2}"/>
              </a:ext>
            </a:extLst>
          </p:cNvPr>
          <p:cNvPicPr>
            <a:picLocks noChangeAspect="1"/>
          </p:cNvPicPr>
          <p:nvPr/>
        </p:nvPicPr>
        <p:blipFill>
          <a:blip r:embed="rId5"/>
          <a:stretch>
            <a:fillRect/>
          </a:stretch>
        </p:blipFill>
        <p:spPr>
          <a:xfrm>
            <a:off x="1498067" y="5117379"/>
            <a:ext cx="292633" cy="298730"/>
          </a:xfrm>
          <a:prstGeom prst="rect">
            <a:avLst/>
          </a:prstGeom>
        </p:spPr>
      </p:pic>
    </p:spTree>
    <p:extLst>
      <p:ext uri="{BB962C8B-B14F-4D97-AF65-F5344CB8AC3E}">
        <p14:creationId xmlns:p14="http://schemas.microsoft.com/office/powerpoint/2010/main" val="23499303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1427"/>
            <a:ext cx="8229600" cy="1143000"/>
          </a:xfrm>
        </p:spPr>
        <p:txBody>
          <a:bodyPr>
            <a:normAutofit/>
          </a:bodyPr>
          <a:lstStyle/>
          <a:p>
            <a:pPr algn="ctr"/>
            <a:r>
              <a:rPr lang="en-US" sz="3600" b="1" dirty="0"/>
              <a:t>What type of services does KanCare cover?</a:t>
            </a:r>
          </a:p>
        </p:txBody>
      </p:sp>
      <p:sp>
        <p:nvSpPr>
          <p:cNvPr id="7" name="Content Placeholder 6"/>
          <p:cNvSpPr>
            <a:spLocks noGrp="1"/>
          </p:cNvSpPr>
          <p:nvPr>
            <p:ph idx="1"/>
          </p:nvPr>
        </p:nvSpPr>
        <p:spPr>
          <a:xfrm>
            <a:off x="1932481" y="3707605"/>
            <a:ext cx="8763000" cy="2209800"/>
          </a:xfrm>
        </p:spPr>
        <p:txBody>
          <a:bodyPr numCol="2">
            <a:normAutofit/>
          </a:bodyPr>
          <a:lstStyle/>
          <a:p>
            <a:r>
              <a:rPr lang="en-US" sz="2400" dirty="0"/>
              <a:t>Medical </a:t>
            </a:r>
          </a:p>
          <a:p>
            <a:r>
              <a:rPr lang="en-US" sz="2400" dirty="0"/>
              <a:t>Hospital Bills</a:t>
            </a:r>
          </a:p>
          <a:p>
            <a:r>
              <a:rPr lang="en-US" sz="2400" dirty="0"/>
              <a:t>Doctor’s Visits</a:t>
            </a:r>
          </a:p>
          <a:p>
            <a:r>
              <a:rPr lang="en-US" sz="2400" dirty="0"/>
              <a:t>Medicine</a:t>
            </a:r>
          </a:p>
          <a:p>
            <a:r>
              <a:rPr lang="en-US" sz="2400" dirty="0"/>
              <a:t>Medicare Premiums</a:t>
            </a:r>
          </a:p>
          <a:p>
            <a:r>
              <a:rPr lang="en-US" sz="2400" dirty="0"/>
              <a:t>In-Home Assistance Services</a:t>
            </a:r>
          </a:p>
          <a:p>
            <a:r>
              <a:rPr lang="en-US" sz="2400" dirty="0"/>
              <a:t>Nursing Home Care</a:t>
            </a:r>
          </a:p>
          <a:p>
            <a:r>
              <a:rPr lang="en-US" sz="2400" dirty="0"/>
              <a:t>Institutional Care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Oval 3"/>
          <p:cNvSpPr/>
          <p:nvPr/>
        </p:nvSpPr>
        <p:spPr>
          <a:xfrm>
            <a:off x="2057776" y="1435714"/>
            <a:ext cx="1371600" cy="381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 5, L4</a:t>
            </a:r>
          </a:p>
        </p:txBody>
      </p:sp>
      <p:pic>
        <p:nvPicPr>
          <p:cNvPr id="10" name="Picture 9">
            <a:extLst>
              <a:ext uri="{FF2B5EF4-FFF2-40B4-BE49-F238E27FC236}">
                <a16:creationId xmlns:a16="http://schemas.microsoft.com/office/drawing/2014/main" id="{1EA3107F-54D1-404F-8F7B-BFB82501C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996" y="2185986"/>
            <a:ext cx="9569971" cy="1082675"/>
          </a:xfrm>
          <a:prstGeom prst="rect">
            <a:avLst/>
          </a:prstGeom>
          <a:ln w="25400">
            <a:solidFill>
              <a:schemeClr val="tx1"/>
            </a:solidFill>
          </a:ln>
        </p:spPr>
      </p:pic>
    </p:spTree>
    <p:extLst>
      <p:ext uri="{BB962C8B-B14F-4D97-AF65-F5344CB8AC3E}">
        <p14:creationId xmlns:p14="http://schemas.microsoft.com/office/powerpoint/2010/main" val="1917321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15128" y="136525"/>
            <a:ext cx="6037943" cy="868362"/>
          </a:xfrm>
        </p:spPr>
        <p:txBody>
          <a:bodyPr>
            <a:normAutofit/>
          </a:bodyPr>
          <a:lstStyle/>
          <a:p>
            <a:pPr algn="ctr"/>
            <a:r>
              <a:rPr lang="en-US" sz="3600" b="1" dirty="0">
                <a:latin typeface="+mn-lt"/>
              </a:rPr>
              <a:t>KanCare Ombudsman Office</a:t>
            </a:r>
          </a:p>
        </p:txBody>
      </p:sp>
      <p:sp>
        <p:nvSpPr>
          <p:cNvPr id="3" name="Content Placeholder 2"/>
          <p:cNvSpPr>
            <a:spLocks noGrp="1"/>
          </p:cNvSpPr>
          <p:nvPr>
            <p:ph idx="1"/>
          </p:nvPr>
        </p:nvSpPr>
        <p:spPr>
          <a:xfrm>
            <a:off x="1210962" y="3126259"/>
            <a:ext cx="9910119" cy="3579341"/>
          </a:xfrm>
        </p:spPr>
        <p:txBody>
          <a:bodyPr>
            <a:normAutofit fontScale="77500" lnSpcReduction="20000"/>
          </a:bodyPr>
          <a:lstStyle/>
          <a:p>
            <a:pPr marL="0" indent="0" algn="ctr">
              <a:buNone/>
            </a:pPr>
            <a:r>
              <a:rPr lang="en-US" sz="3400" b="1" dirty="0"/>
              <a:t>Here to assist in KanCare quality of service </a:t>
            </a:r>
          </a:p>
          <a:p>
            <a:pPr lvl="0">
              <a:buFont typeface="Wingdings" panose="05000000000000000000" pitchFamily="2" charset="2"/>
              <a:buChar char="§"/>
            </a:pPr>
            <a:r>
              <a:rPr lang="en-US" sz="3300" dirty="0"/>
              <a:t>Provide resources and education for </a:t>
            </a:r>
            <a:r>
              <a:rPr lang="en-US" sz="3300" b="1" dirty="0"/>
              <a:t>community partners </a:t>
            </a:r>
          </a:p>
          <a:p>
            <a:pPr lvl="1">
              <a:buFont typeface="Wingdings" panose="05000000000000000000" pitchFamily="2" charset="2"/>
              <a:buChar char="§"/>
            </a:pPr>
            <a:r>
              <a:rPr lang="en-US" sz="2900" dirty="0"/>
              <a:t>Application explainers, fact sheets, “Who Should I Call?” guides, community resources, </a:t>
            </a:r>
            <a:r>
              <a:rPr lang="en-US" sz="2900" dirty="0" err="1"/>
              <a:t>etc</a:t>
            </a:r>
            <a:endParaRPr lang="en-US" sz="2900" dirty="0"/>
          </a:p>
          <a:p>
            <a:pPr lvl="1">
              <a:buFont typeface="Wingdings" panose="05000000000000000000" pitchFamily="2" charset="2"/>
              <a:buChar char="§"/>
            </a:pPr>
            <a:r>
              <a:rPr lang="en-US" sz="2900" dirty="0"/>
              <a:t>Coming soon: line-by-line application training modules </a:t>
            </a:r>
          </a:p>
          <a:p>
            <a:pPr lvl="1">
              <a:buFont typeface="Wingdings" panose="05000000000000000000" pitchFamily="2" charset="2"/>
              <a:buChar char="§"/>
            </a:pPr>
            <a:r>
              <a:rPr lang="en-US" sz="2900" dirty="0"/>
              <a:t>Attend outreach events, exhibit at conferences</a:t>
            </a:r>
          </a:p>
          <a:p>
            <a:pPr lvl="1">
              <a:buFont typeface="Wingdings" panose="05000000000000000000" pitchFamily="2" charset="2"/>
              <a:buChar char="§"/>
            </a:pPr>
            <a:r>
              <a:rPr lang="en-US" sz="2900" dirty="0"/>
              <a:t>Accept referrals through local networks – </a:t>
            </a:r>
            <a:r>
              <a:rPr lang="en-US" sz="2900" dirty="0" err="1"/>
              <a:t>Wellsky</a:t>
            </a:r>
            <a:r>
              <a:rPr lang="en-US" sz="2900" dirty="0"/>
              <a:t>/</a:t>
            </a:r>
            <a:r>
              <a:rPr lang="en-US" sz="2900" dirty="0" err="1"/>
              <a:t>Healthify</a:t>
            </a:r>
            <a:r>
              <a:rPr lang="en-US" sz="2900" dirty="0"/>
              <a:t>, IRIS/</a:t>
            </a:r>
            <a:r>
              <a:rPr lang="en-US" sz="2900" dirty="0" err="1"/>
              <a:t>findhelp</a:t>
            </a:r>
            <a:endParaRPr lang="en-US" sz="2900" dirty="0"/>
          </a:p>
          <a:p>
            <a:pPr lvl="1">
              <a:buFont typeface="Wingdings" panose="05000000000000000000" pitchFamily="2" charset="2"/>
              <a:buChar char="§"/>
            </a:pPr>
            <a:r>
              <a:rPr lang="en-US" sz="2900" dirty="0">
                <a:solidFill>
                  <a:schemeClr val="tx1"/>
                </a:solidFill>
                <a:latin typeface="+mn-lt"/>
              </a:rPr>
              <a:t>Attend regular community partnership meetings –</a:t>
            </a:r>
          </a:p>
          <a:p>
            <a:pPr lvl="1">
              <a:buFont typeface="Wingdings" panose="05000000000000000000" pitchFamily="2" charset="2"/>
              <a:buChar char="§"/>
            </a:pPr>
            <a:r>
              <a:rPr lang="en-US" sz="2900" dirty="0"/>
              <a:t>Listen for trends &amp; concerns and report back to KDHE – create resources to respond</a:t>
            </a:r>
            <a:endParaRPr lang="en-US" dirty="0">
              <a:solidFill>
                <a:schemeClr val="tx1"/>
              </a:solidFill>
              <a:latin typeface="+mn-lt"/>
            </a:endParaRPr>
          </a:p>
        </p:txBody>
      </p:sp>
      <p:pic>
        <p:nvPicPr>
          <p:cNvPr id="7" name="Picture 3" descr="H:\Lisa's Drive\3 Pictures - legally downloaded or self created\Pics from ThinkStock\Medicaid Consumers Collage, for college students revis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969908"/>
            <a:ext cx="3846286" cy="202690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80072-E976-4164-B251-BB9FF94A8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3779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8649FD-6A77-44BC-BD0C-17BCC774D521}"/>
              </a:ext>
            </a:extLst>
          </p:cNvPr>
          <p:cNvSpPr txBox="1"/>
          <p:nvPr/>
        </p:nvSpPr>
        <p:spPr>
          <a:xfrm>
            <a:off x="1050652" y="212867"/>
            <a:ext cx="10211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n-ea"/>
                <a:cs typeface="+mn-cs"/>
              </a:rPr>
              <a:t>Page 6.B - Person 1-3 Continued</a:t>
            </a:r>
          </a:p>
        </p:txBody>
      </p:sp>
      <p:pic>
        <p:nvPicPr>
          <p:cNvPr id="4" name="Picture 3">
            <a:extLst>
              <a:ext uri="{FF2B5EF4-FFF2-40B4-BE49-F238E27FC236}">
                <a16:creationId xmlns:a16="http://schemas.microsoft.com/office/drawing/2014/main" id="{FC1B6094-FC61-401E-BE82-13EF25853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41" y="982308"/>
            <a:ext cx="4374788" cy="5647606"/>
          </a:xfrm>
          <a:prstGeom prst="rect">
            <a:avLst/>
          </a:prstGeom>
          <a:ln w="25400">
            <a:solidFill>
              <a:schemeClr val="tx1"/>
            </a:solidFill>
          </a:ln>
          <a:effectLst>
            <a:outerShdw blurRad="76200" dir="18900000" sy="23000" kx="-1200000" algn="bl" rotWithShape="0">
              <a:prstClr val="black">
                <a:alpha val="20000"/>
              </a:prstClr>
            </a:outerShdw>
          </a:effectLst>
        </p:spPr>
      </p:pic>
      <p:pic>
        <p:nvPicPr>
          <p:cNvPr id="10" name="Picture 9">
            <a:extLst>
              <a:ext uri="{FF2B5EF4-FFF2-40B4-BE49-F238E27FC236}">
                <a16:creationId xmlns:a16="http://schemas.microsoft.com/office/drawing/2014/main" id="{55E28322-3019-47F3-AD94-EEF18A2F8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6523" y="2362209"/>
            <a:ext cx="7149089" cy="1066791"/>
          </a:xfrm>
          <a:prstGeom prst="rect">
            <a:avLst/>
          </a:prstGeom>
        </p:spPr>
      </p:pic>
      <p:sp>
        <p:nvSpPr>
          <p:cNvPr id="11" name="Oval 10">
            <a:extLst>
              <a:ext uri="{FF2B5EF4-FFF2-40B4-BE49-F238E27FC236}">
                <a16:creationId xmlns:a16="http://schemas.microsoft.com/office/drawing/2014/main" id="{15F1AD98-D1A5-478B-9F6F-4EC88BE906D7}"/>
              </a:ext>
            </a:extLst>
          </p:cNvPr>
          <p:cNvSpPr/>
          <p:nvPr/>
        </p:nvSpPr>
        <p:spPr>
          <a:xfrm>
            <a:off x="574959" y="1544789"/>
            <a:ext cx="4029776" cy="82099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281E6F44-9F31-46CB-8892-A1BCEFBBCA42}"/>
              </a:ext>
            </a:extLst>
          </p:cNvPr>
          <p:cNvCxnSpPr>
            <a:stCxn id="11" idx="6"/>
            <a:endCxn id="10" idx="1"/>
          </p:cNvCxnSpPr>
          <p:nvPr/>
        </p:nvCxnSpPr>
        <p:spPr>
          <a:xfrm>
            <a:off x="4604735" y="1955285"/>
            <a:ext cx="261788" cy="9403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7538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E00D6-CC8E-4463-A5AC-F3E6B1054FA5}"/>
              </a:ext>
            </a:extLst>
          </p:cNvPr>
          <p:cNvSpPr>
            <a:spLocks noGrp="1"/>
          </p:cNvSpPr>
          <p:nvPr>
            <p:ph type="title"/>
          </p:nvPr>
        </p:nvSpPr>
        <p:spPr>
          <a:xfrm>
            <a:off x="1981200" y="152400"/>
            <a:ext cx="8229600" cy="1143000"/>
          </a:xfrm>
        </p:spPr>
        <p:txBody>
          <a:bodyPr>
            <a:normAutofit/>
          </a:bodyPr>
          <a:lstStyle/>
          <a:p>
            <a:pPr algn="ctr"/>
            <a:r>
              <a:rPr lang="en-US" sz="2400" b="1" dirty="0"/>
              <a:t>Which immigrant statuses do not require 5 years legal residency?</a:t>
            </a:r>
            <a:r>
              <a:rPr lang="en-US" sz="2400" dirty="0"/>
              <a:t> </a:t>
            </a:r>
            <a:br>
              <a:rPr lang="en-US" sz="3600" dirty="0"/>
            </a:br>
            <a:endParaRPr lang="en-US" sz="3600" dirty="0"/>
          </a:p>
        </p:txBody>
      </p:sp>
      <p:sp>
        <p:nvSpPr>
          <p:cNvPr id="3" name="Content Placeholder 2">
            <a:extLst>
              <a:ext uri="{FF2B5EF4-FFF2-40B4-BE49-F238E27FC236}">
                <a16:creationId xmlns:a16="http://schemas.microsoft.com/office/drawing/2014/main" id="{38442C8C-B0C8-4E73-BB95-6C25B232D3B6}"/>
              </a:ext>
            </a:extLst>
          </p:cNvPr>
          <p:cNvSpPr>
            <a:spLocks noGrp="1"/>
          </p:cNvSpPr>
          <p:nvPr>
            <p:ph idx="1"/>
          </p:nvPr>
        </p:nvSpPr>
        <p:spPr>
          <a:xfrm>
            <a:off x="1727447" y="914400"/>
            <a:ext cx="8737107" cy="6172200"/>
          </a:xfrm>
        </p:spPr>
        <p:txBody>
          <a:bodyPr>
            <a:normAutofit fontScale="70000" lnSpcReduction="20000"/>
          </a:bodyPr>
          <a:lstStyle/>
          <a:p>
            <a:pPr marL="0" indent="0">
              <a:lnSpc>
                <a:spcPct val="120000"/>
              </a:lnSpc>
              <a:spcBef>
                <a:spcPts val="200"/>
              </a:spcBef>
              <a:buNone/>
            </a:pPr>
            <a:r>
              <a:rPr lang="en-US" sz="2900" u="sng" dirty="0"/>
              <a:t>Those individuals with a status listed below (Eligible Non-Citizens, Code:  2043):</a:t>
            </a:r>
            <a:endParaRPr lang="en-US" sz="2900" dirty="0"/>
          </a:p>
          <a:p>
            <a:pPr marL="514350" indent="-514350">
              <a:lnSpc>
                <a:spcPct val="120000"/>
              </a:lnSpc>
              <a:spcBef>
                <a:spcPts val="200"/>
              </a:spcBef>
              <a:buFont typeface="+mj-lt"/>
              <a:buAutoNum type="arabicPeriod"/>
            </a:pPr>
            <a:r>
              <a:rPr lang="en-US" dirty="0"/>
              <a:t>Refugees admitted under 207 of the Immigration and Nationality Act (INA) (Code: 2043.01) </a:t>
            </a:r>
          </a:p>
          <a:p>
            <a:pPr marL="514350" indent="-514350">
              <a:lnSpc>
                <a:spcPct val="120000"/>
              </a:lnSpc>
              <a:spcBef>
                <a:spcPts val="200"/>
              </a:spcBef>
              <a:buFont typeface="+mj-lt"/>
              <a:buAutoNum type="arabicPeriod"/>
            </a:pPr>
            <a:endParaRPr lang="en-US" sz="2000" dirty="0"/>
          </a:p>
          <a:p>
            <a:pPr marL="514350" indent="-514350">
              <a:lnSpc>
                <a:spcPct val="120000"/>
              </a:lnSpc>
              <a:spcBef>
                <a:spcPts val="200"/>
              </a:spcBef>
              <a:buFont typeface="+mj-lt"/>
              <a:buAutoNum type="arabicPeriod"/>
            </a:pPr>
            <a:r>
              <a:rPr lang="en-US" dirty="0"/>
              <a:t>Asylees</a:t>
            </a:r>
            <a:r>
              <a:rPr lang="en-US" b="1" dirty="0"/>
              <a:t> </a:t>
            </a:r>
            <a:r>
              <a:rPr lang="en-US" dirty="0"/>
              <a:t>granted asylum under 208 of the INA (Code: 2043.02)</a:t>
            </a:r>
          </a:p>
          <a:p>
            <a:pPr marL="514350" indent="-514350">
              <a:lnSpc>
                <a:spcPct val="120000"/>
              </a:lnSpc>
              <a:spcBef>
                <a:spcPts val="200"/>
              </a:spcBef>
              <a:buFont typeface="+mj-lt"/>
              <a:buAutoNum type="arabicPeriod"/>
            </a:pPr>
            <a:endParaRPr lang="en-US" sz="2000" dirty="0"/>
          </a:p>
          <a:p>
            <a:pPr marL="514350" indent="-514350">
              <a:lnSpc>
                <a:spcPct val="120000"/>
              </a:lnSpc>
              <a:spcBef>
                <a:spcPts val="200"/>
              </a:spcBef>
              <a:buFont typeface="+mj-lt"/>
              <a:buAutoNum type="arabicPeriod"/>
            </a:pPr>
            <a:r>
              <a:rPr lang="en-US" dirty="0"/>
              <a:t>Aliens whose deportation has been withheld under Section 243 (h) of the INA (Code: 2043.03)</a:t>
            </a:r>
          </a:p>
          <a:p>
            <a:pPr marL="514350" indent="-514350">
              <a:lnSpc>
                <a:spcPct val="120000"/>
              </a:lnSpc>
              <a:spcBef>
                <a:spcPts val="200"/>
              </a:spcBef>
              <a:buFont typeface="+mj-lt"/>
              <a:buAutoNum type="arabicPeriod"/>
            </a:pPr>
            <a:endParaRPr lang="en-US" sz="2000" dirty="0"/>
          </a:p>
          <a:p>
            <a:pPr marL="514350" indent="-514350">
              <a:lnSpc>
                <a:spcPct val="120000"/>
              </a:lnSpc>
              <a:spcBef>
                <a:spcPts val="200"/>
              </a:spcBef>
              <a:buFont typeface="+mj-lt"/>
              <a:buAutoNum type="arabicPeriod"/>
            </a:pPr>
            <a:r>
              <a:rPr lang="en-US" dirty="0"/>
              <a:t>Cuban or Haitian entrants as defined in section 501 of the Refugee Education Assistance Act of 1980; (Code: 2043.04)</a:t>
            </a:r>
          </a:p>
          <a:p>
            <a:pPr marL="514350" indent="-514350">
              <a:lnSpc>
                <a:spcPct val="120000"/>
              </a:lnSpc>
              <a:spcBef>
                <a:spcPts val="200"/>
              </a:spcBef>
              <a:buFont typeface="+mj-lt"/>
              <a:buAutoNum type="arabicPeriod"/>
            </a:pPr>
            <a:endParaRPr lang="en-US" sz="2000" dirty="0"/>
          </a:p>
          <a:p>
            <a:pPr marL="514350" indent="-514350">
              <a:lnSpc>
                <a:spcPct val="120000"/>
              </a:lnSpc>
              <a:spcBef>
                <a:spcPts val="200"/>
              </a:spcBef>
              <a:buFont typeface="+mj-lt"/>
              <a:buAutoNum type="arabicPeriod"/>
            </a:pPr>
            <a:r>
              <a:rPr lang="en-US" dirty="0"/>
              <a:t>Non-citizens who are certified</a:t>
            </a:r>
            <a:r>
              <a:rPr lang="en-US" b="1" dirty="0"/>
              <a:t> </a:t>
            </a:r>
            <a:r>
              <a:rPr lang="en-US" dirty="0"/>
              <a:t>victims of severe forms of trafficking, and some family members, who are admitted to the U.S. as refugees under section 207 of the INA. (Code: 2043.11; See KEESM 2144)</a:t>
            </a:r>
          </a:p>
          <a:p>
            <a:pPr marL="0" indent="0">
              <a:buNone/>
            </a:pPr>
            <a:endParaRPr lang="en-US" b="1" dirty="0"/>
          </a:p>
          <a:p>
            <a:pPr marL="0" indent="0">
              <a:buNone/>
            </a:pPr>
            <a:r>
              <a:rPr lang="en-US" sz="2900" b="1" dirty="0"/>
              <a:t>See the </a:t>
            </a:r>
            <a:r>
              <a:rPr lang="en-US" sz="2900" b="1" dirty="0">
                <a:hlinkClick r:id="rId3"/>
              </a:rPr>
              <a:t>Medical Assistance for Refugees, Asylees and Immigrants Fact Sheet </a:t>
            </a:r>
            <a:r>
              <a:rPr lang="en-US" sz="2900" b="1" dirty="0"/>
              <a:t>for more details, and for information on the Refugee Medical Assistance (RMA) program.</a:t>
            </a:r>
          </a:p>
          <a:p>
            <a:pPr marL="0" indent="0">
              <a:buNone/>
            </a:pPr>
            <a:endParaRPr lang="en-US" dirty="0"/>
          </a:p>
        </p:txBody>
      </p:sp>
      <p:sp>
        <p:nvSpPr>
          <p:cNvPr id="5" name="Slide Number Placeholder 4">
            <a:extLst>
              <a:ext uri="{FF2B5EF4-FFF2-40B4-BE49-F238E27FC236}">
                <a16:creationId xmlns:a16="http://schemas.microsoft.com/office/drawing/2014/main" id="{2D3C3A18-506C-443A-9971-A7ABCBD8F6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6176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pPr algn="ctr"/>
            <a:r>
              <a:rPr lang="en-US" b="1" dirty="0"/>
              <a:t>Citizenship and Identity Requirements</a:t>
            </a:r>
          </a:p>
        </p:txBody>
      </p:sp>
      <p:pic>
        <p:nvPicPr>
          <p:cNvPr id="9219"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5142" r="6401" b="10773"/>
          <a:stretch>
            <a:fillRect/>
          </a:stretch>
        </p:blipFill>
        <p:spPr bwMode="auto">
          <a:xfrm>
            <a:off x="1801206" y="1556552"/>
            <a:ext cx="3746598" cy="4799799"/>
          </a:xfrm>
          <a:prstGeom prst="rect">
            <a:avLst/>
          </a:prstGeom>
          <a:ln w="38100" cap="sq">
            <a:solidFill>
              <a:srgbClr val="000000"/>
            </a:solidFill>
            <a:prstDash val="solid"/>
            <a:miter lim="800000"/>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5791200" y="1295400"/>
            <a:ext cx="4648200" cy="55092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To be eligible for KanCare, individuals must be a Kansas resident as well as a U.S. citizen or an eligible non-citizen.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SOBRA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is a plan for persons who do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not</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meet citizenship rules.  It covers life threatening emergency care costs and birth/delivery services.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Persons must meet income and asset rules to qualify.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This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fact sheet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lists the documents required to prove identity and citizenship.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1166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p:txBody>
          <a:bodyPr/>
          <a:lstStyle/>
          <a:p>
            <a:r>
              <a:rPr lang="en-US" b="1" dirty="0"/>
              <a:t>Page 7.B - Persons 1-3 Continued </a:t>
            </a:r>
          </a:p>
        </p:txBody>
      </p:sp>
      <p:sp>
        <p:nvSpPr>
          <p:cNvPr id="6" name="TextBox 5">
            <a:extLst>
              <a:ext uri="{FF2B5EF4-FFF2-40B4-BE49-F238E27FC236}">
                <a16:creationId xmlns:a16="http://schemas.microsoft.com/office/drawing/2014/main" id="{DFEA812E-51D8-43B2-A14A-B88EDA854D8E}"/>
              </a:ext>
            </a:extLst>
          </p:cNvPr>
          <p:cNvSpPr txBox="1"/>
          <p:nvPr/>
        </p:nvSpPr>
        <p:spPr>
          <a:xfrm>
            <a:off x="527538" y="2354284"/>
            <a:ext cx="5074742"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This page asks for more information about the primary applicant (person 1) and others living in the home. The two bottom sections with the option to check boxes are optional to fill out. </a:t>
            </a:r>
          </a:p>
        </p:txBody>
      </p:sp>
      <p:pic>
        <p:nvPicPr>
          <p:cNvPr id="8" name="Content Placeholder 7">
            <a:extLst>
              <a:ext uri="{FF2B5EF4-FFF2-40B4-BE49-F238E27FC236}">
                <a16:creationId xmlns:a16="http://schemas.microsoft.com/office/drawing/2014/main" id="{52E33BC6-1E6C-4211-8211-5C9458B22B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52404" y="1265087"/>
            <a:ext cx="5074742" cy="5227788"/>
          </a:xfrm>
          <a:ln w="25400">
            <a:solidFill>
              <a:schemeClr val="tx1"/>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7149145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0" y="153396"/>
            <a:ext cx="7203375" cy="1325563"/>
          </a:xfrm>
        </p:spPr>
        <p:txBody>
          <a:bodyPr/>
          <a:lstStyle/>
          <a:p>
            <a:r>
              <a:rPr lang="en-US" b="1" dirty="0"/>
              <a:t>Page 8.B - Persons 1-3 Continued </a:t>
            </a:r>
          </a:p>
        </p:txBody>
      </p:sp>
      <p:sp>
        <p:nvSpPr>
          <p:cNvPr id="6" name="TextBox 5">
            <a:extLst>
              <a:ext uri="{FF2B5EF4-FFF2-40B4-BE49-F238E27FC236}">
                <a16:creationId xmlns:a16="http://schemas.microsoft.com/office/drawing/2014/main" id="{DFEA812E-51D8-43B2-A14A-B88EDA854D8E}"/>
              </a:ext>
            </a:extLst>
          </p:cNvPr>
          <p:cNvSpPr txBox="1"/>
          <p:nvPr/>
        </p:nvSpPr>
        <p:spPr>
          <a:xfrm>
            <a:off x="527538" y="2354284"/>
            <a:ext cx="507474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This page asks for more information about the primary applicant (person 1) and others living in the home. </a:t>
            </a:r>
          </a:p>
        </p:txBody>
      </p:sp>
      <p:pic>
        <p:nvPicPr>
          <p:cNvPr id="7" name="Content Placeholder 6">
            <a:extLst>
              <a:ext uri="{FF2B5EF4-FFF2-40B4-BE49-F238E27FC236}">
                <a16:creationId xmlns:a16="http://schemas.microsoft.com/office/drawing/2014/main" id="{B352F030-CC66-4DFB-8D7F-ABA29D18F6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03375" y="565805"/>
            <a:ext cx="4677963" cy="6027377"/>
          </a:xfrm>
          <a:ln w="25400">
            <a:solidFill>
              <a:schemeClr val="tx1"/>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6770206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5346"/>
            <a:ext cx="10515600" cy="1325563"/>
          </a:xfrm>
        </p:spPr>
        <p:txBody>
          <a:bodyPr>
            <a:normAutofit/>
          </a:bodyPr>
          <a:lstStyle/>
          <a:p>
            <a:pPr algn="ctr"/>
            <a:r>
              <a:rPr lang="en-US" dirty="0"/>
              <a:t>Questions about Current and Previous Living Arrangements</a:t>
            </a:r>
          </a:p>
        </p:txBody>
      </p:sp>
      <p:sp>
        <p:nvSpPr>
          <p:cNvPr id="3" name="Content Placeholder 2"/>
          <p:cNvSpPr>
            <a:spLocks noGrp="1"/>
          </p:cNvSpPr>
          <p:nvPr>
            <p:ph idx="1"/>
          </p:nvPr>
        </p:nvSpPr>
        <p:spPr>
          <a:xfrm>
            <a:off x="1944242" y="2209801"/>
            <a:ext cx="8229600" cy="4525963"/>
          </a:xfrm>
        </p:spPr>
        <p:txBody>
          <a:bodyPr>
            <a:normAutofit/>
          </a:bodyPr>
          <a:lstStyle/>
          <a:p>
            <a:endParaRPr lang="en-US" dirty="0"/>
          </a:p>
          <a:p>
            <a:endParaRPr lang="en-US" dirty="0"/>
          </a:p>
          <a:p>
            <a:pPr marL="0" indent="0">
              <a:buNone/>
            </a:pPr>
            <a:endParaRPr lang="en-US" dirty="0"/>
          </a:p>
          <a:p>
            <a:endParaRPr lang="en-US" dirty="0"/>
          </a:p>
          <a:p>
            <a:endParaRPr lang="en-US" dirty="0"/>
          </a:p>
          <a:p>
            <a:r>
              <a:rPr lang="en-US" dirty="0"/>
              <a:t>Is this person living outside the home?  Answer “yes” or “no.”  If “yes,” explain why they are living there.</a:t>
            </a:r>
          </a:p>
          <a:p>
            <a:r>
              <a:rPr lang="en-US" dirty="0"/>
              <a:t>If the applicant is residing in a “nursing home,” please answer this question “yes.”</a:t>
            </a:r>
          </a:p>
          <a:p>
            <a:endParaRPr lang="en-US" dirty="0"/>
          </a:p>
          <a:p>
            <a:pPr marL="0" indent="0">
              <a:buNone/>
            </a:pPr>
            <a:endParaRPr lang="en-US" dirty="0"/>
          </a:p>
          <a:p>
            <a:endParaRPr lang="en-US" dirty="0"/>
          </a:p>
          <a:p>
            <a:endParaRPr lang="en-US" dirty="0"/>
          </a:p>
          <a:p>
            <a:endParaRPr lang="en-US" dirty="0"/>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8CC08A-F16D-4013-97F3-34F1217E7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050" y="1690688"/>
            <a:ext cx="5831983" cy="3045591"/>
          </a:xfrm>
          <a:prstGeom prst="rect">
            <a:avLst/>
          </a:prstGeom>
          <a:ln w="25400">
            <a:solidFill>
              <a:schemeClr val="tx1"/>
            </a:solidFill>
          </a:ln>
        </p:spPr>
      </p:pic>
      <p:sp>
        <p:nvSpPr>
          <p:cNvPr id="6" name="Oval 5"/>
          <p:cNvSpPr/>
          <p:nvPr/>
        </p:nvSpPr>
        <p:spPr>
          <a:xfrm>
            <a:off x="9051233" y="1645444"/>
            <a:ext cx="1676400" cy="304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P.8</a:t>
            </a:r>
          </a:p>
        </p:txBody>
      </p:sp>
    </p:spTree>
    <p:extLst>
      <p:ext uri="{BB962C8B-B14F-4D97-AF65-F5344CB8AC3E}">
        <p14:creationId xmlns:p14="http://schemas.microsoft.com/office/powerpoint/2010/main" val="29863595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Questions about out-of-pocket medical expenses</a:t>
            </a:r>
          </a:p>
        </p:txBody>
      </p:sp>
      <p:sp>
        <p:nvSpPr>
          <p:cNvPr id="3" name="Content Placeholder 2"/>
          <p:cNvSpPr>
            <a:spLocks noGrp="1"/>
          </p:cNvSpPr>
          <p:nvPr>
            <p:ph idx="1"/>
          </p:nvPr>
        </p:nvSpPr>
        <p:spPr>
          <a:xfrm>
            <a:off x="1944242" y="2209801"/>
            <a:ext cx="8229600" cy="4525963"/>
          </a:xfrm>
        </p:spPr>
        <p:txBody>
          <a:bodyPr>
            <a:normAutofit/>
          </a:bodyPr>
          <a:lstStyle/>
          <a:p>
            <a:endParaRPr lang="en-US" dirty="0"/>
          </a:p>
          <a:p>
            <a:endParaRPr lang="en-US" dirty="0"/>
          </a:p>
          <a:p>
            <a:pPr marL="0" indent="0">
              <a:buNone/>
            </a:pPr>
            <a:endParaRPr lang="en-US" dirty="0"/>
          </a:p>
          <a:p>
            <a:endParaRPr lang="en-US" dirty="0"/>
          </a:p>
          <a:p>
            <a:endParaRPr lang="en-US" dirty="0"/>
          </a:p>
          <a:p>
            <a:pPr marL="0" indent="0">
              <a:buNone/>
            </a:pPr>
            <a:endParaRPr lang="en-US" dirty="0"/>
          </a:p>
          <a:p>
            <a:endParaRPr lang="en-US" dirty="0"/>
          </a:p>
          <a:p>
            <a:endParaRPr lang="en-US" dirty="0"/>
          </a:p>
          <a:p>
            <a:endParaRPr lang="en-US" dirty="0"/>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Oval 5"/>
          <p:cNvSpPr/>
          <p:nvPr/>
        </p:nvSpPr>
        <p:spPr>
          <a:xfrm>
            <a:off x="9437342" y="2209801"/>
            <a:ext cx="1676400" cy="304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P.8</a:t>
            </a:r>
          </a:p>
        </p:txBody>
      </p:sp>
      <p:pic>
        <p:nvPicPr>
          <p:cNvPr id="7" name="Picture 6">
            <a:extLst>
              <a:ext uri="{FF2B5EF4-FFF2-40B4-BE49-F238E27FC236}">
                <a16:creationId xmlns:a16="http://schemas.microsoft.com/office/drawing/2014/main" id="{F7EFFCC3-4B27-4183-897F-990C7987F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157" y="2209801"/>
            <a:ext cx="6555685" cy="2424078"/>
          </a:xfrm>
          <a:prstGeom prst="rect">
            <a:avLst/>
          </a:prstGeom>
          <a:ln w="25400">
            <a:solidFill>
              <a:schemeClr val="tx1"/>
            </a:solidFill>
          </a:ln>
        </p:spPr>
      </p:pic>
      <p:sp>
        <p:nvSpPr>
          <p:cNvPr id="10" name="Rectangle 9">
            <a:extLst>
              <a:ext uri="{FF2B5EF4-FFF2-40B4-BE49-F238E27FC236}">
                <a16:creationId xmlns:a16="http://schemas.microsoft.com/office/drawing/2014/main" id="{4E591467-5DF5-4B7A-9153-FCE8852BA843}"/>
              </a:ext>
            </a:extLst>
          </p:cNvPr>
          <p:cNvSpPr/>
          <p:nvPr/>
        </p:nvSpPr>
        <p:spPr>
          <a:xfrm>
            <a:off x="1944242" y="4907716"/>
            <a:ext cx="9112904" cy="156966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You can enter the applicant’s private or Medicare supplemental insurance premiums here.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the applicant has ongoing medical expenses that they pay out of pocket for, you can list this here.</a:t>
            </a:r>
          </a:p>
        </p:txBody>
      </p:sp>
    </p:spTree>
    <p:extLst>
      <p:ext uri="{BB962C8B-B14F-4D97-AF65-F5344CB8AC3E}">
        <p14:creationId xmlns:p14="http://schemas.microsoft.com/office/powerpoint/2010/main" val="7027818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838200" y="136525"/>
            <a:ext cx="10515600" cy="1325563"/>
          </a:xfrm>
        </p:spPr>
        <p:txBody>
          <a:bodyPr/>
          <a:lstStyle/>
          <a:p>
            <a:pPr algn="ctr"/>
            <a:r>
              <a:rPr lang="en-US" b="1" dirty="0"/>
              <a:t>Page 9.B - Persons 1-3 Continued </a:t>
            </a:r>
          </a:p>
        </p:txBody>
      </p:sp>
      <p:pic>
        <p:nvPicPr>
          <p:cNvPr id="7" name="Picture 6">
            <a:extLst>
              <a:ext uri="{FF2B5EF4-FFF2-40B4-BE49-F238E27FC236}">
                <a16:creationId xmlns:a16="http://schemas.microsoft.com/office/drawing/2014/main" id="{66FFDA1C-64A6-4EF2-BAB1-E33C30C49F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26" y="1252660"/>
            <a:ext cx="4267147" cy="5468815"/>
          </a:xfrm>
          <a:prstGeom prst="rect">
            <a:avLst/>
          </a:prstGeom>
          <a:ln w="25400">
            <a:solidFill>
              <a:schemeClr val="tx1"/>
            </a:solidFill>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8431702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2848" y="-36389"/>
            <a:ext cx="7461504" cy="1493520"/>
          </a:xfrm>
        </p:spPr>
        <p:txBody>
          <a:bodyPr>
            <a:noAutofit/>
          </a:bodyPr>
          <a:lstStyle/>
          <a:p>
            <a:pPr algn="ctr"/>
            <a:r>
              <a:rPr lang="en-US" sz="3600" dirty="0"/>
              <a:t>Ever been in a nursing facility </a:t>
            </a:r>
            <a:br>
              <a:rPr lang="en-US" sz="3600" b="1" dirty="0"/>
            </a:br>
            <a:r>
              <a:rPr lang="en-US" sz="3600" dirty="0"/>
              <a:t>for </a:t>
            </a:r>
            <a:r>
              <a:rPr lang="en-US" sz="3600" b="1" dirty="0"/>
              <a:t>more</a:t>
            </a:r>
            <a:r>
              <a:rPr lang="en-US" sz="3600" dirty="0"/>
              <a:t> than 30 days in a row?</a:t>
            </a:r>
          </a:p>
        </p:txBody>
      </p:sp>
      <p:sp>
        <p:nvSpPr>
          <p:cNvPr id="3" name="Content Placeholder 2"/>
          <p:cNvSpPr>
            <a:spLocks noGrp="1"/>
          </p:cNvSpPr>
          <p:nvPr>
            <p:ph idx="1"/>
          </p:nvPr>
        </p:nvSpPr>
        <p:spPr>
          <a:xfrm>
            <a:off x="1676401" y="1828800"/>
            <a:ext cx="8798053" cy="5181600"/>
          </a:xfrm>
        </p:spPr>
        <p:txBody>
          <a:bodyPr>
            <a:normAutofit fontScale="70000" lnSpcReduction="20000"/>
          </a:bodyPr>
          <a:lstStyle/>
          <a:p>
            <a:endParaRPr lang="en-US" dirty="0"/>
          </a:p>
          <a:p>
            <a:endParaRPr lang="en-US" dirty="0"/>
          </a:p>
          <a:p>
            <a:endParaRPr lang="en-US" dirty="0"/>
          </a:p>
          <a:p>
            <a:endParaRPr lang="en-US" dirty="0"/>
          </a:p>
          <a:p>
            <a:endParaRPr lang="en-US" sz="3800" dirty="0"/>
          </a:p>
          <a:p>
            <a:r>
              <a:rPr lang="en-US" sz="3400" dirty="0"/>
              <a:t>Please list the Admission through Discharge dates in mm/dd/</a:t>
            </a:r>
            <a:r>
              <a:rPr lang="en-US" sz="3400" dirty="0" err="1"/>
              <a:t>yyyy</a:t>
            </a:r>
            <a:r>
              <a:rPr lang="en-US" sz="3400" dirty="0"/>
              <a:t> format when answering this question.</a:t>
            </a:r>
          </a:p>
          <a:p>
            <a:endParaRPr lang="en-US" sz="1700" dirty="0"/>
          </a:p>
          <a:p>
            <a:r>
              <a:rPr lang="en-US" sz="3400" b="1" dirty="0"/>
              <a:t>This question is specific to an applicant who has a spouse, and the applicant is requesting Nursing Home, PACE or HCBS coverage.</a:t>
            </a:r>
          </a:p>
          <a:p>
            <a:endParaRPr lang="en-US" sz="1700" dirty="0"/>
          </a:p>
          <a:p>
            <a:r>
              <a:rPr lang="en-US" sz="3400" dirty="0"/>
              <a:t>KDHE needs to know the applicant’s first 30 day stay in a hospital or nursing home. This will determine the month and year we request resources to see how much a spouse can protect of the couple’s resources.</a:t>
            </a:r>
          </a:p>
          <a:p>
            <a:endParaRPr lang="en-US" i="1" dirty="0"/>
          </a:p>
          <a:p>
            <a:endParaRPr lang="en-US" dirty="0"/>
          </a:p>
          <a:p>
            <a:endParaRPr lang="en-US" dirty="0"/>
          </a:p>
          <a:p>
            <a:endParaRPr lang="en-US" dirty="0"/>
          </a:p>
          <a:p>
            <a:endParaRPr lang="en-US" dirty="0"/>
          </a:p>
          <a:p>
            <a:endParaRPr lang="en-US" dirty="0"/>
          </a:p>
          <a:p>
            <a:endParaRPr lang="en-US" dirty="0"/>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D563435-7D1A-4D7E-A22B-45C90FC93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063" y="1457131"/>
            <a:ext cx="6697874" cy="1922260"/>
          </a:xfrm>
          <a:prstGeom prst="rect">
            <a:avLst/>
          </a:prstGeom>
          <a:ln w="25400">
            <a:solidFill>
              <a:schemeClr val="tx1"/>
            </a:solidFill>
          </a:ln>
        </p:spPr>
      </p:pic>
      <p:sp>
        <p:nvSpPr>
          <p:cNvPr id="6" name="Oval 5"/>
          <p:cNvSpPr/>
          <p:nvPr/>
        </p:nvSpPr>
        <p:spPr>
          <a:xfrm>
            <a:off x="8610600" y="1338165"/>
            <a:ext cx="1676400" cy="304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 9</a:t>
            </a:r>
          </a:p>
        </p:txBody>
      </p:sp>
    </p:spTree>
    <p:extLst>
      <p:ext uri="{BB962C8B-B14F-4D97-AF65-F5344CB8AC3E}">
        <p14:creationId xmlns:p14="http://schemas.microsoft.com/office/powerpoint/2010/main" val="22588308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1143000"/>
          </a:xfrm>
        </p:spPr>
        <p:txBody>
          <a:bodyPr>
            <a:normAutofit/>
          </a:bodyPr>
          <a:lstStyle/>
          <a:p>
            <a:pPr algn="ctr"/>
            <a:r>
              <a:rPr lang="en-US" b="1" dirty="0"/>
              <a:t>Ever Served in the Military?</a:t>
            </a:r>
          </a:p>
        </p:txBody>
      </p:sp>
      <p:sp>
        <p:nvSpPr>
          <p:cNvPr id="3" name="Content Placeholder 2"/>
          <p:cNvSpPr>
            <a:spLocks noGrp="1"/>
          </p:cNvSpPr>
          <p:nvPr>
            <p:ph idx="1"/>
          </p:nvPr>
        </p:nvSpPr>
        <p:spPr>
          <a:xfrm>
            <a:off x="1827556" y="1143001"/>
            <a:ext cx="8549640" cy="5551933"/>
          </a:xfrm>
        </p:spPr>
        <p:txBody>
          <a:bodyPr>
            <a:normAutofit fontScale="92500" lnSpcReduction="10000"/>
          </a:bodyPr>
          <a:lstStyle/>
          <a:p>
            <a:r>
              <a:rPr lang="en-US" sz="2600" dirty="0"/>
              <a:t>If the applicant has ever served in the military, there is the potential of cash benefits from the Veteran’s Administration (VA).</a:t>
            </a:r>
          </a:p>
          <a:p>
            <a:endParaRPr lang="en-US" sz="2600" dirty="0"/>
          </a:p>
          <a:p>
            <a:r>
              <a:rPr lang="en-US" sz="2600" dirty="0"/>
              <a:t>It is required that veterans apply for VA benefits.</a:t>
            </a:r>
          </a:p>
          <a:p>
            <a:endParaRPr lang="en-US" sz="2600" dirty="0"/>
          </a:p>
          <a:p>
            <a:r>
              <a:rPr lang="en-US" sz="2600" dirty="0"/>
              <a:t>If the applicant is a spouse or current widow of a veteran, they must also apply for cash benefits from the VA.</a:t>
            </a:r>
          </a:p>
          <a:p>
            <a:pPr marL="0" indent="0">
              <a:buNone/>
            </a:pPr>
            <a:endParaRPr lang="en-US" sz="2400" dirty="0"/>
          </a:p>
          <a:p>
            <a:pPr marL="0" indent="0">
              <a:buNone/>
            </a:pPr>
            <a:endParaRPr lang="en-US" sz="2400" dirty="0"/>
          </a:p>
          <a:p>
            <a:endParaRPr lang="en-US" sz="2400" dirty="0"/>
          </a:p>
          <a:p>
            <a:endParaRPr lang="en-US" sz="2400" dirty="0"/>
          </a:p>
          <a:p>
            <a:pPr marL="0" indent="0">
              <a:buNone/>
            </a:pPr>
            <a:endParaRPr lang="en-US" sz="2400" dirty="0"/>
          </a:p>
          <a:p>
            <a:r>
              <a:rPr lang="en-US" sz="2400" b="1" dirty="0"/>
              <a:t>The KDHE Eligibility Team must have verification that the applicant has applied with the VA.</a:t>
            </a:r>
          </a:p>
          <a:p>
            <a:endParaRPr lang="en-US" sz="1600" dirty="0"/>
          </a:p>
          <a:p>
            <a:endParaRPr lang="en-US" sz="2000" dirty="0"/>
          </a:p>
          <a:p>
            <a:endParaRPr lang="en-US" sz="1800" dirty="0"/>
          </a:p>
          <a:p>
            <a:endParaRPr lang="en-US" sz="2000" dirty="0"/>
          </a:p>
          <a:p>
            <a:endParaRPr lang="en-US" sz="2000" dirty="0"/>
          </a:p>
          <a:p>
            <a:endParaRPr lang="en-US" dirty="0"/>
          </a:p>
          <a:p>
            <a:endParaRPr lang="en-US" dirty="0"/>
          </a:p>
          <a:p>
            <a:endParaRPr lang="en-US" dirty="0"/>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B5D1AB8-5E48-4CEF-9316-F305CD704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1123" y="3877998"/>
            <a:ext cx="6529754" cy="1837001"/>
          </a:xfrm>
          <a:prstGeom prst="rect">
            <a:avLst/>
          </a:prstGeom>
          <a:ln w="25400">
            <a:solidFill>
              <a:schemeClr val="tx1"/>
            </a:solidFill>
          </a:ln>
        </p:spPr>
      </p:pic>
      <p:sp>
        <p:nvSpPr>
          <p:cNvPr id="6" name="Oval 5"/>
          <p:cNvSpPr/>
          <p:nvPr/>
        </p:nvSpPr>
        <p:spPr>
          <a:xfrm>
            <a:off x="8629422" y="3650369"/>
            <a:ext cx="1828800" cy="304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 9</a:t>
            </a:r>
          </a:p>
        </p:txBody>
      </p:sp>
    </p:spTree>
    <p:extLst>
      <p:ext uri="{BB962C8B-B14F-4D97-AF65-F5344CB8AC3E}">
        <p14:creationId xmlns:p14="http://schemas.microsoft.com/office/powerpoint/2010/main" val="3111529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476" y="365125"/>
            <a:ext cx="10575324" cy="1325563"/>
          </a:xfrm>
        </p:spPr>
        <p:txBody>
          <a:bodyPr>
            <a:normAutofit/>
          </a:bodyPr>
          <a:lstStyle/>
          <a:p>
            <a:pPr algn="ctr"/>
            <a:r>
              <a:rPr lang="en-US" sz="6000" b="1" dirty="0">
                <a:latin typeface="+mn-lt"/>
              </a:rPr>
              <a:t>Our Reach</a:t>
            </a:r>
          </a:p>
        </p:txBody>
      </p:sp>
      <p:sp>
        <p:nvSpPr>
          <p:cNvPr id="3" name="Content Placeholder 2"/>
          <p:cNvSpPr>
            <a:spLocks noGrp="1"/>
          </p:cNvSpPr>
          <p:nvPr>
            <p:ph idx="1"/>
          </p:nvPr>
        </p:nvSpPr>
        <p:spPr>
          <a:xfrm>
            <a:off x="1499016" y="1556951"/>
            <a:ext cx="9503763" cy="4569214"/>
          </a:xfrm>
        </p:spPr>
        <p:txBody>
          <a:bodyPr>
            <a:normAutofit fontScale="92500" lnSpcReduction="20000"/>
          </a:bodyPr>
          <a:lstStyle/>
          <a:p>
            <a:r>
              <a:rPr lang="en-US" sz="2400" dirty="0">
                <a:latin typeface="+mn-lt"/>
              </a:rPr>
              <a:t>Approximately 430,000 KanCare members in Kansas </a:t>
            </a:r>
          </a:p>
          <a:p>
            <a:pPr marL="0" indent="0">
              <a:buNone/>
            </a:pPr>
            <a:r>
              <a:rPr lang="en-US" sz="2400" dirty="0">
                <a:latin typeface="+mn-lt"/>
              </a:rPr>
              <a:t> </a:t>
            </a:r>
          </a:p>
          <a:p>
            <a:r>
              <a:rPr lang="en-US" sz="2800" dirty="0">
                <a:latin typeface="+mn-lt"/>
              </a:rPr>
              <a:t>One KanCare Ombudsman: Suzanne Lueker (replacing Kerrie Bacon)</a:t>
            </a:r>
          </a:p>
          <a:p>
            <a:pPr lvl="1"/>
            <a:r>
              <a:rPr lang="en-US" dirty="0">
                <a:latin typeface="+mn-lt"/>
              </a:rPr>
              <a:t>Two KOPA </a:t>
            </a:r>
            <a:r>
              <a:rPr lang="en-US" dirty="0"/>
              <a:t>FT employees (KC &amp; Topeka)</a:t>
            </a:r>
          </a:p>
          <a:p>
            <a:pPr lvl="1"/>
            <a:r>
              <a:rPr lang="en-US" dirty="0"/>
              <a:t>One WSU satellite office FT employee </a:t>
            </a:r>
          </a:p>
          <a:p>
            <a:pPr lvl="1"/>
            <a:r>
              <a:rPr lang="en-US" dirty="0">
                <a:latin typeface="+mn-lt"/>
              </a:rPr>
              <a:t>Volunteer team (6-20 volunteers across KC/WSU offices) </a:t>
            </a:r>
          </a:p>
          <a:p>
            <a:pPr marL="0" indent="0">
              <a:buNone/>
            </a:pPr>
            <a:endParaRPr lang="en-US" sz="2800" dirty="0">
              <a:latin typeface="+mn-lt"/>
            </a:endParaRPr>
          </a:p>
          <a:p>
            <a:pPr algn="ctr"/>
            <a:r>
              <a:rPr lang="en-US" sz="3600" b="1" dirty="0">
                <a:latin typeface="+mn-lt"/>
              </a:rPr>
              <a:t>1-855-643-8180</a:t>
            </a:r>
          </a:p>
          <a:p>
            <a:pPr marL="0" indent="0">
              <a:buNone/>
            </a:pPr>
            <a:endParaRPr lang="en-US" sz="2400" dirty="0">
              <a:latin typeface="+mn-lt"/>
            </a:endParaRPr>
          </a:p>
          <a:p>
            <a:r>
              <a:rPr lang="en-US" dirty="0">
                <a:latin typeface="+mn-lt"/>
              </a:rPr>
              <a:t>To assist KanCare members, we have created both the </a:t>
            </a:r>
            <a:r>
              <a:rPr lang="en-US" b="1" dirty="0">
                <a:latin typeface="+mn-lt"/>
              </a:rPr>
              <a:t>KanCare Ombudsman Volunteer Program </a:t>
            </a:r>
            <a:r>
              <a:rPr lang="en-US" dirty="0">
                <a:latin typeface="+mn-lt"/>
              </a:rPr>
              <a:t>and the KanCare Ombudsman </a:t>
            </a:r>
            <a:r>
              <a:rPr lang="en-US" b="1" dirty="0">
                <a:latin typeface="+mn-lt"/>
              </a:rPr>
              <a:t>Outreach &amp; Resources materials</a:t>
            </a:r>
          </a:p>
          <a:p>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80072-E976-4164-B251-BB9FF94A8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5240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3971" y="-152400"/>
            <a:ext cx="8229600" cy="1143000"/>
          </a:xfrm>
        </p:spPr>
        <p:txBody>
          <a:bodyPr/>
          <a:lstStyle/>
          <a:p>
            <a:pPr algn="ctr"/>
            <a:r>
              <a:rPr lang="en-US" dirty="0"/>
              <a:t>Also in this section, Page 9…</a:t>
            </a:r>
          </a:p>
        </p:txBody>
      </p:sp>
      <p:sp>
        <p:nvSpPr>
          <p:cNvPr id="5" name="Rectangle 4"/>
          <p:cNvSpPr/>
          <p:nvPr/>
        </p:nvSpPr>
        <p:spPr>
          <a:xfrm>
            <a:off x="1563968" y="1210025"/>
            <a:ext cx="386823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Is this person pregnant?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BE84D502-6A62-4487-8048-CA228F40C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739" y="2602330"/>
            <a:ext cx="7746521" cy="2142290"/>
          </a:xfrm>
          <a:prstGeom prst="rect">
            <a:avLst/>
          </a:prstGeom>
          <a:ln w="25400">
            <a:solidFill>
              <a:schemeClr val="tx1"/>
            </a:solidFill>
          </a:ln>
        </p:spPr>
      </p:pic>
      <p:sp>
        <p:nvSpPr>
          <p:cNvPr id="4" name="Oval 3"/>
          <p:cNvSpPr/>
          <p:nvPr/>
        </p:nvSpPr>
        <p:spPr>
          <a:xfrm>
            <a:off x="8818618" y="2602330"/>
            <a:ext cx="1469183" cy="304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 9</a:t>
            </a:r>
          </a:p>
        </p:txBody>
      </p:sp>
    </p:spTree>
    <p:extLst>
      <p:ext uri="{BB962C8B-B14F-4D97-AF65-F5344CB8AC3E}">
        <p14:creationId xmlns:p14="http://schemas.microsoft.com/office/powerpoint/2010/main" val="37897004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152400" y="216896"/>
            <a:ext cx="10515600" cy="1325563"/>
          </a:xfrm>
        </p:spPr>
        <p:txBody>
          <a:bodyPr/>
          <a:lstStyle/>
          <a:p>
            <a:r>
              <a:rPr lang="en-US" b="1" dirty="0"/>
              <a:t>Page 10.B - Help with medical bills in the past 3 months </a:t>
            </a:r>
          </a:p>
        </p:txBody>
      </p:sp>
      <p:sp>
        <p:nvSpPr>
          <p:cNvPr id="6" name="TextBox 5">
            <a:extLst>
              <a:ext uri="{FF2B5EF4-FFF2-40B4-BE49-F238E27FC236}">
                <a16:creationId xmlns:a16="http://schemas.microsoft.com/office/drawing/2014/main" id="{DFEA812E-51D8-43B2-A14A-B88EDA854D8E}"/>
              </a:ext>
            </a:extLst>
          </p:cNvPr>
          <p:cNvSpPr txBox="1"/>
          <p:nvPr/>
        </p:nvSpPr>
        <p:spPr>
          <a:xfrm>
            <a:off x="527538" y="2354284"/>
            <a:ext cx="507474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Section C asks about medical bills in the past 3 months and any changes in the household in the past 3 months. </a:t>
            </a:r>
          </a:p>
        </p:txBody>
      </p:sp>
      <p:pic>
        <p:nvPicPr>
          <p:cNvPr id="8" name="Content Placeholder 7" descr="Graphical user interface, text, application, email&#10;&#10;Description automatically generated">
            <a:extLst>
              <a:ext uri="{FF2B5EF4-FFF2-40B4-BE49-F238E27FC236}">
                <a16:creationId xmlns:a16="http://schemas.microsoft.com/office/drawing/2014/main" id="{F51B2FA1-D31D-47AC-98F0-21524D277C7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1126242"/>
            <a:ext cx="4572000" cy="5514862"/>
          </a:xfrm>
          <a:prstGeom prst="rect">
            <a:avLst/>
          </a:prstGeom>
          <a:ln w="25400" cap="sq">
            <a:solidFill>
              <a:srgbClr val="000000"/>
            </a:solidFill>
            <a:prstDash val="solid"/>
            <a:miter lim="800000"/>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5201407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44738" y="3850376"/>
            <a:ext cx="11302524" cy="2871099"/>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Including Medicare premiums?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is important to mark this question “yes” if the applicant needs help paying medical bills that occurred three months prior to the application completion date.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Not ALL KanCare programs are retroactive and able to pay for previous medical bills, but some programs will.  </a:t>
            </a:r>
          </a:p>
          <a:p>
            <a:pPr marL="171450" marR="0" lvl="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applicant must mark these questions “yes” to allow KDHE to review their eligibility for the last three months.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p:cNvSpPr>
            <a:spLocks noGrp="1"/>
          </p:cNvSpPr>
          <p:nvPr>
            <p:ph type="title"/>
          </p:nvPr>
        </p:nvSpPr>
        <p:spPr>
          <a:xfrm>
            <a:off x="172528" y="0"/>
            <a:ext cx="11816272" cy="1143000"/>
          </a:xfrm>
        </p:spPr>
        <p:txBody>
          <a:bodyPr>
            <a:noAutofit/>
          </a:bodyPr>
          <a:lstStyle/>
          <a:p>
            <a:pPr algn="ctr"/>
            <a:r>
              <a:rPr lang="en-US" sz="3600" b="1" dirty="0"/>
              <a:t>Need Help Paying Medical Bills from the Last 3 Months?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Content Placeholder 9">
            <a:extLst>
              <a:ext uri="{FF2B5EF4-FFF2-40B4-BE49-F238E27FC236}">
                <a16:creationId xmlns:a16="http://schemas.microsoft.com/office/drawing/2014/main" id="{F0ECC224-5C45-40D9-9E35-744A8A6932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8279" y="979277"/>
            <a:ext cx="7913921" cy="2718281"/>
          </a:xfrm>
          <a:prstGeom prst="rect">
            <a:avLst/>
          </a:prstGeom>
          <a:ln w="25400" cap="sq">
            <a:solidFill>
              <a:srgbClr val="000000"/>
            </a:solidFill>
            <a:prstDash val="solid"/>
            <a:miter lim="800000"/>
          </a:ln>
          <a:effectLst>
            <a:outerShdw blurRad="76200" dir="18900000" sy="23000" kx="-1200000" algn="bl" rotWithShape="0">
              <a:prstClr val="black">
                <a:alpha val="20000"/>
              </a:prstClr>
            </a:outerShdw>
          </a:effectLst>
        </p:spPr>
      </p:pic>
      <p:sp>
        <p:nvSpPr>
          <p:cNvPr id="9" name="Oval 8"/>
          <p:cNvSpPr/>
          <p:nvPr/>
        </p:nvSpPr>
        <p:spPr>
          <a:xfrm>
            <a:off x="10091834" y="826877"/>
            <a:ext cx="1261966" cy="304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 10</a:t>
            </a:r>
          </a:p>
        </p:txBody>
      </p:sp>
    </p:spTree>
    <p:extLst>
      <p:ext uri="{BB962C8B-B14F-4D97-AF65-F5344CB8AC3E}">
        <p14:creationId xmlns:p14="http://schemas.microsoft.com/office/powerpoint/2010/main" val="35116657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779037" y="4876801"/>
            <a:ext cx="8229600" cy="1477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ontent Placeholder 1"/>
          <p:cNvSpPr>
            <a:spLocks noGrp="1"/>
          </p:cNvSpPr>
          <p:nvPr>
            <p:ph idx="1"/>
          </p:nvPr>
        </p:nvSpPr>
        <p:spPr>
          <a:xfrm>
            <a:off x="1676400" y="3568915"/>
            <a:ext cx="8839200" cy="3001963"/>
          </a:xfrm>
        </p:spPr>
        <p:txBody>
          <a:bodyPr>
            <a:noAutofit/>
          </a:bodyPr>
          <a:lstStyle/>
          <a:p>
            <a:r>
              <a:rPr lang="en-US" sz="2400" dirty="0"/>
              <a:t>It is important to document if the applicant was in another living arrangement in the three months prior to the application being submitted.</a:t>
            </a:r>
          </a:p>
          <a:p>
            <a:pPr marL="0" indent="0">
              <a:buNone/>
            </a:pPr>
            <a:endParaRPr lang="en-US" sz="1050" dirty="0"/>
          </a:p>
          <a:p>
            <a:r>
              <a:rPr lang="en-US" sz="2400" dirty="0"/>
              <a:t>Where they in another facility, hospital, assisted living, or on their own?</a:t>
            </a:r>
          </a:p>
          <a:p>
            <a:endParaRPr lang="en-US" sz="1050" dirty="0"/>
          </a:p>
          <a:p>
            <a:r>
              <a:rPr lang="en-US" sz="2400" dirty="0"/>
              <a:t>KDHE may determine eligibility for a different medical program in the prior three months based on their living arrangement.</a:t>
            </a:r>
          </a:p>
        </p:txBody>
      </p:sp>
      <p:sp>
        <p:nvSpPr>
          <p:cNvPr id="9" name="Title 1"/>
          <p:cNvSpPr>
            <a:spLocks noGrp="1"/>
          </p:cNvSpPr>
          <p:nvPr>
            <p:ph type="title"/>
          </p:nvPr>
        </p:nvSpPr>
        <p:spPr>
          <a:xfrm>
            <a:off x="1880117" y="-73124"/>
            <a:ext cx="8431763" cy="1143000"/>
          </a:xfrm>
        </p:spPr>
        <p:txBody>
          <a:bodyPr>
            <a:normAutofit fontScale="90000"/>
          </a:bodyPr>
          <a:lstStyle/>
          <a:p>
            <a:pPr algn="ctr"/>
            <a:r>
              <a:rPr lang="en-US" dirty="0"/>
              <a:t>Changes in Household (past 3 months)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5F5486-0585-468C-8E84-014454B43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2160" y="933037"/>
            <a:ext cx="5627679" cy="2419764"/>
          </a:xfrm>
          <a:prstGeom prst="rect">
            <a:avLst/>
          </a:prstGeom>
          <a:ln w="25400">
            <a:solidFill>
              <a:schemeClr val="tx1"/>
            </a:solidFill>
          </a:ln>
        </p:spPr>
      </p:pic>
      <p:sp>
        <p:nvSpPr>
          <p:cNvPr id="11" name="Rounded Rectangle 10"/>
          <p:cNvSpPr/>
          <p:nvPr/>
        </p:nvSpPr>
        <p:spPr>
          <a:xfrm>
            <a:off x="3128512" y="1206714"/>
            <a:ext cx="5934974" cy="76275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p:cNvSpPr/>
          <p:nvPr/>
        </p:nvSpPr>
        <p:spPr>
          <a:xfrm>
            <a:off x="8610153" y="704686"/>
            <a:ext cx="1676400" cy="48825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 10</a:t>
            </a:r>
          </a:p>
        </p:txBody>
      </p:sp>
    </p:spTree>
    <p:extLst>
      <p:ext uri="{BB962C8B-B14F-4D97-AF65-F5344CB8AC3E}">
        <p14:creationId xmlns:p14="http://schemas.microsoft.com/office/powerpoint/2010/main" val="410587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779037" y="4876801"/>
            <a:ext cx="8229600" cy="1477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ontent Placeholder 1"/>
          <p:cNvSpPr>
            <a:spLocks noGrp="1"/>
          </p:cNvSpPr>
          <p:nvPr>
            <p:ph idx="1"/>
          </p:nvPr>
        </p:nvSpPr>
        <p:spPr>
          <a:xfrm>
            <a:off x="2062454" y="3857403"/>
            <a:ext cx="8229600" cy="3001963"/>
          </a:xfrm>
        </p:spPr>
        <p:txBody>
          <a:bodyPr>
            <a:normAutofit/>
          </a:bodyPr>
          <a:lstStyle/>
          <a:p>
            <a:r>
              <a:rPr lang="en-US" dirty="0"/>
              <a:t>In some cases, applicants have worked in prior months, but are now unable to work and need medical assistance.</a:t>
            </a:r>
          </a:p>
          <a:p>
            <a:endParaRPr lang="en-US" sz="1200" dirty="0"/>
          </a:p>
          <a:p>
            <a:r>
              <a:rPr lang="en-US" dirty="0"/>
              <a:t>It is important to list any wages and provide copies of pay stubs for each of the prior months the applicant has requested help for medical costs.</a:t>
            </a:r>
          </a:p>
          <a:p>
            <a:endParaRPr lang="en-US" dirty="0"/>
          </a:p>
          <a:p>
            <a:endParaRPr lang="en-US" dirty="0"/>
          </a:p>
        </p:txBody>
      </p:sp>
      <p:sp>
        <p:nvSpPr>
          <p:cNvPr id="9" name="Title 1"/>
          <p:cNvSpPr>
            <a:spLocks noGrp="1"/>
          </p:cNvSpPr>
          <p:nvPr>
            <p:ph type="title"/>
          </p:nvPr>
        </p:nvSpPr>
        <p:spPr>
          <a:xfrm>
            <a:off x="1680352" y="54405"/>
            <a:ext cx="8431763" cy="1143000"/>
          </a:xfrm>
        </p:spPr>
        <p:txBody>
          <a:bodyPr>
            <a:normAutofit/>
          </a:bodyPr>
          <a:lstStyle/>
          <a:p>
            <a:pPr algn="ctr"/>
            <a:r>
              <a:rPr lang="en-US" dirty="0"/>
              <a:t>Changes in Income (past 3 months)</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4C18AEB-3E6B-4F37-A367-1DE1C9CBEF76}"/>
              </a:ext>
            </a:extLst>
          </p:cNvPr>
          <p:cNvPicPr>
            <a:picLocks noChangeAspect="1"/>
          </p:cNvPicPr>
          <p:nvPr/>
        </p:nvPicPr>
        <p:blipFill>
          <a:blip r:embed="rId3"/>
          <a:stretch>
            <a:fillRect/>
          </a:stretch>
        </p:blipFill>
        <p:spPr>
          <a:xfrm>
            <a:off x="3258066" y="1292857"/>
            <a:ext cx="5675868" cy="2469094"/>
          </a:xfrm>
          <a:prstGeom prst="rect">
            <a:avLst/>
          </a:prstGeom>
        </p:spPr>
      </p:pic>
      <p:sp>
        <p:nvSpPr>
          <p:cNvPr id="13" name="Rounded Rectangle 10">
            <a:extLst>
              <a:ext uri="{FF2B5EF4-FFF2-40B4-BE49-F238E27FC236}">
                <a16:creationId xmlns:a16="http://schemas.microsoft.com/office/drawing/2014/main" id="{9EEEB1FE-1D36-42A9-8833-1789FBFEE5EB}"/>
              </a:ext>
            </a:extLst>
          </p:cNvPr>
          <p:cNvSpPr/>
          <p:nvPr/>
        </p:nvSpPr>
        <p:spPr>
          <a:xfrm>
            <a:off x="3128513" y="2303219"/>
            <a:ext cx="5934974" cy="76275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p:cNvSpPr/>
          <p:nvPr/>
        </p:nvSpPr>
        <p:spPr>
          <a:xfrm>
            <a:off x="8534401" y="1154966"/>
            <a:ext cx="1676400" cy="56445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 10</a:t>
            </a:r>
          </a:p>
        </p:txBody>
      </p:sp>
    </p:spTree>
    <p:extLst>
      <p:ext uri="{BB962C8B-B14F-4D97-AF65-F5344CB8AC3E}">
        <p14:creationId xmlns:p14="http://schemas.microsoft.com/office/powerpoint/2010/main" val="3194966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779037" y="4876801"/>
            <a:ext cx="8229600" cy="1477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ontent Placeholder 1"/>
          <p:cNvSpPr>
            <a:spLocks noGrp="1"/>
          </p:cNvSpPr>
          <p:nvPr>
            <p:ph idx="1"/>
          </p:nvPr>
        </p:nvSpPr>
        <p:spPr>
          <a:xfrm>
            <a:off x="1779038" y="4114801"/>
            <a:ext cx="8660363" cy="2744565"/>
          </a:xfrm>
        </p:spPr>
        <p:txBody>
          <a:bodyPr>
            <a:noAutofit/>
          </a:bodyPr>
          <a:lstStyle/>
          <a:p>
            <a:pPr marL="0" indent="0">
              <a:buNone/>
            </a:pPr>
            <a:r>
              <a:rPr lang="en-US" sz="2400" b="1" u="sng" dirty="0"/>
              <a:t>For example</a:t>
            </a:r>
            <a:r>
              <a:rPr lang="en-US" sz="2400" b="1" dirty="0"/>
              <a:t>:  </a:t>
            </a:r>
          </a:p>
          <a:p>
            <a:r>
              <a:rPr lang="en-US" sz="2400" dirty="0"/>
              <a:t>Did the applicant close a savings account and use the funds to set up a funeral arrangement?</a:t>
            </a:r>
          </a:p>
          <a:p>
            <a:endParaRPr lang="en-US" sz="1000" dirty="0"/>
          </a:p>
          <a:p>
            <a:r>
              <a:rPr lang="en-US" sz="2400" dirty="0"/>
              <a:t>If so, KDHE would need verification that (1) the savings account had been closed and (2) a copy of the funeral arrangements.</a:t>
            </a:r>
          </a:p>
        </p:txBody>
      </p:sp>
      <p:sp>
        <p:nvSpPr>
          <p:cNvPr id="9" name="Title 1"/>
          <p:cNvSpPr>
            <a:spLocks noGrp="1"/>
          </p:cNvSpPr>
          <p:nvPr>
            <p:ph type="title"/>
          </p:nvPr>
        </p:nvSpPr>
        <p:spPr>
          <a:xfrm>
            <a:off x="1677955" y="14558"/>
            <a:ext cx="8431763" cy="1143000"/>
          </a:xfrm>
        </p:spPr>
        <p:txBody>
          <a:bodyPr>
            <a:normAutofit fontScale="90000"/>
          </a:bodyPr>
          <a:lstStyle/>
          <a:p>
            <a:pPr algn="ctr"/>
            <a:r>
              <a:rPr lang="en-US" dirty="0"/>
              <a:t>Changes in resources (past 3 months)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A8D03B6-52D1-4295-9872-17BFD5424B78}"/>
              </a:ext>
            </a:extLst>
          </p:cNvPr>
          <p:cNvPicPr>
            <a:picLocks noChangeAspect="1"/>
          </p:cNvPicPr>
          <p:nvPr/>
        </p:nvPicPr>
        <p:blipFill>
          <a:blip r:embed="rId3"/>
          <a:stretch>
            <a:fillRect/>
          </a:stretch>
        </p:blipFill>
        <p:spPr>
          <a:xfrm>
            <a:off x="3258066" y="1081468"/>
            <a:ext cx="5675868" cy="2469094"/>
          </a:xfrm>
          <a:prstGeom prst="rect">
            <a:avLst/>
          </a:prstGeom>
        </p:spPr>
      </p:pic>
      <p:pic>
        <p:nvPicPr>
          <p:cNvPr id="4" name="Picture 3">
            <a:extLst>
              <a:ext uri="{FF2B5EF4-FFF2-40B4-BE49-F238E27FC236}">
                <a16:creationId xmlns:a16="http://schemas.microsoft.com/office/drawing/2014/main" id="{D7AABDD1-B718-4179-B366-499DDDF968FB}"/>
              </a:ext>
            </a:extLst>
          </p:cNvPr>
          <p:cNvPicPr>
            <a:picLocks noChangeAspect="1"/>
          </p:cNvPicPr>
          <p:nvPr/>
        </p:nvPicPr>
        <p:blipFill>
          <a:blip r:embed="rId4"/>
          <a:stretch>
            <a:fillRect/>
          </a:stretch>
        </p:blipFill>
        <p:spPr>
          <a:xfrm>
            <a:off x="3121920" y="2811554"/>
            <a:ext cx="5974598" cy="798645"/>
          </a:xfrm>
          <a:prstGeom prst="rect">
            <a:avLst/>
          </a:prstGeom>
        </p:spPr>
      </p:pic>
      <p:sp>
        <p:nvSpPr>
          <p:cNvPr id="8" name="Oval 7"/>
          <p:cNvSpPr/>
          <p:nvPr/>
        </p:nvSpPr>
        <p:spPr>
          <a:xfrm>
            <a:off x="8744090" y="937371"/>
            <a:ext cx="1676400" cy="4419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 10</a:t>
            </a:r>
          </a:p>
        </p:txBody>
      </p:sp>
    </p:spTree>
    <p:extLst>
      <p:ext uri="{BB962C8B-B14F-4D97-AF65-F5344CB8AC3E}">
        <p14:creationId xmlns:p14="http://schemas.microsoft.com/office/powerpoint/2010/main" val="30002511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617838" y="12700"/>
            <a:ext cx="10956324" cy="1325563"/>
          </a:xfrm>
        </p:spPr>
        <p:txBody>
          <a:bodyPr/>
          <a:lstStyle/>
          <a:p>
            <a:pPr algn="ctr"/>
            <a:r>
              <a:rPr lang="en-US" b="1" dirty="0"/>
              <a:t>Page 11- Federal income tax information</a:t>
            </a:r>
          </a:p>
        </p:txBody>
      </p:sp>
      <p:sp>
        <p:nvSpPr>
          <p:cNvPr id="6" name="TextBox 5">
            <a:extLst>
              <a:ext uri="{FF2B5EF4-FFF2-40B4-BE49-F238E27FC236}">
                <a16:creationId xmlns:a16="http://schemas.microsoft.com/office/drawing/2014/main" id="{DFEA812E-51D8-43B2-A14A-B88EDA854D8E}"/>
              </a:ext>
            </a:extLst>
          </p:cNvPr>
          <p:cNvSpPr txBox="1"/>
          <p:nvPr/>
        </p:nvSpPr>
        <p:spPr>
          <a:xfrm>
            <a:off x="475432" y="1696605"/>
            <a:ext cx="6433811" cy="46782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Section D asks the applicant and the household plans to file their taxes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is aimed at how a consumer WILL FILE their taxes the following April (NOT how they have previously filed).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Please answer the tax information questions for the (1) primary applicant AND any (2) dependents (even if they are not applying for medical coverage).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2EE5FFA8-ABBE-444C-8985-CA6A840395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45847" y="976593"/>
            <a:ext cx="4370721" cy="5661687"/>
          </a:xfrm>
          <a:ln w="25400">
            <a:solidFill>
              <a:schemeClr val="tx1"/>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5784287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838200" y="123252"/>
            <a:ext cx="10515600" cy="1325563"/>
          </a:xfrm>
        </p:spPr>
        <p:txBody>
          <a:bodyPr/>
          <a:lstStyle/>
          <a:p>
            <a:pPr algn="ctr"/>
            <a:r>
              <a:rPr lang="en-US" b="1" dirty="0"/>
              <a:t>Page 12. E- Tell us about deductions</a:t>
            </a:r>
          </a:p>
        </p:txBody>
      </p:sp>
      <p:pic>
        <p:nvPicPr>
          <p:cNvPr id="5" name="Picture 4">
            <a:extLst>
              <a:ext uri="{FF2B5EF4-FFF2-40B4-BE49-F238E27FC236}">
                <a16:creationId xmlns:a16="http://schemas.microsoft.com/office/drawing/2014/main" id="{06E3355A-FCB5-4B5E-905B-FA6CB77C2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552" y="1191383"/>
            <a:ext cx="4306896" cy="5543365"/>
          </a:xfrm>
          <a:prstGeom prst="rect">
            <a:avLst/>
          </a:prstGeom>
          <a:ln w="25400">
            <a:solidFill>
              <a:schemeClr val="tx1"/>
            </a:solidFill>
          </a:ln>
          <a:effectLst>
            <a:outerShdw blurRad="76200" dir="18900000" sy="23000" kx="-1200000" algn="bl" rotWithShape="0">
              <a:prstClr val="black">
                <a:alpha val="20000"/>
              </a:prstClr>
            </a:outerShdw>
          </a:effectLst>
        </p:spPr>
      </p:pic>
      <p:sp>
        <p:nvSpPr>
          <p:cNvPr id="3" name="Oval 2">
            <a:extLst>
              <a:ext uri="{FF2B5EF4-FFF2-40B4-BE49-F238E27FC236}">
                <a16:creationId xmlns:a16="http://schemas.microsoft.com/office/drawing/2014/main" id="{0394FCD1-96CE-4B05-8D3B-6EBDB0839DE6}"/>
              </a:ext>
            </a:extLst>
          </p:cNvPr>
          <p:cNvSpPr/>
          <p:nvPr/>
        </p:nvSpPr>
        <p:spPr>
          <a:xfrm>
            <a:off x="3662458" y="1191383"/>
            <a:ext cx="4877108" cy="221050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2404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838200" y="2"/>
            <a:ext cx="10515600" cy="925016"/>
          </a:xfrm>
        </p:spPr>
        <p:txBody>
          <a:bodyPr>
            <a:normAutofit/>
          </a:bodyPr>
          <a:lstStyle/>
          <a:p>
            <a:pPr algn="ctr"/>
            <a:r>
              <a:rPr lang="en-US" sz="3600" b="1" dirty="0"/>
              <a:t>Page 12.F - Tell us if anyone is disabled</a:t>
            </a:r>
          </a:p>
        </p:txBody>
      </p:sp>
      <p:pic>
        <p:nvPicPr>
          <p:cNvPr id="5" name="Picture 4">
            <a:extLst>
              <a:ext uri="{FF2B5EF4-FFF2-40B4-BE49-F238E27FC236}">
                <a16:creationId xmlns:a16="http://schemas.microsoft.com/office/drawing/2014/main" id="{06E3355A-FCB5-4B5E-905B-FA6CB77C2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461" y="1178110"/>
            <a:ext cx="4306896" cy="5543365"/>
          </a:xfrm>
          <a:prstGeom prst="rect">
            <a:avLst/>
          </a:prstGeom>
          <a:ln w="25400">
            <a:solidFill>
              <a:schemeClr val="tx1"/>
            </a:solidFill>
          </a:ln>
          <a:effectLst>
            <a:outerShdw blurRad="76200" dir="18900000" sy="23000" kx="-1200000" algn="bl" rotWithShape="0">
              <a:prstClr val="black">
                <a:alpha val="20000"/>
              </a:prstClr>
            </a:outerShdw>
          </a:effectLst>
        </p:spPr>
      </p:pic>
      <p:sp>
        <p:nvSpPr>
          <p:cNvPr id="3" name="Oval 2">
            <a:extLst>
              <a:ext uri="{FF2B5EF4-FFF2-40B4-BE49-F238E27FC236}">
                <a16:creationId xmlns:a16="http://schemas.microsoft.com/office/drawing/2014/main" id="{0394FCD1-96CE-4B05-8D3B-6EBDB0839DE6}"/>
              </a:ext>
            </a:extLst>
          </p:cNvPr>
          <p:cNvSpPr/>
          <p:nvPr/>
        </p:nvSpPr>
        <p:spPr>
          <a:xfrm>
            <a:off x="7027816" y="3057993"/>
            <a:ext cx="5103223" cy="366348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071F76-806C-4028-A1E2-2AF942D3FB36}"/>
              </a:ext>
            </a:extLst>
          </p:cNvPr>
          <p:cNvSpPr txBox="1"/>
          <p:nvPr/>
        </p:nvSpPr>
        <p:spPr>
          <a:xfrm>
            <a:off x="60961" y="925018"/>
            <a:ext cx="6966856" cy="51962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This section asks: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If anyone in the household has a documented disability, lasting more than 12 months or that will result in death </a:t>
            </a:r>
          </a:p>
          <a:p>
            <a:pPr marL="0" marR="0" lvl="0" indent="0" algn="l" defTabSz="914400" rtl="0" eaLnBrk="1" fontAlgn="auto" latinLnBrk="0" hangingPunct="1">
              <a:lnSpc>
                <a:spcPct val="100000"/>
              </a:lnSpc>
              <a:spcBef>
                <a:spcPts val="2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About Social Security Benefits (SSI or SSDI), application for disability benefits or previous denials and appeal dates</a:t>
            </a:r>
          </a:p>
          <a:p>
            <a:pPr marL="0" marR="0" lvl="0" indent="0" algn="l" defTabSz="914400" rtl="0" eaLnBrk="1" fontAlgn="auto" latinLnBrk="0" hangingPunct="1">
              <a:lnSpc>
                <a:spcPct val="100000"/>
              </a:lnSpc>
              <a:spcBef>
                <a:spcPts val="2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Exacerbation of current disabilities (since last filing) </a:t>
            </a:r>
          </a:p>
          <a:p>
            <a:pPr marL="0" marR="0" lvl="0" indent="0" algn="l" defTabSz="914400" rtl="0" eaLnBrk="1" fontAlgn="auto" latinLnBrk="0" hangingPunct="1">
              <a:lnSpc>
                <a:spcPct val="100000"/>
              </a:lnSpc>
              <a:spcBef>
                <a:spcPts val="2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Presence of new disabilities (since last filing)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If the individual has already been determined “Disabled” by the Social Security Administration, they would answer lines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If any of the following questions do not apply to you, put </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N/A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(non-applicable)…</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Don’t leave anything blank!</a:t>
            </a:r>
          </a:p>
        </p:txBody>
      </p:sp>
    </p:spTree>
    <p:extLst>
      <p:ext uri="{BB962C8B-B14F-4D97-AF65-F5344CB8AC3E}">
        <p14:creationId xmlns:p14="http://schemas.microsoft.com/office/powerpoint/2010/main" val="3029008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838200" y="0"/>
            <a:ext cx="10515600" cy="1325563"/>
          </a:xfrm>
        </p:spPr>
        <p:txBody>
          <a:bodyPr/>
          <a:lstStyle/>
          <a:p>
            <a:pPr algn="ctr"/>
            <a:r>
              <a:rPr lang="en-US" b="1" dirty="0"/>
              <a:t>Page 13.G - Resources</a:t>
            </a:r>
          </a:p>
        </p:txBody>
      </p:sp>
      <p:pic>
        <p:nvPicPr>
          <p:cNvPr id="6" name="Picture 5">
            <a:extLst>
              <a:ext uri="{FF2B5EF4-FFF2-40B4-BE49-F238E27FC236}">
                <a16:creationId xmlns:a16="http://schemas.microsoft.com/office/drawing/2014/main" id="{CDEAF632-978E-4D0A-86EA-F8837C0C7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566" y="1231255"/>
            <a:ext cx="4221358" cy="5460057"/>
          </a:xfrm>
          <a:prstGeom prst="rect">
            <a:avLst/>
          </a:prstGeom>
          <a:ln w="25400">
            <a:solidFill>
              <a:schemeClr val="tx1"/>
            </a:solidFill>
          </a:ln>
          <a:effectLst>
            <a:outerShdw blurRad="76200" dir="18900000" sy="23000" kx="-1200000" algn="bl" rotWithShape="0">
              <a:prstClr val="black">
                <a:alpha val="20000"/>
              </a:prstClr>
            </a:outerShdw>
          </a:effectLst>
        </p:spPr>
      </p:pic>
      <p:sp>
        <p:nvSpPr>
          <p:cNvPr id="7" name="TextBox 6">
            <a:extLst>
              <a:ext uri="{FF2B5EF4-FFF2-40B4-BE49-F238E27FC236}">
                <a16:creationId xmlns:a16="http://schemas.microsoft.com/office/drawing/2014/main" id="{BDD9E8B0-4BCD-4D80-BEE6-ED72F4F55B59}"/>
              </a:ext>
            </a:extLst>
          </p:cNvPr>
          <p:cNvSpPr txBox="1"/>
          <p:nvPr/>
        </p:nvSpPr>
        <p:spPr>
          <a:xfrm>
            <a:off x="10250226" y="1325563"/>
            <a:ext cx="1847789"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Note: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This page has small paper clip icons next to the resources that require documentation showing proof of the information provided.</a:t>
            </a:r>
          </a:p>
        </p:txBody>
      </p:sp>
      <p:sp>
        <p:nvSpPr>
          <p:cNvPr id="8" name="Content Placeholder 2">
            <a:extLst>
              <a:ext uri="{FF2B5EF4-FFF2-40B4-BE49-F238E27FC236}">
                <a16:creationId xmlns:a16="http://schemas.microsoft.com/office/drawing/2014/main" id="{5864BB77-272E-47C2-8D8C-1868B342CBC3}"/>
              </a:ext>
            </a:extLst>
          </p:cNvPr>
          <p:cNvSpPr>
            <a:spLocks noGrp="1"/>
          </p:cNvSpPr>
          <p:nvPr>
            <p:ph idx="1"/>
          </p:nvPr>
        </p:nvSpPr>
        <p:spPr>
          <a:xfrm>
            <a:off x="183567" y="1462088"/>
            <a:ext cx="5715000" cy="5205185"/>
          </a:xfrm>
        </p:spPr>
        <p:txBody>
          <a:bodyPr>
            <a:noAutofit/>
          </a:bodyPr>
          <a:lstStyle/>
          <a:p>
            <a:endParaRPr lang="en-US" sz="800" dirty="0"/>
          </a:p>
          <a:p>
            <a:endParaRPr lang="en-US" sz="800" dirty="0"/>
          </a:p>
          <a:p>
            <a:pPr>
              <a:spcBef>
                <a:spcPts val="200"/>
              </a:spcBef>
            </a:pPr>
            <a:r>
              <a:rPr lang="en-US" sz="2200" dirty="0"/>
              <a:t>Put everything in here- let the eligibility team sort it out.  </a:t>
            </a:r>
          </a:p>
          <a:p>
            <a:pPr>
              <a:spcBef>
                <a:spcPts val="200"/>
              </a:spcBef>
            </a:pPr>
            <a:endParaRPr lang="en-US" sz="2200" dirty="0"/>
          </a:p>
          <a:p>
            <a:pPr>
              <a:spcBef>
                <a:spcPts val="200"/>
              </a:spcBef>
            </a:pPr>
            <a:r>
              <a:rPr lang="en-US" sz="2200" dirty="0"/>
              <a:t>Not everything you put in this section will be held “against” you.  </a:t>
            </a:r>
          </a:p>
          <a:p>
            <a:pPr>
              <a:spcBef>
                <a:spcPts val="200"/>
              </a:spcBef>
            </a:pPr>
            <a:endParaRPr lang="en-US" sz="2200" dirty="0"/>
          </a:p>
          <a:p>
            <a:pPr>
              <a:spcBef>
                <a:spcPts val="200"/>
              </a:spcBef>
            </a:pPr>
            <a:r>
              <a:rPr lang="en-US" sz="2200" dirty="0"/>
              <a:t>Deductions exist, so make sure you report all money in each specific category .</a:t>
            </a:r>
          </a:p>
          <a:p>
            <a:pPr>
              <a:spcBef>
                <a:spcPts val="200"/>
              </a:spcBef>
            </a:pPr>
            <a:endParaRPr lang="en-US" sz="2200" dirty="0"/>
          </a:p>
          <a:p>
            <a:pPr>
              <a:spcBef>
                <a:spcPts val="200"/>
              </a:spcBef>
            </a:pPr>
            <a:r>
              <a:rPr lang="en-US" sz="2200" dirty="0"/>
              <a:t>Anything you put here will need to be backed up with a statement from the bank or applicable governing body.</a:t>
            </a:r>
          </a:p>
          <a:p>
            <a:pPr>
              <a:spcBef>
                <a:spcPts val="200"/>
              </a:spcBef>
              <a:buNone/>
            </a:pPr>
            <a:endParaRPr lang="en-US" sz="2200" dirty="0"/>
          </a:p>
          <a:p>
            <a:pPr>
              <a:spcBef>
                <a:spcPts val="200"/>
              </a:spcBef>
            </a:pPr>
            <a:r>
              <a:rPr lang="en-US" sz="2200" dirty="0"/>
              <a:t>Put all vehicle info down as well- anyone in the house owning a vehicle needs to be included. </a:t>
            </a:r>
          </a:p>
        </p:txBody>
      </p:sp>
      <p:sp>
        <p:nvSpPr>
          <p:cNvPr id="9" name="Rectangle 8">
            <a:extLst>
              <a:ext uri="{FF2B5EF4-FFF2-40B4-BE49-F238E27FC236}">
                <a16:creationId xmlns:a16="http://schemas.microsoft.com/office/drawing/2014/main" id="{7D99068B-0027-4E79-B91F-2349D1B4C8B4}"/>
              </a:ext>
            </a:extLst>
          </p:cNvPr>
          <p:cNvSpPr/>
          <p:nvPr/>
        </p:nvSpPr>
        <p:spPr>
          <a:xfrm>
            <a:off x="1017879" y="1231255"/>
            <a:ext cx="4046375" cy="461665"/>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BE HONEST &amp; COMPLETE</a:t>
            </a:r>
          </a:p>
        </p:txBody>
      </p:sp>
    </p:spTree>
    <p:extLst>
      <p:ext uri="{BB962C8B-B14F-4D97-AF65-F5344CB8AC3E}">
        <p14:creationId xmlns:p14="http://schemas.microsoft.com/office/powerpoint/2010/main" val="411353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150076" y="4251509"/>
            <a:ext cx="8136924" cy="373948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Services are free, unbiased, and confidential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Trained staff &amp; volunteers answer questions &amp; assist in the resolution of Medicaid-related issues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We work as a team across all offices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Resource-connectors</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rather than</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case managers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855-643-8180</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2" descr="H:\Lisa's Drive\3 Pictures - legally downloaded or self created\Pics from ThinkStock\phone conversa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72" t="30582" r="18611" b="23283"/>
          <a:stretch/>
        </p:blipFill>
        <p:spPr bwMode="auto">
          <a:xfrm>
            <a:off x="3149237" y="1371600"/>
            <a:ext cx="5349241" cy="2632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title"/>
          </p:nvPr>
        </p:nvSpPr>
        <p:spPr>
          <a:xfrm>
            <a:off x="1828800" y="243114"/>
            <a:ext cx="8458200" cy="1143000"/>
          </a:xfrm>
        </p:spPr>
        <p:txBody>
          <a:bodyPr>
            <a:normAutofit/>
          </a:bodyPr>
          <a:lstStyle/>
          <a:p>
            <a:r>
              <a:rPr lang="en-US" sz="3600" b="1" dirty="0">
                <a:latin typeface="+mn-lt"/>
              </a:rPr>
              <a:t>KanCare Ombudsman Volunteer Program</a:t>
            </a:r>
            <a:endParaRPr lang="en-US" sz="3600" dirty="0">
              <a:latin typeface="+mn-lt"/>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80072-E976-4164-B251-BB9FF94A8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9837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838200" y="0"/>
            <a:ext cx="10515600" cy="1325563"/>
          </a:xfrm>
        </p:spPr>
        <p:txBody>
          <a:bodyPr/>
          <a:lstStyle/>
          <a:p>
            <a:pPr algn="ctr"/>
            <a:r>
              <a:rPr lang="en-US" b="1" dirty="0"/>
              <a:t>Page 13.G - Resources Continued</a:t>
            </a:r>
          </a:p>
        </p:txBody>
      </p:sp>
      <p:pic>
        <p:nvPicPr>
          <p:cNvPr id="6" name="Picture 5">
            <a:extLst>
              <a:ext uri="{FF2B5EF4-FFF2-40B4-BE49-F238E27FC236}">
                <a16:creationId xmlns:a16="http://schemas.microsoft.com/office/drawing/2014/main" id="{CDEAF632-978E-4D0A-86EA-F8837C0C7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367" y="968816"/>
            <a:ext cx="4552691" cy="5733065"/>
          </a:xfrm>
          <a:prstGeom prst="rect">
            <a:avLst/>
          </a:prstGeom>
          <a:ln w="25400">
            <a:solidFill>
              <a:schemeClr val="tx1"/>
            </a:solidFill>
          </a:ln>
          <a:effectLst>
            <a:outerShdw blurRad="76200" dir="18900000" sy="23000" kx="-1200000" algn="bl" rotWithShape="0">
              <a:prstClr val="black">
                <a:alpha val="20000"/>
              </a:prstClr>
            </a:outerShdw>
          </a:effectLst>
        </p:spPr>
      </p:pic>
      <p:sp>
        <p:nvSpPr>
          <p:cNvPr id="7" name="TextBox 6">
            <a:extLst>
              <a:ext uri="{FF2B5EF4-FFF2-40B4-BE49-F238E27FC236}">
                <a16:creationId xmlns:a16="http://schemas.microsoft.com/office/drawing/2014/main" id="{BDD9E8B0-4BCD-4D80-BEE6-ED72F4F55B59}"/>
              </a:ext>
            </a:extLst>
          </p:cNvPr>
          <p:cNvSpPr txBox="1"/>
          <p:nvPr/>
        </p:nvSpPr>
        <p:spPr>
          <a:xfrm>
            <a:off x="499106" y="2113736"/>
            <a:ext cx="484759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Note: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This page has small paper clip icons next to the resources that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require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documentation showing proof of the information provided.</a:t>
            </a:r>
          </a:p>
        </p:txBody>
      </p:sp>
      <p:sp>
        <p:nvSpPr>
          <p:cNvPr id="9" name="Rectangle 8">
            <a:extLst>
              <a:ext uri="{FF2B5EF4-FFF2-40B4-BE49-F238E27FC236}">
                <a16:creationId xmlns:a16="http://schemas.microsoft.com/office/drawing/2014/main" id="{7D99068B-0027-4E79-B91F-2349D1B4C8B4}"/>
              </a:ext>
            </a:extLst>
          </p:cNvPr>
          <p:cNvSpPr/>
          <p:nvPr/>
        </p:nvSpPr>
        <p:spPr>
          <a:xfrm>
            <a:off x="1017879" y="1231255"/>
            <a:ext cx="4046375" cy="461665"/>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BE HONEST &amp; COMPLETE</a:t>
            </a:r>
          </a:p>
        </p:txBody>
      </p:sp>
      <p:cxnSp>
        <p:nvCxnSpPr>
          <p:cNvPr id="10" name="Straight Arrow Connector 9">
            <a:extLst>
              <a:ext uri="{FF2B5EF4-FFF2-40B4-BE49-F238E27FC236}">
                <a16:creationId xmlns:a16="http://schemas.microsoft.com/office/drawing/2014/main" id="{F91657CE-1C8F-4AF1-8FD8-13087BBE1809}"/>
              </a:ext>
            </a:extLst>
          </p:cNvPr>
          <p:cNvCxnSpPr/>
          <p:nvPr/>
        </p:nvCxnSpPr>
        <p:spPr>
          <a:xfrm>
            <a:off x="3473365" y="4473544"/>
            <a:ext cx="244788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E0B8943-D734-46F8-8A67-D8D9A870200B}"/>
              </a:ext>
            </a:extLst>
          </p:cNvPr>
          <p:cNvCxnSpPr/>
          <p:nvPr/>
        </p:nvCxnSpPr>
        <p:spPr>
          <a:xfrm>
            <a:off x="3473365" y="4111184"/>
            <a:ext cx="244788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A620C6D-224F-470A-BE67-63B14B2F21F2}"/>
              </a:ext>
            </a:extLst>
          </p:cNvPr>
          <p:cNvCxnSpPr/>
          <p:nvPr/>
        </p:nvCxnSpPr>
        <p:spPr>
          <a:xfrm>
            <a:off x="3473365" y="3752140"/>
            <a:ext cx="244788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6825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838200" y="-48859"/>
            <a:ext cx="10515600" cy="1325563"/>
          </a:xfrm>
        </p:spPr>
        <p:txBody>
          <a:bodyPr/>
          <a:lstStyle/>
          <a:p>
            <a:pPr algn="ctr"/>
            <a:r>
              <a:rPr lang="en-US" b="1" dirty="0"/>
              <a:t>Page 13.G - Resources Continued</a:t>
            </a:r>
          </a:p>
        </p:txBody>
      </p:sp>
      <p:pic>
        <p:nvPicPr>
          <p:cNvPr id="6" name="Picture 5">
            <a:extLst>
              <a:ext uri="{FF2B5EF4-FFF2-40B4-BE49-F238E27FC236}">
                <a16:creationId xmlns:a16="http://schemas.microsoft.com/office/drawing/2014/main" id="{CDEAF632-978E-4D0A-86EA-F8837C0C7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367" y="951192"/>
            <a:ext cx="4575219" cy="5761841"/>
          </a:xfrm>
          <a:prstGeom prst="rect">
            <a:avLst/>
          </a:prstGeom>
          <a:ln w="25400">
            <a:solidFill>
              <a:schemeClr val="tx1"/>
            </a:solidFill>
          </a:ln>
          <a:effectLst>
            <a:outerShdw blurRad="76200" dir="18900000" sy="23000" kx="-1200000" algn="bl" rotWithShape="0">
              <a:prstClr val="black">
                <a:alpha val="20000"/>
              </a:prstClr>
            </a:outerShdw>
          </a:effectLst>
        </p:spPr>
      </p:pic>
      <p:sp>
        <p:nvSpPr>
          <p:cNvPr id="7" name="TextBox 6">
            <a:extLst>
              <a:ext uri="{FF2B5EF4-FFF2-40B4-BE49-F238E27FC236}">
                <a16:creationId xmlns:a16="http://schemas.microsoft.com/office/drawing/2014/main" id="{BDD9E8B0-4BCD-4D80-BEE6-ED72F4F55B59}"/>
              </a:ext>
            </a:extLst>
          </p:cNvPr>
          <p:cNvSpPr txBox="1"/>
          <p:nvPr/>
        </p:nvSpPr>
        <p:spPr>
          <a:xfrm>
            <a:off x="753911" y="1797784"/>
            <a:ext cx="457521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Note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This page has small paper clip icons next to the resources that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require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documentation showing proof of the information provided.</a:t>
            </a:r>
          </a:p>
        </p:txBody>
      </p:sp>
      <p:sp>
        <p:nvSpPr>
          <p:cNvPr id="9" name="Rectangle 8">
            <a:extLst>
              <a:ext uri="{FF2B5EF4-FFF2-40B4-BE49-F238E27FC236}">
                <a16:creationId xmlns:a16="http://schemas.microsoft.com/office/drawing/2014/main" id="{7D99068B-0027-4E79-B91F-2349D1B4C8B4}"/>
              </a:ext>
            </a:extLst>
          </p:cNvPr>
          <p:cNvSpPr/>
          <p:nvPr/>
        </p:nvSpPr>
        <p:spPr>
          <a:xfrm>
            <a:off x="1017879" y="1231255"/>
            <a:ext cx="4046375" cy="461665"/>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BE HONEST &amp; COMPLETE</a:t>
            </a:r>
          </a:p>
        </p:txBody>
      </p:sp>
      <p:cxnSp>
        <p:nvCxnSpPr>
          <p:cNvPr id="10" name="Straight Arrow Connector 9">
            <a:extLst>
              <a:ext uri="{FF2B5EF4-FFF2-40B4-BE49-F238E27FC236}">
                <a16:creationId xmlns:a16="http://schemas.microsoft.com/office/drawing/2014/main" id="{C9675DF6-C33A-4479-9676-C043D629BF4A}"/>
              </a:ext>
            </a:extLst>
          </p:cNvPr>
          <p:cNvCxnSpPr/>
          <p:nvPr/>
        </p:nvCxnSpPr>
        <p:spPr>
          <a:xfrm>
            <a:off x="3472193" y="4971689"/>
            <a:ext cx="244788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5E37BCF-9A17-4F87-9DC7-4817D7072B58}"/>
              </a:ext>
            </a:extLst>
          </p:cNvPr>
          <p:cNvCxnSpPr/>
          <p:nvPr/>
        </p:nvCxnSpPr>
        <p:spPr>
          <a:xfrm>
            <a:off x="3472193" y="4694664"/>
            <a:ext cx="244788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1478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838200" y="0"/>
            <a:ext cx="10515600" cy="1325563"/>
          </a:xfrm>
        </p:spPr>
        <p:txBody>
          <a:bodyPr/>
          <a:lstStyle/>
          <a:p>
            <a:pPr algn="ctr"/>
            <a:r>
              <a:rPr lang="en-US" b="1" dirty="0"/>
              <a:t>Page 14.G2/G4 - Resources</a:t>
            </a:r>
          </a:p>
        </p:txBody>
      </p:sp>
      <p:sp>
        <p:nvSpPr>
          <p:cNvPr id="9" name="Rectangle 8">
            <a:extLst>
              <a:ext uri="{FF2B5EF4-FFF2-40B4-BE49-F238E27FC236}">
                <a16:creationId xmlns:a16="http://schemas.microsoft.com/office/drawing/2014/main" id="{7D99068B-0027-4E79-B91F-2349D1B4C8B4}"/>
              </a:ext>
            </a:extLst>
          </p:cNvPr>
          <p:cNvSpPr/>
          <p:nvPr/>
        </p:nvSpPr>
        <p:spPr>
          <a:xfrm>
            <a:off x="1017879" y="1231255"/>
            <a:ext cx="4046375" cy="461665"/>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BE HONEST &amp; COMPLETE</a:t>
            </a:r>
          </a:p>
        </p:txBody>
      </p:sp>
      <p:pic>
        <p:nvPicPr>
          <p:cNvPr id="4" name="Picture 3">
            <a:extLst>
              <a:ext uri="{FF2B5EF4-FFF2-40B4-BE49-F238E27FC236}">
                <a16:creationId xmlns:a16="http://schemas.microsoft.com/office/drawing/2014/main" id="{B4528670-B59A-4E75-B387-02CC793F5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367" y="960896"/>
            <a:ext cx="4504587" cy="5773119"/>
          </a:xfrm>
          <a:prstGeom prst="rect">
            <a:avLst/>
          </a:prstGeom>
          <a:ln w="25400">
            <a:solidFill>
              <a:schemeClr val="tx1"/>
            </a:solidFill>
          </a:ln>
          <a:effectLst>
            <a:outerShdw blurRad="76200" dir="18900000" sy="23000" kx="-1200000" algn="bl" rotWithShape="0">
              <a:prstClr val="black">
                <a:alpha val="20000"/>
              </a:prstClr>
            </a:outerShdw>
          </a:effectLst>
        </p:spPr>
      </p:pic>
      <p:sp>
        <p:nvSpPr>
          <p:cNvPr id="5" name="TextBox 4">
            <a:extLst>
              <a:ext uri="{FF2B5EF4-FFF2-40B4-BE49-F238E27FC236}">
                <a16:creationId xmlns:a16="http://schemas.microsoft.com/office/drawing/2014/main" id="{8088479A-B73B-4277-A6B4-997354E4B11E}"/>
              </a:ext>
            </a:extLst>
          </p:cNvPr>
          <p:cNvSpPr txBox="1"/>
          <p:nvPr/>
        </p:nvSpPr>
        <p:spPr>
          <a:xfrm>
            <a:off x="511444" y="2014780"/>
            <a:ext cx="4504587"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This page asks: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Does the primary applicant or their spouse have any vehicles?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Does the primary applicant or their spouse have life insurance?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Does the primary applicant or their spouse own a home?</a:t>
            </a:r>
          </a:p>
        </p:txBody>
      </p:sp>
    </p:spTree>
    <p:extLst>
      <p:ext uri="{BB962C8B-B14F-4D97-AF65-F5344CB8AC3E}">
        <p14:creationId xmlns:p14="http://schemas.microsoft.com/office/powerpoint/2010/main" val="6535175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236" y="152400"/>
            <a:ext cx="8229600" cy="1143000"/>
          </a:xfrm>
        </p:spPr>
        <p:txBody>
          <a:bodyPr>
            <a:normAutofit/>
          </a:bodyPr>
          <a:lstStyle/>
          <a:p>
            <a:pPr algn="ctr"/>
            <a:r>
              <a:rPr lang="en-US" sz="3200" dirty="0"/>
              <a:t>What if the applicant is living in a Nursing Home (or some other LTC facility)?</a:t>
            </a:r>
          </a:p>
        </p:txBody>
      </p:sp>
      <p:sp>
        <p:nvSpPr>
          <p:cNvPr id="3" name="Content Placeholder 2"/>
          <p:cNvSpPr>
            <a:spLocks noGrp="1"/>
          </p:cNvSpPr>
          <p:nvPr>
            <p:ph idx="1"/>
          </p:nvPr>
        </p:nvSpPr>
        <p:spPr>
          <a:xfrm>
            <a:off x="1930236" y="3733800"/>
            <a:ext cx="8229600" cy="2667000"/>
          </a:xfrm>
        </p:spPr>
        <p:txBody>
          <a:bodyPr>
            <a:normAutofit fontScale="85000" lnSpcReduction="20000"/>
          </a:bodyPr>
          <a:lstStyle/>
          <a:p>
            <a:pPr marL="0" indent="0">
              <a:buNone/>
            </a:pPr>
            <a:r>
              <a:rPr lang="en-US" dirty="0"/>
              <a:t>When answering the question, </a:t>
            </a:r>
            <a:r>
              <a:rPr lang="en-US" i="1" dirty="0"/>
              <a:t>“If the owner does not live there, does the owner intend to return home?”</a:t>
            </a:r>
          </a:p>
          <a:p>
            <a:pPr>
              <a:buNone/>
            </a:pPr>
            <a:endParaRPr lang="en-US" dirty="0"/>
          </a:p>
          <a:p>
            <a:pPr marL="0" indent="0">
              <a:buNone/>
            </a:pPr>
            <a:r>
              <a:rPr lang="en-US" dirty="0"/>
              <a:t>If the applicant living in the nursing home gets better, would they return to this home?</a:t>
            </a:r>
          </a:p>
          <a:p>
            <a:endParaRPr lang="en-US" dirty="0"/>
          </a:p>
          <a:p>
            <a:r>
              <a:rPr lang="en-US" dirty="0"/>
              <a:t>If they would </a:t>
            </a:r>
            <a:r>
              <a:rPr lang="en-US" b="1" dirty="0"/>
              <a:t>want to </a:t>
            </a:r>
            <a:r>
              <a:rPr lang="en-US" dirty="0"/>
              <a:t>return home, </a:t>
            </a:r>
            <a:r>
              <a:rPr lang="en-US" i="1" dirty="0"/>
              <a:t>even if it is wasn’t very likely</a:t>
            </a:r>
            <a:r>
              <a:rPr lang="en-US" dirty="0"/>
              <a:t>, it is appropriate to answer this question </a:t>
            </a:r>
            <a:r>
              <a:rPr lang="en-US" b="1" dirty="0"/>
              <a:t>“yes.”</a:t>
            </a:r>
          </a:p>
        </p:txBody>
      </p:sp>
      <p:cxnSp>
        <p:nvCxnSpPr>
          <p:cNvPr id="6" name="Straight Arrow Connector 5"/>
          <p:cNvCxnSpPr/>
          <p:nvPr/>
        </p:nvCxnSpPr>
        <p:spPr>
          <a:xfrm>
            <a:off x="570781" y="2697821"/>
            <a:ext cx="838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7210-2950-4803-A57A-6CC346821E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5461EE6-E483-49F3-BE13-781B16EF8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236" y="1796076"/>
            <a:ext cx="8489795" cy="1252899"/>
          </a:xfrm>
          <a:prstGeom prst="rect">
            <a:avLst/>
          </a:prstGeom>
          <a:ln w="25400">
            <a:solidFill>
              <a:schemeClr val="tx1"/>
            </a:solidFill>
          </a:ln>
        </p:spPr>
      </p:pic>
    </p:spTree>
    <p:extLst>
      <p:ext uri="{BB962C8B-B14F-4D97-AF65-F5344CB8AC3E}">
        <p14:creationId xmlns:p14="http://schemas.microsoft.com/office/powerpoint/2010/main" val="9937302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0" y="0"/>
            <a:ext cx="10515600" cy="1081974"/>
          </a:xfrm>
        </p:spPr>
        <p:txBody>
          <a:bodyPr/>
          <a:lstStyle/>
          <a:p>
            <a:r>
              <a:rPr lang="en-US" b="1" dirty="0"/>
              <a:t>Page 15, Resources (G5-G9)</a:t>
            </a:r>
          </a:p>
        </p:txBody>
      </p:sp>
      <p:pic>
        <p:nvPicPr>
          <p:cNvPr id="6" name="Picture 5">
            <a:extLst>
              <a:ext uri="{FF2B5EF4-FFF2-40B4-BE49-F238E27FC236}">
                <a16:creationId xmlns:a16="http://schemas.microsoft.com/office/drawing/2014/main" id="{D79A4030-68C8-43ED-8C43-E5E034B66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226" y="784213"/>
            <a:ext cx="4578661" cy="5937262"/>
          </a:xfrm>
          <a:prstGeom prst="rect">
            <a:avLst/>
          </a:prstGeom>
          <a:ln w="25400">
            <a:solidFill>
              <a:schemeClr val="tx1"/>
            </a:solidFill>
          </a:ln>
          <a:effectLst>
            <a:outerShdw blurRad="76200" dir="18900000" sy="23000" kx="-1200000" algn="bl" rotWithShape="0">
              <a:prstClr val="black">
                <a:alpha val="20000"/>
              </a:prstClr>
            </a:outerShdw>
          </a:effectLst>
        </p:spPr>
      </p:pic>
      <p:sp>
        <p:nvSpPr>
          <p:cNvPr id="3" name="Oval 2">
            <a:extLst>
              <a:ext uri="{FF2B5EF4-FFF2-40B4-BE49-F238E27FC236}">
                <a16:creationId xmlns:a16="http://schemas.microsoft.com/office/drawing/2014/main" id="{0394FCD1-96CE-4B05-8D3B-6EBDB0839DE6}"/>
              </a:ext>
            </a:extLst>
          </p:cNvPr>
          <p:cNvSpPr/>
          <p:nvPr/>
        </p:nvSpPr>
        <p:spPr>
          <a:xfrm>
            <a:off x="5289779" y="540987"/>
            <a:ext cx="4877108" cy="221050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0A5943-5369-49AD-9C6D-CA1445DFF7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06" y="997131"/>
            <a:ext cx="5121173" cy="2025038"/>
          </a:xfrm>
          <a:prstGeom prst="rect">
            <a:avLst/>
          </a:prstGeom>
          <a:ln w="25400" cap="sq">
            <a:solidFill>
              <a:srgbClr val="000000"/>
            </a:solidFill>
            <a:prstDash val="solid"/>
            <a:miter lim="800000"/>
          </a:ln>
          <a:effectLst/>
        </p:spPr>
      </p:pic>
      <p:sp>
        <p:nvSpPr>
          <p:cNvPr id="9" name="Content Placeholder 2">
            <a:extLst>
              <a:ext uri="{FF2B5EF4-FFF2-40B4-BE49-F238E27FC236}">
                <a16:creationId xmlns:a16="http://schemas.microsoft.com/office/drawing/2014/main" id="{4C54582D-FCE4-441E-8E7A-E1A423CE4BE2}"/>
              </a:ext>
            </a:extLst>
          </p:cNvPr>
          <p:cNvSpPr>
            <a:spLocks noGrp="1"/>
          </p:cNvSpPr>
          <p:nvPr>
            <p:ph idx="1"/>
          </p:nvPr>
        </p:nvSpPr>
        <p:spPr>
          <a:xfrm>
            <a:off x="317829" y="3478313"/>
            <a:ext cx="4578661" cy="3134297"/>
          </a:xfrm>
        </p:spPr>
        <p:txBody>
          <a:bodyPr>
            <a:normAutofit fontScale="92500" lnSpcReduction="10000"/>
          </a:bodyPr>
          <a:lstStyle/>
          <a:p>
            <a:r>
              <a:rPr lang="en-US" dirty="0"/>
              <a:t>This question does NOT include the land that the consumer’s primary residence sits on.</a:t>
            </a:r>
          </a:p>
          <a:p>
            <a:endParaRPr lang="en-US" dirty="0"/>
          </a:p>
          <a:p>
            <a:r>
              <a:rPr lang="en-US" dirty="0"/>
              <a:t>If they own other land or buildings, please document that here.</a:t>
            </a:r>
          </a:p>
        </p:txBody>
      </p:sp>
    </p:spTree>
    <p:extLst>
      <p:ext uri="{BB962C8B-B14F-4D97-AF65-F5344CB8AC3E}">
        <p14:creationId xmlns:p14="http://schemas.microsoft.com/office/powerpoint/2010/main" val="18965821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0" y="0"/>
            <a:ext cx="10515600" cy="1081974"/>
          </a:xfrm>
        </p:spPr>
        <p:txBody>
          <a:bodyPr/>
          <a:lstStyle/>
          <a:p>
            <a:r>
              <a:rPr lang="en-US" b="1" dirty="0"/>
              <a:t>Page 15, Resources (G5-G9)</a:t>
            </a:r>
          </a:p>
        </p:txBody>
      </p:sp>
      <p:pic>
        <p:nvPicPr>
          <p:cNvPr id="6" name="Picture 5">
            <a:extLst>
              <a:ext uri="{FF2B5EF4-FFF2-40B4-BE49-F238E27FC236}">
                <a16:creationId xmlns:a16="http://schemas.microsoft.com/office/drawing/2014/main" id="{D79A4030-68C8-43ED-8C43-E5E034B66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885" y="736757"/>
            <a:ext cx="4578661" cy="5937262"/>
          </a:xfrm>
          <a:prstGeom prst="rect">
            <a:avLst/>
          </a:prstGeom>
          <a:ln w="25400">
            <a:solidFill>
              <a:schemeClr val="tx1"/>
            </a:solidFill>
          </a:ln>
          <a:effectLst>
            <a:outerShdw blurRad="76200" dir="18900000" sy="23000" kx="-1200000" algn="bl" rotWithShape="0">
              <a:prstClr val="black">
                <a:alpha val="20000"/>
              </a:prstClr>
            </a:outerShdw>
          </a:effectLst>
        </p:spPr>
      </p:pic>
      <p:pic>
        <p:nvPicPr>
          <p:cNvPr id="5" name="Content Placeholder 4">
            <a:extLst>
              <a:ext uri="{FF2B5EF4-FFF2-40B4-BE49-F238E27FC236}">
                <a16:creationId xmlns:a16="http://schemas.microsoft.com/office/drawing/2014/main" id="{0EBD889C-FC37-409F-B2FD-C1173863772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3946" y="889233"/>
            <a:ext cx="5259668" cy="1965740"/>
          </a:xfrm>
          <a:prstGeom prst="rect">
            <a:avLst/>
          </a:prstGeom>
          <a:ln w="25400" cap="sq">
            <a:solidFill>
              <a:srgbClr val="000000"/>
            </a:solidFill>
            <a:prstDash val="solid"/>
            <a:miter lim="800000"/>
          </a:ln>
          <a:effectLst/>
        </p:spPr>
      </p:pic>
      <p:sp>
        <p:nvSpPr>
          <p:cNvPr id="10" name="Content Placeholder 2">
            <a:extLst>
              <a:ext uri="{FF2B5EF4-FFF2-40B4-BE49-F238E27FC236}">
                <a16:creationId xmlns:a16="http://schemas.microsoft.com/office/drawing/2014/main" id="{55594186-0972-437B-8D14-618FB71F2CBA}"/>
              </a:ext>
            </a:extLst>
          </p:cNvPr>
          <p:cNvSpPr txBox="1">
            <a:spLocks/>
          </p:cNvSpPr>
          <p:nvPr/>
        </p:nvSpPr>
        <p:spPr>
          <a:xfrm>
            <a:off x="179333" y="3115159"/>
            <a:ext cx="5259669" cy="360631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100" b="1" i="0" u="none" strike="noStrike" kern="1200" cap="none" spc="0" normalizeH="0" baseline="0" noProof="0" dirty="0">
                <a:ln>
                  <a:noFill/>
                </a:ln>
                <a:solidFill>
                  <a:prstClr val="black"/>
                </a:solidFill>
                <a:effectLst/>
                <a:uLnTx/>
                <a:uFillTx/>
                <a:latin typeface="Calibri" panose="020F0502020204030204"/>
                <a:ea typeface="+mn-ea"/>
                <a:cs typeface="+mn-cs"/>
              </a:rPr>
              <a:t>Rule of thumb here: </a:t>
            </a: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rPr>
              <a:t>If the consumer has no idea what this is, most likely they do NOT have one.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100" b="1" i="0" u="none" strike="noStrike" kern="1200" cap="none" spc="0" normalizeH="0" baseline="0" noProof="0" dirty="0">
                <a:ln>
                  <a:noFill/>
                </a:ln>
                <a:solidFill>
                  <a:prstClr val="black"/>
                </a:solidFill>
                <a:effectLst/>
                <a:uLnTx/>
                <a:uFillTx/>
                <a:latin typeface="Calibri" panose="020F0502020204030204"/>
                <a:ea typeface="+mn-ea"/>
                <a:cs typeface="+mn-cs"/>
              </a:rPr>
              <a:t>What is a Life Estate?  </a:t>
            </a: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rPr>
              <a:t>It is a form of joint ownership that allows one person to remain in a home until his/her death.  Then the home passes to another owner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Oval 2">
            <a:extLst>
              <a:ext uri="{FF2B5EF4-FFF2-40B4-BE49-F238E27FC236}">
                <a16:creationId xmlns:a16="http://schemas.microsoft.com/office/drawing/2014/main" id="{0394FCD1-96CE-4B05-8D3B-6EBDB0839DE6}"/>
              </a:ext>
            </a:extLst>
          </p:cNvPr>
          <p:cNvSpPr/>
          <p:nvPr/>
        </p:nvSpPr>
        <p:spPr>
          <a:xfrm>
            <a:off x="6001116" y="2135933"/>
            <a:ext cx="4877108" cy="143807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7929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0" y="0"/>
            <a:ext cx="10515600" cy="1081974"/>
          </a:xfrm>
        </p:spPr>
        <p:txBody>
          <a:bodyPr/>
          <a:lstStyle/>
          <a:p>
            <a:r>
              <a:rPr lang="en-US" b="1" dirty="0"/>
              <a:t>Page 15, Resources (G5-G9)</a:t>
            </a:r>
          </a:p>
        </p:txBody>
      </p:sp>
      <p:pic>
        <p:nvPicPr>
          <p:cNvPr id="6" name="Picture 5">
            <a:extLst>
              <a:ext uri="{FF2B5EF4-FFF2-40B4-BE49-F238E27FC236}">
                <a16:creationId xmlns:a16="http://schemas.microsoft.com/office/drawing/2014/main" id="{D79A4030-68C8-43ED-8C43-E5E034B66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582" y="784213"/>
            <a:ext cx="4578661" cy="5937262"/>
          </a:xfrm>
          <a:prstGeom prst="rect">
            <a:avLst/>
          </a:prstGeom>
          <a:ln w="25400">
            <a:solidFill>
              <a:schemeClr val="tx1"/>
            </a:solidFill>
          </a:ln>
          <a:effectLst>
            <a:outerShdw blurRad="76200" dir="18900000" sy="23000" kx="-1200000" algn="bl" rotWithShape="0">
              <a:prstClr val="black">
                <a:alpha val="20000"/>
              </a:prstClr>
            </a:outerShdw>
          </a:effectLst>
        </p:spPr>
      </p:pic>
      <p:sp>
        <p:nvSpPr>
          <p:cNvPr id="3" name="Oval 2">
            <a:extLst>
              <a:ext uri="{FF2B5EF4-FFF2-40B4-BE49-F238E27FC236}">
                <a16:creationId xmlns:a16="http://schemas.microsoft.com/office/drawing/2014/main" id="{0394FCD1-96CE-4B05-8D3B-6EBDB0839DE6}"/>
              </a:ext>
            </a:extLst>
          </p:cNvPr>
          <p:cNvSpPr/>
          <p:nvPr/>
        </p:nvSpPr>
        <p:spPr>
          <a:xfrm>
            <a:off x="5762582" y="3343332"/>
            <a:ext cx="4578661" cy="63973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400A375E-B750-46D3-828F-3E9978CCF44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9077" y="990710"/>
            <a:ext cx="5344429" cy="962079"/>
          </a:xfrm>
          <a:ln w="25400">
            <a:solidFill>
              <a:schemeClr val="tx1"/>
            </a:solidFill>
          </a:ln>
        </p:spPr>
      </p:pic>
      <p:sp>
        <p:nvSpPr>
          <p:cNvPr id="10" name="Content Placeholder 2">
            <a:extLst>
              <a:ext uri="{FF2B5EF4-FFF2-40B4-BE49-F238E27FC236}">
                <a16:creationId xmlns:a16="http://schemas.microsoft.com/office/drawing/2014/main" id="{D44FC0A0-8D3D-4ED2-9812-70E68F68B2D1}"/>
              </a:ext>
            </a:extLst>
          </p:cNvPr>
          <p:cNvSpPr txBox="1">
            <a:spLocks/>
          </p:cNvSpPr>
          <p:nvPr/>
        </p:nvSpPr>
        <p:spPr>
          <a:xfrm>
            <a:off x="243795" y="2248976"/>
            <a:ext cx="5344430" cy="35052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the resident owns a “trust,” document it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is also important to document all the “assets” that are part of the trust on page 7 (“Tell us about your Resources”) of the application as well.</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If marked “yes,” KDHE will need a full copy of the entire trust along with all the schedules.</a:t>
            </a:r>
          </a:p>
        </p:txBody>
      </p:sp>
    </p:spTree>
    <p:extLst>
      <p:ext uri="{BB962C8B-B14F-4D97-AF65-F5344CB8AC3E}">
        <p14:creationId xmlns:p14="http://schemas.microsoft.com/office/powerpoint/2010/main" val="12945325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0" y="0"/>
            <a:ext cx="10515600" cy="1081974"/>
          </a:xfrm>
        </p:spPr>
        <p:txBody>
          <a:bodyPr/>
          <a:lstStyle/>
          <a:p>
            <a:r>
              <a:rPr lang="en-US" b="1" dirty="0"/>
              <a:t>Page 15, Resources (G5-G9)</a:t>
            </a:r>
          </a:p>
        </p:txBody>
      </p:sp>
      <p:pic>
        <p:nvPicPr>
          <p:cNvPr id="6" name="Picture 5">
            <a:extLst>
              <a:ext uri="{FF2B5EF4-FFF2-40B4-BE49-F238E27FC236}">
                <a16:creationId xmlns:a16="http://schemas.microsoft.com/office/drawing/2014/main" id="{D79A4030-68C8-43ED-8C43-E5E034B66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0977" y="713079"/>
            <a:ext cx="4578661" cy="5937262"/>
          </a:xfrm>
          <a:prstGeom prst="rect">
            <a:avLst/>
          </a:prstGeom>
          <a:ln w="25400">
            <a:solidFill>
              <a:schemeClr val="tx1"/>
            </a:solidFill>
          </a:ln>
          <a:effectLst>
            <a:outerShdw blurRad="76200" dir="18900000" sy="23000" kx="-1200000" algn="bl" rotWithShape="0">
              <a:prstClr val="black">
                <a:alpha val="20000"/>
              </a:prstClr>
            </a:outerShdw>
          </a:effectLst>
        </p:spPr>
      </p:pic>
      <p:sp>
        <p:nvSpPr>
          <p:cNvPr id="3" name="Oval 2">
            <a:extLst>
              <a:ext uri="{FF2B5EF4-FFF2-40B4-BE49-F238E27FC236}">
                <a16:creationId xmlns:a16="http://schemas.microsoft.com/office/drawing/2014/main" id="{0394FCD1-96CE-4B05-8D3B-6EBDB0839DE6}"/>
              </a:ext>
            </a:extLst>
          </p:cNvPr>
          <p:cNvSpPr/>
          <p:nvPr/>
        </p:nvSpPr>
        <p:spPr>
          <a:xfrm>
            <a:off x="6490976" y="3681710"/>
            <a:ext cx="4578661" cy="182018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D44FC0A0-8D3D-4ED2-9812-70E68F68B2D1}"/>
              </a:ext>
            </a:extLst>
          </p:cNvPr>
          <p:cNvSpPr txBox="1">
            <a:spLocks/>
          </p:cNvSpPr>
          <p:nvPr/>
        </p:nvSpPr>
        <p:spPr>
          <a:xfrm>
            <a:off x="243794" y="3352800"/>
            <a:ext cx="5344430" cy="35052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DA224B2-ECA7-41C9-ADF4-BCC502623A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24" y="863758"/>
            <a:ext cx="5357379" cy="1920122"/>
          </a:xfrm>
          <a:prstGeom prst="rect">
            <a:avLst/>
          </a:prstGeom>
          <a:ln w="25400" cap="sq">
            <a:solidFill>
              <a:srgbClr val="000000"/>
            </a:solidFill>
            <a:prstDash val="solid"/>
            <a:miter lim="800000"/>
          </a:ln>
          <a:effectLst/>
        </p:spPr>
      </p:pic>
      <p:sp>
        <p:nvSpPr>
          <p:cNvPr id="11" name="Content Placeholder 2">
            <a:extLst>
              <a:ext uri="{FF2B5EF4-FFF2-40B4-BE49-F238E27FC236}">
                <a16:creationId xmlns:a16="http://schemas.microsoft.com/office/drawing/2014/main" id="{CF23DDE0-6BC3-4C52-BCD8-5AEA2EA193F5}"/>
              </a:ext>
            </a:extLst>
          </p:cNvPr>
          <p:cNvSpPr txBox="1">
            <a:spLocks/>
          </p:cNvSpPr>
          <p:nvPr/>
        </p:nvSpPr>
        <p:spPr>
          <a:xfrm>
            <a:off x="0" y="3078345"/>
            <a:ext cx="5675403" cy="313561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section describes annuities owned by the applicant or their spouse.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the consumer owns an annuity, the state of Kansas must be named as the beneficiary of any annuity which they own that was purchased on or after February 8, 2006.</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3688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0" y="0"/>
            <a:ext cx="10515600" cy="1081974"/>
          </a:xfrm>
        </p:spPr>
        <p:txBody>
          <a:bodyPr/>
          <a:lstStyle/>
          <a:p>
            <a:r>
              <a:rPr lang="en-US" b="1" dirty="0"/>
              <a:t>Page 15, Resources (G5-G9)</a:t>
            </a:r>
          </a:p>
        </p:txBody>
      </p:sp>
      <p:pic>
        <p:nvPicPr>
          <p:cNvPr id="6" name="Picture 5">
            <a:extLst>
              <a:ext uri="{FF2B5EF4-FFF2-40B4-BE49-F238E27FC236}">
                <a16:creationId xmlns:a16="http://schemas.microsoft.com/office/drawing/2014/main" id="{D79A4030-68C8-43ED-8C43-E5E034B66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682" y="562837"/>
            <a:ext cx="4578661" cy="5937262"/>
          </a:xfrm>
          <a:prstGeom prst="rect">
            <a:avLst/>
          </a:prstGeom>
          <a:ln w="25400">
            <a:solidFill>
              <a:schemeClr val="tx1"/>
            </a:solidFill>
          </a:ln>
          <a:effectLst>
            <a:outerShdw blurRad="76200" dir="18900000" sy="23000" kx="-1200000" algn="bl" rotWithShape="0">
              <a:prstClr val="black">
                <a:alpha val="20000"/>
              </a:prstClr>
            </a:outerShdw>
          </a:effectLst>
        </p:spPr>
      </p:pic>
      <p:sp>
        <p:nvSpPr>
          <p:cNvPr id="3" name="Oval 2">
            <a:extLst>
              <a:ext uri="{FF2B5EF4-FFF2-40B4-BE49-F238E27FC236}">
                <a16:creationId xmlns:a16="http://schemas.microsoft.com/office/drawing/2014/main" id="{0394FCD1-96CE-4B05-8D3B-6EBDB0839DE6}"/>
              </a:ext>
            </a:extLst>
          </p:cNvPr>
          <p:cNvSpPr/>
          <p:nvPr/>
        </p:nvSpPr>
        <p:spPr>
          <a:xfrm>
            <a:off x="6792487" y="4924337"/>
            <a:ext cx="4578661" cy="108197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D44FC0A0-8D3D-4ED2-9812-70E68F68B2D1}"/>
              </a:ext>
            </a:extLst>
          </p:cNvPr>
          <p:cNvSpPr txBox="1">
            <a:spLocks/>
          </p:cNvSpPr>
          <p:nvPr/>
        </p:nvSpPr>
        <p:spPr>
          <a:xfrm>
            <a:off x="243795" y="2248976"/>
            <a:ext cx="5344430" cy="35052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A7AD979B-0194-4C88-85AE-AE17DC2CCAD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9076" y="1390293"/>
            <a:ext cx="5344430" cy="1334576"/>
          </a:xfrm>
          <a:ln w="25400">
            <a:solidFill>
              <a:schemeClr val="tx1"/>
            </a:solidFill>
          </a:ln>
        </p:spPr>
      </p:pic>
      <p:sp>
        <p:nvSpPr>
          <p:cNvPr id="11" name="Rectangle 10">
            <a:extLst>
              <a:ext uri="{FF2B5EF4-FFF2-40B4-BE49-F238E27FC236}">
                <a16:creationId xmlns:a16="http://schemas.microsoft.com/office/drawing/2014/main" id="{09BEB1DE-E7CF-4417-A6F5-EB286F48BDBC}"/>
              </a:ext>
            </a:extLst>
          </p:cNvPr>
          <p:cNvSpPr/>
          <p:nvPr/>
        </p:nvSpPr>
        <p:spPr>
          <a:xfrm>
            <a:off x="118820" y="3033189"/>
            <a:ext cx="5228095" cy="2973122"/>
          </a:xfrm>
          <a:prstGeom prst="rect">
            <a:avLst/>
          </a:prstGeom>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is not about credit cards.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is about whether someone owes the applicant money, such as…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Did the consumer loan someone $8,000 six months ago?   </a:t>
            </a:r>
          </a:p>
        </p:txBody>
      </p:sp>
    </p:spTree>
    <p:extLst>
      <p:ext uri="{BB962C8B-B14F-4D97-AF65-F5344CB8AC3E}">
        <p14:creationId xmlns:p14="http://schemas.microsoft.com/office/powerpoint/2010/main" val="22187471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43E0-BB64-4487-9B4D-88C96847AE5C}"/>
              </a:ext>
            </a:extLst>
          </p:cNvPr>
          <p:cNvSpPr>
            <a:spLocks noGrp="1"/>
          </p:cNvSpPr>
          <p:nvPr>
            <p:ph type="title"/>
          </p:nvPr>
        </p:nvSpPr>
        <p:spPr>
          <a:xfrm>
            <a:off x="0" y="0"/>
            <a:ext cx="10515600" cy="1081974"/>
          </a:xfrm>
        </p:spPr>
        <p:txBody>
          <a:bodyPr/>
          <a:lstStyle/>
          <a:p>
            <a:r>
              <a:rPr lang="en-US" b="1" dirty="0"/>
              <a:t>Page 16, Resources (G10-G14)</a:t>
            </a:r>
          </a:p>
        </p:txBody>
      </p:sp>
      <p:sp>
        <p:nvSpPr>
          <p:cNvPr id="10" name="Content Placeholder 2">
            <a:extLst>
              <a:ext uri="{FF2B5EF4-FFF2-40B4-BE49-F238E27FC236}">
                <a16:creationId xmlns:a16="http://schemas.microsoft.com/office/drawing/2014/main" id="{D44FC0A0-8D3D-4ED2-9812-70E68F68B2D1}"/>
              </a:ext>
            </a:extLst>
          </p:cNvPr>
          <p:cNvSpPr txBox="1">
            <a:spLocks/>
          </p:cNvSpPr>
          <p:nvPr/>
        </p:nvSpPr>
        <p:spPr>
          <a:xfrm>
            <a:off x="243794" y="1081973"/>
            <a:ext cx="6451473" cy="5542221"/>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Other Assets include things such as:</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Motorcycles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Tractors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Farm equipment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Trailers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R.V.s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Boats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Livestock</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Oil Rights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Machinery</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1CB63F8-C943-4B7F-900D-3AB5BE2FA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298" y="566712"/>
            <a:ext cx="4932414" cy="6057483"/>
          </a:xfrm>
          <a:prstGeom prst="rect">
            <a:avLst/>
          </a:prstGeom>
          <a:ln w="25400">
            <a:solidFill>
              <a:schemeClr val="tx1"/>
            </a:solidFill>
          </a:ln>
          <a:effectLst>
            <a:outerShdw blurRad="76200" dir="18900000" sy="23000" kx="-1200000" algn="bl" rotWithShape="0">
              <a:prstClr val="black">
                <a:alpha val="20000"/>
              </a:prstClr>
            </a:outerShdw>
          </a:effectLst>
        </p:spPr>
      </p:pic>
      <p:sp>
        <p:nvSpPr>
          <p:cNvPr id="3" name="Oval 2">
            <a:extLst>
              <a:ext uri="{FF2B5EF4-FFF2-40B4-BE49-F238E27FC236}">
                <a16:creationId xmlns:a16="http://schemas.microsoft.com/office/drawing/2014/main" id="{0394FCD1-96CE-4B05-8D3B-6EBDB0839DE6}"/>
              </a:ext>
            </a:extLst>
          </p:cNvPr>
          <p:cNvSpPr/>
          <p:nvPr/>
        </p:nvSpPr>
        <p:spPr>
          <a:xfrm>
            <a:off x="6806135" y="583501"/>
            <a:ext cx="4998534" cy="12421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096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919F74EED1584F8A1B74E97AAFEE3B" ma:contentTypeVersion="14" ma:contentTypeDescription="Create a new document." ma:contentTypeScope="" ma:versionID="3844720954aa397726decf9a0fc25457">
  <xsd:schema xmlns:xsd="http://www.w3.org/2001/XMLSchema" xmlns:xs="http://www.w3.org/2001/XMLSchema" xmlns:p="http://schemas.microsoft.com/office/2006/metadata/properties" xmlns:ns1="http://schemas.microsoft.com/sharepoint/v3" xmlns:ns3="663793f3-c8aa-455e-b15b-55c6fa60f635" xmlns:ns4="acb6af78-75c2-4be3-9b16-815c5fea7e19" targetNamespace="http://schemas.microsoft.com/office/2006/metadata/properties" ma:root="true" ma:fieldsID="9980581c73f7186a9325cc8d59832099" ns1:_="" ns3:_="" ns4:_="">
    <xsd:import namespace="http://schemas.microsoft.com/sharepoint/v3"/>
    <xsd:import namespace="663793f3-c8aa-455e-b15b-55c6fa60f635"/>
    <xsd:import namespace="acb6af78-75c2-4be3-9b16-815c5fea7e1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1:_ip_UnifiedCompliancePolicyProperties" minOccurs="0"/>
                <xsd:element ref="ns1:_ip_UnifiedCompliancePolicyUIActio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3793f3-c8aa-455e-b15b-55c6fa60f63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b6af78-75c2-4be3-9b16-815c5fea7e1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43A451-82A7-445F-B037-E7CDFA5294F3}">
  <ds:schemaRefs>
    <ds:schemaRef ds:uri="http://schemas.microsoft.com/sharepoint/v3/contenttype/forms"/>
  </ds:schemaRefs>
</ds:datastoreItem>
</file>

<file path=customXml/itemProps2.xml><?xml version="1.0" encoding="utf-8"?>
<ds:datastoreItem xmlns:ds="http://schemas.openxmlformats.org/officeDocument/2006/customXml" ds:itemID="{832CFED8-2B8F-4151-A905-CCC2CBBCCA7B}">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562FAAEC-212A-4CB2-B6C7-15493293CF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63793f3-c8aa-455e-b15b-55c6fa60f635"/>
    <ds:schemaRef ds:uri="acb6af78-75c2-4be3-9b16-815c5fea7e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20306</TotalTime>
  <Words>13017</Words>
  <Application>Microsoft Office PowerPoint</Application>
  <PresentationFormat>Widescreen</PresentationFormat>
  <Paragraphs>1569</Paragraphs>
  <Slides>135</Slides>
  <Notes>119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135</vt:i4>
      </vt:variant>
    </vt:vector>
  </HeadingPairs>
  <TitlesOfParts>
    <vt:vector size="143" baseType="lpstr">
      <vt:lpstr>Arial</vt:lpstr>
      <vt:lpstr>Calibri</vt:lpstr>
      <vt:lpstr>Calibri Light</vt:lpstr>
      <vt:lpstr>Calibri Light (Headings)</vt:lpstr>
      <vt:lpstr>Wingdings</vt:lpstr>
      <vt:lpstr>Office Theme</vt:lpstr>
      <vt:lpstr>1_Office Theme</vt:lpstr>
      <vt:lpstr>2_Office Theme</vt:lpstr>
      <vt:lpstr>PowerPoint Presentation</vt:lpstr>
      <vt:lpstr>PowerPoint Presentation</vt:lpstr>
      <vt:lpstr>PowerPoint Presentation</vt:lpstr>
      <vt:lpstr>KanCare Ombudsman Office</vt:lpstr>
      <vt:lpstr>KanCare Ombudsman Office Purpose</vt:lpstr>
      <vt:lpstr>KanCare Ombudsman Office</vt:lpstr>
      <vt:lpstr>KanCare Ombudsman Office</vt:lpstr>
      <vt:lpstr>Our Reach</vt:lpstr>
      <vt:lpstr>KanCare Ombudsman Volunteer Program</vt:lpstr>
      <vt:lpstr>Medicare Questions? Not us! But we refer!</vt:lpstr>
      <vt:lpstr>General Medicaid Questions</vt:lpstr>
      <vt:lpstr>PowerPoint Presentation</vt:lpstr>
      <vt:lpstr>Medicaid Differs State-to-State</vt:lpstr>
      <vt:lpstr>Medicaid Differs State-to-State</vt:lpstr>
      <vt:lpstr>PowerPoint Presentation</vt:lpstr>
      <vt:lpstr>PowerPoint Presentation</vt:lpstr>
      <vt:lpstr>What Just Happened?? –  Living Through Medicaid Unwinding</vt:lpstr>
      <vt:lpstr>What Just Happened?? –  Living Through Medicaid Unwinding</vt:lpstr>
      <vt:lpstr>What Just Happened?? –  Living Through Medicaid Unwinding</vt:lpstr>
      <vt:lpstr>Medicaid</vt:lpstr>
      <vt:lpstr>Elderly &amp; Persons with Disabilities</vt:lpstr>
      <vt:lpstr>Fact Sheet: Overview of Programs for Elderly  and Persons with Disabilities</vt:lpstr>
      <vt:lpstr>MediKan</vt:lpstr>
      <vt:lpstr>Fact Sheet:  MediKan Program</vt:lpstr>
      <vt:lpstr>Additional Medical Assistance Programs</vt:lpstr>
      <vt:lpstr>Home and Community Based Services (HCBS)</vt:lpstr>
      <vt:lpstr>What is an HCBS Waiver?</vt:lpstr>
      <vt:lpstr>Fact Sheets Galore!</vt:lpstr>
      <vt:lpstr>7 HCBS Waiver Programs</vt:lpstr>
      <vt:lpstr>Nursing Home (LTC Institutional Facility)</vt:lpstr>
      <vt:lpstr>Nursing Home or Other Facility</vt:lpstr>
      <vt:lpstr>Program of All-Inclusive Care for the Elderly (PACE)</vt:lpstr>
      <vt:lpstr>Medicare Savings Program</vt:lpstr>
      <vt:lpstr>Medicare Savings Program (MSP)</vt:lpstr>
      <vt:lpstr>Types of Assistance on the Application for  The Elderly &amp; Persons with Disabilities</vt:lpstr>
      <vt:lpstr>Medically Needy</vt:lpstr>
      <vt:lpstr>Fact Sheet:  Medically Needy</vt:lpstr>
      <vt:lpstr>What is a Spenddown? </vt:lpstr>
      <vt:lpstr>Spenddowns</vt:lpstr>
      <vt:lpstr>The consumer’s medical costs must be consistently high every month to remain eligible:</vt:lpstr>
      <vt:lpstr>Working Healthy</vt:lpstr>
      <vt:lpstr>Eligibility Questions</vt:lpstr>
      <vt:lpstr>Investigate Eligibility with the KDHE Program Fact Sheets</vt:lpstr>
      <vt:lpstr>Another Option to Investigate Eligibility</vt:lpstr>
      <vt:lpstr>PowerPoint Presentation</vt:lpstr>
      <vt:lpstr>Application Process – slides 47-122  Slides 123+ -- Helpful links, How-to’s, FAQs</vt:lpstr>
      <vt:lpstr>Application FAQs </vt:lpstr>
      <vt:lpstr>Guides available online! https://www.kancare.ks.gov/consumers/apply-for-kancare</vt:lpstr>
      <vt:lpstr>Two Ways to Apply</vt:lpstr>
      <vt:lpstr>How to Apply?</vt:lpstr>
      <vt:lpstr>PowerPoint Presentation</vt:lpstr>
      <vt:lpstr>Before you Start </vt:lpstr>
      <vt:lpstr> Watch THE MAILBOX for  Requests for More Information</vt:lpstr>
      <vt:lpstr>Before you Start </vt:lpstr>
      <vt:lpstr>A Guide to Completing a  KanCare Application</vt:lpstr>
      <vt:lpstr>Additional Documentation</vt:lpstr>
      <vt:lpstr>Report Everyone in the Household</vt:lpstr>
      <vt:lpstr>Don’t Leave Anything Blank</vt:lpstr>
      <vt:lpstr>Page 1- Informational Page</vt:lpstr>
      <vt:lpstr>Who Can Use this Application?  </vt:lpstr>
      <vt:lpstr>PowerPoint Presentation</vt:lpstr>
      <vt:lpstr>PowerPoint Presentation</vt:lpstr>
      <vt:lpstr>Primary Applicant Contact Information</vt:lpstr>
      <vt:lpstr>Page 4. - Tell us about yourself and the people in your household</vt:lpstr>
      <vt:lpstr>Who are “Persons One, Two, &amp; Three?”</vt:lpstr>
      <vt:lpstr>If a family member, friend or neighbor is helping someone to complete the application:</vt:lpstr>
      <vt:lpstr>PowerPoint Presentation</vt:lpstr>
      <vt:lpstr>Who Needs Medical Assistance &amp; Which Type </vt:lpstr>
      <vt:lpstr>What type of services does KanCare cover?</vt:lpstr>
      <vt:lpstr>PowerPoint Presentation</vt:lpstr>
      <vt:lpstr>Which immigrant statuses do not require 5 years legal residency?  </vt:lpstr>
      <vt:lpstr>Citizenship and Identity Requirements</vt:lpstr>
      <vt:lpstr>Page 7.B - Persons 1-3 Continued </vt:lpstr>
      <vt:lpstr>Page 8.B - Persons 1-3 Continued </vt:lpstr>
      <vt:lpstr>Questions about Current and Previous Living Arrangements</vt:lpstr>
      <vt:lpstr>Questions about out-of-pocket medical expenses</vt:lpstr>
      <vt:lpstr>Page 9.B - Persons 1-3 Continued </vt:lpstr>
      <vt:lpstr>Ever been in a nursing facility  for more than 30 days in a row?</vt:lpstr>
      <vt:lpstr>Ever Served in the Military?</vt:lpstr>
      <vt:lpstr>Also in this section, Page 9…</vt:lpstr>
      <vt:lpstr>Page 10.B - Help with medical bills in the past 3 months </vt:lpstr>
      <vt:lpstr>Need Help Paying Medical Bills from the Last 3 Months?</vt:lpstr>
      <vt:lpstr>Changes in Household (past 3 months)</vt:lpstr>
      <vt:lpstr>Changes in Income (past 3 months)</vt:lpstr>
      <vt:lpstr>Changes in resources (past 3 months)</vt:lpstr>
      <vt:lpstr>Page 11- Federal income tax information</vt:lpstr>
      <vt:lpstr>Page 12. E- Tell us about deductions</vt:lpstr>
      <vt:lpstr>Page 12.F - Tell us if anyone is disabled</vt:lpstr>
      <vt:lpstr>Page 13.G - Resources</vt:lpstr>
      <vt:lpstr>Page 13.G - Resources Continued</vt:lpstr>
      <vt:lpstr>Page 13.G - Resources Continued</vt:lpstr>
      <vt:lpstr>Page 14.G2/G4 - Resources</vt:lpstr>
      <vt:lpstr>What if the applicant is living in a Nursing Home (or some other LTC facility)?</vt:lpstr>
      <vt:lpstr>Page 15, Resources (G5-G9)</vt:lpstr>
      <vt:lpstr>Page 15, Resources (G5-G9)</vt:lpstr>
      <vt:lpstr>Page 15, Resources (G5-G9)</vt:lpstr>
      <vt:lpstr>Page 15, Resources (G5-G9)</vt:lpstr>
      <vt:lpstr>Page 15, Resources (G5-G9)</vt:lpstr>
      <vt:lpstr>Page 16, Resources (G10-G14)</vt:lpstr>
      <vt:lpstr>Have you taken a loan against any property in the last five years?</vt:lpstr>
      <vt:lpstr>Estate Planning Attorneys/Professionals?</vt:lpstr>
      <vt:lpstr>Fact Sheet: Estate Recovery</vt:lpstr>
      <vt:lpstr>Sold, Traded, Gifted, Changed Ownership of Property in the last 5 Years?</vt:lpstr>
      <vt:lpstr>Page 17.H &amp; 18.H Jobs and other income</vt:lpstr>
      <vt:lpstr>Page 19.H - Self employment</vt:lpstr>
      <vt:lpstr>Pg. 20.H - If Disabled and Working, what are your “Work Expenses?”</vt:lpstr>
      <vt:lpstr>Page 21.H - Other income</vt:lpstr>
      <vt:lpstr>Other Income (cont.)</vt:lpstr>
      <vt:lpstr>Page 22.I - Medicare Coverage</vt:lpstr>
      <vt:lpstr>Pg. 23.J - top of Pg. 24.J - Other Health Insurance  </vt:lpstr>
      <vt:lpstr>Pg. 24.K bottom half - HCBS and Institutional Care </vt:lpstr>
      <vt:lpstr>Pg. 25.K - HCBS and Institutional Care (Dependents and Housing Expenses) </vt:lpstr>
      <vt:lpstr>Pg. 26.L - Choose a health plan </vt:lpstr>
      <vt:lpstr>Pg. 27.M - If you have someone to help you with your case</vt:lpstr>
      <vt:lpstr>Medical Representative</vt:lpstr>
      <vt:lpstr>Medical Representative Authorization Form</vt:lpstr>
      <vt:lpstr>Facilitator</vt:lpstr>
      <vt:lpstr>Facilitator Authorization Form</vt:lpstr>
      <vt:lpstr>Facilitator Form - Expiration Date</vt:lpstr>
      <vt:lpstr>Pages 28-30 – Read and Signature Page</vt:lpstr>
      <vt:lpstr>Page 31-32, List of Proof and a Reminder</vt:lpstr>
      <vt:lpstr>Printable Applications</vt:lpstr>
      <vt:lpstr>Medicaid Related Resources</vt:lpstr>
      <vt:lpstr>Application Assistance Folder http://www.kancare.ks.gov/kancare-ombudsman-office/resources </vt:lpstr>
      <vt:lpstr>Helpful Links</vt:lpstr>
      <vt:lpstr>Helpful Links – to get to videos --</vt:lpstr>
      <vt:lpstr>Helpful Links – to get to guides --</vt:lpstr>
      <vt:lpstr>Helpful Links – to get to “How to use the Self Service Portal” videos --</vt:lpstr>
      <vt:lpstr>Helpful Links – to get to videos --</vt:lpstr>
      <vt:lpstr>Helpful Links – to get to videos --</vt:lpstr>
      <vt:lpstr>Helpful Links – to get to videos --</vt:lpstr>
      <vt:lpstr>Helpful Links – to get to videos --</vt:lpstr>
      <vt:lpstr>Helpful Links – to get to in-person assistance--</vt:lpstr>
      <vt:lpstr>Helpful Links – to get to in-person assistance--</vt:lpstr>
      <vt:lpstr>Helpful Links – to get to in-person assistance--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KanCare Ombudsman</dc:title>
  <dc:creator>Josephine Alvey [KDADS]</dc:creator>
  <cp:lastModifiedBy>Meghan Shreve</cp:lastModifiedBy>
  <cp:revision>119</cp:revision>
  <dcterms:created xsi:type="dcterms:W3CDTF">2021-02-15T19:10:51Z</dcterms:created>
  <dcterms:modified xsi:type="dcterms:W3CDTF">2023-10-09T19:14:01Z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0x010100CE919F74EED1584F8A1B74E97AAFEE3B</vt:lpwstr>
  </property>
</Properties>
</file>