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2.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1" r:id="rId4"/>
  </p:sldMasterIdLst>
  <p:notesMasterIdLst>
    <p:notesMasterId r:id="rId40"/>
  </p:notesMasterIdLst>
  <p:sldIdLst>
    <p:sldId id="2147375810" r:id="rId5"/>
    <p:sldId id="2147375782" r:id="rId6"/>
    <p:sldId id="2147375818" r:id="rId7"/>
    <p:sldId id="2147375849" r:id="rId8"/>
    <p:sldId id="2147375819" r:id="rId9"/>
    <p:sldId id="2147375816" r:id="rId10"/>
    <p:sldId id="2147375820" r:id="rId11"/>
    <p:sldId id="2147375821" r:id="rId12"/>
    <p:sldId id="2147375692" r:id="rId13"/>
    <p:sldId id="2147375823" r:id="rId14"/>
    <p:sldId id="2147375824" r:id="rId15"/>
    <p:sldId id="2147375825" r:id="rId16"/>
    <p:sldId id="2147375826" r:id="rId17"/>
    <p:sldId id="2147375827" r:id="rId18"/>
    <p:sldId id="2147375828" r:id="rId19"/>
    <p:sldId id="2147375829" r:id="rId20"/>
    <p:sldId id="2147375763" r:id="rId21"/>
    <p:sldId id="2147375831" r:id="rId22"/>
    <p:sldId id="2147375723" r:id="rId23"/>
    <p:sldId id="269" r:id="rId24"/>
    <p:sldId id="2147375834" r:id="rId25"/>
    <p:sldId id="2147375835" r:id="rId26"/>
    <p:sldId id="2147375836" r:id="rId27"/>
    <p:sldId id="2147375837" r:id="rId28"/>
    <p:sldId id="281" r:id="rId29"/>
    <p:sldId id="2147375839" r:id="rId30"/>
    <p:sldId id="2147375840" r:id="rId31"/>
    <p:sldId id="2147375845" r:id="rId32"/>
    <p:sldId id="2147375822" r:id="rId33"/>
    <p:sldId id="2147375844" r:id="rId34"/>
    <p:sldId id="2147375841" r:id="rId35"/>
    <p:sldId id="2147375842" r:id="rId36"/>
    <p:sldId id="2147375847" r:id="rId37"/>
    <p:sldId id="387" r:id="rId38"/>
    <p:sldId id="214737584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CBD5DDE-97CC-2241-B900-7E0FE6E2D957}">
          <p14:sldIdLst>
            <p14:sldId id="2147375810"/>
            <p14:sldId id="2147375782"/>
            <p14:sldId id="2147375818"/>
            <p14:sldId id="2147375849"/>
          </p14:sldIdLst>
        </p14:section>
        <p14:section name="Section 1" id="{CFED6FC6-0246-40DC-B5B7-EB6790F4677F}">
          <p14:sldIdLst>
            <p14:sldId id="2147375819"/>
            <p14:sldId id="2147375816"/>
            <p14:sldId id="2147375820"/>
            <p14:sldId id="2147375821"/>
            <p14:sldId id="2147375692"/>
            <p14:sldId id="2147375823"/>
            <p14:sldId id="2147375824"/>
            <p14:sldId id="2147375825"/>
            <p14:sldId id="2147375826"/>
          </p14:sldIdLst>
        </p14:section>
        <p14:section name="Section 2" id="{323A48E1-AE5C-4C9F-9EC4-86D9D9D32BD0}">
          <p14:sldIdLst>
            <p14:sldId id="2147375827"/>
            <p14:sldId id="2147375828"/>
            <p14:sldId id="2147375829"/>
            <p14:sldId id="2147375763"/>
            <p14:sldId id="2147375831"/>
            <p14:sldId id="2147375723"/>
            <p14:sldId id="269"/>
            <p14:sldId id="2147375834"/>
            <p14:sldId id="2147375835"/>
          </p14:sldIdLst>
        </p14:section>
        <p14:section name="Section 3" id="{0C505C93-FDCC-44ED-A5F0-77D1AEA3813A}">
          <p14:sldIdLst>
            <p14:sldId id="2147375836"/>
            <p14:sldId id="2147375837"/>
            <p14:sldId id="281"/>
            <p14:sldId id="2147375839"/>
            <p14:sldId id="2147375840"/>
            <p14:sldId id="2147375845"/>
            <p14:sldId id="2147375822"/>
            <p14:sldId id="2147375844"/>
            <p14:sldId id="2147375841"/>
            <p14:sldId id="2147375842"/>
          </p14:sldIdLst>
        </p14:section>
        <p14:section name="Review" id="{BB48F1F8-5B41-4BCD-96BB-EEEC10E8A43E}">
          <p14:sldIdLst>
            <p14:sldId id="2147375847"/>
          </p14:sldIdLst>
        </p14:section>
        <p14:section name="Outro" id="{4AD6E85F-65D5-44FE-9D48-C1AAF5E31D37}">
          <p14:sldIdLst>
            <p14:sldId id="387"/>
            <p14:sldId id="2147375848"/>
          </p14:sldIdLst>
        </p14:section>
      </p14:sectionLst>
    </p:ext>
    <p:ext uri="{EFAFB233-063F-42B5-8137-9DF3F51BA10A}">
      <p15:sldGuideLst xmlns:p15="http://schemas.microsoft.com/office/powerpoint/2012/main">
        <p15:guide id="3" pos="7104" userDrawn="1">
          <p15:clr>
            <a:srgbClr val="A4A3A4"/>
          </p15:clr>
        </p15:guide>
        <p15:guide id="4" orient="horz" pos="576" userDrawn="1">
          <p15:clr>
            <a:srgbClr val="A4A3A4"/>
          </p15:clr>
        </p15:guide>
        <p15:guide id="5" orient="horz" pos="3744" userDrawn="1">
          <p15:clr>
            <a:srgbClr val="A4A3A4"/>
          </p15:clr>
        </p15:guide>
        <p15:guide id="8" orient="horz" pos="2160" userDrawn="1">
          <p15:clr>
            <a:srgbClr val="A4A3A4"/>
          </p15:clr>
        </p15:guide>
        <p15:guide id="12" pos="3840" userDrawn="1">
          <p15:clr>
            <a:srgbClr val="A4A3A4"/>
          </p15:clr>
        </p15:guide>
        <p15:guide id="13" pos="576" userDrawn="1">
          <p15:clr>
            <a:srgbClr val="A4A3A4"/>
          </p15:clr>
        </p15:guide>
        <p15:guide id="14" orient="horz" pos="384" userDrawn="1">
          <p15:clr>
            <a:srgbClr val="A4A3A4"/>
          </p15:clr>
        </p15:guide>
        <p15:guide id="15" pos="384" userDrawn="1">
          <p15:clr>
            <a:srgbClr val="A4A3A4"/>
          </p15:clr>
        </p15:guide>
        <p15:guide id="16" orient="horz" pos="40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B87B"/>
    <a:srgbClr val="90CA7B"/>
    <a:srgbClr val="0A4A36"/>
    <a:srgbClr val="1C4923"/>
    <a:srgbClr val="4C4C4D"/>
    <a:srgbClr val="F4F4F2"/>
    <a:srgbClr val="6D6D6D"/>
    <a:srgbClr val="AEADAE"/>
    <a:srgbClr val="05856A"/>
    <a:srgbClr val="B9D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2FA5F0-D067-401D-923F-CC1FF665D5F5}" v="13" dt="2023-09-01T17:02:19.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0" autoAdjust="0"/>
    <p:restoredTop sz="90340" autoAdjust="0"/>
  </p:normalViewPr>
  <p:slideViewPr>
    <p:cSldViewPr snapToGrid="0">
      <p:cViewPr varScale="1">
        <p:scale>
          <a:sx n="86" d="100"/>
          <a:sy n="86" d="100"/>
        </p:scale>
        <p:origin x="557" y="82"/>
      </p:cViewPr>
      <p:guideLst>
        <p:guide pos="7104"/>
        <p:guide orient="horz" pos="576"/>
        <p:guide orient="horz" pos="3744"/>
        <p:guide orient="horz" pos="2160"/>
        <p:guide pos="3840"/>
        <p:guide pos="576"/>
        <p:guide orient="horz" pos="384"/>
        <p:guide pos="384"/>
        <p:guide orient="horz" pos="4032"/>
      </p:guideLst>
    </p:cSldViewPr>
  </p:slideViewPr>
  <p:notesTextViewPr>
    <p:cViewPr>
      <p:scale>
        <a:sx n="60" d="100"/>
        <a:sy n="60" d="100"/>
      </p:scale>
      <p:origin x="0" y="0"/>
    </p:cViewPr>
  </p:notesTextViewPr>
  <p:sorterViewPr>
    <p:cViewPr>
      <p:scale>
        <a:sx n="66" d="100"/>
        <a:sy n="66" d="100"/>
      </p:scale>
      <p:origin x="0" y="-214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29T19:11:18.002"/>
    </inkml:context>
    <inkml:brush xml:id="br0">
      <inkml:brushProperty name="width" value="0.035" units="cm"/>
      <inkml:brushProperty name="height" value="0.035" units="cm"/>
    </inkml:brush>
  </inkml:definitions>
  <inkml:trace contextRef="#ctx0" brushRef="#br0">102 0 10706 0 0,'-12'2'2796'0'0,"2"-1"-2221"0"0,-6-1-3895 0 0,9-1 2420 0 0,-1 1 1 0 0,0 0-1 0 0,0 1 0 0 0,-12 2 1 0 0,8 0-1455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29T19:13:19.918"/>
    </inkml:context>
    <inkml:brush xml:id="br0">
      <inkml:brushProperty name="width" value="0.035" units="cm"/>
      <inkml:brushProperty name="height" value="0.035" units="cm"/>
    </inkml:brush>
  </inkml:definitions>
  <inkml:trace contextRef="#ctx0" brushRef="#br0">105 6 13323 0 0,'-31'21'3240'0'0,"25"-16"-3111"0"0,0-1 0 0 0,0 0-1 0 0,0 0 1 0 0,0-1 0 0 0,0 0 0 0 0,-1 0-1 0 0,-13 4 1 0 0,11-6-128 0 0,8-1 19 0 0,5-2-2249 0 0,-3 1 2148 0 0,0 0 1 0 0,0 0 0 0 0,0 0-1 0 0,0 0 1 0 0,0 0-1 0 0,0 0 1 0 0,0 0 0 0 0,0 0-1 0 0,-1 0 1 0 0,1-1 0 0 0,0 1-1 0 0,-1 0 1 0 0,2-3 0 0 0,-2 2-387 0 0,1-1 0 0 0,-1 1 1 0 0,0-1-1 0 0,1 0 0 0 0,-1 1 1 0 0,-1-1-1 0 0,1 0 0 0 0,-1-3 0 0 0,0-2-1598 0 0,1 3-912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Neue Fin" charset="0"/>
              </a:defRPr>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Neue Fin" charset="0"/>
              </a:defRPr>
            </a:lvl1pPr>
          </a:lstStyle>
          <a:p>
            <a:fld id="{5D971959-953B-463E-BAAE-BE8CB048C413}" type="datetimeFigureOut">
              <a:rPr lang="fr-FR" smtClean="0"/>
              <a:pPr/>
              <a:t>15/09/2023</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Neue Fin" charset="0"/>
              </a:defRPr>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Neue Fin" charset="0"/>
              </a:defRPr>
            </a:lvl1pPr>
          </a:lstStyle>
          <a:p>
            <a:fld id="{01BB0138-77EE-466A-BAEB-47D907700EE9}" type="slidenum">
              <a:rPr lang="fr-FR" smtClean="0"/>
              <a:pPr/>
              <a:t>‹#›</a:t>
            </a:fld>
            <a:endParaRPr lang="fr-FR"/>
          </a:p>
        </p:txBody>
      </p:sp>
    </p:spTree>
    <p:extLst>
      <p:ext uri="{BB962C8B-B14F-4D97-AF65-F5344CB8AC3E}">
        <p14:creationId xmlns:p14="http://schemas.microsoft.com/office/powerpoint/2010/main" val="13065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Neue Fin" charset="0"/>
        <a:ea typeface="+mn-ea"/>
        <a:cs typeface="+mn-cs"/>
      </a:defRPr>
    </a:lvl1pPr>
    <a:lvl2pPr marL="457200" algn="l" defTabSz="914400" rtl="0" eaLnBrk="1" latinLnBrk="0" hangingPunct="1">
      <a:defRPr sz="1200" b="0" i="0" kern="1200">
        <a:solidFill>
          <a:schemeClr val="tx1"/>
        </a:solidFill>
        <a:latin typeface="Helvetica Neue Fin" charset="0"/>
        <a:ea typeface="+mn-ea"/>
        <a:cs typeface="+mn-cs"/>
      </a:defRPr>
    </a:lvl2pPr>
    <a:lvl3pPr marL="914400" algn="l" defTabSz="914400" rtl="0" eaLnBrk="1" latinLnBrk="0" hangingPunct="1">
      <a:defRPr sz="1200" b="0" i="0" kern="1200">
        <a:solidFill>
          <a:schemeClr val="tx1"/>
        </a:solidFill>
        <a:latin typeface="Helvetica Neue Fin" charset="0"/>
        <a:ea typeface="+mn-ea"/>
        <a:cs typeface="+mn-cs"/>
      </a:defRPr>
    </a:lvl3pPr>
    <a:lvl4pPr marL="1371600" algn="l" defTabSz="914400" rtl="0" eaLnBrk="1" latinLnBrk="0" hangingPunct="1">
      <a:defRPr sz="1200" b="0" i="0" kern="1200">
        <a:solidFill>
          <a:schemeClr val="tx1"/>
        </a:solidFill>
        <a:latin typeface="Helvetica Neue Fin" charset="0"/>
        <a:ea typeface="+mn-ea"/>
        <a:cs typeface="+mn-cs"/>
      </a:defRPr>
    </a:lvl4pPr>
    <a:lvl5pPr marL="1828800" algn="l" defTabSz="914400" rtl="0" eaLnBrk="1" latinLnBrk="0" hangingPunct="1">
      <a:defRPr sz="1200" b="0" i="0" kern="1200">
        <a:solidFill>
          <a:schemeClr val="tx1"/>
        </a:solidFill>
        <a:latin typeface="Helvetica Neue Fi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1</a:t>
            </a:fld>
            <a:endParaRPr lang="fr-FR"/>
          </a:p>
        </p:txBody>
      </p:sp>
    </p:spTree>
    <p:extLst>
      <p:ext uri="{BB962C8B-B14F-4D97-AF65-F5344CB8AC3E}">
        <p14:creationId xmlns:p14="http://schemas.microsoft.com/office/powerpoint/2010/main" val="4076743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Helvetica Neue"/>
              </a:rPr>
              <a:t>Trauma in caregivers: Between 40% and 85% of “helping professionals” develop secondary, compassion fatigue and/or high rates of traumatic symptoms (OLGA Phoenix, 2020)</a:t>
            </a:r>
            <a:endParaRPr lang="en-US" b="0" dirty="0">
              <a:effectLst/>
            </a:endParaRPr>
          </a:p>
          <a:p>
            <a:pPr rtl="0">
              <a:spcBef>
                <a:spcPts val="0"/>
              </a:spcBef>
              <a:spcAft>
                <a:spcPts val="0"/>
              </a:spcAft>
            </a:pPr>
            <a:r>
              <a:rPr lang="en-US" sz="1800" b="0" i="0" u="none" strike="noStrike" dirty="0">
                <a:solidFill>
                  <a:srgbClr val="000000"/>
                </a:solidFill>
                <a:effectLst/>
                <a:latin typeface="Helvetica Neue"/>
              </a:rPr>
              <a:t> with risk factors including </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Personal history of trauma</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Being overworked and overwhelmed</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Having limited professional experience</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Having limited training about trauma</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Working with a high percentage of traumatized individuals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Working with individuals who are underserved and disadvantaged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Working for poor pay, under stressful conditions with limited resources (OLGA Phoenix, 2020)</a:t>
            </a:r>
            <a:endParaRPr lang="en-US" sz="1800" b="0" i="0" u="none" strike="noStrike" dirty="0">
              <a:solidFill>
                <a:srgbClr val="000000"/>
              </a:solidFill>
              <a:effectLst/>
              <a:latin typeface="Arial" panose="020B0604020202020204" pitchFamily="34"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11</a:t>
            </a:fld>
            <a:endParaRPr lang="fr-FR"/>
          </a:p>
        </p:txBody>
      </p:sp>
    </p:spTree>
    <p:extLst>
      <p:ext uri="{BB962C8B-B14F-4D97-AF65-F5344CB8AC3E}">
        <p14:creationId xmlns:p14="http://schemas.microsoft.com/office/powerpoint/2010/main" val="287291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Helvetica Neue"/>
              </a:rPr>
              <a:t>People with disabilities are more vulnerable at every point in the “lifecycle of a traumatic event.” Because of limited knowledge, social skills, and verbal skills, they are more vulnerable to being exposed to abuse. Caregiver stress is also highly correlated to the prevalence of abuse and it appears that increased caregiver stress and the vulnerability of this population increase the prevalence of abuse. They are less likely to tell someone about the abuse (they may also be seen as less credible by someone if they report abuse). If exposed, they may be limited in their ability to make sense of the experience. They are likely to display more trauma-related symptoms and behaviors. Their capacity to heal may be limited by their disability. They face immense stigma and marginalization by society at large which may be traumatic in itself or make traumatic experiences worse. (Wilcox, 2011)</a:t>
            </a:r>
            <a:endParaRPr lang="en-US" sz="2800" b="0" dirty="0">
              <a:effectLst/>
            </a:endParaRPr>
          </a:p>
          <a:p>
            <a:br>
              <a:rPr lang="en-US" sz="2800" dirty="0"/>
            </a:br>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12</a:t>
            </a:fld>
            <a:endParaRPr lang="fr-FR"/>
          </a:p>
        </p:txBody>
      </p:sp>
    </p:spTree>
    <p:extLst>
      <p:ext uri="{BB962C8B-B14F-4D97-AF65-F5344CB8AC3E}">
        <p14:creationId xmlns:p14="http://schemas.microsoft.com/office/powerpoint/2010/main" val="25379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13</a:t>
            </a:fld>
            <a:endParaRPr lang="fr-FR"/>
          </a:p>
        </p:txBody>
      </p:sp>
    </p:spTree>
    <p:extLst>
      <p:ext uri="{BB962C8B-B14F-4D97-AF65-F5344CB8AC3E}">
        <p14:creationId xmlns:p14="http://schemas.microsoft.com/office/powerpoint/2010/main" val="2510908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Change Image by right-clicking image and selecting “Change Picture &gt; …From a File”</a:t>
            </a:r>
          </a:p>
          <a:p>
            <a:pPr marL="171450" indent="-171450">
              <a:buFont typeface="Arial" panose="020B0604020202020204" pitchFamily="34" charset="0"/>
              <a:buChar char="•"/>
            </a:pPr>
            <a:r>
              <a:rPr lang="en-US"/>
              <a:t>You can duplicate this slide and move the arrow to the appropriate Topic</a:t>
            </a:r>
          </a:p>
          <a:p>
            <a:pPr marL="171450" indent="-171450">
              <a:buFont typeface="Arial" panose="020B0604020202020204" pitchFamily="34" charset="0"/>
              <a:buChar char="•"/>
            </a:pPr>
            <a:r>
              <a:rPr lang="en-US"/>
              <a:t>The current topic line should be displayed in white font</a:t>
            </a:r>
          </a:p>
        </p:txBody>
      </p:sp>
      <p:sp>
        <p:nvSpPr>
          <p:cNvPr id="4" name="Slide Number Placeholder 3"/>
          <p:cNvSpPr>
            <a:spLocks noGrp="1"/>
          </p:cNvSpPr>
          <p:nvPr>
            <p:ph type="sldNum" sz="quarter" idx="5"/>
          </p:nvPr>
        </p:nvSpPr>
        <p:spPr/>
        <p:txBody>
          <a:bodyPr/>
          <a:lstStyle/>
          <a:p>
            <a:fld id="{01BB0138-77EE-466A-BAEB-47D907700EE9}" type="slidenum">
              <a:rPr lang="fr-FR" smtClean="0"/>
              <a:pPr/>
              <a:t>14</a:t>
            </a:fld>
            <a:endParaRPr lang="fr-FR"/>
          </a:p>
        </p:txBody>
      </p:sp>
    </p:spTree>
    <p:extLst>
      <p:ext uri="{BB962C8B-B14F-4D97-AF65-F5344CB8AC3E}">
        <p14:creationId xmlns:p14="http://schemas.microsoft.com/office/powerpoint/2010/main" val="2385686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Helvetica Neue"/>
              </a:rPr>
              <a:t>People with disabilities are more vulnerable at every point in the “lifecycle of a traumatic event.” Because of limited knowledge, social skills, and verbal skills, they are more vulnerable to being exposed to abuse. Caregiver stress is also highly correlated to the prevalence of abuse and it appears that increased caregiver stress and the vulnerability of this population increase the prevalence of abuse. They are less likely to tell someone about the abuse (they may also be seen as less credible by someone if they report abuse). If exposed, they may be limited in their ability to make sense of the experience. They are likely to display more trauma-related symptoms and behaviors. Their capacity to heal may be limited by their disability. They face immense stigma and marginalization by society at large which may be traumatic in itself or make traumatic experiences worse. (Wilcox, 2011)</a:t>
            </a:r>
            <a:endParaRPr lang="en-US" sz="2800" b="0" dirty="0">
              <a:effectLst/>
            </a:endParaRPr>
          </a:p>
          <a:p>
            <a:br>
              <a:rPr lang="en-US" sz="2800" dirty="0"/>
            </a:br>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16</a:t>
            </a:fld>
            <a:endParaRPr lang="fr-FR"/>
          </a:p>
        </p:txBody>
      </p:sp>
    </p:spTree>
    <p:extLst>
      <p:ext uri="{BB962C8B-B14F-4D97-AF65-F5344CB8AC3E}">
        <p14:creationId xmlns:p14="http://schemas.microsoft.com/office/powerpoint/2010/main" val="3873514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17</a:t>
            </a:fld>
            <a:endParaRPr lang="fr-FR"/>
          </a:p>
        </p:txBody>
      </p:sp>
    </p:spTree>
    <p:extLst>
      <p:ext uri="{BB962C8B-B14F-4D97-AF65-F5344CB8AC3E}">
        <p14:creationId xmlns:p14="http://schemas.microsoft.com/office/powerpoint/2010/main" val="2511467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18</a:t>
            </a:fld>
            <a:endParaRPr lang="fr-FR"/>
          </a:p>
        </p:txBody>
      </p:sp>
    </p:spTree>
    <p:extLst>
      <p:ext uri="{BB962C8B-B14F-4D97-AF65-F5344CB8AC3E}">
        <p14:creationId xmlns:p14="http://schemas.microsoft.com/office/powerpoint/2010/main" val="1065942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21</a:t>
            </a:fld>
            <a:endParaRPr lang="fr-FR"/>
          </a:p>
        </p:txBody>
      </p:sp>
    </p:spTree>
    <p:extLst>
      <p:ext uri="{BB962C8B-B14F-4D97-AF65-F5344CB8AC3E}">
        <p14:creationId xmlns:p14="http://schemas.microsoft.com/office/powerpoint/2010/main" val="1442101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22</a:t>
            </a:fld>
            <a:endParaRPr lang="fr-FR"/>
          </a:p>
        </p:txBody>
      </p:sp>
    </p:spTree>
    <p:extLst>
      <p:ext uri="{BB962C8B-B14F-4D97-AF65-F5344CB8AC3E}">
        <p14:creationId xmlns:p14="http://schemas.microsoft.com/office/powerpoint/2010/main" val="2934795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Change Image by right-clicking image and selecting “Change Picture &gt; …From a File”</a:t>
            </a:r>
          </a:p>
          <a:p>
            <a:pPr marL="171450" indent="-171450">
              <a:buFont typeface="Arial" panose="020B0604020202020204" pitchFamily="34" charset="0"/>
              <a:buChar char="•"/>
            </a:pPr>
            <a:r>
              <a:rPr lang="en-US"/>
              <a:t>You can duplicate this slide and move the arrow to the appropriate Topic</a:t>
            </a:r>
          </a:p>
          <a:p>
            <a:pPr marL="171450" indent="-171450">
              <a:buFont typeface="Arial" panose="020B0604020202020204" pitchFamily="34" charset="0"/>
              <a:buChar char="•"/>
            </a:pPr>
            <a:r>
              <a:rPr lang="en-US"/>
              <a:t>The current topic line should be displayed in white font</a:t>
            </a:r>
          </a:p>
        </p:txBody>
      </p:sp>
      <p:sp>
        <p:nvSpPr>
          <p:cNvPr id="4" name="Slide Number Placeholder 3"/>
          <p:cNvSpPr>
            <a:spLocks noGrp="1"/>
          </p:cNvSpPr>
          <p:nvPr>
            <p:ph type="sldNum" sz="quarter" idx="5"/>
          </p:nvPr>
        </p:nvSpPr>
        <p:spPr/>
        <p:txBody>
          <a:bodyPr/>
          <a:lstStyle/>
          <a:p>
            <a:fld id="{01BB0138-77EE-466A-BAEB-47D907700EE9}" type="slidenum">
              <a:rPr lang="fr-FR" smtClean="0"/>
              <a:pPr/>
              <a:t>23</a:t>
            </a:fld>
            <a:endParaRPr lang="fr-FR"/>
          </a:p>
        </p:txBody>
      </p:sp>
    </p:spTree>
    <p:extLst>
      <p:ext uri="{BB962C8B-B14F-4D97-AF65-F5344CB8AC3E}">
        <p14:creationId xmlns:p14="http://schemas.microsoft.com/office/powerpoint/2010/main" val="3906812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[Right-click image and select Change Picture…]</a:t>
            </a:r>
          </a:p>
          <a:p>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2</a:t>
            </a:fld>
            <a:endParaRPr lang="fr-FR"/>
          </a:p>
        </p:txBody>
      </p:sp>
    </p:spTree>
    <p:extLst>
      <p:ext uri="{BB962C8B-B14F-4D97-AF65-F5344CB8AC3E}">
        <p14:creationId xmlns:p14="http://schemas.microsoft.com/office/powerpoint/2010/main" val="1806708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Trauma-informed care shifts the focus from “What’s wrong with you?” to “What happened to you?”  Through trauma-informed care, all experiences and needs are valued, including those of caregivers. This lens reveals a network of relationships between the survivor, service providers, organizations, friends and family, and the community.  A trauma-informed approach to care acknowledges that healthcare organizations and care teams need to have a complete picture of a patient’s life situation — past and present — to provide effective healthcare services with a healing orientation. Adopting trauma-informed practices can potentially improve patient engagement, treatment adherence, and health outcomes, as well as provider and staff wellness. It can also help reduce avoidable care and excess costs for both the healthcare and social service sectors.(Center for Health Care Strategies, 2021)</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Build treatment approaches that go beyond simplistic behavioral interventions that are informed by a deeper understanding of the </a:t>
            </a:r>
            <a:r>
              <a:rPr lang="en-US" sz="1200" b="0" i="0" u="none" strike="noStrike" dirty="0" err="1">
                <a:solidFill>
                  <a:srgbClr val="000000"/>
                </a:solidFill>
                <a:effectLst/>
                <a:latin typeface="Times New Roman" panose="02020603050405020304" pitchFamily="18" charset="0"/>
              </a:rPr>
              <a:t>indivdual</a:t>
            </a:r>
            <a:endParaRPr lang="en-US" sz="1200" b="0" i="0" u="none" strike="noStrike" dirty="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25</a:t>
            </a:fld>
            <a:endParaRPr lang="fr-FR"/>
          </a:p>
        </p:txBody>
      </p:sp>
    </p:spTree>
    <p:extLst>
      <p:ext uri="{BB962C8B-B14F-4D97-AF65-F5344CB8AC3E}">
        <p14:creationId xmlns:p14="http://schemas.microsoft.com/office/powerpoint/2010/main" val="1958458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History of trauma in the industry- Eugenics, abandonment of families and communities, institutionalization- abuse and neglect, overmedication and sedation</a:t>
            </a:r>
            <a:endParaRPr lang="en-US" sz="14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Turnover- for individuals served with a history of abandonment turnover can lead to perpetuation of abandonment crisis. </a:t>
            </a:r>
            <a:endParaRPr lang="en-US" sz="14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Turnover can also be a sign of high caregiver trauma and a flag to invest more in TIC with staff. </a:t>
            </a:r>
            <a:endParaRPr lang="en-US" sz="14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Physical restraints, restrictions, excessive labeling, over medications are all examples of interventions that are often retraumatizing</a:t>
            </a:r>
            <a:endParaRPr lang="en-US" sz="1400" b="0" i="0" u="none" strike="noStrike" dirty="0">
              <a:solidFill>
                <a:srgbClr val="000000"/>
              </a:solidFill>
              <a:effectLst/>
              <a:latin typeface="Times New Roman" panose="02020603050405020304" pitchFamily="18" charset="0"/>
            </a:endParaRP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Ex- aggressive behaviors are often result of feeling unsafe and often consequences of aggression behavior increase person’s feelings of danger which reinforces their worries and perpetuates trauma</a:t>
            </a:r>
            <a:endParaRPr lang="en-US" sz="14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When you see every interaction as an impact to a traumatized person, you are more likely to proceed with care</a:t>
            </a:r>
            <a:endParaRPr lang="en-US" sz="1400" b="0" i="0" u="none" strike="noStrike" dirty="0">
              <a:solidFill>
                <a:srgbClr val="000000"/>
              </a:solidFill>
              <a:effectLst/>
              <a:latin typeface="Times New Roman" panose="02020603050405020304" pitchFamily="18" charset="0"/>
            </a:endParaRPr>
          </a:p>
          <a:p>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26</a:t>
            </a:fld>
            <a:endParaRPr lang="fr-FR" dirty="0"/>
          </a:p>
        </p:txBody>
      </p:sp>
    </p:spTree>
    <p:extLst>
      <p:ext uri="{BB962C8B-B14F-4D97-AF65-F5344CB8AC3E}">
        <p14:creationId xmlns:p14="http://schemas.microsoft.com/office/powerpoint/2010/main" val="2324868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Times New Roman" panose="02020603050405020304" pitchFamily="18" charset="0"/>
              </a:rPr>
              <a:t>Why are the core aspects hard for those with IDD? </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Do they really have control over where they live? Most experience limitations financially, functionally, socially, that lend to others making this decision for them. We talk about choices, but where and how do people you serve have access to real, significant choices? </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How difficult is it for them to establish connection? Can you imagine most people who “care” for you being paid to be in your life? </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27</a:t>
            </a:fld>
            <a:endParaRPr lang="fr-FR"/>
          </a:p>
        </p:txBody>
      </p:sp>
    </p:spTree>
    <p:extLst>
      <p:ext uri="{BB962C8B-B14F-4D97-AF65-F5344CB8AC3E}">
        <p14:creationId xmlns:p14="http://schemas.microsoft.com/office/powerpoint/2010/main" val="391826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Helvetica Neue"/>
              </a:rPr>
              <a:t>How can organizations help? </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Provide all staff training on trauma-Trauma can help staff understand how trauma can affect all areas of an individual's life.  Aid them in understanding the neurobiological effects of trauma and understanding that all responses to trauma are typical responses to atypical events.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Provide self-care and wellness resources to DSPs- Organizations can’t expect staff to be experts in aiding in trauma-informed care without having the resources to care for their own self-care and wellness.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Recognize that people with disabilities are most often abused by caregivers-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An organization should seek to Recognize that people with IDD can benefit from therapy (Center for Health Care Strategies, 2021).  Increasing the support to individuals can decrease overall health care costs and increase the ability to build individualized care plans that incorporates all of the individual's life experiences </a:t>
            </a:r>
            <a:endParaRPr lang="en-US" sz="1800" b="0" i="0" u="none" strike="noStrike" dirty="0">
              <a:solidFill>
                <a:srgbClr val="000000"/>
              </a:solidFill>
              <a:effectLst/>
              <a:latin typeface="Arial" panose="020B0604020202020204" pitchFamily="34"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28</a:t>
            </a:fld>
            <a:endParaRPr lang="fr-FR"/>
          </a:p>
        </p:txBody>
      </p:sp>
    </p:spTree>
    <p:extLst>
      <p:ext uri="{BB962C8B-B14F-4D97-AF65-F5344CB8AC3E}">
        <p14:creationId xmlns:p14="http://schemas.microsoft.com/office/powerpoint/2010/main" val="2906247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Helvetica Neue"/>
              </a:rPr>
              <a:t>Training staff: Staff should be trained in trauma informed care including the widespread impact of trauma, signs and symptoms of trauma in patients, family members and even themselves and co-workers.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Helvetica Neue"/>
              </a:rPr>
              <a:t>Knowledge about trauma should be integrated into policies, procedures and practices </a:t>
            </a:r>
            <a:r>
              <a:rPr lang="en-US" sz="1800" b="0" i="0" u="none" strike="noStrike" dirty="0">
                <a:solidFill>
                  <a:srgbClr val="000000"/>
                </a:solidFill>
                <a:effectLst/>
                <a:latin typeface="Times New Roman" panose="02020603050405020304" pitchFamily="18" charset="0"/>
              </a:rPr>
              <a:t>(Center for Health Care Strategies, 2021</a:t>
            </a:r>
            <a:r>
              <a:rPr lang="en-US" sz="1800" b="0" i="0" u="none" strike="noStrike" dirty="0">
                <a:solidFill>
                  <a:srgbClr val="000000"/>
                </a:solidFill>
                <a:effectLst/>
                <a:latin typeface="Helvetica Neue"/>
              </a:rPr>
              <a:t> For trauma informed care to be effective it needs to be reflected in every area of the organization.  Providers need to understand how trauma can affect treatment presentation, engagement, and the outcome of behavioral health services.(SAMHSA, 2019)</a:t>
            </a:r>
            <a:endParaRPr lang="en-US" b="0" dirty="0">
              <a:effectLst/>
            </a:endParaRPr>
          </a:p>
          <a:p>
            <a:pPr rtl="0">
              <a:spcBef>
                <a:spcPts val="0"/>
              </a:spcBef>
              <a:spcAft>
                <a:spcPts val="0"/>
              </a:spcAft>
            </a:pPr>
            <a:br>
              <a:rPr lang="en-US" b="0" dirty="0">
                <a:effectLst/>
              </a:rPr>
            </a:br>
            <a:br>
              <a:rPr lang="en-US" b="0" dirty="0">
                <a:effectLst/>
              </a:rPr>
            </a:br>
            <a:r>
              <a:rPr lang="en-US" sz="1800" b="0" i="0" u="none" strike="noStrike" dirty="0">
                <a:solidFill>
                  <a:srgbClr val="000000"/>
                </a:solidFill>
                <a:effectLst/>
                <a:latin typeface="Helvetica Neue"/>
              </a:rPr>
              <a:t>Secondary trauma and stress of caregivers can increase risk of individual with I/DD being re-traumatized in the system. As such a trauma-informed approach with caregivers is paramount</a:t>
            </a:r>
            <a:endParaRPr lang="en-US" b="0" dirty="0">
              <a:effectLst/>
            </a:endParaRPr>
          </a:p>
          <a:p>
            <a:pPr rtl="0">
              <a:spcBef>
                <a:spcPts val="0"/>
              </a:spcBef>
              <a:spcAft>
                <a:spcPts val="0"/>
              </a:spcAft>
            </a:pPr>
            <a:r>
              <a:rPr lang="en-US" sz="1800" b="0" i="0" u="none" strike="noStrike" dirty="0">
                <a:solidFill>
                  <a:srgbClr val="000000"/>
                </a:solidFill>
                <a:effectLst/>
                <a:latin typeface="Helvetica Neue"/>
              </a:rPr>
              <a:t>Taking care of you goes hand in hand with taking care of others</a:t>
            </a:r>
            <a:endParaRPr lang="en-US" b="0" dirty="0">
              <a:effectLst/>
            </a:endParaRPr>
          </a:p>
          <a:p>
            <a:pPr rtl="0">
              <a:spcBef>
                <a:spcPts val="0"/>
              </a:spcBef>
              <a:spcAft>
                <a:spcPts val="0"/>
              </a:spcAft>
            </a:pPr>
            <a:r>
              <a:rPr lang="en-US" sz="1800" b="0" i="0" u="none" strike="noStrike" dirty="0">
                <a:solidFill>
                  <a:srgbClr val="000000"/>
                </a:solidFill>
                <a:effectLst/>
                <a:latin typeface="Helvetica Neue"/>
              </a:rPr>
              <a:t>As caregivers, we get used to putting others needs above ours at work and it becomes so natural that we can fall into an imbalance of completely neglecting our own </a:t>
            </a:r>
            <a:r>
              <a:rPr lang="en-US" sz="1800" b="0" i="0" u="none" strike="noStrike" dirty="0" err="1">
                <a:solidFill>
                  <a:srgbClr val="000000"/>
                </a:solidFill>
                <a:effectLst/>
                <a:latin typeface="Helvetica Neue"/>
              </a:rPr>
              <a:t>needs→compassion</a:t>
            </a:r>
            <a:r>
              <a:rPr lang="en-US" sz="1800" b="0" i="0" u="none" strike="noStrike" dirty="0">
                <a:solidFill>
                  <a:srgbClr val="000000"/>
                </a:solidFill>
                <a:effectLst/>
                <a:latin typeface="Helvetica Neue"/>
              </a:rPr>
              <a:t> fatigue and burnout</a:t>
            </a:r>
            <a:endParaRPr lang="en-US" b="0" dirty="0">
              <a:effectLst/>
            </a:endParaRPr>
          </a:p>
          <a:p>
            <a:br>
              <a:rPr lang="en-US" b="0" dirty="0">
                <a:effectLst/>
              </a:rPr>
            </a:br>
            <a:br>
              <a:rPr lang="en-US" b="0" dirty="0">
                <a:effectLst/>
              </a:rPr>
            </a:br>
            <a:br>
              <a:rPr lang="en-US" b="0" dirty="0">
                <a:effectLst/>
              </a:rPr>
            </a:br>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29</a:t>
            </a:fld>
            <a:endParaRPr lang="fr-FR"/>
          </a:p>
        </p:txBody>
      </p:sp>
    </p:spTree>
    <p:extLst>
      <p:ext uri="{BB962C8B-B14F-4D97-AF65-F5344CB8AC3E}">
        <p14:creationId xmlns:p14="http://schemas.microsoft.com/office/powerpoint/2010/main" val="550693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Times New Roman" panose="02020603050405020304" pitchFamily="18" charset="0"/>
              </a:rPr>
              <a:t>Trauma Informed Care isn’t just about providing supports to the clients.  Caregivers may also have trauma in their past at the same rate as the general population of 7 in 10 people.  </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For this reason it is important that you assess yourself when working with others.  Burnout and compassion fatigue are frequent concerns for caregivers.  Taking care of yourself is as important as caring for others.  </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Check in with yourself- what percentage is your battery at? Recharge at 50%, not 10%</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Self care assessment and lots of other resources from CFDS toolkit in references</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Going with your basic needs unmet can hijack a lifetime of coping mechanisms. </a:t>
            </a:r>
          </a:p>
          <a:p>
            <a:br>
              <a:rPr lang="en-US" b="0" dirty="0">
                <a:effectLst/>
              </a:rPr>
            </a:br>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30</a:t>
            </a:fld>
            <a:endParaRPr lang="fr-FR"/>
          </a:p>
        </p:txBody>
      </p:sp>
    </p:spTree>
    <p:extLst>
      <p:ext uri="{BB962C8B-B14F-4D97-AF65-F5344CB8AC3E}">
        <p14:creationId xmlns:p14="http://schemas.microsoft.com/office/powerpoint/2010/main" val="668405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At intake, gather as much social history and maintain it- it is all important but especially the difficult experience. Screen for ACEs </a:t>
            </a:r>
          </a:p>
          <a:p>
            <a:pPr rtl="0" fontAlgn="base">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Remember- behaviors are communication AND behaviors are a trauma response. Behavior that is a function of post traumatic stress may serve NO useful function for the person. It may be a visceral reaction based on an altered stress-response system. When trying to identify the setting event, you may focus on current situations and not consider past trauma. When that is the case, you may completely miss the mark. EX- foot meds When someone is re-experiencing trauma, teaching replacement behaviors won’t work</a:t>
            </a:r>
          </a:p>
          <a:p>
            <a:pPr rtl="0" fontAlgn="base">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What is your goal in the planning discussion? You can learn more about the person every time you give them a chance to speak. Ex. of empowerment- foot meds continued Build treatment approaches that go beyond simplistic behavioral interventions that are informed by a deeper understanding of the </a:t>
            </a:r>
            <a:r>
              <a:rPr lang="en-US" sz="1800" b="0" i="0" u="none" strike="noStrike" dirty="0" err="1">
                <a:solidFill>
                  <a:srgbClr val="000000"/>
                </a:solidFill>
                <a:effectLst/>
                <a:latin typeface="Times New Roman" panose="02020603050405020304" pitchFamily="18" charset="0"/>
              </a:rPr>
              <a:t>indivdual</a:t>
            </a:r>
            <a:endParaRPr lang="en-US" sz="1800" b="0" i="0" u="none" strike="noStrike" dirty="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31</a:t>
            </a:fld>
            <a:endParaRPr lang="fr-FR"/>
          </a:p>
        </p:txBody>
      </p:sp>
    </p:spTree>
    <p:extLst>
      <p:ext uri="{BB962C8B-B14F-4D97-AF65-F5344CB8AC3E}">
        <p14:creationId xmlns:p14="http://schemas.microsoft.com/office/powerpoint/2010/main" val="3025041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Times New Roman" panose="02020603050405020304" pitchFamily="18" charset="0"/>
              </a:rPr>
              <a:t>Relationships and connection are so important in building resilience and we know this is grossly lacking in lives of many with I/DD</a:t>
            </a:r>
            <a:endParaRPr lang="en-US" b="0" dirty="0">
              <a:effectLst/>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Imagine a life where you had to go through 5 steps, just to hang out with a friend </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How can we get out of the way and support natural relationships and friendships? </a:t>
            </a:r>
          </a:p>
          <a:p>
            <a:pPr rtl="0">
              <a:spcBef>
                <a:spcPts val="0"/>
              </a:spcBef>
              <a:spcAft>
                <a:spcPts val="0"/>
              </a:spcAft>
            </a:pPr>
            <a:r>
              <a:rPr lang="en-US" sz="1800" b="0" i="0" u="none" strike="noStrike" dirty="0">
                <a:solidFill>
                  <a:srgbClr val="000000"/>
                </a:solidFill>
                <a:effectLst/>
                <a:latin typeface="Times New Roman" panose="02020603050405020304" pitchFamily="18" charset="0"/>
              </a:rPr>
              <a:t>Adjust behavior planning approaches and intervention</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Functional analysis often misses a lot- what about when the behavior doesn’t have a function? </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Setting event might be linked to historical trauma- in these cases teaching a replacement behavior has no place</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Remember that the root of most trauma responses is a sense of feeling unsafe</a:t>
            </a:r>
            <a:endParaRPr lang="en-US" b="0" dirty="0">
              <a:effectLst/>
            </a:endParaRPr>
          </a:p>
          <a:p>
            <a:pPr marL="9144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At a person centered level, know what makes someone feel safe</a:t>
            </a:r>
          </a:p>
          <a:p>
            <a:pPr rtl="0">
              <a:spcBef>
                <a:spcPts val="0"/>
              </a:spcBef>
              <a:spcAft>
                <a:spcPts val="0"/>
              </a:spcAft>
            </a:pPr>
            <a:r>
              <a:rPr lang="en-US" sz="1800" b="0" i="0" u="none" strike="noStrike" dirty="0">
                <a:solidFill>
                  <a:srgbClr val="000000"/>
                </a:solidFill>
                <a:effectLst/>
                <a:latin typeface="Times New Roman" panose="02020603050405020304" pitchFamily="18" charset="0"/>
              </a:rPr>
              <a:t>In crisis, recognize the root feeling, empathize, identify your desire to help establish safety, and ask how you can help them feel safe</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Trust is critical- build trust and reinforce history of the trust exercises</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32</a:t>
            </a:fld>
            <a:endParaRPr lang="fr-FR"/>
          </a:p>
        </p:txBody>
      </p:sp>
    </p:spTree>
    <p:extLst>
      <p:ext uri="{BB962C8B-B14F-4D97-AF65-F5344CB8AC3E}">
        <p14:creationId xmlns:p14="http://schemas.microsoft.com/office/powerpoint/2010/main" val="3048095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History of trauma in the industry- Eugenics, abandonment of families and communities, institutionalization- abuse and neglect, overmedication and sedation</a:t>
            </a:r>
            <a:endParaRPr lang="en-US" sz="14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Turnover- for individuals served with a history of abandonment turnover can lead to perpetuation of abandonment crisis. </a:t>
            </a:r>
            <a:endParaRPr lang="en-US" sz="14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Turnover can also be a sign of high caregiver trauma and a flag to invest more in TIC with staff. </a:t>
            </a:r>
            <a:endParaRPr lang="en-US" sz="14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Physical restraints, restrictions, excessive labeling, over medications are all examples of interventions that are often retraumatizing</a:t>
            </a:r>
            <a:endParaRPr lang="en-US" sz="1400" b="0" i="0" u="none" strike="noStrike" dirty="0">
              <a:solidFill>
                <a:srgbClr val="000000"/>
              </a:solidFill>
              <a:effectLst/>
              <a:latin typeface="Times New Roman" panose="02020603050405020304" pitchFamily="18" charset="0"/>
            </a:endParaRP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Ex- aggressive behaviors are often result of feeling unsafe and often consequences of aggression behavior increase person’s feelings of danger which reinforces their worries and perpetuates trauma</a:t>
            </a:r>
            <a:endParaRPr lang="en-US" sz="14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When you see every interaction as an impact to a traumatized person, you are more likely to proceed with care</a:t>
            </a:r>
            <a:endParaRPr lang="en-US" sz="1400" b="0" i="0" u="none" strike="noStrike" dirty="0">
              <a:solidFill>
                <a:srgbClr val="000000"/>
              </a:solidFill>
              <a:effectLst/>
              <a:latin typeface="Times New Roman" panose="02020603050405020304" pitchFamily="18" charset="0"/>
            </a:endParaRPr>
          </a:p>
          <a:p>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35</a:t>
            </a:fld>
            <a:endParaRPr lang="fr-FR" dirty="0"/>
          </a:p>
        </p:txBody>
      </p:sp>
    </p:spTree>
    <p:extLst>
      <p:ext uri="{BB962C8B-B14F-4D97-AF65-F5344CB8AC3E}">
        <p14:creationId xmlns:p14="http://schemas.microsoft.com/office/powerpoint/2010/main" val="1566272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3</a:t>
            </a:fld>
            <a:endParaRPr lang="fr-FR"/>
          </a:p>
        </p:txBody>
      </p:sp>
    </p:spTree>
    <p:extLst>
      <p:ext uri="{BB962C8B-B14F-4D97-AF65-F5344CB8AC3E}">
        <p14:creationId xmlns:p14="http://schemas.microsoft.com/office/powerpoint/2010/main" val="3267802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5</a:t>
            </a:fld>
            <a:endParaRPr lang="fr-FR"/>
          </a:p>
        </p:txBody>
      </p:sp>
    </p:spTree>
    <p:extLst>
      <p:ext uri="{BB962C8B-B14F-4D97-AF65-F5344CB8AC3E}">
        <p14:creationId xmlns:p14="http://schemas.microsoft.com/office/powerpoint/2010/main" val="144193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Change Image by right-clicking image and selecting “Change Picture &gt; …From a File”</a:t>
            </a:r>
          </a:p>
          <a:p>
            <a:pPr marL="171450" indent="-171450">
              <a:buFont typeface="Arial" panose="020B0604020202020204" pitchFamily="34" charset="0"/>
              <a:buChar char="•"/>
            </a:pPr>
            <a:r>
              <a:rPr lang="en-US"/>
              <a:t>You can duplicate this slide and move the arrow to the appropriate Topic</a:t>
            </a:r>
          </a:p>
          <a:p>
            <a:pPr marL="171450" indent="-171450">
              <a:buFont typeface="Arial" panose="020B0604020202020204" pitchFamily="34" charset="0"/>
              <a:buChar char="•"/>
            </a:pPr>
            <a:r>
              <a:rPr lang="en-US"/>
              <a:t>The current topic line should be displayed in white font</a:t>
            </a:r>
          </a:p>
        </p:txBody>
      </p:sp>
      <p:sp>
        <p:nvSpPr>
          <p:cNvPr id="4" name="Slide Number Placeholder 3"/>
          <p:cNvSpPr>
            <a:spLocks noGrp="1"/>
          </p:cNvSpPr>
          <p:nvPr>
            <p:ph type="sldNum" sz="quarter" idx="5"/>
          </p:nvPr>
        </p:nvSpPr>
        <p:spPr/>
        <p:txBody>
          <a:bodyPr/>
          <a:lstStyle/>
          <a:p>
            <a:fld id="{01BB0138-77EE-466A-BAEB-47D907700EE9}" type="slidenum">
              <a:rPr lang="fr-FR" smtClean="0"/>
              <a:pPr/>
              <a:t>6</a:t>
            </a:fld>
            <a:endParaRPr lang="fr-FR"/>
          </a:p>
        </p:txBody>
      </p:sp>
    </p:spTree>
    <p:extLst>
      <p:ext uri="{BB962C8B-B14F-4D97-AF65-F5344CB8AC3E}">
        <p14:creationId xmlns:p14="http://schemas.microsoft.com/office/powerpoint/2010/main" val="2769012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It results from exposure to an incident or series of events that are emotionally disturbing or life-threatening with lasting adverse effects on the individual's functioning and mental, physical, social, emotional, and/or spiritual well-being. </a:t>
            </a:r>
            <a:r>
              <a:rPr lang="en-US" sz="1800" b="0" i="0" u="none" strike="noStrike" dirty="0">
                <a:solidFill>
                  <a:srgbClr val="000000"/>
                </a:solidFill>
                <a:effectLst/>
                <a:latin typeface="Arial" panose="020B0604020202020204" pitchFamily="34" charset="0"/>
              </a:rPr>
              <a:t>(Trauma-Informed Care Implementation Resource Center, 2018)</a:t>
            </a:r>
            <a:endParaRPr lang="en-US" sz="18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Trauma is personal: It’s about how one feels about the events that occurred and not the events themselves.  So just because you experience trauma from something, does not mean someone else who was in the same event will experience trauma. Trauma is subjective. Two people could be in the same car accident and one person could walk away fine, sleep well, and get right back on the road. The other person may sweat every time they get behind the wheel or maybe never drive a car again. (Center for Substance Abuse Treatment, 2019).  </a:t>
            </a:r>
          </a:p>
          <a:p>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7</a:t>
            </a:fld>
            <a:endParaRPr lang="fr-FR" dirty="0"/>
          </a:p>
        </p:txBody>
      </p:sp>
    </p:spTree>
    <p:extLst>
      <p:ext uri="{BB962C8B-B14F-4D97-AF65-F5344CB8AC3E}">
        <p14:creationId xmlns:p14="http://schemas.microsoft.com/office/powerpoint/2010/main" val="3101622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Times New Roman" panose="02020603050405020304" pitchFamily="18" charset="0"/>
              </a:rPr>
              <a:t>Someone’s response to a traumatic event or ability to cope through that event (resilience) is dependent on many things:</a:t>
            </a:r>
          </a:p>
          <a:p>
            <a:pPr marL="742950" lvl="1" indent="-285750" rtl="0" fontAlgn="base">
              <a:spcBef>
                <a:spcPts val="0"/>
              </a:spcBef>
              <a:spcAft>
                <a:spcPts val="0"/>
              </a:spcAft>
              <a:buFont typeface="+mj-lt"/>
              <a:buAutoNum type="arabicPeriod"/>
            </a:pPr>
            <a:r>
              <a:rPr lang="en-US" sz="1200" b="0" i="0" u="none" strike="noStrike" dirty="0">
                <a:solidFill>
                  <a:srgbClr val="000000"/>
                </a:solidFill>
                <a:effectLst/>
                <a:latin typeface="Times New Roman" panose="02020603050405020304" pitchFamily="18" charset="0"/>
              </a:rPr>
              <a:t>Age and dependence on others</a:t>
            </a:r>
          </a:p>
          <a:p>
            <a:pPr marL="742950" lvl="1" indent="-285750" rtl="0" fontAlgn="base">
              <a:spcBef>
                <a:spcPts val="0"/>
              </a:spcBef>
              <a:spcAft>
                <a:spcPts val="0"/>
              </a:spcAft>
              <a:buFont typeface="+mj-lt"/>
              <a:buAutoNum type="arabicPeriod"/>
            </a:pPr>
            <a:r>
              <a:rPr lang="en-US" sz="1200" b="0" i="0" u="none" strike="noStrike" dirty="0">
                <a:solidFill>
                  <a:srgbClr val="000000"/>
                </a:solidFill>
                <a:effectLst/>
                <a:latin typeface="Times New Roman" panose="02020603050405020304" pitchFamily="18" charset="0"/>
              </a:rPr>
              <a:t>Intrinsic mental and emotional capacity to understand and reflect &amp; Access and skill to exercise executive functioning (Substance Abuse and Mental Health Services Administration, 2014)</a:t>
            </a:r>
          </a:p>
          <a:p>
            <a:pPr marL="742950" lvl="1" indent="-285750" rtl="0" fontAlgn="base">
              <a:spcBef>
                <a:spcPts val="0"/>
              </a:spcBef>
              <a:spcAft>
                <a:spcPts val="0"/>
              </a:spcAft>
              <a:buFont typeface="+mj-lt"/>
              <a:buAutoNum type="arabicPeriod"/>
            </a:pPr>
            <a:r>
              <a:rPr lang="en-US" sz="1200" b="0" i="0" u="none" strike="noStrike" dirty="0">
                <a:solidFill>
                  <a:srgbClr val="000000"/>
                </a:solidFill>
                <a:effectLst/>
                <a:latin typeface="Times New Roman" panose="02020603050405020304" pitchFamily="18" charset="0"/>
              </a:rPr>
              <a:t>Extrinsic support around them to process and assist with coping </a:t>
            </a:r>
            <a:r>
              <a:rPr lang="en-US" sz="1200" b="0" i="0" u="none" strike="noStrike" dirty="0">
                <a:solidFill>
                  <a:srgbClr val="000000"/>
                </a:solidFill>
                <a:effectLst/>
                <a:latin typeface="Helvetica Neue"/>
              </a:rPr>
              <a:t>It is important to understand the personal implications. </a:t>
            </a:r>
            <a:endParaRPr lang="en-US" sz="12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Helvetica Neue"/>
              </a:rPr>
              <a:t>As humans we compare ourselves constantly. </a:t>
            </a:r>
            <a:endParaRPr lang="en-US" sz="14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Helvetica Neue"/>
              </a:rPr>
              <a:t>When we see someone coping with the same life experience differently than us, it is critical that we remember there is a reason they are responding different. </a:t>
            </a:r>
            <a:endParaRPr lang="en-US" sz="14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Helvetica Neue"/>
              </a:rPr>
              <a:t>When someone (including yourself) is expressing trauma, it is important that we don’t express judgment regarding whether the experience was “bad enough” to warrant it.  </a:t>
            </a:r>
            <a:endParaRPr lang="en-US" sz="14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8</a:t>
            </a:fld>
            <a:endParaRPr lang="fr-FR"/>
          </a:p>
        </p:txBody>
      </p:sp>
    </p:spTree>
    <p:extLst>
      <p:ext uri="{BB962C8B-B14F-4D97-AF65-F5344CB8AC3E}">
        <p14:creationId xmlns:p14="http://schemas.microsoft.com/office/powerpoint/2010/main" val="322993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Helvetica Neue"/>
              </a:rPr>
              <a:t>As we mentioned in a previous slide, Trauma is personal and just because an event occurs, does not mean that the event was traumatic for a person.  However some common causes of trauma are </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Episodic trauma Traumatic events are marked by a sense of horror, helplessness, serious injury, or the threat of serious injury or death.(CDC, 2023), often caused by events such as natural disasters, pandemics, fires, floods, random acts of violence.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Cultural Trauma- occurs when members of a group feel they have been subjected to a horrendous event that leaves indelible marks on their group consciousness, forever marking their memories and changing their future identity in fundamental and irrevocable ways.(Prevention Institute , 2022)</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Betrayal trauma which occurs when the people or institutions on which a person depends for survival significantly violate that person’ s trust or well-being: Childhood physical, emotional, or sexual abuse perpetrated by a caregiver are examples of betrayal trauma.(</a:t>
            </a:r>
            <a:r>
              <a:rPr lang="en-US" sz="1800" b="0" i="0" u="none" strike="noStrike" dirty="0" err="1">
                <a:solidFill>
                  <a:srgbClr val="000000"/>
                </a:solidFill>
                <a:effectLst/>
                <a:latin typeface="Helvetica Neue"/>
              </a:rPr>
              <a:t>Freyd</a:t>
            </a:r>
            <a:r>
              <a:rPr lang="en-US" sz="1800" b="0" i="0" u="none" strike="noStrike" dirty="0">
                <a:solidFill>
                  <a:srgbClr val="000000"/>
                </a:solidFill>
                <a:effectLst/>
                <a:latin typeface="Helvetica Neue"/>
              </a:rPr>
              <a:t> PhD, 2022)</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Secondary trauma Secondary traumatic stress is the emotional duress that results when an individual hears about the firsthand trauma experiences of </a:t>
            </a:r>
            <a:r>
              <a:rPr lang="en-US" sz="1800" b="0" i="0" u="none" strike="noStrike" dirty="0" err="1">
                <a:solidFill>
                  <a:srgbClr val="000000"/>
                </a:solidFill>
                <a:effectLst/>
                <a:latin typeface="Helvetica Neue"/>
              </a:rPr>
              <a:t>another.the</a:t>
            </a:r>
            <a:r>
              <a:rPr lang="en-US" sz="1800" b="0" i="0" u="none" strike="noStrike" dirty="0">
                <a:solidFill>
                  <a:srgbClr val="000000"/>
                </a:solidFill>
                <a:effectLst/>
                <a:latin typeface="Helvetica Neue"/>
              </a:rPr>
              <a:t> essential act of listening to trauma stories may take an emotional toll that compromises professional functioning and diminishes quality of life(Peterson, 2018).</a:t>
            </a:r>
            <a:endParaRPr lang="en-US" sz="1800" b="0" i="0" u="none" strike="noStrike" dirty="0">
              <a:solidFill>
                <a:srgbClr val="000000"/>
              </a:solidFill>
              <a:effectLst/>
              <a:latin typeface="Arial" panose="020B0604020202020204" pitchFamily="34"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9</a:t>
            </a:fld>
            <a:endParaRPr lang="fr-FR"/>
          </a:p>
        </p:txBody>
      </p:sp>
    </p:spTree>
    <p:extLst>
      <p:ext uri="{BB962C8B-B14F-4D97-AF65-F5344CB8AC3E}">
        <p14:creationId xmlns:p14="http://schemas.microsoft.com/office/powerpoint/2010/main" val="2499248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Helvetica Neue"/>
              </a:rPr>
              <a:t>70% of adults in the U.S. have experienced some type of traumatic event at least once in their lives. That’s 223.4 million people. (National Council of Wellbeing , 2022)</a:t>
            </a:r>
            <a:endParaRPr lang="en-US" dirty="0"/>
          </a:p>
        </p:txBody>
      </p:sp>
      <p:sp>
        <p:nvSpPr>
          <p:cNvPr id="4" name="Slide Number Placeholder 3"/>
          <p:cNvSpPr>
            <a:spLocks noGrp="1"/>
          </p:cNvSpPr>
          <p:nvPr>
            <p:ph type="sldNum" sz="quarter" idx="5"/>
          </p:nvPr>
        </p:nvSpPr>
        <p:spPr/>
        <p:txBody>
          <a:bodyPr/>
          <a:lstStyle/>
          <a:p>
            <a:fld id="{01BB0138-77EE-466A-BAEB-47D907700EE9}" type="slidenum">
              <a:rPr lang="fr-FR" smtClean="0"/>
              <a:pPr/>
              <a:t>10</a:t>
            </a:fld>
            <a:endParaRPr lang="fr-FR" dirty="0"/>
          </a:p>
        </p:txBody>
      </p:sp>
    </p:spTree>
    <p:extLst>
      <p:ext uri="{BB962C8B-B14F-4D97-AF65-F5344CB8AC3E}">
        <p14:creationId xmlns:p14="http://schemas.microsoft.com/office/powerpoint/2010/main" val="210275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C764DE79-268F-4C1A-8933-263129D2AF90}" type="datetimeFigureOut">
              <a:rPr lang="en-US" smtClean="0"/>
              <a:t>9/15/2023</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48F63A3B-78C7-47BE-AE5E-E10140E04643}" type="slidenum">
              <a:rPr lang="en-US" smtClean="0"/>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464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2537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39019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54805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0551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93806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43117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12987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17256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319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Men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4FB3DE57-AFE9-4820-B949-FA693C6FFFB1}"/>
              </a:ext>
            </a:extLst>
          </p:cNvPr>
          <p:cNvSpPr>
            <a:spLocks noGrp="1"/>
          </p:cNvSpPr>
          <p:nvPr>
            <p:ph type="pic" sz="quarter" idx="10" hasCustomPrompt="1"/>
          </p:nvPr>
        </p:nvSpPr>
        <p:spPr>
          <a:xfrm>
            <a:off x="5316538" y="805814"/>
            <a:ext cx="6875462" cy="5246372"/>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Tree>
    <p:extLst>
      <p:ext uri="{BB962C8B-B14F-4D97-AF65-F5344CB8AC3E}">
        <p14:creationId xmlns:p14="http://schemas.microsoft.com/office/powerpoint/2010/main" val="159049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11449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ontainer 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AC4AD57-0BE9-49C6-825B-E9FA1F1C631B}"/>
              </a:ext>
            </a:extLst>
          </p:cNvPr>
          <p:cNvSpPr>
            <a:spLocks noGrp="1"/>
          </p:cNvSpPr>
          <p:nvPr>
            <p:ph type="pic" sz="quarter" idx="10" hasCustomPrompt="1"/>
          </p:nvPr>
        </p:nvSpPr>
        <p:spPr>
          <a:xfrm>
            <a:off x="1357313" y="2333624"/>
            <a:ext cx="9491659" cy="3724276"/>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Tree>
    <p:extLst>
      <p:ext uri="{BB962C8B-B14F-4D97-AF65-F5344CB8AC3E}">
        <p14:creationId xmlns:p14="http://schemas.microsoft.com/office/powerpoint/2010/main" val="1341826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ainer 2">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7716262" y="0"/>
            <a:ext cx="4475737" cy="6858000"/>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Tree>
    <p:extLst>
      <p:ext uri="{BB962C8B-B14F-4D97-AF65-F5344CB8AC3E}">
        <p14:creationId xmlns:p14="http://schemas.microsoft.com/office/powerpoint/2010/main" val="1021370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ontainer 5">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427128" y="552450"/>
            <a:ext cx="8680183" cy="5753100"/>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Tree>
    <p:extLst>
      <p:ext uri="{BB962C8B-B14F-4D97-AF65-F5344CB8AC3E}">
        <p14:creationId xmlns:p14="http://schemas.microsoft.com/office/powerpoint/2010/main" val="1447520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52708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harkPat LowLeft">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DFC5A199-81CA-3D4E-815F-32D027F45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flipV="1">
            <a:off x="3048" y="0"/>
            <a:ext cx="12185904" cy="6858000"/>
          </a:xfrm>
          <a:prstGeom prst="rect">
            <a:avLst/>
          </a:prstGeom>
        </p:spPr>
      </p:pic>
    </p:spTree>
    <p:extLst>
      <p:ext uri="{BB962C8B-B14F-4D97-AF65-F5344CB8AC3E}">
        <p14:creationId xmlns:p14="http://schemas.microsoft.com/office/powerpoint/2010/main" val="1587681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ighbone Background 01">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3582A095-A2CF-B646-A325-91283E744366}"/>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spTree>
    <p:extLst>
      <p:ext uri="{BB962C8B-B14F-4D97-AF65-F5344CB8AC3E}">
        <p14:creationId xmlns:p14="http://schemas.microsoft.com/office/powerpoint/2010/main" val="711938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pter 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BA04EA87-5121-4DFC-BCCF-E229FBB46187}"/>
              </a:ext>
            </a:extLst>
          </p:cNvPr>
          <p:cNvSpPr>
            <a:spLocks noGrp="1"/>
          </p:cNvSpPr>
          <p:nvPr>
            <p:ph type="pic" sz="quarter" idx="10" hasCustomPrompt="1"/>
          </p:nvPr>
        </p:nvSpPr>
        <p:spPr>
          <a:xfrm>
            <a:off x="7535119" y="1105236"/>
            <a:ext cx="3903672" cy="4647530"/>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Tree>
    <p:extLst>
      <p:ext uri="{BB962C8B-B14F-4D97-AF65-F5344CB8AC3E}">
        <p14:creationId xmlns:p14="http://schemas.microsoft.com/office/powerpoint/2010/main" val="3668573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hapter 1.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107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eam 1">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7BF478B0-BD0C-4753-83DD-0647CA2A70FC}"/>
              </a:ext>
            </a:extLst>
          </p:cNvPr>
          <p:cNvSpPr>
            <a:spLocks noGrp="1"/>
          </p:cNvSpPr>
          <p:nvPr>
            <p:ph type="pic" sz="quarter" idx="14" hasCustomPrompt="1"/>
          </p:nvPr>
        </p:nvSpPr>
        <p:spPr>
          <a:xfrm>
            <a:off x="3903992" y="2612615"/>
            <a:ext cx="1864997" cy="1866477"/>
          </a:xfrm>
          <a:prstGeom prst="ellipse">
            <a:avLst/>
          </a:prstGeom>
          <a:solidFill>
            <a:schemeClr val="tx1"/>
          </a:solidFill>
        </p:spPr>
        <p:txBody>
          <a:bodyPr>
            <a:normAutofit/>
          </a:bodyPr>
          <a:lstStyle>
            <a:lvl1pPr marL="0" indent="0" algn="ctr">
              <a:buNone/>
              <a:defRPr sz="1050"/>
            </a:lvl1pPr>
          </a:lstStyle>
          <a:p>
            <a:r>
              <a:rPr lang="fr-FR"/>
              <a:t>Picture</a:t>
            </a:r>
          </a:p>
        </p:txBody>
      </p:sp>
      <p:sp>
        <p:nvSpPr>
          <p:cNvPr id="13" name="Picture Placeholder 10">
            <a:extLst>
              <a:ext uri="{FF2B5EF4-FFF2-40B4-BE49-F238E27FC236}">
                <a16:creationId xmlns:a16="http://schemas.microsoft.com/office/drawing/2014/main" id="{4E75A3EB-2585-4E8B-966D-EE16E52809A4}"/>
              </a:ext>
            </a:extLst>
          </p:cNvPr>
          <p:cNvSpPr>
            <a:spLocks noGrp="1"/>
          </p:cNvSpPr>
          <p:nvPr>
            <p:ph type="pic" sz="quarter" idx="15" hasCustomPrompt="1"/>
          </p:nvPr>
        </p:nvSpPr>
        <p:spPr>
          <a:xfrm>
            <a:off x="6443986" y="2621323"/>
            <a:ext cx="1864997" cy="1866477"/>
          </a:xfrm>
          <a:prstGeom prst="ellipse">
            <a:avLst/>
          </a:prstGeom>
          <a:solidFill>
            <a:schemeClr val="tx1"/>
          </a:solidFill>
        </p:spPr>
        <p:txBody>
          <a:bodyPr>
            <a:normAutofit/>
          </a:bodyPr>
          <a:lstStyle>
            <a:lvl1pPr marL="0" indent="0" algn="ctr">
              <a:buNone/>
              <a:defRPr sz="1050"/>
            </a:lvl1pPr>
          </a:lstStyle>
          <a:p>
            <a:r>
              <a:rPr lang="fr-FR"/>
              <a:t>Picture</a:t>
            </a:r>
          </a:p>
        </p:txBody>
      </p:sp>
      <p:sp>
        <p:nvSpPr>
          <p:cNvPr id="14" name="Picture Placeholder 10">
            <a:extLst>
              <a:ext uri="{FF2B5EF4-FFF2-40B4-BE49-F238E27FC236}">
                <a16:creationId xmlns:a16="http://schemas.microsoft.com/office/drawing/2014/main" id="{92B3B241-D439-47C0-9E90-9F4C8234BE09}"/>
              </a:ext>
            </a:extLst>
          </p:cNvPr>
          <p:cNvSpPr>
            <a:spLocks noGrp="1"/>
          </p:cNvSpPr>
          <p:nvPr>
            <p:ph type="pic" sz="quarter" idx="16" hasCustomPrompt="1"/>
          </p:nvPr>
        </p:nvSpPr>
        <p:spPr>
          <a:xfrm>
            <a:off x="8983978" y="2612615"/>
            <a:ext cx="1864997" cy="1866477"/>
          </a:xfrm>
          <a:prstGeom prst="ellipse">
            <a:avLst/>
          </a:prstGeom>
          <a:solidFill>
            <a:schemeClr val="tx1"/>
          </a:solidFill>
        </p:spPr>
        <p:txBody>
          <a:bodyPr>
            <a:normAutofit/>
          </a:bodyPr>
          <a:lstStyle>
            <a:lvl1pPr marL="0" indent="0" algn="ctr" rtl="0">
              <a:buNone/>
              <a:defRPr sz="1050"/>
            </a:lvl1pPr>
          </a:lstStyle>
          <a:p>
            <a:r>
              <a:rPr lang="fr-FR"/>
              <a:t>Picture</a:t>
            </a:r>
          </a:p>
        </p:txBody>
      </p:sp>
      <p:sp>
        <p:nvSpPr>
          <p:cNvPr id="11" name="Picture Placeholder 10">
            <a:extLst>
              <a:ext uri="{FF2B5EF4-FFF2-40B4-BE49-F238E27FC236}">
                <a16:creationId xmlns:a16="http://schemas.microsoft.com/office/drawing/2014/main" id="{833B4748-1D15-492B-BFA6-8B1A7240F821}"/>
              </a:ext>
            </a:extLst>
          </p:cNvPr>
          <p:cNvSpPr>
            <a:spLocks noGrp="1"/>
          </p:cNvSpPr>
          <p:nvPr>
            <p:ph type="pic" sz="quarter" idx="13" hasCustomPrompt="1"/>
          </p:nvPr>
        </p:nvSpPr>
        <p:spPr>
          <a:xfrm>
            <a:off x="1364002" y="2612615"/>
            <a:ext cx="1864997" cy="1866477"/>
          </a:xfrm>
          <a:prstGeom prst="ellipse">
            <a:avLst/>
          </a:prstGeom>
          <a:solidFill>
            <a:schemeClr val="tx1"/>
          </a:solidFill>
        </p:spPr>
        <p:txBody>
          <a:bodyPr>
            <a:normAutofit/>
          </a:bodyPr>
          <a:lstStyle>
            <a:lvl1pPr marL="0" indent="0" algn="ctr">
              <a:buNone/>
              <a:defRPr sz="1050"/>
            </a:lvl1pPr>
          </a:lstStyle>
          <a:p>
            <a:r>
              <a:rPr lang="fr-FR"/>
              <a:t>Picture</a:t>
            </a:r>
          </a:p>
        </p:txBody>
      </p:sp>
    </p:spTree>
    <p:extLst>
      <p:ext uri="{BB962C8B-B14F-4D97-AF65-F5344CB8AC3E}">
        <p14:creationId xmlns:p14="http://schemas.microsoft.com/office/powerpoint/2010/main" val="1245937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am 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7B4F1CB-95E7-41BB-84CD-811F727BAF3E}"/>
              </a:ext>
            </a:extLst>
          </p:cNvPr>
          <p:cNvSpPr>
            <a:spLocks noGrp="1"/>
          </p:cNvSpPr>
          <p:nvPr>
            <p:ph type="pic" sz="quarter" idx="10" hasCustomPrompt="1"/>
          </p:nvPr>
        </p:nvSpPr>
        <p:spPr>
          <a:xfrm>
            <a:off x="1357314" y="2142548"/>
            <a:ext cx="2036618" cy="2597727"/>
          </a:xfrm>
          <a:prstGeom prst="rect">
            <a:avLst/>
          </a:prstGeom>
          <a:solidFill>
            <a:schemeClr val="tx1"/>
          </a:solidFill>
        </p:spPr>
        <p:txBody>
          <a:bodyPr/>
          <a:lstStyle>
            <a:lvl1pPr marL="0" indent="0" algn="ctr">
              <a:buNone/>
              <a:defRPr sz="1600"/>
            </a:lvl1pPr>
          </a:lstStyle>
          <a:p>
            <a:r>
              <a:rPr lang="fr-FR"/>
              <a:t>	</a:t>
            </a:r>
          </a:p>
          <a:p>
            <a:endParaRPr lang="fr-FR"/>
          </a:p>
          <a:p>
            <a:endParaRPr lang="fr-FR"/>
          </a:p>
          <a:p>
            <a:r>
              <a:rPr lang="fr-FR"/>
              <a:t>PICTURE</a:t>
            </a:r>
          </a:p>
        </p:txBody>
      </p:sp>
      <p:sp>
        <p:nvSpPr>
          <p:cNvPr id="12" name="Picture Placeholder 10">
            <a:extLst>
              <a:ext uri="{FF2B5EF4-FFF2-40B4-BE49-F238E27FC236}">
                <a16:creationId xmlns:a16="http://schemas.microsoft.com/office/drawing/2014/main" id="{2A54250B-4272-4700-9E95-FBE4CD93773E}"/>
              </a:ext>
            </a:extLst>
          </p:cNvPr>
          <p:cNvSpPr>
            <a:spLocks noGrp="1"/>
          </p:cNvSpPr>
          <p:nvPr>
            <p:ph type="pic" sz="quarter" idx="11" hasCustomPrompt="1"/>
          </p:nvPr>
        </p:nvSpPr>
        <p:spPr>
          <a:xfrm>
            <a:off x="3827255" y="2142548"/>
            <a:ext cx="2036618" cy="2597727"/>
          </a:xfrm>
          <a:prstGeom prst="rect">
            <a:avLst/>
          </a:prstGeom>
          <a:solidFill>
            <a:schemeClr val="tx1"/>
          </a:solidFill>
        </p:spPr>
        <p:txBody>
          <a:bodyPr/>
          <a:lstStyle>
            <a:lvl1pPr marL="0" indent="0" algn="ctr" rtl="0">
              <a:buNone/>
              <a:defRPr sz="1600"/>
            </a:lvl1pPr>
          </a:lstStyle>
          <a:p>
            <a:r>
              <a:rPr lang="fr-FR"/>
              <a:t>	</a:t>
            </a:r>
          </a:p>
          <a:p>
            <a:endParaRPr lang="fr-FR"/>
          </a:p>
          <a:p>
            <a:endParaRPr lang="fr-FR"/>
          </a:p>
          <a:p>
            <a:r>
              <a:rPr lang="fr-FR"/>
              <a:t>PICTURE</a:t>
            </a:r>
          </a:p>
        </p:txBody>
      </p:sp>
      <p:sp>
        <p:nvSpPr>
          <p:cNvPr id="13" name="Picture Placeholder 10">
            <a:extLst>
              <a:ext uri="{FF2B5EF4-FFF2-40B4-BE49-F238E27FC236}">
                <a16:creationId xmlns:a16="http://schemas.microsoft.com/office/drawing/2014/main" id="{63F891ED-CFDF-48EE-BC3D-74230214B071}"/>
              </a:ext>
            </a:extLst>
          </p:cNvPr>
          <p:cNvSpPr>
            <a:spLocks noGrp="1"/>
          </p:cNvSpPr>
          <p:nvPr>
            <p:ph type="pic" sz="quarter" idx="12" hasCustomPrompt="1"/>
          </p:nvPr>
        </p:nvSpPr>
        <p:spPr>
          <a:xfrm>
            <a:off x="6329860" y="2142548"/>
            <a:ext cx="2036618" cy="2597727"/>
          </a:xfrm>
          <a:prstGeom prst="rect">
            <a:avLst/>
          </a:prstGeom>
          <a:solidFill>
            <a:schemeClr val="tx1"/>
          </a:solidFill>
        </p:spPr>
        <p:txBody>
          <a:bodyPr/>
          <a:lstStyle>
            <a:lvl1pPr marL="0" indent="0" algn="ctr" rtl="0">
              <a:buNone/>
              <a:defRPr sz="1600"/>
            </a:lvl1pPr>
          </a:lstStyle>
          <a:p>
            <a:r>
              <a:rPr lang="fr-FR"/>
              <a:t>	</a:t>
            </a:r>
          </a:p>
          <a:p>
            <a:endParaRPr lang="fr-FR"/>
          </a:p>
          <a:p>
            <a:endParaRPr lang="fr-FR"/>
          </a:p>
          <a:p>
            <a:r>
              <a:rPr lang="fr-FR"/>
              <a:t>PICTURE</a:t>
            </a:r>
          </a:p>
        </p:txBody>
      </p:sp>
      <p:sp>
        <p:nvSpPr>
          <p:cNvPr id="14" name="Picture Placeholder 10">
            <a:extLst>
              <a:ext uri="{FF2B5EF4-FFF2-40B4-BE49-F238E27FC236}">
                <a16:creationId xmlns:a16="http://schemas.microsoft.com/office/drawing/2014/main" id="{7427D460-C8D5-4849-98E7-5367CC0527B3}"/>
              </a:ext>
            </a:extLst>
          </p:cNvPr>
          <p:cNvSpPr>
            <a:spLocks noGrp="1"/>
          </p:cNvSpPr>
          <p:nvPr>
            <p:ph type="pic" sz="quarter" idx="13" hasCustomPrompt="1"/>
          </p:nvPr>
        </p:nvSpPr>
        <p:spPr>
          <a:xfrm>
            <a:off x="8810626" y="2142548"/>
            <a:ext cx="2036618" cy="2597727"/>
          </a:xfrm>
          <a:prstGeom prst="rect">
            <a:avLst/>
          </a:prstGeom>
          <a:solidFill>
            <a:schemeClr val="tx1"/>
          </a:solidFill>
        </p:spPr>
        <p:txBody>
          <a:bodyPr/>
          <a:lstStyle>
            <a:lvl1pPr marL="0" indent="0" algn="ctr" rtl="0">
              <a:buNone/>
              <a:defRPr sz="1600"/>
            </a:lvl1pPr>
          </a:lstStyle>
          <a:p>
            <a:r>
              <a:rPr lang="fr-FR"/>
              <a:t>	</a:t>
            </a:r>
          </a:p>
          <a:p>
            <a:endParaRPr lang="fr-FR"/>
          </a:p>
          <a:p>
            <a:endParaRPr lang="fr-FR"/>
          </a:p>
          <a:p>
            <a:r>
              <a:rPr lang="fr-FR"/>
              <a:t>PICTURE</a:t>
            </a:r>
          </a:p>
        </p:txBody>
      </p:sp>
    </p:spTree>
    <p:extLst>
      <p:ext uri="{BB962C8B-B14F-4D97-AF65-F5344CB8AC3E}">
        <p14:creationId xmlns:p14="http://schemas.microsoft.com/office/powerpoint/2010/main" val="3662352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77598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am presentation">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D0AF8791-9D94-4BF7-908B-96C3B4C29294}"/>
              </a:ext>
            </a:extLst>
          </p:cNvPr>
          <p:cNvSpPr>
            <a:spLocks noGrp="1"/>
          </p:cNvSpPr>
          <p:nvPr>
            <p:ph type="pic" sz="quarter" idx="10" hasCustomPrompt="1"/>
          </p:nvPr>
        </p:nvSpPr>
        <p:spPr>
          <a:xfrm>
            <a:off x="1357314" y="800100"/>
            <a:ext cx="3839072" cy="5257800"/>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Tree>
    <p:extLst>
      <p:ext uri="{BB962C8B-B14F-4D97-AF65-F5344CB8AC3E}">
        <p14:creationId xmlns:p14="http://schemas.microsoft.com/office/powerpoint/2010/main" val="3183352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attern Right Side">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BEA4969D-091C-1041-A85E-8DB685FA1682}"/>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spTree>
    <p:extLst>
      <p:ext uri="{BB962C8B-B14F-4D97-AF65-F5344CB8AC3E}">
        <p14:creationId xmlns:p14="http://schemas.microsoft.com/office/powerpoint/2010/main" val="130803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ainer 3">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0" y="0"/>
            <a:ext cx="6096000" cy="6858000"/>
          </a:xfrm>
          <a:prstGeom prst="rect">
            <a:avLst/>
          </a:prstGeom>
          <a:solidFill>
            <a:schemeClr val="tx1"/>
          </a:solidFill>
        </p:spPr>
        <p:txBody>
          <a:bodyPr/>
          <a:lstStyle>
            <a:lvl1pPr marL="0" indent="0" algn="ctr">
              <a:buNone/>
              <a:defRPr sz="2400"/>
            </a:lvl1pPr>
          </a:lstStyle>
          <a:p>
            <a:r>
              <a:rPr lang="fr-FR"/>
              <a:t>	</a:t>
            </a:r>
          </a:p>
          <a:p>
            <a:endParaRPr lang="fr-FR"/>
          </a:p>
          <a:p>
            <a:endParaRPr lang="fr-FR"/>
          </a:p>
          <a:p>
            <a:endParaRPr lang="fr-FR"/>
          </a:p>
          <a:p>
            <a:r>
              <a:rPr lang="fr-FR"/>
              <a:t>PICTURE</a:t>
            </a:r>
          </a:p>
        </p:txBody>
      </p:sp>
    </p:spTree>
    <p:extLst>
      <p:ext uri="{BB962C8B-B14F-4D97-AF65-F5344CB8AC3E}">
        <p14:creationId xmlns:p14="http://schemas.microsoft.com/office/powerpoint/2010/main" val="1918958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ainer 12">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FEDBDA94-24D5-41E5-9379-523B7141822B}"/>
              </a:ext>
            </a:extLst>
          </p:cNvPr>
          <p:cNvSpPr>
            <a:spLocks noGrp="1"/>
          </p:cNvSpPr>
          <p:nvPr>
            <p:ph type="pic" sz="quarter" idx="10" hasCustomPrompt="1"/>
          </p:nvPr>
        </p:nvSpPr>
        <p:spPr>
          <a:xfrm>
            <a:off x="-1" y="1"/>
            <a:ext cx="6095999" cy="4194698"/>
          </a:xfrm>
          <a:prstGeom prst="rect">
            <a:avLst/>
          </a:prstGeom>
          <a:solidFill>
            <a:schemeClr val="tx1"/>
          </a:solidFill>
        </p:spPr>
        <p:txBody>
          <a:bodyPr>
            <a:normAutofit/>
          </a:bodyPr>
          <a:lstStyle>
            <a:lvl1pPr marL="0" indent="0" algn="ctr">
              <a:buNone/>
              <a:defRPr sz="2800"/>
            </a:lvl1pPr>
          </a:lstStyle>
          <a:p>
            <a:r>
              <a:rPr lang="fr-FR"/>
              <a:t>	</a:t>
            </a:r>
          </a:p>
          <a:p>
            <a:endParaRPr lang="fr-FR"/>
          </a:p>
          <a:p>
            <a:r>
              <a:rPr lang="fr-FR"/>
              <a:t>PICTURE</a:t>
            </a:r>
          </a:p>
        </p:txBody>
      </p:sp>
      <p:sp>
        <p:nvSpPr>
          <p:cNvPr id="12" name="Picture Placeholder 10">
            <a:extLst>
              <a:ext uri="{FF2B5EF4-FFF2-40B4-BE49-F238E27FC236}">
                <a16:creationId xmlns:a16="http://schemas.microsoft.com/office/drawing/2014/main" id="{35796EA6-35FB-4A7E-809F-A9815E5FEF4A}"/>
              </a:ext>
            </a:extLst>
          </p:cNvPr>
          <p:cNvSpPr>
            <a:spLocks noGrp="1"/>
          </p:cNvSpPr>
          <p:nvPr>
            <p:ph type="pic" sz="quarter" idx="11" hasCustomPrompt="1"/>
          </p:nvPr>
        </p:nvSpPr>
        <p:spPr>
          <a:xfrm>
            <a:off x="6095998" y="1"/>
            <a:ext cx="6095999" cy="4194698"/>
          </a:xfrm>
          <a:prstGeom prst="rect">
            <a:avLst/>
          </a:prstGeom>
          <a:solidFill>
            <a:schemeClr val="tx1"/>
          </a:solidFill>
        </p:spPr>
        <p:txBody>
          <a:bodyPr>
            <a:normAutofit/>
          </a:bodyPr>
          <a:lstStyle>
            <a:lvl1pPr marL="0" indent="0" algn="ctr">
              <a:buNone/>
              <a:defRPr sz="2800"/>
            </a:lvl1pPr>
          </a:lstStyle>
          <a:p>
            <a:r>
              <a:rPr lang="fr-FR"/>
              <a:t>	</a:t>
            </a:r>
          </a:p>
          <a:p>
            <a:endParaRPr lang="fr-FR"/>
          </a:p>
          <a:p>
            <a:r>
              <a:rPr lang="fr-FR"/>
              <a:t>PICTURE</a:t>
            </a:r>
          </a:p>
        </p:txBody>
      </p:sp>
    </p:spTree>
    <p:extLst>
      <p:ext uri="{BB962C8B-B14F-4D97-AF65-F5344CB8AC3E}">
        <p14:creationId xmlns:p14="http://schemas.microsoft.com/office/powerpoint/2010/main" val="2861390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iner 13">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FEDBDA94-24D5-41E5-9379-523B7141822B}"/>
              </a:ext>
            </a:extLst>
          </p:cNvPr>
          <p:cNvSpPr>
            <a:spLocks noGrp="1"/>
          </p:cNvSpPr>
          <p:nvPr>
            <p:ph type="pic" sz="quarter" idx="10" hasCustomPrompt="1"/>
          </p:nvPr>
        </p:nvSpPr>
        <p:spPr>
          <a:xfrm>
            <a:off x="-1" y="0"/>
            <a:ext cx="12192001" cy="6857999"/>
          </a:xfrm>
          <a:prstGeom prst="rect">
            <a:avLst/>
          </a:prstGeom>
          <a:solidFill>
            <a:schemeClr val="tx1"/>
          </a:solidFill>
        </p:spPr>
        <p:txBody>
          <a:bodyPr>
            <a:normAutofit/>
          </a:bodyPr>
          <a:lstStyle>
            <a:lvl1pPr marL="0" indent="0" algn="ctr">
              <a:buNone/>
              <a:defRPr sz="2800"/>
            </a:lvl1pPr>
          </a:lstStyle>
          <a:p>
            <a:r>
              <a:rPr lang="fr-FR"/>
              <a:t>	</a:t>
            </a:r>
          </a:p>
          <a:p>
            <a:endParaRPr lang="fr-FR"/>
          </a:p>
          <a:p>
            <a:r>
              <a:rPr lang="fr-FR"/>
              <a:t>PICTURE</a:t>
            </a:r>
          </a:p>
        </p:txBody>
      </p:sp>
    </p:spTree>
    <p:extLst>
      <p:ext uri="{BB962C8B-B14F-4D97-AF65-F5344CB8AC3E}">
        <p14:creationId xmlns:p14="http://schemas.microsoft.com/office/powerpoint/2010/main" val="1244479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Phone 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BDEBE99-BA7C-4A77-B9B3-C3E2B94B23B6}"/>
              </a:ext>
            </a:extLst>
          </p:cNvPr>
          <p:cNvSpPr>
            <a:spLocks noGrp="1"/>
          </p:cNvSpPr>
          <p:nvPr>
            <p:ph type="pic" sz="quarter" idx="10" hasCustomPrompt="1"/>
          </p:nvPr>
        </p:nvSpPr>
        <p:spPr>
          <a:xfrm>
            <a:off x="2620962" y="1463041"/>
            <a:ext cx="2220277" cy="3930014"/>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accent1"/>
                </a:solidFill>
                <a:latin typeface="Helvetica Neue Moyen" charset="0"/>
                <a:ea typeface="+mn-ea"/>
                <a:cs typeface="Helvetica Neue Moyen"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Tree>
    <p:extLst>
      <p:ext uri="{BB962C8B-B14F-4D97-AF65-F5344CB8AC3E}">
        <p14:creationId xmlns:p14="http://schemas.microsoft.com/office/powerpoint/2010/main" val="3982418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amsung Galaxy S8">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11B93FC0-473A-4AAF-9633-2ACB63BDC73F}"/>
              </a:ext>
            </a:extLst>
          </p:cNvPr>
          <p:cNvSpPr>
            <a:spLocks noGrp="1"/>
          </p:cNvSpPr>
          <p:nvPr>
            <p:ph type="pic" sz="quarter" idx="10" hasCustomPrompt="1"/>
          </p:nvPr>
        </p:nvSpPr>
        <p:spPr>
          <a:xfrm>
            <a:off x="2560320" y="1024891"/>
            <a:ext cx="2335530" cy="4802886"/>
          </a:xfrm>
          <a:prstGeom prst="roundRect">
            <a:avLst>
              <a:gd name="adj" fmla="val 9054"/>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accent1"/>
                </a:solidFill>
                <a:latin typeface="Helvetica Neue Moyen" charset="0"/>
                <a:ea typeface="+mn-ea"/>
                <a:cs typeface="Helvetica Neue Moyen"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Tree>
    <p:extLst>
      <p:ext uri="{BB962C8B-B14F-4D97-AF65-F5344CB8AC3E}">
        <p14:creationId xmlns:p14="http://schemas.microsoft.com/office/powerpoint/2010/main" val="4017644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amsung Galaxy S8 Zoom">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11B93FC0-473A-4AAF-9633-2ACB63BDC73F}"/>
              </a:ext>
            </a:extLst>
          </p:cNvPr>
          <p:cNvSpPr>
            <a:spLocks noGrp="1"/>
          </p:cNvSpPr>
          <p:nvPr>
            <p:ph type="pic" sz="quarter" idx="10" hasCustomPrompt="1"/>
          </p:nvPr>
        </p:nvSpPr>
        <p:spPr>
          <a:xfrm>
            <a:off x="1168400" y="1558290"/>
            <a:ext cx="3867150" cy="5325110"/>
          </a:xfrm>
          <a:custGeom>
            <a:avLst/>
            <a:gdLst>
              <a:gd name="connsiteX0" fmla="*/ 0 w 3854450"/>
              <a:gd name="connsiteY0" fmla="*/ 348982 h 7926459"/>
              <a:gd name="connsiteX1" fmla="*/ 348982 w 3854450"/>
              <a:gd name="connsiteY1" fmla="*/ 0 h 7926459"/>
              <a:gd name="connsiteX2" fmla="*/ 3505468 w 3854450"/>
              <a:gd name="connsiteY2" fmla="*/ 0 h 7926459"/>
              <a:gd name="connsiteX3" fmla="*/ 3854450 w 3854450"/>
              <a:gd name="connsiteY3" fmla="*/ 348982 h 7926459"/>
              <a:gd name="connsiteX4" fmla="*/ 3854450 w 3854450"/>
              <a:gd name="connsiteY4" fmla="*/ 7577477 h 7926459"/>
              <a:gd name="connsiteX5" fmla="*/ 3505468 w 3854450"/>
              <a:gd name="connsiteY5" fmla="*/ 7926459 h 7926459"/>
              <a:gd name="connsiteX6" fmla="*/ 348982 w 3854450"/>
              <a:gd name="connsiteY6" fmla="*/ 7926459 h 7926459"/>
              <a:gd name="connsiteX7" fmla="*/ 0 w 3854450"/>
              <a:gd name="connsiteY7" fmla="*/ 7577477 h 7926459"/>
              <a:gd name="connsiteX8" fmla="*/ 0 w 3854450"/>
              <a:gd name="connsiteY8" fmla="*/ 348982 h 7926459"/>
              <a:gd name="connsiteX0" fmla="*/ 12700 w 3867150"/>
              <a:gd name="connsiteY0" fmla="*/ 348982 h 7926459"/>
              <a:gd name="connsiteX1" fmla="*/ 361682 w 3867150"/>
              <a:gd name="connsiteY1" fmla="*/ 0 h 7926459"/>
              <a:gd name="connsiteX2" fmla="*/ 3518168 w 3867150"/>
              <a:gd name="connsiteY2" fmla="*/ 0 h 7926459"/>
              <a:gd name="connsiteX3" fmla="*/ 3867150 w 3867150"/>
              <a:gd name="connsiteY3" fmla="*/ 348982 h 7926459"/>
              <a:gd name="connsiteX4" fmla="*/ 3867150 w 3867150"/>
              <a:gd name="connsiteY4" fmla="*/ 7577477 h 7926459"/>
              <a:gd name="connsiteX5" fmla="*/ 3518168 w 3867150"/>
              <a:gd name="connsiteY5" fmla="*/ 7926459 h 7926459"/>
              <a:gd name="connsiteX6" fmla="*/ 361682 w 3867150"/>
              <a:gd name="connsiteY6" fmla="*/ 7926459 h 7926459"/>
              <a:gd name="connsiteX7" fmla="*/ 12700 w 3867150"/>
              <a:gd name="connsiteY7" fmla="*/ 7577477 h 7926459"/>
              <a:gd name="connsiteX8" fmla="*/ 0 w 3867150"/>
              <a:gd name="connsiteY8" fmla="*/ 5299710 h 7926459"/>
              <a:gd name="connsiteX9" fmla="*/ 12700 w 3867150"/>
              <a:gd name="connsiteY9" fmla="*/ 348982 h 7926459"/>
              <a:gd name="connsiteX0" fmla="*/ 12700 w 3867150"/>
              <a:gd name="connsiteY0" fmla="*/ 348982 h 7926459"/>
              <a:gd name="connsiteX1" fmla="*/ 361682 w 3867150"/>
              <a:gd name="connsiteY1" fmla="*/ 0 h 7926459"/>
              <a:gd name="connsiteX2" fmla="*/ 3518168 w 3867150"/>
              <a:gd name="connsiteY2" fmla="*/ 0 h 7926459"/>
              <a:gd name="connsiteX3" fmla="*/ 3867150 w 3867150"/>
              <a:gd name="connsiteY3" fmla="*/ 348982 h 7926459"/>
              <a:gd name="connsiteX4" fmla="*/ 3860800 w 3867150"/>
              <a:gd name="connsiteY4" fmla="*/ 5325110 h 7926459"/>
              <a:gd name="connsiteX5" fmla="*/ 3867150 w 3867150"/>
              <a:gd name="connsiteY5" fmla="*/ 7577477 h 7926459"/>
              <a:gd name="connsiteX6" fmla="*/ 3518168 w 3867150"/>
              <a:gd name="connsiteY6" fmla="*/ 7926459 h 7926459"/>
              <a:gd name="connsiteX7" fmla="*/ 361682 w 3867150"/>
              <a:gd name="connsiteY7" fmla="*/ 7926459 h 7926459"/>
              <a:gd name="connsiteX8" fmla="*/ 12700 w 3867150"/>
              <a:gd name="connsiteY8" fmla="*/ 7577477 h 7926459"/>
              <a:gd name="connsiteX9" fmla="*/ 0 w 3867150"/>
              <a:gd name="connsiteY9" fmla="*/ 5299710 h 7926459"/>
              <a:gd name="connsiteX10" fmla="*/ 12700 w 3867150"/>
              <a:gd name="connsiteY10" fmla="*/ 348982 h 7926459"/>
              <a:gd name="connsiteX0" fmla="*/ 12700 w 3886723"/>
              <a:gd name="connsiteY0" fmla="*/ 348982 h 7926459"/>
              <a:gd name="connsiteX1" fmla="*/ 361682 w 3886723"/>
              <a:gd name="connsiteY1" fmla="*/ 0 h 7926459"/>
              <a:gd name="connsiteX2" fmla="*/ 3518168 w 3886723"/>
              <a:gd name="connsiteY2" fmla="*/ 0 h 7926459"/>
              <a:gd name="connsiteX3" fmla="*/ 3867150 w 3886723"/>
              <a:gd name="connsiteY3" fmla="*/ 348982 h 7926459"/>
              <a:gd name="connsiteX4" fmla="*/ 3860800 w 3886723"/>
              <a:gd name="connsiteY4" fmla="*/ 5325110 h 7926459"/>
              <a:gd name="connsiteX5" fmla="*/ 3518168 w 3886723"/>
              <a:gd name="connsiteY5" fmla="*/ 7926459 h 7926459"/>
              <a:gd name="connsiteX6" fmla="*/ 361682 w 3886723"/>
              <a:gd name="connsiteY6" fmla="*/ 7926459 h 7926459"/>
              <a:gd name="connsiteX7" fmla="*/ 12700 w 3886723"/>
              <a:gd name="connsiteY7" fmla="*/ 7577477 h 7926459"/>
              <a:gd name="connsiteX8" fmla="*/ 0 w 3886723"/>
              <a:gd name="connsiteY8" fmla="*/ 5299710 h 7926459"/>
              <a:gd name="connsiteX9" fmla="*/ 12700 w 3886723"/>
              <a:gd name="connsiteY9" fmla="*/ 348982 h 7926459"/>
              <a:gd name="connsiteX0" fmla="*/ 12700 w 3867150"/>
              <a:gd name="connsiteY0" fmla="*/ 348982 h 7926459"/>
              <a:gd name="connsiteX1" fmla="*/ 361682 w 3867150"/>
              <a:gd name="connsiteY1" fmla="*/ 0 h 7926459"/>
              <a:gd name="connsiteX2" fmla="*/ 3518168 w 3867150"/>
              <a:gd name="connsiteY2" fmla="*/ 0 h 7926459"/>
              <a:gd name="connsiteX3" fmla="*/ 3867150 w 3867150"/>
              <a:gd name="connsiteY3" fmla="*/ 348982 h 7926459"/>
              <a:gd name="connsiteX4" fmla="*/ 3860800 w 3867150"/>
              <a:gd name="connsiteY4" fmla="*/ 5325110 h 7926459"/>
              <a:gd name="connsiteX5" fmla="*/ 361682 w 3867150"/>
              <a:gd name="connsiteY5" fmla="*/ 7926459 h 7926459"/>
              <a:gd name="connsiteX6" fmla="*/ 12700 w 3867150"/>
              <a:gd name="connsiteY6" fmla="*/ 7577477 h 7926459"/>
              <a:gd name="connsiteX7" fmla="*/ 0 w 3867150"/>
              <a:gd name="connsiteY7" fmla="*/ 5299710 h 7926459"/>
              <a:gd name="connsiteX8" fmla="*/ 12700 w 3867150"/>
              <a:gd name="connsiteY8" fmla="*/ 348982 h 7926459"/>
              <a:gd name="connsiteX0" fmla="*/ 12700 w 3867150"/>
              <a:gd name="connsiteY0" fmla="*/ 348982 h 7577489"/>
              <a:gd name="connsiteX1" fmla="*/ 361682 w 3867150"/>
              <a:gd name="connsiteY1" fmla="*/ 0 h 7577489"/>
              <a:gd name="connsiteX2" fmla="*/ 3518168 w 3867150"/>
              <a:gd name="connsiteY2" fmla="*/ 0 h 7577489"/>
              <a:gd name="connsiteX3" fmla="*/ 3867150 w 3867150"/>
              <a:gd name="connsiteY3" fmla="*/ 348982 h 7577489"/>
              <a:gd name="connsiteX4" fmla="*/ 3860800 w 3867150"/>
              <a:gd name="connsiteY4" fmla="*/ 5325110 h 7577489"/>
              <a:gd name="connsiteX5" fmla="*/ 12700 w 3867150"/>
              <a:gd name="connsiteY5" fmla="*/ 7577477 h 7577489"/>
              <a:gd name="connsiteX6" fmla="*/ 0 w 3867150"/>
              <a:gd name="connsiteY6" fmla="*/ 5299710 h 7577489"/>
              <a:gd name="connsiteX7" fmla="*/ 12700 w 3867150"/>
              <a:gd name="connsiteY7" fmla="*/ 348982 h 7577489"/>
              <a:gd name="connsiteX0" fmla="*/ 12700 w 3867150"/>
              <a:gd name="connsiteY0" fmla="*/ 348982 h 5932961"/>
              <a:gd name="connsiteX1" fmla="*/ 361682 w 3867150"/>
              <a:gd name="connsiteY1" fmla="*/ 0 h 5932961"/>
              <a:gd name="connsiteX2" fmla="*/ 3518168 w 3867150"/>
              <a:gd name="connsiteY2" fmla="*/ 0 h 5932961"/>
              <a:gd name="connsiteX3" fmla="*/ 3867150 w 3867150"/>
              <a:gd name="connsiteY3" fmla="*/ 348982 h 5932961"/>
              <a:gd name="connsiteX4" fmla="*/ 3860800 w 3867150"/>
              <a:gd name="connsiteY4" fmla="*/ 5325110 h 5932961"/>
              <a:gd name="connsiteX5" fmla="*/ 0 w 3867150"/>
              <a:gd name="connsiteY5" fmla="*/ 5299710 h 5932961"/>
              <a:gd name="connsiteX6" fmla="*/ 12700 w 3867150"/>
              <a:gd name="connsiteY6" fmla="*/ 348982 h 5932961"/>
              <a:gd name="connsiteX0" fmla="*/ 12700 w 3867150"/>
              <a:gd name="connsiteY0" fmla="*/ 348982 h 5697434"/>
              <a:gd name="connsiteX1" fmla="*/ 361682 w 3867150"/>
              <a:gd name="connsiteY1" fmla="*/ 0 h 5697434"/>
              <a:gd name="connsiteX2" fmla="*/ 3518168 w 3867150"/>
              <a:gd name="connsiteY2" fmla="*/ 0 h 5697434"/>
              <a:gd name="connsiteX3" fmla="*/ 3867150 w 3867150"/>
              <a:gd name="connsiteY3" fmla="*/ 348982 h 5697434"/>
              <a:gd name="connsiteX4" fmla="*/ 3860800 w 3867150"/>
              <a:gd name="connsiteY4" fmla="*/ 5325110 h 5697434"/>
              <a:gd name="connsiteX5" fmla="*/ 0 w 3867150"/>
              <a:gd name="connsiteY5" fmla="*/ 5299710 h 5697434"/>
              <a:gd name="connsiteX6" fmla="*/ 12700 w 3867150"/>
              <a:gd name="connsiteY6" fmla="*/ 348982 h 5697434"/>
              <a:gd name="connsiteX0" fmla="*/ 12700 w 3867150"/>
              <a:gd name="connsiteY0" fmla="*/ 348982 h 5348214"/>
              <a:gd name="connsiteX1" fmla="*/ 361682 w 3867150"/>
              <a:gd name="connsiteY1" fmla="*/ 0 h 5348214"/>
              <a:gd name="connsiteX2" fmla="*/ 3518168 w 3867150"/>
              <a:gd name="connsiteY2" fmla="*/ 0 h 5348214"/>
              <a:gd name="connsiteX3" fmla="*/ 3867150 w 3867150"/>
              <a:gd name="connsiteY3" fmla="*/ 348982 h 5348214"/>
              <a:gd name="connsiteX4" fmla="*/ 3860800 w 3867150"/>
              <a:gd name="connsiteY4" fmla="*/ 5325110 h 5348214"/>
              <a:gd name="connsiteX5" fmla="*/ 0 w 3867150"/>
              <a:gd name="connsiteY5" fmla="*/ 5299710 h 5348214"/>
              <a:gd name="connsiteX6" fmla="*/ 12700 w 3867150"/>
              <a:gd name="connsiteY6" fmla="*/ 348982 h 5348214"/>
              <a:gd name="connsiteX0" fmla="*/ 12700 w 3867150"/>
              <a:gd name="connsiteY0" fmla="*/ 348982 h 5353474"/>
              <a:gd name="connsiteX1" fmla="*/ 361682 w 3867150"/>
              <a:gd name="connsiteY1" fmla="*/ 0 h 5353474"/>
              <a:gd name="connsiteX2" fmla="*/ 3518168 w 3867150"/>
              <a:gd name="connsiteY2" fmla="*/ 0 h 5353474"/>
              <a:gd name="connsiteX3" fmla="*/ 3867150 w 3867150"/>
              <a:gd name="connsiteY3" fmla="*/ 348982 h 5353474"/>
              <a:gd name="connsiteX4" fmla="*/ 3860800 w 3867150"/>
              <a:gd name="connsiteY4" fmla="*/ 5325110 h 5353474"/>
              <a:gd name="connsiteX5" fmla="*/ 0 w 3867150"/>
              <a:gd name="connsiteY5" fmla="*/ 5312410 h 5353474"/>
              <a:gd name="connsiteX6" fmla="*/ 12700 w 3867150"/>
              <a:gd name="connsiteY6" fmla="*/ 348982 h 5353474"/>
              <a:gd name="connsiteX0" fmla="*/ 12700 w 3867150"/>
              <a:gd name="connsiteY0" fmla="*/ 348982 h 5340388"/>
              <a:gd name="connsiteX1" fmla="*/ 361682 w 3867150"/>
              <a:gd name="connsiteY1" fmla="*/ 0 h 5340388"/>
              <a:gd name="connsiteX2" fmla="*/ 3518168 w 3867150"/>
              <a:gd name="connsiteY2" fmla="*/ 0 h 5340388"/>
              <a:gd name="connsiteX3" fmla="*/ 3867150 w 3867150"/>
              <a:gd name="connsiteY3" fmla="*/ 348982 h 5340388"/>
              <a:gd name="connsiteX4" fmla="*/ 3860800 w 3867150"/>
              <a:gd name="connsiteY4" fmla="*/ 5325110 h 5340388"/>
              <a:gd name="connsiteX5" fmla="*/ 0 w 3867150"/>
              <a:gd name="connsiteY5" fmla="*/ 5312410 h 5340388"/>
              <a:gd name="connsiteX6" fmla="*/ 12700 w 3867150"/>
              <a:gd name="connsiteY6" fmla="*/ 348982 h 5340388"/>
              <a:gd name="connsiteX0" fmla="*/ 12700 w 3867150"/>
              <a:gd name="connsiteY0" fmla="*/ 348982 h 5325110"/>
              <a:gd name="connsiteX1" fmla="*/ 361682 w 3867150"/>
              <a:gd name="connsiteY1" fmla="*/ 0 h 5325110"/>
              <a:gd name="connsiteX2" fmla="*/ 3518168 w 3867150"/>
              <a:gd name="connsiteY2" fmla="*/ 0 h 5325110"/>
              <a:gd name="connsiteX3" fmla="*/ 3867150 w 3867150"/>
              <a:gd name="connsiteY3" fmla="*/ 348982 h 5325110"/>
              <a:gd name="connsiteX4" fmla="*/ 3860800 w 3867150"/>
              <a:gd name="connsiteY4" fmla="*/ 5325110 h 5325110"/>
              <a:gd name="connsiteX5" fmla="*/ 0 w 3867150"/>
              <a:gd name="connsiteY5" fmla="*/ 5312410 h 5325110"/>
              <a:gd name="connsiteX6" fmla="*/ 12700 w 3867150"/>
              <a:gd name="connsiteY6" fmla="*/ 348982 h 5325110"/>
              <a:gd name="connsiteX0" fmla="*/ 12700 w 3867150"/>
              <a:gd name="connsiteY0" fmla="*/ 348982 h 5325110"/>
              <a:gd name="connsiteX1" fmla="*/ 361682 w 3867150"/>
              <a:gd name="connsiteY1" fmla="*/ 0 h 5325110"/>
              <a:gd name="connsiteX2" fmla="*/ 3518168 w 3867150"/>
              <a:gd name="connsiteY2" fmla="*/ 0 h 5325110"/>
              <a:gd name="connsiteX3" fmla="*/ 3867150 w 3867150"/>
              <a:gd name="connsiteY3" fmla="*/ 348982 h 5325110"/>
              <a:gd name="connsiteX4" fmla="*/ 3860800 w 3867150"/>
              <a:gd name="connsiteY4" fmla="*/ 5325110 h 5325110"/>
              <a:gd name="connsiteX5" fmla="*/ 0 w 3867150"/>
              <a:gd name="connsiteY5" fmla="*/ 5325110 h 5325110"/>
              <a:gd name="connsiteX6" fmla="*/ 12700 w 3867150"/>
              <a:gd name="connsiteY6" fmla="*/ 348982 h 532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50" h="5325110">
                <a:moveTo>
                  <a:pt x="12700" y="348982"/>
                </a:moveTo>
                <a:cubicBezTo>
                  <a:pt x="12700" y="156245"/>
                  <a:pt x="168945" y="0"/>
                  <a:pt x="361682" y="0"/>
                </a:cubicBezTo>
                <a:lnTo>
                  <a:pt x="3518168" y="0"/>
                </a:lnTo>
                <a:cubicBezTo>
                  <a:pt x="3710905" y="0"/>
                  <a:pt x="3867150" y="156245"/>
                  <a:pt x="3867150" y="348982"/>
                </a:cubicBezTo>
                <a:cubicBezTo>
                  <a:pt x="3865033" y="2007691"/>
                  <a:pt x="3862917" y="3666401"/>
                  <a:pt x="3860800" y="5325110"/>
                </a:cubicBezTo>
                <a:cubicBezTo>
                  <a:pt x="3851275" y="5324731"/>
                  <a:pt x="6350" y="5303565"/>
                  <a:pt x="0" y="5325110"/>
                </a:cubicBezTo>
                <a:cubicBezTo>
                  <a:pt x="4233" y="3674867"/>
                  <a:pt x="8467" y="1999225"/>
                  <a:pt x="12700" y="348982"/>
                </a:cubicBezTo>
                <a:close/>
              </a:path>
            </a:pathLst>
          </a:cu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accent1"/>
                </a:solidFill>
                <a:latin typeface="Helvetica Neue Moyen" charset="0"/>
                <a:ea typeface="+mn-ea"/>
                <a:cs typeface="Helvetica Neue Moyen"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Tree>
    <p:extLst>
      <p:ext uri="{BB962C8B-B14F-4D97-AF65-F5344CB8AC3E}">
        <p14:creationId xmlns:p14="http://schemas.microsoft.com/office/powerpoint/2010/main" val="465900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Mac">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FD0C9DF6-807F-40E6-84C6-BA52193E138C}"/>
              </a:ext>
            </a:extLst>
          </p:cNvPr>
          <p:cNvSpPr>
            <a:spLocks noGrp="1"/>
          </p:cNvSpPr>
          <p:nvPr>
            <p:ph type="pic" sz="quarter" idx="10" hasCustomPrompt="1"/>
          </p:nvPr>
        </p:nvSpPr>
        <p:spPr>
          <a:xfrm>
            <a:off x="1205230" y="1558545"/>
            <a:ext cx="4685030" cy="2633471"/>
          </a:xfrm>
          <a:prstGeom prst="rect">
            <a:avLst/>
          </a:prstGeom>
          <a:solidFill>
            <a:schemeClr val="tx1"/>
          </a:solidFill>
        </p:spPr>
        <p:txBody>
          <a:bodyPr lIns="216000" tIns="216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b="0" i="0" kern="1200" dirty="0">
                <a:solidFill>
                  <a:schemeClr val="accent1"/>
                </a:solidFill>
                <a:latin typeface="Helvetica Neue Moyen" charset="0"/>
                <a:ea typeface="+mn-ea"/>
                <a:cs typeface="Helvetica Neue Moyen"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Click </a:t>
            </a:r>
            <a:br>
              <a:rPr lang="fr-FR"/>
            </a:br>
            <a:r>
              <a:rPr lang="fr-FR"/>
              <a:t>to </a:t>
            </a:r>
            <a:r>
              <a:rPr lang="fr-FR" err="1"/>
              <a:t>add</a:t>
            </a:r>
            <a:r>
              <a:rPr lang="fr-FR"/>
              <a:t> </a:t>
            </a:r>
            <a:br>
              <a:rPr lang="fr-FR"/>
            </a:br>
            <a:r>
              <a:rPr lang="fr-FR"/>
              <a:t>a </a:t>
            </a:r>
            <a:r>
              <a:rPr lang="fr-FR" err="1"/>
              <a:t>picture</a:t>
            </a:r>
            <a:endParaRPr lang="fr-FR"/>
          </a:p>
        </p:txBody>
      </p:sp>
    </p:spTree>
    <p:extLst>
      <p:ext uri="{BB962C8B-B14F-4D97-AF65-F5344CB8AC3E}">
        <p14:creationId xmlns:p14="http://schemas.microsoft.com/office/powerpoint/2010/main" val="2289140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s - 6 Collage">
    <p:bg>
      <p:bgPr>
        <a:solidFill>
          <a:srgbClr val="F7F7F7"/>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4064000" cy="3429000"/>
          </a:xfrm>
          <a:prstGeom prst="rect">
            <a:avLst/>
          </a:prstGeom>
          <a:solidFill>
            <a:schemeClr val="tx2"/>
          </a:solidFill>
        </p:spPr>
        <p:txBody>
          <a:bodyPr lIns="252000" tIns="252000" rIns="0" bIns="0">
            <a:normAutofit/>
          </a:bodyPr>
          <a:lstStyle>
            <a:lvl1pPr marL="0" indent="0">
              <a:buNone/>
              <a:defRPr sz="2000" b="0" i="0" baseline="0">
                <a:solidFill>
                  <a:schemeClr val="accent1"/>
                </a:solidFill>
                <a:latin typeface="Helvetica Neue Moyen" charset="0"/>
                <a:cs typeface="Helvetica Neue Fin" charset="0"/>
              </a:defRPr>
            </a:lvl1pPr>
          </a:lstStyle>
          <a:p>
            <a:r>
              <a:rPr lang="fr-FR"/>
              <a:t>Click to </a:t>
            </a:r>
            <a:br>
              <a:rPr lang="fr-FR"/>
            </a:br>
            <a:r>
              <a:rPr lang="fr-FR"/>
              <a:t>add a </a:t>
            </a:r>
            <a:r>
              <a:rPr lang="fr-FR" err="1"/>
              <a:t>picture</a:t>
            </a:r>
            <a:endParaRPr lang="fr-FR"/>
          </a:p>
        </p:txBody>
      </p:sp>
      <p:sp>
        <p:nvSpPr>
          <p:cNvPr id="16" name="Picture Placeholder 3"/>
          <p:cNvSpPr>
            <a:spLocks noGrp="1"/>
          </p:cNvSpPr>
          <p:nvPr>
            <p:ph type="pic" sz="quarter" idx="11" hasCustomPrompt="1"/>
          </p:nvPr>
        </p:nvSpPr>
        <p:spPr>
          <a:xfrm>
            <a:off x="4064000" y="0"/>
            <a:ext cx="4064000" cy="3429000"/>
          </a:xfrm>
          <a:prstGeom prst="rect">
            <a:avLst/>
          </a:prstGeom>
          <a:solidFill>
            <a:schemeClr val="tx2"/>
          </a:solidFill>
        </p:spPr>
        <p:txBody>
          <a:bodyPr lIns="252000" tIns="252000" rIns="0" bIns="0">
            <a:normAutofit/>
          </a:bodyPr>
          <a:lstStyle>
            <a:lvl1pPr marL="0" indent="0">
              <a:buNone/>
              <a:defRPr sz="2000" b="0" i="0" baseline="0">
                <a:solidFill>
                  <a:schemeClr val="accent1"/>
                </a:solidFill>
                <a:latin typeface="Helvetica Neue Moyen" charset="0"/>
                <a:cs typeface="Helvetica Neue Fin" charset="0"/>
              </a:defRPr>
            </a:lvl1pPr>
          </a:lstStyle>
          <a:p>
            <a:r>
              <a:rPr lang="fr-FR"/>
              <a:t>Click to </a:t>
            </a:r>
            <a:br>
              <a:rPr lang="fr-FR"/>
            </a:br>
            <a:r>
              <a:rPr lang="fr-FR"/>
              <a:t>add a </a:t>
            </a:r>
            <a:r>
              <a:rPr lang="fr-FR" err="1"/>
              <a:t>picture</a:t>
            </a:r>
            <a:endParaRPr lang="fr-FR"/>
          </a:p>
        </p:txBody>
      </p:sp>
      <p:sp>
        <p:nvSpPr>
          <p:cNvPr id="17" name="Picture Placeholder 3"/>
          <p:cNvSpPr>
            <a:spLocks noGrp="1"/>
          </p:cNvSpPr>
          <p:nvPr>
            <p:ph type="pic" sz="quarter" idx="12" hasCustomPrompt="1"/>
          </p:nvPr>
        </p:nvSpPr>
        <p:spPr>
          <a:xfrm>
            <a:off x="8128000" y="0"/>
            <a:ext cx="4064000" cy="3429000"/>
          </a:xfrm>
          <a:prstGeom prst="rect">
            <a:avLst/>
          </a:prstGeom>
          <a:solidFill>
            <a:schemeClr val="tx2"/>
          </a:solidFill>
        </p:spPr>
        <p:txBody>
          <a:bodyPr lIns="252000" tIns="252000" rIns="0" bIns="0">
            <a:normAutofit/>
          </a:bodyPr>
          <a:lstStyle>
            <a:lvl1pPr marL="0" indent="0">
              <a:buNone/>
              <a:defRPr sz="2000" b="0" i="0" baseline="0">
                <a:solidFill>
                  <a:schemeClr val="accent1"/>
                </a:solidFill>
                <a:latin typeface="Helvetica Neue Moyen" charset="0"/>
                <a:cs typeface="Helvetica Neue Fin" charset="0"/>
              </a:defRPr>
            </a:lvl1pPr>
          </a:lstStyle>
          <a:p>
            <a:r>
              <a:rPr lang="fr-FR"/>
              <a:t>Click to </a:t>
            </a:r>
            <a:br>
              <a:rPr lang="fr-FR"/>
            </a:br>
            <a:r>
              <a:rPr lang="fr-FR"/>
              <a:t>add a </a:t>
            </a:r>
            <a:r>
              <a:rPr lang="fr-FR" err="1"/>
              <a:t>picture</a:t>
            </a:r>
            <a:endParaRPr lang="fr-FR"/>
          </a:p>
        </p:txBody>
      </p:sp>
      <p:sp>
        <p:nvSpPr>
          <p:cNvPr id="18" name="Picture Placeholder 3"/>
          <p:cNvSpPr>
            <a:spLocks noGrp="1"/>
          </p:cNvSpPr>
          <p:nvPr>
            <p:ph type="pic" sz="quarter" idx="13" hasCustomPrompt="1"/>
          </p:nvPr>
        </p:nvSpPr>
        <p:spPr>
          <a:xfrm>
            <a:off x="8128000" y="3429000"/>
            <a:ext cx="4064000" cy="3429000"/>
          </a:xfrm>
          <a:prstGeom prst="rect">
            <a:avLst/>
          </a:prstGeom>
          <a:solidFill>
            <a:schemeClr val="tx2"/>
          </a:solidFill>
        </p:spPr>
        <p:txBody>
          <a:bodyPr lIns="252000" tIns="252000" rIns="0" bIns="0">
            <a:normAutofit/>
          </a:bodyPr>
          <a:lstStyle>
            <a:lvl1pPr marL="0" indent="0">
              <a:buNone/>
              <a:defRPr sz="2000" b="0" i="0" baseline="0">
                <a:solidFill>
                  <a:schemeClr val="accent1"/>
                </a:solidFill>
                <a:latin typeface="Helvetica Neue Moyen" charset="0"/>
                <a:cs typeface="Helvetica Neue Fin" charset="0"/>
              </a:defRPr>
            </a:lvl1pPr>
          </a:lstStyle>
          <a:p>
            <a:r>
              <a:rPr lang="fr-FR"/>
              <a:t>Click to </a:t>
            </a:r>
            <a:br>
              <a:rPr lang="fr-FR"/>
            </a:br>
            <a:r>
              <a:rPr lang="fr-FR"/>
              <a:t>add a </a:t>
            </a:r>
            <a:r>
              <a:rPr lang="fr-FR" err="1"/>
              <a:t>picture</a:t>
            </a:r>
            <a:endParaRPr lang="fr-FR"/>
          </a:p>
        </p:txBody>
      </p:sp>
      <p:sp>
        <p:nvSpPr>
          <p:cNvPr id="19" name="Picture Placeholder 3"/>
          <p:cNvSpPr>
            <a:spLocks noGrp="1"/>
          </p:cNvSpPr>
          <p:nvPr>
            <p:ph type="pic" sz="quarter" idx="14" hasCustomPrompt="1"/>
          </p:nvPr>
        </p:nvSpPr>
        <p:spPr>
          <a:xfrm>
            <a:off x="4064000" y="3429000"/>
            <a:ext cx="4064000" cy="3429000"/>
          </a:xfrm>
          <a:prstGeom prst="rect">
            <a:avLst/>
          </a:prstGeom>
          <a:solidFill>
            <a:schemeClr val="tx2"/>
          </a:solidFill>
        </p:spPr>
        <p:txBody>
          <a:bodyPr lIns="252000" tIns="252000" rIns="0" bIns="0">
            <a:normAutofit/>
          </a:bodyPr>
          <a:lstStyle>
            <a:lvl1pPr marL="0" indent="0">
              <a:buNone/>
              <a:defRPr sz="2000" b="0" i="0" baseline="0">
                <a:solidFill>
                  <a:schemeClr val="accent1"/>
                </a:solidFill>
                <a:latin typeface="Helvetica Neue Moyen" charset="0"/>
                <a:cs typeface="Helvetica Neue Fin" charset="0"/>
              </a:defRPr>
            </a:lvl1pPr>
          </a:lstStyle>
          <a:p>
            <a:r>
              <a:rPr lang="fr-FR"/>
              <a:t>Click to </a:t>
            </a:r>
            <a:br>
              <a:rPr lang="fr-FR"/>
            </a:br>
            <a:r>
              <a:rPr lang="fr-FR"/>
              <a:t>add a </a:t>
            </a:r>
            <a:r>
              <a:rPr lang="fr-FR" err="1"/>
              <a:t>picture</a:t>
            </a:r>
            <a:endParaRPr lang="fr-FR"/>
          </a:p>
        </p:txBody>
      </p:sp>
      <p:sp>
        <p:nvSpPr>
          <p:cNvPr id="20" name="Picture Placeholder 3"/>
          <p:cNvSpPr>
            <a:spLocks noGrp="1"/>
          </p:cNvSpPr>
          <p:nvPr>
            <p:ph type="pic" sz="quarter" idx="15" hasCustomPrompt="1"/>
          </p:nvPr>
        </p:nvSpPr>
        <p:spPr>
          <a:xfrm>
            <a:off x="0" y="3429000"/>
            <a:ext cx="4064000" cy="3429000"/>
          </a:xfrm>
          <a:prstGeom prst="rect">
            <a:avLst/>
          </a:prstGeom>
          <a:solidFill>
            <a:schemeClr val="tx2"/>
          </a:solidFill>
        </p:spPr>
        <p:txBody>
          <a:bodyPr lIns="252000" tIns="252000" rIns="0" bIns="0">
            <a:normAutofit/>
          </a:bodyPr>
          <a:lstStyle>
            <a:lvl1pPr marL="0" indent="0">
              <a:buNone/>
              <a:defRPr sz="2000" b="0" i="0" baseline="0">
                <a:solidFill>
                  <a:schemeClr val="accent1"/>
                </a:solidFill>
                <a:latin typeface="Helvetica Neue Moyen" charset="0"/>
                <a:cs typeface="Helvetica Neue Fin" charset="0"/>
              </a:defRPr>
            </a:lvl1pPr>
          </a:lstStyle>
          <a:p>
            <a:r>
              <a:rPr lang="fr-FR"/>
              <a:t>Click to </a:t>
            </a:r>
            <a:br>
              <a:rPr lang="fr-FR"/>
            </a:br>
            <a:r>
              <a:rPr lang="fr-FR"/>
              <a:t>add a </a:t>
            </a:r>
            <a:r>
              <a:rPr lang="fr-FR" err="1"/>
              <a:t>picture</a:t>
            </a:r>
            <a:endParaRPr lang="fr-FR"/>
          </a:p>
        </p:txBody>
      </p:sp>
    </p:spTree>
    <p:extLst>
      <p:ext uri="{BB962C8B-B14F-4D97-AF65-F5344CB8AC3E}">
        <p14:creationId xmlns:p14="http://schemas.microsoft.com/office/powerpoint/2010/main" val="1971751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49730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uo Presenter Intro">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1EE7B14C-D36B-6343-AB80-4D54D44E8729}"/>
              </a:ext>
            </a:extLst>
          </p:cNvPr>
          <p:cNvSpPr txBox="1">
            <a:spLocks/>
          </p:cNvSpPr>
          <p:nvPr/>
        </p:nvSpPr>
        <p:spPr>
          <a:xfrm>
            <a:off x="2079773" y="4598505"/>
            <a:ext cx="3730477" cy="160020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spc="100">
                <a:solidFill>
                  <a:schemeClr val="bg1"/>
                </a:solidFill>
                <a:latin typeface="Jost Medium" pitchFamily="2" charset="77"/>
                <a:ea typeface="Jost Medium" pitchFamily="2" charset="77"/>
                <a:cs typeface="Open Sans Light" pitchFamily="2" charset="0"/>
              </a:rPr>
              <a:t>Presenter Name</a:t>
            </a:r>
          </a:p>
          <a:p>
            <a:r>
              <a:rPr lang="en-US" sz="1600" spc="100">
                <a:solidFill>
                  <a:schemeClr val="bg1"/>
                </a:solidFill>
                <a:latin typeface="Open Sans Light" pitchFamily="2" charset="0"/>
                <a:ea typeface="Open Sans Light" pitchFamily="2" charset="0"/>
                <a:cs typeface="Open Sans Light" pitchFamily="2" charset="0"/>
              </a:rPr>
              <a:t>Presenter Title, Department</a:t>
            </a:r>
          </a:p>
        </p:txBody>
      </p:sp>
      <p:sp>
        <p:nvSpPr>
          <p:cNvPr id="7" name="Text Placeholder 6">
            <a:extLst>
              <a:ext uri="{FF2B5EF4-FFF2-40B4-BE49-F238E27FC236}">
                <a16:creationId xmlns:a16="http://schemas.microsoft.com/office/drawing/2014/main" id="{E939E92C-B41E-8942-8F2C-34E2EC0BF583}"/>
              </a:ext>
            </a:extLst>
          </p:cNvPr>
          <p:cNvSpPr txBox="1">
            <a:spLocks/>
          </p:cNvSpPr>
          <p:nvPr/>
        </p:nvSpPr>
        <p:spPr>
          <a:xfrm>
            <a:off x="7528073" y="4598505"/>
            <a:ext cx="3730477" cy="160020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spc="100">
                <a:solidFill>
                  <a:schemeClr val="bg1"/>
                </a:solidFill>
                <a:latin typeface="Jost Medium" pitchFamily="2" charset="77"/>
                <a:ea typeface="Jost Medium" pitchFamily="2" charset="77"/>
                <a:cs typeface="Open Sans Light" pitchFamily="2" charset="0"/>
              </a:rPr>
              <a:t>Presenter Name</a:t>
            </a:r>
          </a:p>
          <a:p>
            <a:r>
              <a:rPr lang="en-US" sz="1600" spc="100">
                <a:solidFill>
                  <a:schemeClr val="bg1"/>
                </a:solidFill>
                <a:latin typeface="Open Sans Light" pitchFamily="2" charset="0"/>
                <a:ea typeface="Open Sans Light" pitchFamily="2" charset="0"/>
                <a:cs typeface="Open Sans Light" pitchFamily="2" charset="0"/>
              </a:rPr>
              <a:t>Presenter Title, Department</a:t>
            </a:r>
          </a:p>
        </p:txBody>
      </p:sp>
      <p:sp>
        <p:nvSpPr>
          <p:cNvPr id="16" name="Picture Placeholder 13">
            <a:extLst>
              <a:ext uri="{FF2B5EF4-FFF2-40B4-BE49-F238E27FC236}">
                <a16:creationId xmlns:a16="http://schemas.microsoft.com/office/drawing/2014/main" id="{448AB0C0-6E26-3444-BD90-AE85882F4C27}"/>
              </a:ext>
            </a:extLst>
          </p:cNvPr>
          <p:cNvSpPr>
            <a:spLocks noGrp="1"/>
          </p:cNvSpPr>
          <p:nvPr>
            <p:ph type="pic" sz="quarter" idx="10" hasCustomPrompt="1"/>
          </p:nvPr>
        </p:nvSpPr>
        <p:spPr>
          <a:xfrm>
            <a:off x="691818" y="4795632"/>
            <a:ext cx="1205562" cy="1207042"/>
          </a:xfrm>
          <a:prstGeom prst="ellipse">
            <a:avLst/>
          </a:prstGeom>
          <a:solidFill>
            <a:schemeClr val="accent6"/>
          </a:solidFill>
        </p:spPr>
        <p:txBody>
          <a:bodyPr>
            <a:normAutofit/>
          </a:bodyPr>
          <a:lstStyle>
            <a:lvl1pPr>
              <a:defRPr sz="1200">
                <a:solidFill>
                  <a:schemeClr val="tx1"/>
                </a:solidFill>
              </a:defRPr>
            </a:lvl1pPr>
          </a:lstStyle>
          <a:p>
            <a:r>
              <a:rPr lang="en-US"/>
              <a:t>Click to add image</a:t>
            </a:r>
          </a:p>
        </p:txBody>
      </p:sp>
      <p:sp>
        <p:nvSpPr>
          <p:cNvPr id="17" name="Picture Placeholder 13">
            <a:extLst>
              <a:ext uri="{FF2B5EF4-FFF2-40B4-BE49-F238E27FC236}">
                <a16:creationId xmlns:a16="http://schemas.microsoft.com/office/drawing/2014/main" id="{7DF39D3C-4E58-BA41-A607-8586769CECD1}"/>
              </a:ext>
            </a:extLst>
          </p:cNvPr>
          <p:cNvSpPr>
            <a:spLocks noGrp="1"/>
          </p:cNvSpPr>
          <p:nvPr>
            <p:ph type="pic" sz="quarter" idx="11" hasCustomPrompt="1"/>
          </p:nvPr>
        </p:nvSpPr>
        <p:spPr>
          <a:xfrm>
            <a:off x="6138055" y="4795632"/>
            <a:ext cx="1205562" cy="1207042"/>
          </a:xfrm>
          <a:prstGeom prst="ellipse">
            <a:avLst/>
          </a:prstGeom>
          <a:solidFill>
            <a:schemeClr val="accent6"/>
          </a:solidFill>
        </p:spPr>
        <p:txBody>
          <a:bodyPr>
            <a:normAutofit/>
          </a:bodyPr>
          <a:lstStyle>
            <a:lvl1pPr>
              <a:defRPr sz="1200">
                <a:solidFill>
                  <a:schemeClr val="tx1"/>
                </a:solidFill>
              </a:defRPr>
            </a:lvl1pPr>
          </a:lstStyle>
          <a:p>
            <a:r>
              <a:rPr lang="en-US"/>
              <a:t>Click to add image</a:t>
            </a:r>
          </a:p>
        </p:txBody>
      </p:sp>
    </p:spTree>
    <p:extLst>
      <p:ext uri="{BB962C8B-B14F-4D97-AF65-F5344CB8AC3E}">
        <p14:creationId xmlns:p14="http://schemas.microsoft.com/office/powerpoint/2010/main" val="6963485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Multiple Presenter Intro">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B4EA5604-0FBD-D744-9F6A-CC1276FD8B0D}"/>
              </a:ext>
            </a:extLst>
          </p:cNvPr>
          <p:cNvSpPr>
            <a:spLocks noGrp="1"/>
          </p:cNvSpPr>
          <p:nvPr>
            <p:ph type="pic" sz="quarter" idx="12" hasCustomPrompt="1"/>
          </p:nvPr>
        </p:nvSpPr>
        <p:spPr>
          <a:xfrm>
            <a:off x="699252" y="1747632"/>
            <a:ext cx="1205562" cy="1207042"/>
          </a:xfrm>
          <a:prstGeom prst="ellipse">
            <a:avLst/>
          </a:prstGeom>
          <a:solidFill>
            <a:schemeClr val="accent6"/>
          </a:solidFill>
        </p:spPr>
        <p:txBody>
          <a:bodyPr>
            <a:normAutofit/>
          </a:bodyPr>
          <a:lstStyle>
            <a:lvl1pPr>
              <a:defRPr sz="1200">
                <a:solidFill>
                  <a:schemeClr val="tx1"/>
                </a:solidFill>
              </a:defRPr>
            </a:lvl1pPr>
          </a:lstStyle>
          <a:p>
            <a:r>
              <a:rPr lang="en-US"/>
              <a:t>Click to add image</a:t>
            </a:r>
          </a:p>
        </p:txBody>
      </p:sp>
      <p:sp>
        <p:nvSpPr>
          <p:cNvPr id="12" name="Picture Placeholder 13">
            <a:extLst>
              <a:ext uri="{FF2B5EF4-FFF2-40B4-BE49-F238E27FC236}">
                <a16:creationId xmlns:a16="http://schemas.microsoft.com/office/drawing/2014/main" id="{389A7F68-852B-6841-93E5-3741036CDFD8}"/>
              </a:ext>
            </a:extLst>
          </p:cNvPr>
          <p:cNvSpPr>
            <a:spLocks noGrp="1"/>
          </p:cNvSpPr>
          <p:nvPr>
            <p:ph type="pic" sz="quarter" idx="13" hasCustomPrompt="1"/>
          </p:nvPr>
        </p:nvSpPr>
        <p:spPr>
          <a:xfrm>
            <a:off x="6145489" y="1747632"/>
            <a:ext cx="1205562" cy="1207042"/>
          </a:xfrm>
          <a:prstGeom prst="ellipse">
            <a:avLst/>
          </a:prstGeom>
          <a:solidFill>
            <a:schemeClr val="accent6"/>
          </a:solidFill>
        </p:spPr>
        <p:txBody>
          <a:bodyPr>
            <a:normAutofit/>
          </a:bodyPr>
          <a:lstStyle>
            <a:lvl1pPr>
              <a:defRPr sz="1200">
                <a:solidFill>
                  <a:schemeClr val="tx1"/>
                </a:solidFill>
              </a:defRPr>
            </a:lvl1pPr>
          </a:lstStyle>
          <a:p>
            <a:r>
              <a:rPr lang="en-US"/>
              <a:t>Click to add image</a:t>
            </a:r>
          </a:p>
        </p:txBody>
      </p:sp>
      <p:sp>
        <p:nvSpPr>
          <p:cNvPr id="4" name="Text Placeholder 6">
            <a:extLst>
              <a:ext uri="{FF2B5EF4-FFF2-40B4-BE49-F238E27FC236}">
                <a16:creationId xmlns:a16="http://schemas.microsoft.com/office/drawing/2014/main" id="{1EE7B14C-D36B-6343-AB80-4D54D44E8729}"/>
              </a:ext>
            </a:extLst>
          </p:cNvPr>
          <p:cNvSpPr txBox="1">
            <a:spLocks/>
          </p:cNvSpPr>
          <p:nvPr/>
        </p:nvSpPr>
        <p:spPr>
          <a:xfrm>
            <a:off x="2079773" y="4598505"/>
            <a:ext cx="3730477" cy="160020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spc="100">
                <a:solidFill>
                  <a:schemeClr val="bg1"/>
                </a:solidFill>
                <a:latin typeface="Jost Medium" pitchFamily="2" charset="77"/>
                <a:ea typeface="Jost Medium" pitchFamily="2" charset="77"/>
                <a:cs typeface="Open Sans Light" pitchFamily="2" charset="0"/>
              </a:rPr>
              <a:t>Presenter Name</a:t>
            </a:r>
          </a:p>
          <a:p>
            <a:r>
              <a:rPr lang="en-US" sz="1600" spc="100">
                <a:solidFill>
                  <a:schemeClr val="bg1"/>
                </a:solidFill>
                <a:latin typeface="Open Sans Light" pitchFamily="2" charset="0"/>
                <a:ea typeface="Open Sans Light" pitchFamily="2" charset="0"/>
                <a:cs typeface="Open Sans Light" pitchFamily="2" charset="0"/>
              </a:rPr>
              <a:t>Presenter Title, Department</a:t>
            </a:r>
          </a:p>
        </p:txBody>
      </p:sp>
      <p:sp>
        <p:nvSpPr>
          <p:cNvPr id="7" name="Text Placeholder 6">
            <a:extLst>
              <a:ext uri="{FF2B5EF4-FFF2-40B4-BE49-F238E27FC236}">
                <a16:creationId xmlns:a16="http://schemas.microsoft.com/office/drawing/2014/main" id="{E939E92C-B41E-8942-8F2C-34E2EC0BF583}"/>
              </a:ext>
            </a:extLst>
          </p:cNvPr>
          <p:cNvSpPr txBox="1">
            <a:spLocks/>
          </p:cNvSpPr>
          <p:nvPr/>
        </p:nvSpPr>
        <p:spPr>
          <a:xfrm>
            <a:off x="7528073" y="4598505"/>
            <a:ext cx="3730477" cy="160020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spc="100">
                <a:solidFill>
                  <a:schemeClr val="bg1"/>
                </a:solidFill>
                <a:latin typeface="Jost Medium" pitchFamily="2" charset="77"/>
                <a:ea typeface="Jost Medium" pitchFamily="2" charset="77"/>
                <a:cs typeface="Open Sans Light" pitchFamily="2" charset="0"/>
              </a:rPr>
              <a:t>Presenter Name</a:t>
            </a:r>
          </a:p>
          <a:p>
            <a:r>
              <a:rPr lang="en-US" sz="1600" spc="100">
                <a:solidFill>
                  <a:schemeClr val="bg1"/>
                </a:solidFill>
                <a:latin typeface="Open Sans Light" pitchFamily="2" charset="0"/>
                <a:ea typeface="Open Sans Light" pitchFamily="2" charset="0"/>
                <a:cs typeface="Open Sans Light" pitchFamily="2" charset="0"/>
              </a:rPr>
              <a:t>Presenter Title, Department</a:t>
            </a:r>
          </a:p>
        </p:txBody>
      </p:sp>
      <p:sp>
        <p:nvSpPr>
          <p:cNvPr id="16" name="Picture Placeholder 13">
            <a:extLst>
              <a:ext uri="{FF2B5EF4-FFF2-40B4-BE49-F238E27FC236}">
                <a16:creationId xmlns:a16="http://schemas.microsoft.com/office/drawing/2014/main" id="{448AB0C0-6E26-3444-BD90-AE85882F4C27}"/>
              </a:ext>
            </a:extLst>
          </p:cNvPr>
          <p:cNvSpPr>
            <a:spLocks noGrp="1"/>
          </p:cNvSpPr>
          <p:nvPr>
            <p:ph type="pic" sz="quarter" idx="10" hasCustomPrompt="1"/>
          </p:nvPr>
        </p:nvSpPr>
        <p:spPr>
          <a:xfrm>
            <a:off x="691818" y="4171163"/>
            <a:ext cx="1205562" cy="1207042"/>
          </a:xfrm>
          <a:prstGeom prst="ellipse">
            <a:avLst/>
          </a:prstGeom>
          <a:solidFill>
            <a:schemeClr val="accent6"/>
          </a:solidFill>
        </p:spPr>
        <p:txBody>
          <a:bodyPr>
            <a:normAutofit/>
          </a:bodyPr>
          <a:lstStyle>
            <a:lvl1pPr>
              <a:defRPr sz="1200">
                <a:solidFill>
                  <a:schemeClr val="tx1"/>
                </a:solidFill>
              </a:defRPr>
            </a:lvl1pPr>
          </a:lstStyle>
          <a:p>
            <a:r>
              <a:rPr lang="en-US"/>
              <a:t>Click to add image</a:t>
            </a:r>
          </a:p>
        </p:txBody>
      </p:sp>
      <p:sp>
        <p:nvSpPr>
          <p:cNvPr id="17" name="Picture Placeholder 13">
            <a:extLst>
              <a:ext uri="{FF2B5EF4-FFF2-40B4-BE49-F238E27FC236}">
                <a16:creationId xmlns:a16="http://schemas.microsoft.com/office/drawing/2014/main" id="{7DF39D3C-4E58-BA41-A607-8586769CECD1}"/>
              </a:ext>
            </a:extLst>
          </p:cNvPr>
          <p:cNvSpPr>
            <a:spLocks noGrp="1"/>
          </p:cNvSpPr>
          <p:nvPr>
            <p:ph type="pic" sz="quarter" idx="11" hasCustomPrompt="1"/>
          </p:nvPr>
        </p:nvSpPr>
        <p:spPr>
          <a:xfrm>
            <a:off x="6138055" y="4171163"/>
            <a:ext cx="1205562" cy="1207042"/>
          </a:xfrm>
          <a:prstGeom prst="ellipse">
            <a:avLst/>
          </a:prstGeom>
          <a:solidFill>
            <a:schemeClr val="accent6"/>
          </a:solidFill>
        </p:spPr>
        <p:txBody>
          <a:bodyPr>
            <a:normAutofit/>
          </a:bodyPr>
          <a:lstStyle>
            <a:lvl1pPr>
              <a:defRPr sz="1200">
                <a:solidFill>
                  <a:schemeClr val="tx1"/>
                </a:solidFill>
              </a:defRPr>
            </a:lvl1pPr>
          </a:lstStyle>
          <a:p>
            <a:r>
              <a:rPr lang="en-US"/>
              <a:t>Click to add image</a:t>
            </a:r>
          </a:p>
        </p:txBody>
      </p:sp>
    </p:spTree>
    <p:extLst>
      <p:ext uri="{BB962C8B-B14F-4D97-AF65-F5344CB8AC3E}">
        <p14:creationId xmlns:p14="http://schemas.microsoft.com/office/powerpoint/2010/main" val="337426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22477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2756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CD4968-BCB7-A84B-B2B3-803DAEEF0B36}"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319E9D-3B46-DD40-8CC2-ECB896ABC281}" type="slidenum">
              <a:rPr lang="en-US" smtClean="0"/>
              <a:t>‹#›</a:t>
            </a:fld>
            <a:endParaRPr lang="en-US"/>
          </a:p>
        </p:txBody>
      </p:sp>
    </p:spTree>
    <p:extLst>
      <p:ext uri="{BB962C8B-B14F-4D97-AF65-F5344CB8AC3E}">
        <p14:creationId xmlns:p14="http://schemas.microsoft.com/office/powerpoint/2010/main" val="52462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90394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916085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jp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764DE79-268F-4C1A-8933-263129D2AF90}" type="datetimeFigureOut">
              <a:rPr lang="en-US" smtClean="0"/>
              <a:t>9/15/2023</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97472474"/>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 id="2147483932" r:id="rId21"/>
    <p:sldLayoutId id="2147483933" r:id="rId22"/>
    <p:sldLayoutId id="2147483934" r:id="rId23"/>
    <p:sldLayoutId id="2147483735" r:id="rId24"/>
    <p:sldLayoutId id="2147483730" r:id="rId25"/>
    <p:sldLayoutId id="2147483682" r:id="rId26"/>
    <p:sldLayoutId id="2147483723" r:id="rId27"/>
    <p:sldLayoutId id="2147483678" r:id="rId28"/>
    <p:sldLayoutId id="2147483680" r:id="rId29"/>
    <p:sldLayoutId id="2147483681" r:id="rId30"/>
    <p:sldLayoutId id="2147483734" r:id="rId31"/>
    <p:sldLayoutId id="2147483688" r:id="rId32"/>
    <p:sldLayoutId id="2147483699" r:id="rId33"/>
    <p:sldLayoutId id="2147483700" r:id="rId34"/>
    <p:sldLayoutId id="2147483707" r:id="rId35"/>
    <p:sldLayoutId id="2147483714" r:id="rId36"/>
    <p:sldLayoutId id="2147483715" r:id="rId37"/>
    <p:sldLayoutId id="2147483717" r:id="rId38"/>
    <p:sldLayoutId id="2147483722" r:id="rId39"/>
    <p:sldLayoutId id="2147483725" r:id="rId40"/>
    <p:sldLayoutId id="2147483726" r:id="rId41"/>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customXml" Target="../ink/ink2.xm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microsoft.com/office/2007/relationships/hdphoto" Target="../media/hdphoto10.wdp"/><Relationship Id="rId5" Type="http://schemas.openxmlformats.org/officeDocument/2006/relationships/image" Target="../media/image32.png"/><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microsoft.com/office/2007/relationships/hdphoto" Target="../media/hdphoto11.wdp"/><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hyperlink" Target="https://www.ncbi.nlm.nih.gov/books/NBK207191/" TargetMode="External"/><Relationship Id="rId3" Type="http://schemas.openxmlformats.org/officeDocument/2006/relationships/hyperlink" Target="https://www.ncbi.nlm.nih.gov/books/NBK207195/" TargetMode="External"/><Relationship Id="rId7" Type="http://schemas.openxmlformats.org/officeDocument/2006/relationships/hyperlink" Target="https://www.samhsa.gov/trauma-violence"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hyperlink" Target="https://www.preventioninstitute.org/suicide-prevention/historical-cultural-trauma#:~:text=Cultural%20trauma%20is%20a%20related" TargetMode="External"/><Relationship Id="rId11" Type="http://schemas.openxmlformats.org/officeDocument/2006/relationships/hyperlink" Target="https://www.traumaticstressinstitute.org/trauma-and-developmental-disabilities/" TargetMode="External"/><Relationship Id="rId5" Type="http://schemas.openxmlformats.org/officeDocument/2006/relationships/hyperlink" Target="https://www.thenationalcouncil.org/wp-content/uploads/2022/08/Trauma-infographic.pdf" TargetMode="External"/><Relationship Id="rId10" Type="http://schemas.openxmlformats.org/officeDocument/2006/relationships/hyperlink" Target="https://www.traumainformedcare.chcs.org/what-is-trauma/" TargetMode="External"/><Relationship Id="rId4" Type="http://schemas.openxmlformats.org/officeDocument/2006/relationships/hyperlink" Target="https://dynamic.uoregon.edu/jjf/defineBT.html#:~:text=From%20Freyd%20(2008)%3A%20Betrayal" TargetMode="External"/><Relationship Id="rId9" Type="http://schemas.openxmlformats.org/officeDocument/2006/relationships/hyperlink" Target="https://www.hhs.texas.gov/sites/default/files/documents/trauma-and-people-with-intellectual-and-developmental-disabilities.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7CB3756-7333-BA09-798C-AD93669957F7}"/>
              </a:ext>
            </a:extLst>
          </p:cNvPr>
          <p:cNvCxnSpPr/>
          <p:nvPr/>
        </p:nvCxnSpPr>
        <p:spPr>
          <a:xfrm>
            <a:off x="609600" y="-179275"/>
            <a:ext cx="0" cy="91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D03AD87-B169-DA42-BBF1-D4E5DD64E6EC}"/>
              </a:ext>
            </a:extLst>
          </p:cNvPr>
          <p:cNvSpPr txBox="1"/>
          <p:nvPr/>
        </p:nvSpPr>
        <p:spPr>
          <a:xfrm>
            <a:off x="882597" y="2056315"/>
            <a:ext cx="10252861" cy="1147815"/>
          </a:xfrm>
          <a:prstGeom prst="rect">
            <a:avLst/>
          </a:prstGeom>
          <a:noFill/>
        </p:spPr>
        <p:txBody>
          <a:bodyPr wrap="square" lIns="0" tIns="0" bIns="0" rtlCol="0" anchor="t">
            <a:spAutoFit/>
          </a:bodyPr>
          <a:lstStyle/>
          <a:p>
            <a:pPr algn="ctr">
              <a:lnSpc>
                <a:spcPts val="4300"/>
              </a:lnSpc>
            </a:pPr>
            <a:r>
              <a:rPr lang="en-US" sz="5400" spc="300" dirty="0">
                <a:solidFill>
                  <a:schemeClr val="accent1"/>
                </a:solidFill>
                <a:latin typeface="Abadi" panose="020F0502020204030204" pitchFamily="34" charset="0"/>
              </a:rPr>
              <a:t>Addressing Trauma in the IDD System</a:t>
            </a:r>
          </a:p>
        </p:txBody>
      </p:sp>
    </p:spTree>
    <p:extLst>
      <p:ext uri="{BB962C8B-B14F-4D97-AF65-F5344CB8AC3E}">
        <p14:creationId xmlns:p14="http://schemas.microsoft.com/office/powerpoint/2010/main" val="716747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86E350D-6273-AE4B-B39C-BBC72260E657}"/>
              </a:ext>
            </a:extLst>
          </p:cNvPr>
          <p:cNvCxnSpPr/>
          <p:nvPr/>
        </p:nvCxnSpPr>
        <p:spPr>
          <a:xfrm>
            <a:off x="609600" y="-170039"/>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83601C-8C04-2A46-8459-62F7CCDB08A6}"/>
              </a:ext>
            </a:extLst>
          </p:cNvPr>
          <p:cNvSpPr txBox="1"/>
          <p:nvPr/>
        </p:nvSpPr>
        <p:spPr>
          <a:xfrm>
            <a:off x="895297" y="1277156"/>
            <a:ext cx="6621071" cy="521938"/>
          </a:xfrm>
          <a:prstGeom prst="rect">
            <a:avLst/>
          </a:prstGeom>
          <a:noFill/>
        </p:spPr>
        <p:txBody>
          <a:bodyPr wrap="square" lIns="0" tIns="0" bIns="0" rtlCol="0" anchor="t">
            <a:spAutoFit/>
          </a:bodyPr>
          <a:lstStyle/>
          <a:p>
            <a:pPr>
              <a:lnSpc>
                <a:spcPts val="4300"/>
              </a:lnSpc>
            </a:pPr>
            <a:r>
              <a:rPr lang="en-US" sz="3200" dirty="0">
                <a:latin typeface="Jost Medium" pitchFamily="2" charset="77"/>
                <a:ea typeface="Jost Medium" pitchFamily="2" charset="77"/>
              </a:rPr>
              <a:t>Prevalence of Trauma in Gen. Pop. </a:t>
            </a:r>
          </a:p>
        </p:txBody>
      </p:sp>
      <p:sp>
        <p:nvSpPr>
          <p:cNvPr id="8" name="TextBox 7">
            <a:extLst>
              <a:ext uri="{FF2B5EF4-FFF2-40B4-BE49-F238E27FC236}">
                <a16:creationId xmlns:a16="http://schemas.microsoft.com/office/drawing/2014/main" id="{39B4F94C-D98A-2040-94F2-F85CE9937C58}"/>
              </a:ext>
            </a:extLst>
          </p:cNvPr>
          <p:cNvSpPr txBox="1"/>
          <p:nvPr/>
        </p:nvSpPr>
        <p:spPr>
          <a:xfrm>
            <a:off x="906449" y="2532888"/>
            <a:ext cx="1416127" cy="1750094"/>
          </a:xfrm>
          <a:prstGeom prst="rect">
            <a:avLst/>
          </a:prstGeom>
          <a:noFill/>
        </p:spPr>
        <p:txBody>
          <a:bodyPr wrap="square" lIns="0" tIns="0" bIns="0" rtlCol="0" anchor="t">
            <a:spAutoFit/>
          </a:bodyPr>
          <a:lstStyle/>
          <a:p>
            <a:pPr>
              <a:lnSpc>
                <a:spcPts val="2300"/>
              </a:lnSpc>
            </a:pPr>
            <a:endParaRPr lang="en-US" dirty="0">
              <a:solidFill>
                <a:srgbClr val="1C4923"/>
              </a:solidFill>
              <a:latin typeface="Jost"/>
            </a:endParaRPr>
          </a:p>
          <a:p>
            <a:pPr>
              <a:lnSpc>
                <a:spcPts val="2300"/>
              </a:lnSpc>
            </a:pPr>
            <a:endParaRPr lang="en-US" sz="1800" b="0" i="0" u="none" strike="noStrike" dirty="0">
              <a:solidFill>
                <a:srgbClr val="1C4923"/>
              </a:solidFill>
              <a:effectLst/>
              <a:latin typeface="Jost"/>
            </a:endParaRPr>
          </a:p>
          <a:p>
            <a:pPr>
              <a:lnSpc>
                <a:spcPts val="2300"/>
              </a:lnSpc>
            </a:pPr>
            <a:r>
              <a:rPr lang="en-US" sz="1400" spc="30" dirty="0">
                <a:solidFill>
                  <a:srgbClr val="000000"/>
                </a:solidFill>
                <a:latin typeface="Jost"/>
                <a:ea typeface="Jost Medium" pitchFamily="2" charset="77"/>
              </a:rPr>
              <a:t>Of adults have experienced some form of trauma</a:t>
            </a:r>
            <a:endParaRPr lang="en-US" sz="1200" spc="30" dirty="0">
              <a:latin typeface="Jost Medium" pitchFamily="2" charset="77"/>
              <a:ea typeface="Jost Medium" pitchFamily="2" charset="77"/>
            </a:endParaRPr>
          </a:p>
        </p:txBody>
      </p:sp>
      <p:sp>
        <p:nvSpPr>
          <p:cNvPr id="4" name="TextBox 3">
            <a:extLst>
              <a:ext uri="{FF2B5EF4-FFF2-40B4-BE49-F238E27FC236}">
                <a16:creationId xmlns:a16="http://schemas.microsoft.com/office/drawing/2014/main" id="{33F4A9F3-9F88-DED1-D7EB-A9AD58250808}"/>
              </a:ext>
            </a:extLst>
          </p:cNvPr>
          <p:cNvSpPr txBox="1"/>
          <p:nvPr/>
        </p:nvSpPr>
        <p:spPr>
          <a:xfrm>
            <a:off x="895297" y="2532888"/>
            <a:ext cx="6094476" cy="584775"/>
          </a:xfrm>
          <a:prstGeom prst="rect">
            <a:avLst/>
          </a:prstGeom>
          <a:noFill/>
        </p:spPr>
        <p:txBody>
          <a:bodyPr wrap="square">
            <a:spAutoFit/>
          </a:bodyPr>
          <a:lstStyle/>
          <a:p>
            <a:r>
              <a:rPr lang="en-US" sz="3200" b="1" i="0" u="none" strike="noStrike" dirty="0">
                <a:solidFill>
                  <a:schemeClr val="accent1"/>
                </a:solidFill>
                <a:effectLst/>
                <a:latin typeface="Jost"/>
              </a:rPr>
              <a:t>70%</a:t>
            </a:r>
            <a:endParaRPr lang="en-US" sz="3200" dirty="0">
              <a:solidFill>
                <a:schemeClr val="accent1"/>
              </a:solidFill>
            </a:endParaRPr>
          </a:p>
        </p:txBody>
      </p:sp>
      <p:pic>
        <p:nvPicPr>
          <p:cNvPr id="6146" name="Picture 2">
            <a:extLst>
              <a:ext uri="{FF2B5EF4-FFF2-40B4-BE49-F238E27FC236}">
                <a16:creationId xmlns:a16="http://schemas.microsoft.com/office/drawing/2014/main" id="{32787550-3DEB-1792-4628-21CA98BBB674}"/>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21548" r="-621"/>
          <a:stretch/>
        </p:blipFill>
        <p:spPr bwMode="auto">
          <a:xfrm>
            <a:off x="2864825" y="1955951"/>
            <a:ext cx="7061689" cy="4165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212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A69714A-6EB6-EC4F-84C7-DF03B5C3693E}"/>
              </a:ext>
            </a:extLst>
          </p:cNvPr>
          <p:cNvSpPr txBox="1"/>
          <p:nvPr/>
        </p:nvSpPr>
        <p:spPr>
          <a:xfrm>
            <a:off x="914400" y="1721656"/>
            <a:ext cx="6172200" cy="521938"/>
          </a:xfrm>
          <a:prstGeom prst="rect">
            <a:avLst/>
          </a:prstGeom>
          <a:noFill/>
        </p:spPr>
        <p:txBody>
          <a:bodyPr wrap="square" lIns="0" tIns="0" bIns="0" rtlCol="0" anchor="t">
            <a:spAutoFit/>
          </a:bodyPr>
          <a:lstStyle/>
          <a:p>
            <a:pPr>
              <a:lnSpc>
                <a:spcPts val="4300"/>
              </a:lnSpc>
            </a:pPr>
            <a:r>
              <a:rPr lang="en-US" sz="3200" dirty="0">
                <a:latin typeface="Jost Medium" pitchFamily="2" charset="77"/>
                <a:ea typeface="Jost Medium" pitchFamily="2" charset="77"/>
              </a:rPr>
              <a:t>Prevalence of trauma in caregivers</a:t>
            </a:r>
          </a:p>
        </p:txBody>
      </p:sp>
      <p:sp>
        <p:nvSpPr>
          <p:cNvPr id="16" name="TextBox 15">
            <a:extLst>
              <a:ext uri="{FF2B5EF4-FFF2-40B4-BE49-F238E27FC236}">
                <a16:creationId xmlns:a16="http://schemas.microsoft.com/office/drawing/2014/main" id="{F95FE54A-F582-CA47-84D8-2985733095D7}"/>
              </a:ext>
            </a:extLst>
          </p:cNvPr>
          <p:cNvSpPr txBox="1"/>
          <p:nvPr/>
        </p:nvSpPr>
        <p:spPr>
          <a:xfrm>
            <a:off x="942974" y="2576683"/>
            <a:ext cx="5830848" cy="865237"/>
          </a:xfrm>
          <a:prstGeom prst="rect">
            <a:avLst/>
          </a:prstGeom>
          <a:noFill/>
        </p:spPr>
        <p:txBody>
          <a:bodyPr wrap="square" lIns="0" tIns="0" bIns="0" rtlCol="0" anchor="t">
            <a:spAutoFit/>
          </a:bodyPr>
          <a:lstStyle/>
          <a:p>
            <a:pPr>
              <a:lnSpc>
                <a:spcPts val="2300"/>
              </a:lnSpc>
            </a:pPr>
            <a:r>
              <a:rPr lang="en-US" sz="1600" spc="30" dirty="0">
                <a:latin typeface="Jost Medium" pitchFamily="2" charset="77"/>
                <a:ea typeface="Jost Medium" pitchFamily="2" charset="77"/>
              </a:rPr>
              <a:t>Between 40% and 85% of helping professionals develop secondary trauma, compassion fatigue, and/or high rates of traumatic symptoms (OLGA Phoenix, 2020)</a:t>
            </a:r>
          </a:p>
        </p:txBody>
      </p:sp>
      <p:sp>
        <p:nvSpPr>
          <p:cNvPr id="17" name="TextBox 16">
            <a:extLst>
              <a:ext uri="{FF2B5EF4-FFF2-40B4-BE49-F238E27FC236}">
                <a16:creationId xmlns:a16="http://schemas.microsoft.com/office/drawing/2014/main" id="{673D96D9-9128-314E-8B42-B1C2E484B9BC}"/>
              </a:ext>
            </a:extLst>
          </p:cNvPr>
          <p:cNvSpPr txBox="1"/>
          <p:nvPr/>
        </p:nvSpPr>
        <p:spPr>
          <a:xfrm>
            <a:off x="914400" y="3523329"/>
            <a:ext cx="6161048" cy="2030684"/>
          </a:xfrm>
          <a:prstGeom prst="rect">
            <a:avLst/>
          </a:prstGeom>
          <a:noFill/>
        </p:spPr>
        <p:txBody>
          <a:bodyPr wrap="square" lIns="0" tIns="0" bIns="0" rtlCol="0" anchor="t">
            <a:spAutoFit/>
          </a:bodyPr>
          <a:lstStyle/>
          <a:p>
            <a:pPr marL="742950" lvl="1" indent="-285750">
              <a:lnSpc>
                <a:spcPts val="2300"/>
              </a:lnSpc>
              <a:buClr>
                <a:schemeClr val="tx1"/>
              </a:buClr>
              <a:buSzPct val="80000"/>
              <a:buFont typeface="Arial" panose="020B0604020202020204" pitchFamily="34" charset="0"/>
              <a:buChar char="•"/>
            </a:pPr>
            <a:r>
              <a:rPr lang="en-US" sz="1200" spc="30" dirty="0">
                <a:latin typeface="Open Sans Light" panose="020B0606030504020204" pitchFamily="34" charset="0"/>
                <a:ea typeface="Open Sans Light" panose="020B0606030504020204" pitchFamily="34" charset="0"/>
                <a:cs typeface="Open Sans Light" panose="020B0606030504020204" pitchFamily="34" charset="0"/>
              </a:rPr>
              <a:t>Personal history of trauma</a:t>
            </a:r>
          </a:p>
          <a:p>
            <a:pPr marL="742950" lvl="1" indent="-285750">
              <a:lnSpc>
                <a:spcPts val="2300"/>
              </a:lnSpc>
              <a:buClr>
                <a:schemeClr val="tx1"/>
              </a:buClr>
              <a:buSzPct val="80000"/>
              <a:buFont typeface="Arial" panose="020B0604020202020204" pitchFamily="34" charset="0"/>
              <a:buChar char="•"/>
            </a:pPr>
            <a:r>
              <a:rPr lang="en-US" sz="1200" spc="30" dirty="0">
                <a:latin typeface="Open Sans Light" panose="020B0606030504020204" pitchFamily="34" charset="0"/>
                <a:ea typeface="Open Sans Light" panose="020B0606030504020204" pitchFamily="34" charset="0"/>
                <a:cs typeface="Open Sans Light" panose="020B0606030504020204" pitchFamily="34" charset="0"/>
              </a:rPr>
              <a:t>Being overworked and overwhelmed</a:t>
            </a:r>
          </a:p>
          <a:p>
            <a:pPr marL="742950" lvl="1" indent="-285750">
              <a:lnSpc>
                <a:spcPts val="2300"/>
              </a:lnSpc>
              <a:buClr>
                <a:schemeClr val="tx1"/>
              </a:buClr>
              <a:buSzPct val="80000"/>
              <a:buFont typeface="Arial" panose="020B0604020202020204" pitchFamily="34" charset="0"/>
              <a:buChar char="•"/>
            </a:pPr>
            <a:r>
              <a:rPr lang="en-US" sz="1200" spc="30" dirty="0">
                <a:latin typeface="Open Sans Light" panose="020B0606030504020204" pitchFamily="34" charset="0"/>
                <a:ea typeface="Open Sans Light" panose="020B0606030504020204" pitchFamily="34" charset="0"/>
                <a:cs typeface="Open Sans Light" panose="020B0606030504020204" pitchFamily="34" charset="0"/>
              </a:rPr>
              <a:t>Having limited professional experience</a:t>
            </a:r>
          </a:p>
          <a:p>
            <a:pPr marL="742950" lvl="1" indent="-285750">
              <a:lnSpc>
                <a:spcPts val="2300"/>
              </a:lnSpc>
              <a:buClr>
                <a:schemeClr val="tx1"/>
              </a:buClr>
              <a:buSzPct val="80000"/>
              <a:buFont typeface="Arial" panose="020B0604020202020204" pitchFamily="34" charset="0"/>
              <a:buChar char="•"/>
            </a:pPr>
            <a:r>
              <a:rPr lang="en-US" sz="1200" spc="30" dirty="0">
                <a:latin typeface="Open Sans Light" panose="020B0606030504020204" pitchFamily="34" charset="0"/>
                <a:ea typeface="Open Sans Light" panose="020B0606030504020204" pitchFamily="34" charset="0"/>
                <a:cs typeface="Open Sans Light" panose="020B0606030504020204" pitchFamily="34" charset="0"/>
              </a:rPr>
              <a:t>Having limited training on trauma</a:t>
            </a:r>
          </a:p>
          <a:p>
            <a:pPr marL="742950" lvl="1" indent="-285750">
              <a:lnSpc>
                <a:spcPts val="2300"/>
              </a:lnSpc>
              <a:buClr>
                <a:schemeClr val="tx1"/>
              </a:buClr>
              <a:buSzPct val="80000"/>
              <a:buFont typeface="Arial" panose="020B0604020202020204" pitchFamily="34" charset="0"/>
              <a:buChar char="•"/>
            </a:pPr>
            <a:r>
              <a:rPr lang="en-US" sz="1200" spc="30" dirty="0">
                <a:latin typeface="Open Sans Light" panose="020B0606030504020204" pitchFamily="34" charset="0"/>
                <a:ea typeface="Open Sans Light" panose="020B0606030504020204" pitchFamily="34" charset="0"/>
                <a:cs typeface="Open Sans Light" panose="020B0606030504020204" pitchFamily="34" charset="0"/>
              </a:rPr>
              <a:t>Working with a high percentage of traumatized individuals</a:t>
            </a:r>
          </a:p>
          <a:p>
            <a:pPr marL="742950" lvl="1" indent="-285750">
              <a:lnSpc>
                <a:spcPts val="2300"/>
              </a:lnSpc>
              <a:buClr>
                <a:schemeClr val="tx1"/>
              </a:buClr>
              <a:buSzPct val="80000"/>
              <a:buFont typeface="Arial" panose="020B0604020202020204" pitchFamily="34" charset="0"/>
              <a:buChar char="•"/>
            </a:pPr>
            <a:r>
              <a:rPr lang="en-US" sz="1200" spc="30" dirty="0">
                <a:latin typeface="Open Sans Light" panose="020B0606030504020204" pitchFamily="34" charset="0"/>
                <a:ea typeface="Open Sans Light" panose="020B0606030504020204" pitchFamily="34" charset="0"/>
                <a:cs typeface="Open Sans Light" panose="020B0606030504020204" pitchFamily="34" charset="0"/>
              </a:rPr>
              <a:t>Working with individuals who are underserved and disadvantaged</a:t>
            </a:r>
          </a:p>
          <a:p>
            <a:pPr marL="742950" lvl="1" indent="-285750">
              <a:lnSpc>
                <a:spcPts val="2300"/>
              </a:lnSpc>
              <a:buClr>
                <a:schemeClr val="tx1"/>
              </a:buClr>
              <a:buSzPct val="80000"/>
              <a:buFont typeface="Arial" panose="020B0604020202020204" pitchFamily="34" charset="0"/>
              <a:buChar char="•"/>
            </a:pPr>
            <a:r>
              <a:rPr lang="en-US" sz="1200" spc="30" dirty="0">
                <a:latin typeface="Open Sans Light" panose="020B0606030504020204" pitchFamily="34" charset="0"/>
                <a:ea typeface="Open Sans Light" panose="020B0606030504020204" pitchFamily="34" charset="0"/>
                <a:cs typeface="Open Sans Light" panose="020B0606030504020204" pitchFamily="34" charset="0"/>
              </a:rPr>
              <a:t>Working for poor pay, under stressful conditions with limited resources</a:t>
            </a:r>
          </a:p>
        </p:txBody>
      </p:sp>
      <p:cxnSp>
        <p:nvCxnSpPr>
          <p:cNvPr id="18" name="Straight Connector 17">
            <a:extLst>
              <a:ext uri="{FF2B5EF4-FFF2-40B4-BE49-F238E27FC236}">
                <a16:creationId xmlns:a16="http://schemas.microsoft.com/office/drawing/2014/main" id="{FF2FA6B7-B72E-B64E-A4D3-C8201DAA5F9F}"/>
              </a:ext>
            </a:extLst>
          </p:cNvPr>
          <p:cNvCxnSpPr/>
          <p:nvPr/>
        </p:nvCxnSpPr>
        <p:spPr>
          <a:xfrm>
            <a:off x="609600" y="-170039"/>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170" name="Picture 2">
            <a:extLst>
              <a:ext uri="{FF2B5EF4-FFF2-40B4-BE49-F238E27FC236}">
                <a16:creationId xmlns:a16="http://schemas.microsoft.com/office/drawing/2014/main" id="{C07B38F1-9166-11A7-8CA2-CFEEB4072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822" y="650921"/>
            <a:ext cx="5087780" cy="32023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AA5F38-0E2A-CE58-A8BA-4A9E3BEFF09B}"/>
              </a:ext>
            </a:extLst>
          </p:cNvPr>
          <p:cNvSpPr txBox="1"/>
          <p:nvPr/>
        </p:nvSpPr>
        <p:spPr>
          <a:xfrm>
            <a:off x="6866792" y="4058193"/>
            <a:ext cx="5498158" cy="584775"/>
          </a:xfrm>
          <a:prstGeom prst="rect">
            <a:avLst/>
          </a:prstGeom>
          <a:noFill/>
        </p:spPr>
        <p:txBody>
          <a:bodyPr wrap="square">
            <a:spAutoFit/>
          </a:bodyPr>
          <a:lstStyle/>
          <a:p>
            <a:r>
              <a:rPr lang="en-US" sz="1600" b="0" i="0" u="none" strike="noStrike" dirty="0">
                <a:solidFill>
                  <a:srgbClr val="272727"/>
                </a:solidFill>
                <a:effectLst/>
                <a:latin typeface="Jost Medium"/>
              </a:rPr>
              <a:t>Evidence shows “helping professionals” have a higher than average ACE score (</a:t>
            </a:r>
            <a:r>
              <a:rPr lang="en-US" sz="1600" b="0" i="0" u="none" strike="noStrike" dirty="0" err="1">
                <a:solidFill>
                  <a:srgbClr val="272727"/>
                </a:solidFill>
                <a:effectLst/>
                <a:latin typeface="Jost Medium"/>
              </a:rPr>
              <a:t>Marcal</a:t>
            </a:r>
            <a:r>
              <a:rPr lang="en-US" sz="1600" b="0" i="0" u="none" strike="noStrike" dirty="0">
                <a:solidFill>
                  <a:srgbClr val="272727"/>
                </a:solidFill>
                <a:effectLst/>
                <a:latin typeface="Jost Medium"/>
              </a:rPr>
              <a:t>, 2017).</a:t>
            </a:r>
            <a:endParaRPr lang="en-US" sz="1600" dirty="0">
              <a:latin typeface="Jost Medium"/>
            </a:endParaRPr>
          </a:p>
        </p:txBody>
      </p:sp>
    </p:spTree>
    <p:extLst>
      <p:ext uri="{BB962C8B-B14F-4D97-AF65-F5344CB8AC3E}">
        <p14:creationId xmlns:p14="http://schemas.microsoft.com/office/powerpoint/2010/main" val="530846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A69714A-6EB6-EC4F-84C7-DF03B5C3693E}"/>
              </a:ext>
            </a:extLst>
          </p:cNvPr>
          <p:cNvSpPr txBox="1"/>
          <p:nvPr/>
        </p:nvSpPr>
        <p:spPr>
          <a:xfrm>
            <a:off x="914400" y="1721656"/>
            <a:ext cx="6172200" cy="1073371"/>
          </a:xfrm>
          <a:prstGeom prst="rect">
            <a:avLst/>
          </a:prstGeom>
          <a:noFill/>
        </p:spPr>
        <p:txBody>
          <a:bodyPr wrap="square" lIns="0" tIns="0" bIns="0" rtlCol="0" anchor="t">
            <a:spAutoFit/>
          </a:bodyPr>
          <a:lstStyle/>
          <a:p>
            <a:pPr>
              <a:lnSpc>
                <a:spcPts val="4300"/>
              </a:lnSpc>
            </a:pPr>
            <a:r>
              <a:rPr lang="en-US" sz="3200" dirty="0">
                <a:latin typeface="Jost Medium" pitchFamily="2" charset="77"/>
                <a:ea typeface="Jost Medium" pitchFamily="2" charset="77"/>
              </a:rPr>
              <a:t>Prevalence of trauma in individuals with IDD</a:t>
            </a:r>
          </a:p>
        </p:txBody>
      </p:sp>
      <p:sp>
        <p:nvSpPr>
          <p:cNvPr id="17" name="TextBox 16">
            <a:extLst>
              <a:ext uri="{FF2B5EF4-FFF2-40B4-BE49-F238E27FC236}">
                <a16:creationId xmlns:a16="http://schemas.microsoft.com/office/drawing/2014/main" id="{673D96D9-9128-314E-8B42-B1C2E484B9BC}"/>
              </a:ext>
            </a:extLst>
          </p:cNvPr>
          <p:cNvSpPr txBox="1"/>
          <p:nvPr/>
        </p:nvSpPr>
        <p:spPr>
          <a:xfrm>
            <a:off x="914400" y="3063385"/>
            <a:ext cx="6161048" cy="1474763"/>
          </a:xfrm>
          <a:prstGeom prst="rect">
            <a:avLst/>
          </a:prstGeom>
          <a:noFill/>
        </p:spPr>
        <p:txBody>
          <a:bodyPr wrap="square" lIns="0" tIns="0" bIns="0" rtlCol="0" anchor="t">
            <a:spAutoFit/>
          </a:bodyPr>
          <a:lstStyle/>
          <a:p>
            <a:pPr marL="742950" lvl="1" indent="-285750">
              <a:lnSpc>
                <a:spcPts val="2300"/>
              </a:lnSpc>
              <a:buClr>
                <a:schemeClr val="tx1"/>
              </a:buClr>
              <a:buSzPct val="80000"/>
              <a:buFont typeface="Arial" panose="020B0604020202020204" pitchFamily="34" charset="0"/>
              <a:buChar char="•"/>
            </a:pPr>
            <a:r>
              <a:rPr lang="en-US" sz="2000" b="1" dirty="0">
                <a:solidFill>
                  <a:schemeClr val="accent1"/>
                </a:solidFill>
                <a:latin typeface="Jost SemiBold" pitchFamily="2" charset="77"/>
                <a:ea typeface="Jost SemiBold" pitchFamily="2" charset="77"/>
                <a:cs typeface="Helvetica Neue Moyen" charset="0"/>
              </a:rPr>
              <a:t>6x</a:t>
            </a:r>
            <a:r>
              <a:rPr lang="en-US" sz="2000" spc="30" dirty="0">
                <a:latin typeface="Open Sans Light" panose="020B0606030504020204" pitchFamily="34" charset="0"/>
                <a:ea typeface="Open Sans Light" panose="020B0606030504020204" pitchFamily="34" charset="0"/>
                <a:cs typeface="Open Sans Light" panose="020B0606030504020204" pitchFamily="34" charset="0"/>
              </a:rPr>
              <a:t> more likely to experience abuse or neglect</a:t>
            </a:r>
            <a:endParaRPr kumimoji="0" lang="en-US" sz="2000" b="1" u="none" strike="noStrike" kern="1200" cap="none" spc="0" normalizeH="0" baseline="0" noProof="0" dirty="0">
              <a:ln>
                <a:noFill/>
              </a:ln>
              <a:solidFill>
                <a:schemeClr val="accent1"/>
              </a:solidFill>
              <a:effectLst/>
              <a:uLnTx/>
              <a:uFillTx/>
              <a:latin typeface="Jost SemiBold" pitchFamily="2" charset="77"/>
              <a:ea typeface="Jost SemiBold" pitchFamily="2" charset="77"/>
              <a:cs typeface="Helvetica Neue Moyen" charset="0"/>
            </a:endParaRPr>
          </a:p>
          <a:p>
            <a:pPr marL="742950" lvl="1" indent="-285750">
              <a:lnSpc>
                <a:spcPts val="2300"/>
              </a:lnSpc>
              <a:buClr>
                <a:schemeClr val="tx1"/>
              </a:buClr>
              <a:buSzPct val="80000"/>
              <a:buFont typeface="Arial" panose="020B0604020202020204" pitchFamily="34" charset="0"/>
              <a:buChar char="•"/>
            </a:pPr>
            <a:r>
              <a:rPr lang="en-US" sz="2000" b="1" dirty="0">
                <a:solidFill>
                  <a:schemeClr val="accent1"/>
                </a:solidFill>
                <a:latin typeface="Jost SemiBold" pitchFamily="2" charset="77"/>
                <a:ea typeface="Jost SemiBold" pitchFamily="2" charset="77"/>
                <a:cs typeface="Helvetica Neue Moyen" charset="0"/>
              </a:rPr>
              <a:t>4x </a:t>
            </a:r>
            <a:r>
              <a:rPr lang="en-US" sz="2000" spc="30" dirty="0">
                <a:latin typeface="Open Sans Light" panose="020B0606030504020204" pitchFamily="34" charset="0"/>
                <a:ea typeface="Open Sans Light" panose="020B0606030504020204" pitchFamily="34" charset="0"/>
                <a:cs typeface="Open Sans Light" panose="020B0606030504020204" pitchFamily="34" charset="0"/>
              </a:rPr>
              <a:t>more likely to be victims of crimes</a:t>
            </a:r>
            <a:endParaRPr kumimoji="0" lang="en-US" sz="2000" b="1" u="none" strike="noStrike" kern="1200" cap="none" spc="0" normalizeH="0" baseline="0" noProof="0" dirty="0">
              <a:ln>
                <a:noFill/>
              </a:ln>
              <a:solidFill>
                <a:schemeClr val="accent1"/>
              </a:solidFill>
              <a:effectLst/>
              <a:uLnTx/>
              <a:uFillTx/>
              <a:latin typeface="Jost SemiBold" pitchFamily="2" charset="77"/>
              <a:ea typeface="Jost SemiBold" pitchFamily="2" charset="77"/>
              <a:cs typeface="Helvetica Neue Moyen" charset="0"/>
            </a:endParaRPr>
          </a:p>
          <a:p>
            <a:pPr marL="742950" lvl="1" indent="-285750">
              <a:lnSpc>
                <a:spcPts val="2300"/>
              </a:lnSpc>
              <a:buClr>
                <a:schemeClr val="tx1"/>
              </a:buClr>
              <a:buSzPct val="80000"/>
              <a:buFont typeface="Arial" panose="020B0604020202020204" pitchFamily="34" charset="0"/>
              <a:buChar char="•"/>
            </a:pPr>
            <a:r>
              <a:rPr lang="en-US" sz="2000" b="1" dirty="0">
                <a:solidFill>
                  <a:schemeClr val="accent1"/>
                </a:solidFill>
                <a:latin typeface="Jost SemiBold" pitchFamily="2" charset="77"/>
                <a:ea typeface="Jost SemiBold" pitchFamily="2" charset="77"/>
                <a:cs typeface="Helvetica Neue Moyen" charset="0"/>
              </a:rPr>
              <a:t>3x</a:t>
            </a:r>
            <a:r>
              <a:rPr lang="en-US" sz="2000" spc="30" dirty="0">
                <a:latin typeface="Open Sans Light" panose="020B0606030504020204" pitchFamily="34" charset="0"/>
                <a:ea typeface="Open Sans Light" panose="020B0606030504020204" pitchFamily="34" charset="0"/>
                <a:cs typeface="Open Sans Light" panose="020B0606030504020204" pitchFamily="34" charset="0"/>
              </a:rPr>
              <a:t> more likely to experience rape, sexual assault, robbery</a:t>
            </a:r>
            <a:endParaRPr kumimoji="0" lang="en-US" sz="2000" b="1" u="none" strike="noStrike" kern="1200" cap="none" spc="0" normalizeH="0" baseline="0" noProof="0" dirty="0">
              <a:ln>
                <a:noFill/>
              </a:ln>
              <a:solidFill>
                <a:schemeClr val="accent1"/>
              </a:solidFill>
              <a:effectLst/>
              <a:uLnTx/>
              <a:uFillTx/>
              <a:latin typeface="Jost SemiBold" pitchFamily="2" charset="77"/>
              <a:ea typeface="Jost SemiBold" pitchFamily="2" charset="77"/>
              <a:cs typeface="Helvetica Neue Moyen" charset="0"/>
            </a:endParaRPr>
          </a:p>
          <a:p>
            <a:pPr marL="742950" lvl="1" indent="-285750">
              <a:lnSpc>
                <a:spcPts val="2300"/>
              </a:lnSpc>
              <a:buClr>
                <a:schemeClr val="tx1"/>
              </a:buClr>
              <a:buSzPct val="80000"/>
              <a:buFont typeface="Arial" panose="020B0604020202020204" pitchFamily="34" charset="0"/>
              <a:buChar char="•"/>
            </a:pPr>
            <a:r>
              <a:rPr lang="en-US" sz="2000" b="1" dirty="0">
                <a:solidFill>
                  <a:schemeClr val="accent1"/>
                </a:solidFill>
                <a:latin typeface="Jost SemiBold" pitchFamily="2" charset="77"/>
                <a:ea typeface="Jost SemiBold" pitchFamily="2" charset="77"/>
                <a:cs typeface="Helvetica Neue Moyen" charset="0"/>
              </a:rPr>
              <a:t>3x </a:t>
            </a:r>
            <a:r>
              <a:rPr lang="en-US" sz="2000" spc="30" dirty="0">
                <a:latin typeface="Open Sans Light" panose="020B0606030504020204" pitchFamily="34" charset="0"/>
                <a:ea typeface="Open Sans Light" panose="020B0606030504020204" pitchFamily="34" charset="0"/>
                <a:cs typeface="Open Sans Light" panose="020B0606030504020204" pitchFamily="34" charset="0"/>
              </a:rPr>
              <a:t>more likely to be sexually abused</a:t>
            </a:r>
            <a:endParaRPr kumimoji="0" lang="en-US" sz="2000" b="1" u="none" strike="noStrike" kern="1200" cap="none" spc="0" normalizeH="0" baseline="0" noProof="0" dirty="0">
              <a:ln>
                <a:noFill/>
              </a:ln>
              <a:solidFill>
                <a:schemeClr val="accent1"/>
              </a:solidFill>
              <a:effectLst/>
              <a:uLnTx/>
              <a:uFillTx/>
              <a:latin typeface="Jost SemiBold" pitchFamily="2" charset="77"/>
              <a:ea typeface="Jost SemiBold" pitchFamily="2" charset="77"/>
              <a:cs typeface="Helvetica Neue Moyen" charset="0"/>
            </a:endParaRPr>
          </a:p>
        </p:txBody>
      </p:sp>
      <p:cxnSp>
        <p:nvCxnSpPr>
          <p:cNvPr id="18" name="Straight Connector 17">
            <a:extLst>
              <a:ext uri="{FF2B5EF4-FFF2-40B4-BE49-F238E27FC236}">
                <a16:creationId xmlns:a16="http://schemas.microsoft.com/office/drawing/2014/main" id="{FF2FA6B7-B72E-B64E-A4D3-C8201DAA5F9F}"/>
              </a:ext>
            </a:extLst>
          </p:cNvPr>
          <p:cNvCxnSpPr/>
          <p:nvPr/>
        </p:nvCxnSpPr>
        <p:spPr>
          <a:xfrm>
            <a:off x="609600" y="-170039"/>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7AA5F38-0E2A-CE58-A8BA-4A9E3BEFF09B}"/>
              </a:ext>
            </a:extLst>
          </p:cNvPr>
          <p:cNvSpPr txBox="1"/>
          <p:nvPr/>
        </p:nvSpPr>
        <p:spPr>
          <a:xfrm>
            <a:off x="9127295" y="3955617"/>
            <a:ext cx="2452175" cy="246221"/>
          </a:xfrm>
          <a:prstGeom prst="rect">
            <a:avLst/>
          </a:prstGeom>
          <a:noFill/>
        </p:spPr>
        <p:txBody>
          <a:bodyPr wrap="square">
            <a:spAutoFit/>
          </a:bodyPr>
          <a:lstStyle/>
          <a:p>
            <a:r>
              <a:rPr lang="en-US" sz="1000" b="0" i="0" u="none" strike="noStrike" dirty="0">
                <a:solidFill>
                  <a:srgbClr val="000000"/>
                </a:solidFill>
                <a:effectLst/>
                <a:latin typeface="Calibri" panose="020F0502020204030204" pitchFamily="34" charset="0"/>
              </a:rPr>
              <a:t>(Texas Health and Human Services, 2015)</a:t>
            </a:r>
            <a:endParaRPr lang="en-US" sz="900" dirty="0">
              <a:latin typeface="Jost Medium"/>
            </a:endParaRPr>
          </a:p>
        </p:txBody>
      </p:sp>
      <p:pic>
        <p:nvPicPr>
          <p:cNvPr id="8194" name="Picture 2">
            <a:extLst>
              <a:ext uri="{FF2B5EF4-FFF2-40B4-BE49-F238E27FC236}">
                <a16:creationId xmlns:a16="http://schemas.microsoft.com/office/drawing/2014/main" id="{0CECA604-6C57-8AEB-6145-E4227107F2CA}"/>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89752" y="196073"/>
            <a:ext cx="3667096" cy="375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796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1E6A44-03E7-3394-843A-7ECAA688DB2A}"/>
              </a:ext>
            </a:extLst>
          </p:cNvPr>
          <p:cNvSpPr txBox="1"/>
          <p:nvPr/>
        </p:nvSpPr>
        <p:spPr>
          <a:xfrm>
            <a:off x="1179576" y="800099"/>
            <a:ext cx="4117931" cy="4431983"/>
          </a:xfrm>
          <a:prstGeom prst="rect">
            <a:avLst/>
          </a:prstGeom>
          <a:noFill/>
        </p:spPr>
        <p:txBody>
          <a:bodyPr wrap="square" lIns="0" tIns="0" rIns="0" bIns="0" rtlCol="0" anchor="t">
            <a:spAutoFit/>
          </a:bodyPr>
          <a:lstStyle/>
          <a:p>
            <a:pPr lvl="0">
              <a:defRPr/>
            </a:pPr>
            <a:r>
              <a:rPr lang="en-US" sz="3600" b="0" i="0" u="none" strike="noStrike" dirty="0">
                <a:effectLst/>
                <a:latin typeface="Jost"/>
              </a:rPr>
              <a:t>Our brains are wired for connection, but trauma rewires them for protection. That is why healthy relationships are difficult for wounded people. </a:t>
            </a:r>
            <a:endParaRPr lang="fr-FR" sz="7200" dirty="0">
              <a:latin typeface="Jost Medium" pitchFamily="2" charset="77"/>
              <a:ea typeface="Jost Medium" pitchFamily="2" charset="77"/>
              <a:cs typeface="Helvetica Neue Moyen" charset="0"/>
            </a:endParaRPr>
          </a:p>
        </p:txBody>
      </p:sp>
      <p:pic>
        <p:nvPicPr>
          <p:cNvPr id="9218" name="Picture 2">
            <a:extLst>
              <a:ext uri="{FF2B5EF4-FFF2-40B4-BE49-F238E27FC236}">
                <a16:creationId xmlns:a16="http://schemas.microsoft.com/office/drawing/2014/main" id="{880BE257-E551-3661-CFE7-DD7F40F1B126}"/>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0" y="1146785"/>
            <a:ext cx="51435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501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07661603-0029-418A-9D51-61814FB563A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6" y="3420785"/>
            <a:ext cx="324322" cy="379912"/>
          </a:xfrm>
          <a:prstGeom prst="rect">
            <a:avLst/>
          </a:prstGeom>
        </p:spPr>
      </p:pic>
      <p:sp>
        <p:nvSpPr>
          <p:cNvPr id="25" name="TextBox 24">
            <a:extLst>
              <a:ext uri="{FF2B5EF4-FFF2-40B4-BE49-F238E27FC236}">
                <a16:creationId xmlns:a16="http://schemas.microsoft.com/office/drawing/2014/main" id="{0F3122A9-EFF7-0F40-AAF4-DD3773BE873F}"/>
              </a:ext>
            </a:extLst>
          </p:cNvPr>
          <p:cNvSpPr txBox="1"/>
          <p:nvPr/>
        </p:nvSpPr>
        <p:spPr>
          <a:xfrm>
            <a:off x="1385858" y="2198140"/>
            <a:ext cx="2764799" cy="450251"/>
          </a:xfrm>
          <a:prstGeom prst="rect">
            <a:avLst/>
          </a:prstGeom>
          <a:noFill/>
        </p:spPr>
        <p:txBody>
          <a:bodyPr wrap="square" lIns="0" tIns="0" rIns="0" bIns="0" rtlCol="0" anchor="b">
            <a:spAutoFit/>
          </a:bodyPr>
          <a:lstStyle/>
          <a:p>
            <a:pPr>
              <a:lnSpc>
                <a:spcPct val="110000"/>
              </a:lnSpc>
            </a:pPr>
            <a:r>
              <a:rPr lang="en-US" sz="2800" spc="30" dirty="0">
                <a:latin typeface="Jost Medium" pitchFamily="2" charset="77"/>
                <a:ea typeface="Jost Medium" pitchFamily="2" charset="77"/>
                <a:cs typeface="Open Sans SemiBold" panose="020B0606030504020204" pitchFamily="34" charset="0"/>
              </a:rPr>
              <a:t>Topic 01</a:t>
            </a:r>
            <a:endParaRPr lang="fr-FR" sz="2800" spc="30" dirty="0">
              <a:latin typeface="Jost Medium" pitchFamily="2" charset="77"/>
              <a:ea typeface="Jost Medium" pitchFamily="2" charset="77"/>
              <a:cs typeface="Open Sans SemiBold" panose="020B0606030504020204" pitchFamily="34" charset="0"/>
            </a:endParaRPr>
          </a:p>
        </p:txBody>
      </p:sp>
      <p:sp>
        <p:nvSpPr>
          <p:cNvPr id="26" name="TextBox 25">
            <a:extLst>
              <a:ext uri="{FF2B5EF4-FFF2-40B4-BE49-F238E27FC236}">
                <a16:creationId xmlns:a16="http://schemas.microsoft.com/office/drawing/2014/main" id="{58F811F4-805D-3946-ACEE-0491210208E0}"/>
              </a:ext>
            </a:extLst>
          </p:cNvPr>
          <p:cNvSpPr txBox="1"/>
          <p:nvPr/>
        </p:nvSpPr>
        <p:spPr>
          <a:xfrm>
            <a:off x="1404713" y="2679182"/>
            <a:ext cx="3116537" cy="498791"/>
          </a:xfrm>
          <a:prstGeom prst="rect">
            <a:avLst/>
          </a:prstGeom>
          <a:noFill/>
        </p:spPr>
        <p:txBody>
          <a:bodyPr wrap="square" lIns="0" tIns="0" rIns="0" bIns="0" rtlCol="0" anchor="t">
            <a:spAutoFit/>
          </a:bodyPr>
          <a:lstStyle/>
          <a:p>
            <a:pPr>
              <a:lnSpc>
                <a:spcPct val="120000"/>
              </a:lnSpc>
            </a:pPr>
            <a:r>
              <a:rPr lang="en-US" sz="1400" b="1" spc="30" dirty="0">
                <a:latin typeface="Open Sans Light" panose="020B0606030504020204" pitchFamily="34" charset="0"/>
                <a:ea typeface="Open Sans Light" panose="020B0606030504020204" pitchFamily="34" charset="0"/>
                <a:cs typeface="Open Sans Light" panose="020B0606030504020204" pitchFamily="34" charset="0"/>
              </a:rPr>
              <a:t>Define</a:t>
            </a:r>
            <a:r>
              <a:rPr lang="en-US" sz="1400" spc="30" dirty="0">
                <a:latin typeface="Open Sans Light" panose="020B0606030504020204" pitchFamily="34" charset="0"/>
                <a:ea typeface="Open Sans Light" panose="020B0606030504020204" pitchFamily="34" charset="0"/>
                <a:cs typeface="Open Sans Light" panose="020B0606030504020204" pitchFamily="34" charset="0"/>
              </a:rPr>
              <a:t> trauma and its prevalence among the IDD community</a:t>
            </a:r>
            <a:endParaRPr lang="fr-FR" sz="1400" spc="3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33" name="TextBox 32">
            <a:extLst>
              <a:ext uri="{FF2B5EF4-FFF2-40B4-BE49-F238E27FC236}">
                <a16:creationId xmlns:a16="http://schemas.microsoft.com/office/drawing/2014/main" id="{26E47326-5EC9-D34F-AF54-291E836EB56A}"/>
              </a:ext>
            </a:extLst>
          </p:cNvPr>
          <p:cNvSpPr txBox="1"/>
          <p:nvPr/>
        </p:nvSpPr>
        <p:spPr>
          <a:xfrm>
            <a:off x="1385858" y="3379139"/>
            <a:ext cx="2764799" cy="463204"/>
          </a:xfrm>
          <a:prstGeom prst="rect">
            <a:avLst/>
          </a:prstGeom>
          <a:noFill/>
        </p:spPr>
        <p:txBody>
          <a:bodyPr wrap="square" lIns="0" tIns="0" rIns="0" bIns="0" rtlCol="0" anchor="b">
            <a:spAutoFit/>
          </a:bodyPr>
          <a:lstStyle/>
          <a:p>
            <a:pPr>
              <a:lnSpc>
                <a:spcPct val="110000"/>
              </a:lnSpc>
            </a:pPr>
            <a:r>
              <a:rPr lang="en-US" sz="2800" spc="30" dirty="0">
                <a:solidFill>
                  <a:schemeClr val="accent1"/>
                </a:solidFill>
                <a:latin typeface="Jost Medium" pitchFamily="2" charset="77"/>
                <a:ea typeface="Jost Medium" pitchFamily="2" charset="77"/>
                <a:cs typeface="Open Sans SemiBold" panose="020B0606030504020204" pitchFamily="34" charset="0"/>
              </a:rPr>
              <a:t>Topic 02</a:t>
            </a:r>
            <a:endParaRPr lang="fr-FR" sz="2800" spc="30" dirty="0">
              <a:solidFill>
                <a:schemeClr val="accent1"/>
              </a:solidFill>
              <a:latin typeface="Jost Medium" pitchFamily="2" charset="77"/>
              <a:ea typeface="Jost Medium" pitchFamily="2" charset="77"/>
              <a:cs typeface="Open Sans SemiBold" panose="020B0606030504020204" pitchFamily="34" charset="0"/>
            </a:endParaRPr>
          </a:p>
        </p:txBody>
      </p:sp>
      <p:sp>
        <p:nvSpPr>
          <p:cNvPr id="34" name="TextBox 33">
            <a:extLst>
              <a:ext uri="{FF2B5EF4-FFF2-40B4-BE49-F238E27FC236}">
                <a16:creationId xmlns:a16="http://schemas.microsoft.com/office/drawing/2014/main" id="{F9B8B7ED-A10F-FC44-B10B-2CA148E0DA86}"/>
              </a:ext>
            </a:extLst>
          </p:cNvPr>
          <p:cNvSpPr txBox="1"/>
          <p:nvPr/>
        </p:nvSpPr>
        <p:spPr>
          <a:xfrm>
            <a:off x="1404711" y="3838552"/>
            <a:ext cx="3116537" cy="498791"/>
          </a:xfrm>
          <a:prstGeom prst="rect">
            <a:avLst/>
          </a:prstGeom>
          <a:noFill/>
        </p:spPr>
        <p:txBody>
          <a:bodyPr wrap="square" lIns="0" tIns="0" rIns="0" bIns="0" rtlCol="0" anchor="t">
            <a:spAutoFit/>
          </a:bodyPr>
          <a:lstStyle/>
          <a:p>
            <a:pPr>
              <a:lnSpc>
                <a:spcPct val="120000"/>
              </a:lnSpc>
            </a:pPr>
            <a:r>
              <a:rPr lang="en-US" sz="1400" b="1" spc="30" dirty="0">
                <a:latin typeface="Open Sans Light" panose="020B0606030504020204" pitchFamily="34" charset="0"/>
                <a:ea typeface="Open Sans Light" panose="020B0606030504020204" pitchFamily="34" charset="0"/>
                <a:cs typeface="Open Sans Light" panose="020B0606030504020204" pitchFamily="34" charset="0"/>
              </a:rPr>
              <a:t>Recognize</a:t>
            </a:r>
            <a:r>
              <a:rPr lang="en-US" sz="1400" spc="30" dirty="0">
                <a:latin typeface="Open Sans Light" panose="020B0606030504020204" pitchFamily="34" charset="0"/>
                <a:ea typeface="Open Sans Light" panose="020B0606030504020204" pitchFamily="34" charset="0"/>
                <a:cs typeface="Open Sans Light" panose="020B0606030504020204" pitchFamily="34" charset="0"/>
              </a:rPr>
              <a:t> the impact of trauma in all areas of individual’s life</a:t>
            </a:r>
            <a:endParaRPr lang="fr-FR" sz="1400" spc="3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36" name="TextBox 35">
            <a:extLst>
              <a:ext uri="{FF2B5EF4-FFF2-40B4-BE49-F238E27FC236}">
                <a16:creationId xmlns:a16="http://schemas.microsoft.com/office/drawing/2014/main" id="{33CA1375-EF74-3847-BE5D-B6E054F8D3EC}"/>
              </a:ext>
            </a:extLst>
          </p:cNvPr>
          <p:cNvSpPr txBox="1"/>
          <p:nvPr/>
        </p:nvSpPr>
        <p:spPr>
          <a:xfrm>
            <a:off x="1404708" y="4508822"/>
            <a:ext cx="2764799" cy="463204"/>
          </a:xfrm>
          <a:prstGeom prst="rect">
            <a:avLst/>
          </a:prstGeom>
          <a:noFill/>
        </p:spPr>
        <p:txBody>
          <a:bodyPr wrap="square" lIns="0" tIns="0" rIns="0" bIns="0" rtlCol="0" anchor="b">
            <a:spAutoFit/>
          </a:bodyPr>
          <a:lstStyle/>
          <a:p>
            <a:pPr>
              <a:lnSpc>
                <a:spcPct val="110000"/>
              </a:lnSpc>
            </a:pPr>
            <a:r>
              <a:rPr lang="en-US" sz="2800" spc="30" dirty="0">
                <a:latin typeface="Jost Medium" pitchFamily="2" charset="77"/>
                <a:ea typeface="Jost Medium" pitchFamily="2" charset="77"/>
                <a:cs typeface="Open Sans SemiBold" panose="020B0606030504020204" pitchFamily="34" charset="0"/>
              </a:rPr>
              <a:t>Topic 03</a:t>
            </a:r>
            <a:endParaRPr lang="fr-FR" sz="2800" spc="30" dirty="0">
              <a:latin typeface="Jost Medium" pitchFamily="2" charset="77"/>
              <a:ea typeface="Jost Medium" pitchFamily="2" charset="77"/>
              <a:cs typeface="Open Sans SemiBold" panose="020B0606030504020204" pitchFamily="34" charset="0"/>
            </a:endParaRPr>
          </a:p>
        </p:txBody>
      </p:sp>
      <p:sp>
        <p:nvSpPr>
          <p:cNvPr id="37" name="TextBox 36">
            <a:extLst>
              <a:ext uri="{FF2B5EF4-FFF2-40B4-BE49-F238E27FC236}">
                <a16:creationId xmlns:a16="http://schemas.microsoft.com/office/drawing/2014/main" id="{02241A84-7936-B142-85D2-847C1A862EF0}"/>
              </a:ext>
            </a:extLst>
          </p:cNvPr>
          <p:cNvSpPr txBox="1"/>
          <p:nvPr/>
        </p:nvSpPr>
        <p:spPr>
          <a:xfrm>
            <a:off x="1404711" y="4941590"/>
            <a:ext cx="3116537" cy="498791"/>
          </a:xfrm>
          <a:prstGeom prst="rect">
            <a:avLst/>
          </a:prstGeom>
          <a:noFill/>
        </p:spPr>
        <p:txBody>
          <a:bodyPr wrap="square" lIns="0" tIns="0" rIns="0" bIns="0" rtlCol="0" anchor="t">
            <a:spAutoFit/>
          </a:bodyPr>
          <a:lstStyle/>
          <a:p>
            <a:pPr>
              <a:lnSpc>
                <a:spcPct val="120000"/>
              </a:lnSpc>
            </a:pPr>
            <a:r>
              <a:rPr lang="en-US" sz="1400" b="1" spc="30" dirty="0">
                <a:latin typeface="Open Sans Light" panose="020B0606030504020204" pitchFamily="34" charset="0"/>
                <a:ea typeface="Open Sans Light" panose="020B0606030504020204" pitchFamily="34" charset="0"/>
                <a:cs typeface="Open Sans Light" panose="020B0606030504020204" pitchFamily="34" charset="0"/>
              </a:rPr>
              <a:t>Identify</a:t>
            </a:r>
            <a:r>
              <a:rPr lang="en-US" sz="1400" spc="30" dirty="0">
                <a:latin typeface="Open Sans Light" panose="020B0606030504020204" pitchFamily="34" charset="0"/>
                <a:ea typeface="Open Sans Light" panose="020B0606030504020204" pitchFamily="34" charset="0"/>
                <a:cs typeface="Open Sans Light" panose="020B0606030504020204" pitchFamily="34" charset="0"/>
              </a:rPr>
              <a:t> the importance and methods of using trauma-informed care</a:t>
            </a:r>
            <a:endParaRPr lang="fr-FR" sz="1400" spc="30" dirty="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10242" name="Picture 2">
            <a:extLst>
              <a:ext uri="{FF2B5EF4-FFF2-40B4-BE49-F238E27FC236}">
                <a16:creationId xmlns:a16="http://schemas.microsoft.com/office/drawing/2014/main" id="{8807C0D9-4832-B564-86B8-9D6BC9AECD5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119336" y="1125756"/>
            <a:ext cx="6566696" cy="46064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4727D8BC-4CAB-7DE1-8AEC-876F9E6411FC}"/>
                  </a:ext>
                </a:extLst>
              </p14:cNvPr>
              <p14:cNvContentPartPr/>
              <p14:nvPr/>
            </p14:nvContentPartPr>
            <p14:xfrm>
              <a:off x="3885570" y="6414605"/>
              <a:ext cx="38160" cy="21960"/>
            </p14:xfrm>
          </p:contentPart>
        </mc:Choice>
        <mc:Fallback xmlns="">
          <p:pic>
            <p:nvPicPr>
              <p:cNvPr id="2" name="Ink 1">
                <a:extLst>
                  <a:ext uri="{FF2B5EF4-FFF2-40B4-BE49-F238E27FC236}">
                    <a16:creationId xmlns:a16="http://schemas.microsoft.com/office/drawing/2014/main" id="{4727D8BC-4CAB-7DE1-8AEC-876F9E6411FC}"/>
                  </a:ext>
                </a:extLst>
              </p:cNvPr>
              <p:cNvPicPr/>
              <p:nvPr/>
            </p:nvPicPr>
            <p:blipFill>
              <a:blip r:embed="rId8"/>
              <a:stretch>
                <a:fillRect/>
              </a:stretch>
            </p:blipFill>
            <p:spPr>
              <a:xfrm>
                <a:off x="3879450" y="6408485"/>
                <a:ext cx="50400" cy="34200"/>
              </a:xfrm>
              <a:prstGeom prst="rect">
                <a:avLst/>
              </a:prstGeom>
            </p:spPr>
          </p:pic>
        </mc:Fallback>
      </mc:AlternateContent>
    </p:spTree>
    <p:extLst>
      <p:ext uri="{BB962C8B-B14F-4D97-AF65-F5344CB8AC3E}">
        <p14:creationId xmlns:p14="http://schemas.microsoft.com/office/powerpoint/2010/main" val="2597750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DCB2325-7CEB-4EDA-8345-459583EDC1EB}"/>
              </a:ext>
            </a:extLst>
          </p:cNvPr>
          <p:cNvSpPr txBox="1"/>
          <p:nvPr/>
        </p:nvSpPr>
        <p:spPr>
          <a:xfrm>
            <a:off x="2378477" y="2730655"/>
            <a:ext cx="3020000" cy="1367041"/>
          </a:xfrm>
          <a:prstGeom prst="rect">
            <a:avLst/>
          </a:prstGeom>
          <a:noFill/>
        </p:spPr>
        <p:txBody>
          <a:bodyPr wrap="square" lIns="0" tIns="0" bIns="0" rtlCol="0" anchor="t">
            <a:spAutoFit/>
          </a:bodyPr>
          <a:lstStyle/>
          <a:p>
            <a:pPr>
              <a:lnSpc>
                <a:spcPct val="125000"/>
              </a:lnSpc>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When threat is perceived, the ANS responds often before you have a chance to recognize what is happening</a:t>
            </a:r>
          </a:p>
          <a:p>
            <a:pPr>
              <a:lnSpc>
                <a:spcPct val="125000"/>
              </a:lnSpc>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This is not a conscious decision but based on evolutionary survival response and previous experience</a:t>
            </a:r>
          </a:p>
        </p:txBody>
      </p:sp>
      <p:sp>
        <p:nvSpPr>
          <p:cNvPr id="11" name="TextBox 10">
            <a:extLst>
              <a:ext uri="{FF2B5EF4-FFF2-40B4-BE49-F238E27FC236}">
                <a16:creationId xmlns:a16="http://schemas.microsoft.com/office/drawing/2014/main" id="{B5492B35-68E6-4BF4-8175-E5D811F0983C}"/>
              </a:ext>
            </a:extLst>
          </p:cNvPr>
          <p:cNvSpPr txBox="1"/>
          <p:nvPr/>
        </p:nvSpPr>
        <p:spPr>
          <a:xfrm>
            <a:off x="2378477" y="2092083"/>
            <a:ext cx="2528829" cy="499817"/>
          </a:xfrm>
          <a:prstGeom prst="rect">
            <a:avLst/>
          </a:prstGeom>
          <a:noFill/>
        </p:spPr>
        <p:txBody>
          <a:bodyPr wrap="square" lIns="0" tIns="0" bIns="0" rtlCol="0" anchor="b">
            <a:spAutoFit/>
          </a:bodyPr>
          <a:lstStyle/>
          <a:p>
            <a:pPr>
              <a:lnSpc>
                <a:spcPct val="120000"/>
              </a:lnSpc>
            </a:pPr>
            <a:r>
              <a:rPr lang="en-US" sz="1400" spc="300" dirty="0">
                <a:solidFill>
                  <a:schemeClr val="accent1"/>
                </a:solidFill>
                <a:latin typeface="Jost Medium" pitchFamily="2" charset="77"/>
                <a:ea typeface="Jost Medium" pitchFamily="2" charset="77"/>
                <a:cs typeface="Helvetica Neue Normal" charset="0"/>
              </a:rPr>
              <a:t>Sounding the alarm- ANS response</a:t>
            </a:r>
            <a:endParaRPr lang="fr-FR" sz="1400" spc="300" dirty="0">
              <a:solidFill>
                <a:schemeClr val="accent1"/>
              </a:solidFill>
              <a:latin typeface="Jost Medium" pitchFamily="2" charset="77"/>
              <a:ea typeface="Jost Medium" pitchFamily="2" charset="77"/>
              <a:cs typeface="Helvetica Neue Normal" charset="0"/>
            </a:endParaRPr>
          </a:p>
        </p:txBody>
      </p:sp>
      <p:sp>
        <p:nvSpPr>
          <p:cNvPr id="17" name="Oval 16">
            <a:extLst>
              <a:ext uri="{FF2B5EF4-FFF2-40B4-BE49-F238E27FC236}">
                <a16:creationId xmlns:a16="http://schemas.microsoft.com/office/drawing/2014/main" id="{12C1CC1C-5536-C240-9B7E-641361D3852B}"/>
              </a:ext>
            </a:extLst>
          </p:cNvPr>
          <p:cNvSpPr/>
          <p:nvPr/>
        </p:nvSpPr>
        <p:spPr>
          <a:xfrm>
            <a:off x="1303506" y="2346381"/>
            <a:ext cx="549220" cy="549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spc="300" dirty="0">
                <a:solidFill>
                  <a:schemeClr val="bg1"/>
                </a:solidFill>
                <a:latin typeface="Jost SemiBold" pitchFamily="2" charset="77"/>
                <a:ea typeface="Jost SemiBold" pitchFamily="2" charset="77"/>
              </a:rPr>
              <a:t>1</a:t>
            </a:r>
            <a:endParaRPr lang="en-US" b="1" spc="300" dirty="0">
              <a:solidFill>
                <a:schemeClr val="bg1"/>
              </a:solidFill>
              <a:latin typeface="Jost SemiBold" pitchFamily="2" charset="77"/>
              <a:ea typeface="Jost SemiBold" pitchFamily="2" charset="77"/>
            </a:endParaRPr>
          </a:p>
        </p:txBody>
      </p:sp>
      <p:sp>
        <p:nvSpPr>
          <p:cNvPr id="16" name="Oval 15">
            <a:extLst>
              <a:ext uri="{FF2B5EF4-FFF2-40B4-BE49-F238E27FC236}">
                <a16:creationId xmlns:a16="http://schemas.microsoft.com/office/drawing/2014/main" id="{4F699958-32DB-E54D-B5E0-5D59FD32435C}"/>
              </a:ext>
            </a:extLst>
          </p:cNvPr>
          <p:cNvSpPr/>
          <p:nvPr/>
        </p:nvSpPr>
        <p:spPr>
          <a:xfrm>
            <a:off x="6453095" y="2346381"/>
            <a:ext cx="549220" cy="549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spc="300" dirty="0">
                <a:solidFill>
                  <a:schemeClr val="bg1"/>
                </a:solidFill>
                <a:latin typeface="Jost SemiBold" pitchFamily="2" charset="77"/>
                <a:ea typeface="Jost SemiBold" pitchFamily="2" charset="77"/>
              </a:rPr>
              <a:t>2</a:t>
            </a:r>
            <a:endParaRPr lang="en-US" b="1" spc="300" dirty="0">
              <a:solidFill>
                <a:schemeClr val="bg1"/>
              </a:solidFill>
              <a:latin typeface="Jost SemiBold" pitchFamily="2" charset="77"/>
              <a:ea typeface="Jost SemiBold" pitchFamily="2" charset="77"/>
            </a:endParaRPr>
          </a:p>
        </p:txBody>
      </p:sp>
      <p:sp>
        <p:nvSpPr>
          <p:cNvPr id="19" name="Oval 18">
            <a:extLst>
              <a:ext uri="{FF2B5EF4-FFF2-40B4-BE49-F238E27FC236}">
                <a16:creationId xmlns:a16="http://schemas.microsoft.com/office/drawing/2014/main" id="{D2EA89A9-580E-F244-B0D4-9905C364BAA9}"/>
              </a:ext>
            </a:extLst>
          </p:cNvPr>
          <p:cNvSpPr/>
          <p:nvPr/>
        </p:nvSpPr>
        <p:spPr>
          <a:xfrm>
            <a:off x="1288108" y="4234160"/>
            <a:ext cx="549220" cy="549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spc="300" dirty="0">
                <a:solidFill>
                  <a:schemeClr val="bg1"/>
                </a:solidFill>
                <a:latin typeface="Jost SemiBold" pitchFamily="2" charset="77"/>
                <a:ea typeface="Jost SemiBold" pitchFamily="2" charset="77"/>
              </a:rPr>
              <a:t>3</a:t>
            </a:r>
            <a:endParaRPr lang="en-US" b="1" spc="300" dirty="0">
              <a:solidFill>
                <a:schemeClr val="bg1"/>
              </a:solidFill>
              <a:latin typeface="Jost SemiBold" pitchFamily="2" charset="77"/>
              <a:ea typeface="Jost SemiBold" pitchFamily="2" charset="77"/>
            </a:endParaRPr>
          </a:p>
        </p:txBody>
      </p:sp>
      <p:sp>
        <p:nvSpPr>
          <p:cNvPr id="20" name="Oval 19">
            <a:extLst>
              <a:ext uri="{FF2B5EF4-FFF2-40B4-BE49-F238E27FC236}">
                <a16:creationId xmlns:a16="http://schemas.microsoft.com/office/drawing/2014/main" id="{DCF1CA23-9A1F-F247-B47C-3C345D88EE00}"/>
              </a:ext>
            </a:extLst>
          </p:cNvPr>
          <p:cNvSpPr/>
          <p:nvPr/>
        </p:nvSpPr>
        <p:spPr>
          <a:xfrm>
            <a:off x="6453095" y="4234160"/>
            <a:ext cx="549220" cy="549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spc="300" dirty="0">
                <a:solidFill>
                  <a:schemeClr val="bg1"/>
                </a:solidFill>
                <a:latin typeface="Jost SemiBold" pitchFamily="2" charset="77"/>
                <a:ea typeface="Jost SemiBold" pitchFamily="2" charset="77"/>
              </a:rPr>
              <a:t>4</a:t>
            </a:r>
            <a:endParaRPr lang="en-US" b="1" spc="300" dirty="0">
              <a:solidFill>
                <a:schemeClr val="bg1"/>
              </a:solidFill>
              <a:latin typeface="Jost SemiBold" pitchFamily="2" charset="77"/>
              <a:ea typeface="Jost SemiBold" pitchFamily="2" charset="77"/>
            </a:endParaRPr>
          </a:p>
        </p:txBody>
      </p:sp>
      <p:sp>
        <p:nvSpPr>
          <p:cNvPr id="30" name="TextBox 29">
            <a:extLst>
              <a:ext uri="{FF2B5EF4-FFF2-40B4-BE49-F238E27FC236}">
                <a16:creationId xmlns:a16="http://schemas.microsoft.com/office/drawing/2014/main" id="{44EEA02B-46B8-FA4E-B28F-ACB0D4859701}"/>
              </a:ext>
            </a:extLst>
          </p:cNvPr>
          <p:cNvSpPr txBox="1"/>
          <p:nvPr/>
        </p:nvSpPr>
        <p:spPr>
          <a:xfrm>
            <a:off x="730140" y="614789"/>
            <a:ext cx="8797907" cy="483466"/>
          </a:xfrm>
          <a:prstGeom prst="rect">
            <a:avLst/>
          </a:prstGeom>
          <a:noFill/>
        </p:spPr>
        <p:txBody>
          <a:bodyPr wrap="square" lIns="0" tIns="0" bIns="0" rtlCol="0" anchor="t">
            <a:spAutoFit/>
          </a:bodyPr>
          <a:lstStyle/>
          <a:p>
            <a:pPr>
              <a:lnSpc>
                <a:spcPts val="3900"/>
              </a:lnSpc>
            </a:pPr>
            <a:r>
              <a:rPr lang="en-US" sz="3200" dirty="0">
                <a:latin typeface="Jost Medium" pitchFamily="2" charset="77"/>
                <a:ea typeface="Jost Medium" pitchFamily="2" charset="77"/>
              </a:rPr>
              <a:t>Biology of stress response- </a:t>
            </a:r>
            <a:r>
              <a:rPr lang="en-US" sz="3200" i="1" dirty="0">
                <a:latin typeface="Jost Medium" pitchFamily="2" charset="77"/>
                <a:ea typeface="Jost Medium" pitchFamily="2" charset="77"/>
              </a:rPr>
              <a:t>“The hostile takeover”</a:t>
            </a:r>
          </a:p>
        </p:txBody>
      </p:sp>
      <p:sp>
        <p:nvSpPr>
          <p:cNvPr id="18" name="TextBox 17">
            <a:extLst>
              <a:ext uri="{FF2B5EF4-FFF2-40B4-BE49-F238E27FC236}">
                <a16:creationId xmlns:a16="http://schemas.microsoft.com/office/drawing/2014/main" id="{37658B36-A0E3-7FC5-AF3F-9923E6280E65}"/>
              </a:ext>
            </a:extLst>
          </p:cNvPr>
          <p:cNvSpPr txBox="1"/>
          <p:nvPr/>
        </p:nvSpPr>
        <p:spPr>
          <a:xfrm>
            <a:off x="2378477" y="4624769"/>
            <a:ext cx="3020000" cy="1136208"/>
          </a:xfrm>
          <a:prstGeom prst="rect">
            <a:avLst/>
          </a:prstGeom>
          <a:noFill/>
        </p:spPr>
        <p:txBody>
          <a:bodyPr wrap="square" lIns="0" tIns="0" bIns="0" rtlCol="0" anchor="t">
            <a:spAutoFit/>
          </a:bodyPr>
          <a:lstStyle/>
          <a:p>
            <a:pPr>
              <a:lnSpc>
                <a:spcPct val="125000"/>
              </a:lnSpc>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Fight</a:t>
            </a:r>
          </a:p>
          <a:p>
            <a:pPr>
              <a:lnSpc>
                <a:spcPct val="125000"/>
              </a:lnSpc>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Flight</a:t>
            </a:r>
          </a:p>
          <a:p>
            <a:pPr>
              <a:lnSpc>
                <a:spcPct val="125000"/>
              </a:lnSpc>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Freeze</a:t>
            </a:r>
          </a:p>
          <a:p>
            <a:pPr>
              <a:lnSpc>
                <a:spcPct val="125000"/>
              </a:lnSpc>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Fawn</a:t>
            </a:r>
          </a:p>
          <a:p>
            <a:pPr>
              <a:lnSpc>
                <a:spcPct val="125000"/>
              </a:lnSpc>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Flop</a:t>
            </a:r>
          </a:p>
        </p:txBody>
      </p:sp>
      <p:sp>
        <p:nvSpPr>
          <p:cNvPr id="21" name="TextBox 20">
            <a:extLst>
              <a:ext uri="{FF2B5EF4-FFF2-40B4-BE49-F238E27FC236}">
                <a16:creationId xmlns:a16="http://schemas.microsoft.com/office/drawing/2014/main" id="{42429E1A-0BBB-26C7-3792-9474EE247BB4}"/>
              </a:ext>
            </a:extLst>
          </p:cNvPr>
          <p:cNvSpPr txBox="1"/>
          <p:nvPr/>
        </p:nvSpPr>
        <p:spPr>
          <a:xfrm>
            <a:off x="2378477" y="4244729"/>
            <a:ext cx="2528829" cy="241285"/>
          </a:xfrm>
          <a:prstGeom prst="rect">
            <a:avLst/>
          </a:prstGeom>
          <a:noFill/>
        </p:spPr>
        <p:txBody>
          <a:bodyPr wrap="square" lIns="0" tIns="0" bIns="0" rtlCol="0" anchor="b">
            <a:spAutoFit/>
          </a:bodyPr>
          <a:lstStyle/>
          <a:p>
            <a:pPr>
              <a:lnSpc>
                <a:spcPct val="120000"/>
              </a:lnSpc>
            </a:pPr>
            <a:r>
              <a:rPr lang="en-US" sz="1400" spc="300" dirty="0">
                <a:solidFill>
                  <a:schemeClr val="accent1"/>
                </a:solidFill>
                <a:latin typeface="Jost Medium" pitchFamily="2" charset="77"/>
                <a:ea typeface="Jost Medium" pitchFamily="2" charset="77"/>
                <a:cs typeface="Helvetica Neue Normal" charset="0"/>
              </a:rPr>
              <a:t>The Five F’s </a:t>
            </a:r>
            <a:endParaRPr lang="fr-FR" sz="1400" spc="300" dirty="0">
              <a:solidFill>
                <a:schemeClr val="accent1"/>
              </a:solidFill>
              <a:latin typeface="Jost Medium" pitchFamily="2" charset="77"/>
              <a:ea typeface="Jost Medium" pitchFamily="2" charset="77"/>
              <a:cs typeface="Helvetica Neue Normal" charset="0"/>
            </a:endParaRPr>
          </a:p>
        </p:txBody>
      </p:sp>
      <p:sp>
        <p:nvSpPr>
          <p:cNvPr id="22" name="TextBox 21">
            <a:extLst>
              <a:ext uri="{FF2B5EF4-FFF2-40B4-BE49-F238E27FC236}">
                <a16:creationId xmlns:a16="http://schemas.microsoft.com/office/drawing/2014/main" id="{7A61F7AA-ACEF-AF19-FD32-D08769BD58FC}"/>
              </a:ext>
            </a:extLst>
          </p:cNvPr>
          <p:cNvSpPr txBox="1"/>
          <p:nvPr/>
        </p:nvSpPr>
        <p:spPr>
          <a:xfrm>
            <a:off x="7538302" y="2730655"/>
            <a:ext cx="3489362" cy="1041504"/>
          </a:xfrm>
          <a:prstGeom prst="rect">
            <a:avLst/>
          </a:prstGeom>
          <a:noFill/>
        </p:spPr>
        <p:txBody>
          <a:bodyPr wrap="square" lIns="0" tIns="0" bIns="0" rtlCol="0" anchor="t">
            <a:spAutoFit/>
          </a:bodyPr>
          <a:lstStyle/>
          <a:p>
            <a:pPr>
              <a:lnSpc>
                <a:spcPct val="125000"/>
              </a:lnSpc>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Hormone release </a:t>
            </a:r>
          </a:p>
          <a:p>
            <a:pPr>
              <a:lnSpc>
                <a:spcPct val="125000"/>
              </a:lnSpc>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Rapid breathing</a:t>
            </a:r>
          </a:p>
          <a:p>
            <a:pPr>
              <a:lnSpc>
                <a:spcPct val="125000"/>
              </a:lnSpc>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Increased BP- blood &amp; energy  to vital organs/muscles</a:t>
            </a:r>
          </a:p>
          <a:p>
            <a:pPr>
              <a:lnSpc>
                <a:spcPct val="125000"/>
              </a:lnSpc>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Dilated eyes-visual acuity</a:t>
            </a:r>
          </a:p>
          <a:p>
            <a:pPr>
              <a:lnSpc>
                <a:spcPct val="125000"/>
              </a:lnSpc>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Shuts down non-essential functions (e.g. digestion)</a:t>
            </a:r>
          </a:p>
        </p:txBody>
      </p:sp>
      <p:sp>
        <p:nvSpPr>
          <p:cNvPr id="27" name="TextBox 26">
            <a:extLst>
              <a:ext uri="{FF2B5EF4-FFF2-40B4-BE49-F238E27FC236}">
                <a16:creationId xmlns:a16="http://schemas.microsoft.com/office/drawing/2014/main" id="{EC134C1D-F5F3-C88D-DBF1-1C706CBD372B}"/>
              </a:ext>
            </a:extLst>
          </p:cNvPr>
          <p:cNvSpPr txBox="1"/>
          <p:nvPr/>
        </p:nvSpPr>
        <p:spPr>
          <a:xfrm>
            <a:off x="7538302" y="2092083"/>
            <a:ext cx="2528829" cy="499817"/>
          </a:xfrm>
          <a:prstGeom prst="rect">
            <a:avLst/>
          </a:prstGeom>
          <a:noFill/>
        </p:spPr>
        <p:txBody>
          <a:bodyPr wrap="square" lIns="0" tIns="0" bIns="0" rtlCol="0" anchor="b">
            <a:spAutoFit/>
          </a:bodyPr>
          <a:lstStyle/>
          <a:p>
            <a:pPr>
              <a:lnSpc>
                <a:spcPct val="120000"/>
              </a:lnSpc>
            </a:pPr>
            <a:r>
              <a:rPr lang="en-US" sz="1400" spc="300" dirty="0">
                <a:solidFill>
                  <a:schemeClr val="accent1"/>
                </a:solidFill>
                <a:latin typeface="Jost Medium" pitchFamily="2" charset="77"/>
                <a:ea typeface="Jost Medium" pitchFamily="2" charset="77"/>
                <a:cs typeface="Helvetica Neue Normal" charset="0"/>
              </a:rPr>
              <a:t>Physical preparation for survival</a:t>
            </a:r>
            <a:endParaRPr lang="fr-FR" sz="1400" spc="300" dirty="0">
              <a:solidFill>
                <a:schemeClr val="accent1"/>
              </a:solidFill>
              <a:latin typeface="Jost Medium" pitchFamily="2" charset="77"/>
              <a:ea typeface="Jost Medium" pitchFamily="2" charset="77"/>
              <a:cs typeface="Helvetica Neue Normal" charset="0"/>
            </a:endParaRPr>
          </a:p>
        </p:txBody>
      </p:sp>
      <p:sp>
        <p:nvSpPr>
          <p:cNvPr id="28" name="TextBox 27">
            <a:extLst>
              <a:ext uri="{FF2B5EF4-FFF2-40B4-BE49-F238E27FC236}">
                <a16:creationId xmlns:a16="http://schemas.microsoft.com/office/drawing/2014/main" id="{44B8733E-8F7F-4BF4-E35F-DF64654903F9}"/>
              </a:ext>
            </a:extLst>
          </p:cNvPr>
          <p:cNvSpPr txBox="1"/>
          <p:nvPr/>
        </p:nvSpPr>
        <p:spPr>
          <a:xfrm>
            <a:off x="7538302" y="4624769"/>
            <a:ext cx="3020000" cy="1367041"/>
          </a:xfrm>
          <a:prstGeom prst="rect">
            <a:avLst/>
          </a:prstGeom>
          <a:noFill/>
        </p:spPr>
        <p:txBody>
          <a:bodyPr wrap="square" lIns="0" tIns="0" bIns="0" rtlCol="0" anchor="t">
            <a:spAutoFit/>
          </a:bodyPr>
          <a:lstStyle/>
          <a:p>
            <a:pPr>
              <a:lnSpc>
                <a:spcPct val="125000"/>
              </a:lnSpc>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Following these episodes, brain “debriefs” and rewires without conscious input. This can create a faulty alarm system.</a:t>
            </a:r>
          </a:p>
          <a:p>
            <a:pPr>
              <a:lnSpc>
                <a:spcPct val="125000"/>
              </a:lnSpc>
            </a:pPr>
            <a:endParaRPr lang="en-US" sz="1200" dirty="0">
              <a:latin typeface="Open Sans Light" panose="020B0606030504020204" pitchFamily="34" charset="0"/>
              <a:ea typeface="Open Sans Light" panose="020B0606030504020204" pitchFamily="34" charset="0"/>
              <a:cs typeface="Open Sans Light" panose="020B0606030504020204" pitchFamily="34" charset="0"/>
            </a:endParaRPr>
          </a:p>
          <a:p>
            <a:pPr>
              <a:lnSpc>
                <a:spcPct val="125000"/>
              </a:lnSpc>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Behaviors are communication AND Behaviors are trauma response.</a:t>
            </a:r>
          </a:p>
        </p:txBody>
      </p:sp>
      <p:sp>
        <p:nvSpPr>
          <p:cNvPr id="31" name="TextBox 30">
            <a:extLst>
              <a:ext uri="{FF2B5EF4-FFF2-40B4-BE49-F238E27FC236}">
                <a16:creationId xmlns:a16="http://schemas.microsoft.com/office/drawing/2014/main" id="{C5FDC09B-4812-F057-5D7B-4F8A131AF4ED}"/>
              </a:ext>
            </a:extLst>
          </p:cNvPr>
          <p:cNvSpPr txBox="1"/>
          <p:nvPr/>
        </p:nvSpPr>
        <p:spPr>
          <a:xfrm>
            <a:off x="7538302" y="3986197"/>
            <a:ext cx="2528829" cy="499817"/>
          </a:xfrm>
          <a:prstGeom prst="rect">
            <a:avLst/>
          </a:prstGeom>
          <a:noFill/>
        </p:spPr>
        <p:txBody>
          <a:bodyPr wrap="square" lIns="0" tIns="0" bIns="0" rtlCol="0" anchor="b">
            <a:spAutoFit/>
          </a:bodyPr>
          <a:lstStyle/>
          <a:p>
            <a:pPr>
              <a:lnSpc>
                <a:spcPct val="120000"/>
              </a:lnSpc>
            </a:pPr>
            <a:r>
              <a:rPr lang="en-US" sz="1400" spc="300" dirty="0">
                <a:solidFill>
                  <a:schemeClr val="accent1"/>
                </a:solidFill>
                <a:latin typeface="Jost Medium" pitchFamily="2" charset="77"/>
                <a:ea typeface="Jost Medium" pitchFamily="2" charset="77"/>
                <a:cs typeface="Helvetica Neue Normal" charset="0"/>
              </a:rPr>
              <a:t>Rewriting survival code</a:t>
            </a:r>
            <a:endParaRPr lang="fr-FR" sz="1400" spc="300" dirty="0">
              <a:solidFill>
                <a:schemeClr val="accent1"/>
              </a:solidFill>
              <a:latin typeface="Jost Medium" pitchFamily="2" charset="77"/>
              <a:ea typeface="Jost Medium" pitchFamily="2" charset="77"/>
              <a:cs typeface="Helvetica Neue Normal" charset="0"/>
            </a:endParaRPr>
          </a:p>
        </p:txBody>
      </p:sp>
    </p:spTree>
    <p:extLst>
      <p:ext uri="{BB962C8B-B14F-4D97-AF65-F5344CB8AC3E}">
        <p14:creationId xmlns:p14="http://schemas.microsoft.com/office/powerpoint/2010/main" val="3815460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A69714A-6EB6-EC4F-84C7-DF03B5C3693E}"/>
              </a:ext>
            </a:extLst>
          </p:cNvPr>
          <p:cNvSpPr txBox="1"/>
          <p:nvPr/>
        </p:nvSpPr>
        <p:spPr>
          <a:xfrm>
            <a:off x="822081" y="1198514"/>
            <a:ext cx="6172200" cy="521938"/>
          </a:xfrm>
          <a:prstGeom prst="rect">
            <a:avLst/>
          </a:prstGeom>
          <a:noFill/>
        </p:spPr>
        <p:txBody>
          <a:bodyPr wrap="square" lIns="0" tIns="0" bIns="0" rtlCol="0" anchor="t">
            <a:spAutoFit/>
          </a:bodyPr>
          <a:lstStyle/>
          <a:p>
            <a:pPr>
              <a:lnSpc>
                <a:spcPts val="4300"/>
              </a:lnSpc>
            </a:pPr>
            <a:r>
              <a:rPr lang="en-US" sz="3200" dirty="0">
                <a:latin typeface="Jost Medium" pitchFamily="2" charset="77"/>
                <a:ea typeface="Jost Medium" pitchFamily="2" charset="77"/>
              </a:rPr>
              <a:t>How stress impacts the brain</a:t>
            </a:r>
          </a:p>
        </p:txBody>
      </p:sp>
      <p:sp>
        <p:nvSpPr>
          <p:cNvPr id="17" name="TextBox 16">
            <a:extLst>
              <a:ext uri="{FF2B5EF4-FFF2-40B4-BE49-F238E27FC236}">
                <a16:creationId xmlns:a16="http://schemas.microsoft.com/office/drawing/2014/main" id="{673D96D9-9128-314E-8B42-B1C2E484B9BC}"/>
              </a:ext>
            </a:extLst>
          </p:cNvPr>
          <p:cNvSpPr txBox="1"/>
          <p:nvPr/>
        </p:nvSpPr>
        <p:spPr>
          <a:xfrm>
            <a:off x="513647" y="1915499"/>
            <a:ext cx="6161048" cy="3539430"/>
          </a:xfrm>
          <a:prstGeom prst="rect">
            <a:avLst/>
          </a:prstGeom>
          <a:noFill/>
        </p:spPr>
        <p:txBody>
          <a:bodyPr wrap="square" lIns="0" tIns="0" bIns="0" rtlCol="0" anchor="t">
            <a:spAutoFit/>
          </a:bodyPr>
          <a:lstStyle/>
          <a:p>
            <a:pPr marL="742950" lvl="1" indent="-285750">
              <a:lnSpc>
                <a:spcPts val="2300"/>
              </a:lnSpc>
              <a:buClr>
                <a:schemeClr val="tx1"/>
              </a:buClr>
              <a:buSzPct val="80000"/>
              <a:buFont typeface="Arial" panose="020B0604020202020204" pitchFamily="34" charset="0"/>
              <a:buChar char="•"/>
            </a:pPr>
            <a:r>
              <a:rPr lang="en-US" sz="1400" b="1" dirty="0">
                <a:latin typeface="Jost SemiBold" pitchFamily="2" charset="77"/>
                <a:ea typeface="Jost SemiBold" pitchFamily="2" charset="77"/>
                <a:cs typeface="Helvetica Neue Moyen" charset="0"/>
              </a:rPr>
              <a:t>Downstairs brain, </a:t>
            </a:r>
            <a:r>
              <a:rPr lang="en-US" sz="1400" dirty="0">
                <a:latin typeface="Jost SemiBold" pitchFamily="2" charset="77"/>
                <a:ea typeface="Jost SemiBold" pitchFamily="2" charset="77"/>
                <a:cs typeface="Helvetica Neue Moyen" charset="0"/>
              </a:rPr>
              <a:t>animalistic-  emotions, memories, survival</a:t>
            </a:r>
          </a:p>
          <a:p>
            <a:pPr marL="1200150" lvl="2" indent="-285750">
              <a:lnSpc>
                <a:spcPts val="2300"/>
              </a:lnSpc>
              <a:buClr>
                <a:schemeClr val="tx1"/>
              </a:buClr>
              <a:buSzPct val="80000"/>
              <a:buFont typeface="Arial" panose="020B0604020202020204" pitchFamily="34" charset="0"/>
              <a:buChar char="•"/>
            </a:pPr>
            <a:r>
              <a:rPr lang="en-US" sz="1400" dirty="0">
                <a:latin typeface="Jost SemiBold" pitchFamily="2" charset="77"/>
                <a:ea typeface="Jost SemiBold" pitchFamily="2" charset="77"/>
                <a:cs typeface="Helvetica Neue Moyen" charset="0"/>
              </a:rPr>
              <a:t>Responsible for how we form attachment (early childhood- age 4)</a:t>
            </a:r>
          </a:p>
          <a:p>
            <a:pPr marL="742950" lvl="1" indent="-285750">
              <a:lnSpc>
                <a:spcPts val="2300"/>
              </a:lnSpc>
              <a:buClr>
                <a:schemeClr val="tx1"/>
              </a:buClr>
              <a:buSzPct val="80000"/>
              <a:buFont typeface="Arial" panose="020B0604020202020204" pitchFamily="34" charset="0"/>
              <a:buChar char="•"/>
            </a:pPr>
            <a:r>
              <a:rPr lang="en-US" sz="1400" b="1" dirty="0">
                <a:latin typeface="Jost SemiBold" pitchFamily="2" charset="77"/>
                <a:ea typeface="Jost SemiBold" pitchFamily="2" charset="77"/>
                <a:cs typeface="Helvetica Neue Moyen" charset="0"/>
              </a:rPr>
              <a:t>Upstairs Brain, </a:t>
            </a:r>
            <a:r>
              <a:rPr lang="en-US" sz="1400" dirty="0">
                <a:latin typeface="Jost SemiBold" pitchFamily="2" charset="77"/>
                <a:ea typeface="Jost SemiBold" pitchFamily="2" charset="77"/>
                <a:cs typeface="Helvetica Neue Moyen" charset="0"/>
              </a:rPr>
              <a:t>wise/thinking brain- imagine, problem-solve, analyze</a:t>
            </a:r>
          </a:p>
          <a:p>
            <a:pPr marL="1200150" lvl="2" indent="-285750">
              <a:lnSpc>
                <a:spcPts val="2300"/>
              </a:lnSpc>
              <a:buClr>
                <a:schemeClr val="tx1"/>
              </a:buClr>
              <a:buSzPct val="80000"/>
              <a:buFont typeface="Arial" panose="020B0604020202020204" pitchFamily="34" charset="0"/>
              <a:buChar char="•"/>
            </a:pPr>
            <a:r>
              <a:rPr lang="en-US" sz="1400" dirty="0">
                <a:latin typeface="Jost SemiBold" pitchFamily="2" charset="77"/>
                <a:ea typeface="Jost SemiBold" pitchFamily="2" charset="77"/>
                <a:cs typeface="Helvetica Neue Moyen" charset="0"/>
              </a:rPr>
              <a:t>Develops through young adulthood (25)</a:t>
            </a:r>
          </a:p>
          <a:p>
            <a:pPr marL="1200150" lvl="2" indent="-285750">
              <a:lnSpc>
                <a:spcPts val="2300"/>
              </a:lnSpc>
              <a:buClr>
                <a:schemeClr val="tx1"/>
              </a:buClr>
              <a:buSzPct val="80000"/>
              <a:buFont typeface="Arial" panose="020B0604020202020204" pitchFamily="34" charset="0"/>
              <a:buChar char="•"/>
            </a:pPr>
            <a:r>
              <a:rPr lang="en-US" sz="1400" dirty="0">
                <a:latin typeface="Jost SemiBold" pitchFamily="2" charset="77"/>
                <a:ea typeface="Jost SemiBold" pitchFamily="2" charset="77"/>
                <a:cs typeface="Helvetica Neue Moyen" charset="0"/>
              </a:rPr>
              <a:t>Shut off by stress response</a:t>
            </a:r>
          </a:p>
          <a:p>
            <a:pPr marL="1200150" lvl="2" indent="-285750">
              <a:lnSpc>
                <a:spcPts val="2300"/>
              </a:lnSpc>
              <a:buClr>
                <a:schemeClr val="tx1"/>
              </a:buClr>
              <a:buSzPct val="80000"/>
              <a:buFont typeface="Arial" panose="020B0604020202020204" pitchFamily="34" charset="0"/>
              <a:buChar char="•"/>
            </a:pPr>
            <a:r>
              <a:rPr lang="en-US" sz="1400" dirty="0">
                <a:latin typeface="Jost SemiBold" pitchFamily="2" charset="77"/>
                <a:ea typeface="Jost SemiBold" pitchFamily="2" charset="77"/>
                <a:cs typeface="Helvetica Neue Moyen" charset="0"/>
              </a:rPr>
              <a:t>Can be permanently disrupted or underdeveloped due to chronic stress/trauma</a:t>
            </a:r>
          </a:p>
          <a:p>
            <a:pPr marL="742950" lvl="1" indent="-285750">
              <a:lnSpc>
                <a:spcPts val="2300"/>
              </a:lnSpc>
              <a:buClr>
                <a:schemeClr val="tx1"/>
              </a:buClr>
              <a:buSzPct val="80000"/>
              <a:buFont typeface="Arial" panose="020B0604020202020204" pitchFamily="34" charset="0"/>
              <a:buChar char="•"/>
            </a:pPr>
            <a:r>
              <a:rPr lang="en-US" sz="1400" b="1" dirty="0">
                <a:latin typeface="Jost SemiBold" pitchFamily="2" charset="77"/>
                <a:ea typeface="Jost SemiBold" pitchFamily="2" charset="77"/>
                <a:cs typeface="Helvetica Neue Moyen" charset="0"/>
              </a:rPr>
              <a:t>Flipping your lid- </a:t>
            </a:r>
            <a:r>
              <a:rPr lang="en-US" sz="1400" dirty="0">
                <a:latin typeface="Jost SemiBold" pitchFamily="2" charset="77"/>
                <a:ea typeface="Jost SemiBold" pitchFamily="2" charset="77"/>
                <a:cs typeface="Helvetica Neue Moyen" charset="0"/>
              </a:rPr>
              <a:t>lose ability to effectively communicate or respond with reasoning</a:t>
            </a:r>
          </a:p>
          <a:p>
            <a:pPr marL="1200150" lvl="2" indent="-285750">
              <a:lnSpc>
                <a:spcPts val="2300"/>
              </a:lnSpc>
              <a:buClr>
                <a:schemeClr val="tx1"/>
              </a:buClr>
              <a:buSzPct val="80000"/>
              <a:buFont typeface="Arial" panose="020B0604020202020204" pitchFamily="34" charset="0"/>
              <a:buChar char="•"/>
            </a:pPr>
            <a:r>
              <a:rPr lang="en-US" sz="1400" dirty="0">
                <a:latin typeface="Jost SemiBold" pitchFamily="2" charset="77"/>
                <a:ea typeface="Jost SemiBold" pitchFamily="2" charset="77"/>
                <a:cs typeface="Helvetica Neue Moyen" charset="0"/>
              </a:rPr>
              <a:t>Trauma and chronic stress weakens brain connection between upstairs and downstairs brain</a:t>
            </a:r>
          </a:p>
          <a:p>
            <a:pPr marL="742950" lvl="1" indent="-285750">
              <a:lnSpc>
                <a:spcPts val="2300"/>
              </a:lnSpc>
              <a:buClr>
                <a:schemeClr val="tx1"/>
              </a:buClr>
              <a:buSzPct val="80000"/>
              <a:buFont typeface="Arial" panose="020B0604020202020204" pitchFamily="34" charset="0"/>
              <a:buChar char="•"/>
            </a:pPr>
            <a:endParaRPr lang="en-US" sz="2000" b="1" dirty="0">
              <a:solidFill>
                <a:schemeClr val="accent1"/>
              </a:solidFill>
              <a:latin typeface="Jost SemiBold" pitchFamily="2" charset="77"/>
              <a:ea typeface="Jost SemiBold" pitchFamily="2" charset="77"/>
              <a:cs typeface="Helvetica Neue Moyen" charset="0"/>
            </a:endParaRPr>
          </a:p>
        </p:txBody>
      </p:sp>
      <p:cxnSp>
        <p:nvCxnSpPr>
          <p:cNvPr id="18" name="Straight Connector 17">
            <a:extLst>
              <a:ext uri="{FF2B5EF4-FFF2-40B4-BE49-F238E27FC236}">
                <a16:creationId xmlns:a16="http://schemas.microsoft.com/office/drawing/2014/main" id="{FF2FA6B7-B72E-B64E-A4D3-C8201DAA5F9F}"/>
              </a:ext>
            </a:extLst>
          </p:cNvPr>
          <p:cNvCxnSpPr/>
          <p:nvPr/>
        </p:nvCxnSpPr>
        <p:spPr>
          <a:xfrm>
            <a:off x="609600" y="-170039"/>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266" name="Picture 2">
            <a:extLst>
              <a:ext uri="{FF2B5EF4-FFF2-40B4-BE49-F238E27FC236}">
                <a16:creationId xmlns:a16="http://schemas.microsoft.com/office/drawing/2014/main" id="{55F57CC8-2DFB-BFA6-8452-F418C3EF0D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6" t="7077"/>
          <a:stretch/>
        </p:blipFill>
        <p:spPr bwMode="auto">
          <a:xfrm>
            <a:off x="6800501" y="320920"/>
            <a:ext cx="5066183" cy="49745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1D0D8C-DC37-DA54-107F-D9A82E95411A}"/>
              </a:ext>
            </a:extLst>
          </p:cNvPr>
          <p:cNvSpPr txBox="1"/>
          <p:nvPr/>
        </p:nvSpPr>
        <p:spPr>
          <a:xfrm>
            <a:off x="6800501" y="5649976"/>
            <a:ext cx="4939867" cy="646331"/>
          </a:xfrm>
          <a:prstGeom prst="rect">
            <a:avLst/>
          </a:prstGeom>
          <a:noFill/>
        </p:spPr>
        <p:txBody>
          <a:bodyPr wrap="square">
            <a:spAutoFit/>
          </a:bodyPr>
          <a:lstStyle/>
          <a:p>
            <a:r>
              <a:rPr lang="en-US" sz="1800" b="0" i="0" u="none" strike="noStrike" dirty="0">
                <a:solidFill>
                  <a:srgbClr val="272727"/>
                </a:solidFill>
                <a:effectLst/>
                <a:latin typeface="Jost"/>
              </a:rPr>
              <a:t>Behaviors of survival are reciprocal to relationships (Van der Kolk, 2014). </a:t>
            </a:r>
            <a:endParaRPr lang="en-US" dirty="0"/>
          </a:p>
        </p:txBody>
      </p:sp>
    </p:spTree>
    <p:extLst>
      <p:ext uri="{BB962C8B-B14F-4D97-AF65-F5344CB8AC3E}">
        <p14:creationId xmlns:p14="http://schemas.microsoft.com/office/powerpoint/2010/main" val="2728744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CCDA94-C07C-D84A-84A3-CC832C19E053}"/>
              </a:ext>
            </a:extLst>
          </p:cNvPr>
          <p:cNvSpPr/>
          <p:nvPr/>
        </p:nvSpPr>
        <p:spPr>
          <a:xfrm>
            <a:off x="8846681" y="2625394"/>
            <a:ext cx="2434660" cy="3758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A7A32E95-8CDA-A349-ADB7-8D097D1BA31F}"/>
              </a:ext>
            </a:extLst>
          </p:cNvPr>
          <p:cNvSpPr/>
          <p:nvPr/>
        </p:nvSpPr>
        <p:spPr>
          <a:xfrm>
            <a:off x="8846681" y="1095125"/>
            <a:ext cx="2539988" cy="2283702"/>
          </a:xfrm>
          <a:prstGeom prst="rect">
            <a:avLst/>
          </a:prstGeom>
        </p:spPr>
        <p:txBody>
          <a:bodyPr wrap="square">
            <a:spAutoFit/>
          </a:bodyPr>
          <a:lstStyle/>
          <a:p>
            <a:pPr lvl="0">
              <a:lnSpc>
                <a:spcPct val="120000"/>
              </a:lnSpc>
            </a:pPr>
            <a:r>
              <a:rPr lang="en-US" sz="2000" b="0" i="0" u="none" strike="noStrike" dirty="0">
                <a:effectLst/>
                <a:latin typeface="Jost"/>
              </a:rPr>
              <a:t>If you run into a bear, the stress response can help save you. But what happens when the bear comes home every night?</a:t>
            </a:r>
            <a:endParaRPr lang="fr-FR" sz="2400" dirty="0">
              <a:latin typeface="Jost Medium" pitchFamily="2" charset="77"/>
              <a:ea typeface="Jost Medium" pitchFamily="2" charset="77"/>
              <a:cs typeface="Helvetica Neue Moyen" charset="0"/>
            </a:endParaRPr>
          </a:p>
        </p:txBody>
      </p:sp>
      <p:pic>
        <p:nvPicPr>
          <p:cNvPr id="12290" name="Picture 2">
            <a:extLst>
              <a:ext uri="{FF2B5EF4-FFF2-40B4-BE49-F238E27FC236}">
                <a16:creationId xmlns:a16="http://schemas.microsoft.com/office/drawing/2014/main" id="{ACAA012D-9B4E-CE5F-90C4-801C3413EAB7}"/>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90373" y="498467"/>
            <a:ext cx="7680960" cy="576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066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CCDA94-C07C-D84A-84A3-CC832C19E053}"/>
              </a:ext>
            </a:extLst>
          </p:cNvPr>
          <p:cNvSpPr/>
          <p:nvPr/>
        </p:nvSpPr>
        <p:spPr>
          <a:xfrm>
            <a:off x="8846681" y="2625394"/>
            <a:ext cx="2434660" cy="375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a:p>
            <a:pPr algn="ctr"/>
            <a:r>
              <a:rPr lang="en-US" dirty="0">
                <a:solidFill>
                  <a:schemeClr val="tx1"/>
                </a:solidFill>
              </a:rPr>
              <a:t>→ACEs←</a:t>
            </a:r>
          </a:p>
          <a:p>
            <a:pPr algn="ctr"/>
            <a:endParaRPr lang="en-US" dirty="0"/>
          </a:p>
        </p:txBody>
      </p:sp>
      <p:sp>
        <p:nvSpPr>
          <p:cNvPr id="7" name="Rectangle 6">
            <a:extLst>
              <a:ext uri="{FF2B5EF4-FFF2-40B4-BE49-F238E27FC236}">
                <a16:creationId xmlns:a16="http://schemas.microsoft.com/office/drawing/2014/main" id="{A7A32E95-8CDA-A349-ADB7-8D097D1BA31F}"/>
              </a:ext>
            </a:extLst>
          </p:cNvPr>
          <p:cNvSpPr/>
          <p:nvPr/>
        </p:nvSpPr>
        <p:spPr>
          <a:xfrm>
            <a:off x="8794017" y="1762813"/>
            <a:ext cx="2539988" cy="806375"/>
          </a:xfrm>
          <a:prstGeom prst="rect">
            <a:avLst/>
          </a:prstGeom>
        </p:spPr>
        <p:txBody>
          <a:bodyPr wrap="square">
            <a:spAutoFit/>
          </a:bodyPr>
          <a:lstStyle/>
          <a:p>
            <a:pPr lvl="0">
              <a:lnSpc>
                <a:spcPct val="120000"/>
              </a:lnSpc>
            </a:pPr>
            <a:r>
              <a:rPr lang="en-US" sz="2000" b="0" i="0" u="none" strike="noStrike" dirty="0">
                <a:effectLst/>
                <a:latin typeface="Jost"/>
              </a:rPr>
              <a:t>Adverse Childhood Experiences </a:t>
            </a:r>
            <a:endParaRPr lang="fr-FR" sz="2400" dirty="0">
              <a:latin typeface="Jost Medium" pitchFamily="2" charset="77"/>
              <a:ea typeface="Jost Medium" pitchFamily="2" charset="77"/>
              <a:cs typeface="Helvetica Neue Moyen" charset="0"/>
            </a:endParaRPr>
          </a:p>
        </p:txBody>
      </p:sp>
      <p:pic>
        <p:nvPicPr>
          <p:cNvPr id="13314" name="Picture 2">
            <a:extLst>
              <a:ext uri="{FF2B5EF4-FFF2-40B4-BE49-F238E27FC236}">
                <a16:creationId xmlns:a16="http://schemas.microsoft.com/office/drawing/2014/main" id="{2C9EF0D1-27BE-2C20-97ED-53E57C1C0C98}"/>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76" b="676"/>
          <a:stretch/>
        </p:blipFill>
        <p:spPr bwMode="auto">
          <a:xfrm>
            <a:off x="249601" y="1015336"/>
            <a:ext cx="8305314" cy="4862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278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9">
            <a:extLst>
              <a:ext uri="{FF2B5EF4-FFF2-40B4-BE49-F238E27FC236}">
                <a16:creationId xmlns:a16="http://schemas.microsoft.com/office/drawing/2014/main" id="{E2A7238F-4337-939F-1AA2-C02B5B243864}"/>
              </a:ext>
            </a:extLst>
          </p:cNvPr>
          <p:cNvSpPr txBox="1"/>
          <p:nvPr/>
        </p:nvSpPr>
        <p:spPr>
          <a:xfrm>
            <a:off x="1343025" y="2409695"/>
            <a:ext cx="892873" cy="643253"/>
          </a:xfrm>
          <a:prstGeom prst="rect">
            <a:avLst/>
          </a:prstGeom>
          <a:noFill/>
        </p:spPr>
        <p:txBody>
          <a:bodyPr wrap="none" lIns="0" tIns="0" rIns="0" bIns="0" rtlCol="0" anchor="b">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4000" b="1" dirty="0">
                <a:solidFill>
                  <a:schemeClr val="accent1"/>
                </a:solidFill>
                <a:latin typeface="Jost SemiBold" pitchFamily="2" charset="77"/>
                <a:ea typeface="Jost SemiBold" pitchFamily="2" charset="77"/>
                <a:cs typeface="Helvetica Neue Moyen" charset="0"/>
              </a:rPr>
              <a:t>69%</a:t>
            </a:r>
            <a:endParaRPr kumimoji="0" lang="en-US" sz="4000" b="1" u="none" strike="noStrike" kern="1200" cap="none" spc="0" normalizeH="0" baseline="0" noProof="0" dirty="0">
              <a:ln>
                <a:noFill/>
              </a:ln>
              <a:solidFill>
                <a:schemeClr val="accent1"/>
              </a:solidFill>
              <a:effectLst/>
              <a:uLnTx/>
              <a:uFillTx/>
              <a:latin typeface="Jost SemiBold" pitchFamily="2" charset="77"/>
              <a:ea typeface="Jost SemiBold" pitchFamily="2" charset="77"/>
              <a:cs typeface="Helvetica Neue Moyen" charset="0"/>
            </a:endParaRPr>
          </a:p>
        </p:txBody>
      </p:sp>
      <p:sp>
        <p:nvSpPr>
          <p:cNvPr id="21" name="TextBox 4">
            <a:extLst>
              <a:ext uri="{FF2B5EF4-FFF2-40B4-BE49-F238E27FC236}">
                <a16:creationId xmlns:a16="http://schemas.microsoft.com/office/drawing/2014/main" id="{60816FFF-B2FC-AABF-5362-BE62B4E8FF6F}"/>
              </a:ext>
            </a:extLst>
          </p:cNvPr>
          <p:cNvSpPr txBox="1"/>
          <p:nvPr/>
        </p:nvSpPr>
        <p:spPr>
          <a:xfrm>
            <a:off x="1343024" y="3072701"/>
            <a:ext cx="2412844" cy="20595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G</a:t>
            </a:r>
            <a:r>
              <a:rPr kumimoji="0" lang="en-US" sz="1200" u="none" strike="noStrike" kern="1200" cap="none" normalizeH="0" baseline="0" noProof="0" dirty="0" err="1">
                <a:ln>
                  <a:noFill/>
                </a:ln>
                <a:effectLst/>
                <a:uLnTx/>
                <a:uFillTx/>
                <a:latin typeface="Open Sans Light" panose="020B0606030504020204" pitchFamily="34" charset="0"/>
                <a:ea typeface="Open Sans Light" panose="020B0606030504020204" pitchFamily="34" charset="0"/>
                <a:cs typeface="Open Sans Light" panose="020B0606030504020204" pitchFamily="34" charset="0"/>
              </a:rPr>
              <a:t>en</a:t>
            </a:r>
            <a:r>
              <a:rPr kumimoji="0" lang="en-US" sz="1200" u="none" strike="noStrike" kern="1200" cap="none" normalizeH="0" baseline="0" noProof="0" dirty="0">
                <a:ln>
                  <a:noFill/>
                </a:ln>
                <a:effectLst/>
                <a:uLnTx/>
                <a:uFillTx/>
                <a:latin typeface="Open Sans Light" panose="020B0606030504020204" pitchFamily="34" charset="0"/>
                <a:ea typeface="Open Sans Light" panose="020B0606030504020204" pitchFamily="34" charset="0"/>
                <a:cs typeface="Open Sans Light" panose="020B0606030504020204" pitchFamily="34" charset="0"/>
              </a:rPr>
              <a:t>. Pop. Have 1+ ACE(s)</a:t>
            </a:r>
          </a:p>
        </p:txBody>
      </p:sp>
      <p:sp>
        <p:nvSpPr>
          <p:cNvPr id="22" name="TextBox 29">
            <a:extLst>
              <a:ext uri="{FF2B5EF4-FFF2-40B4-BE49-F238E27FC236}">
                <a16:creationId xmlns:a16="http://schemas.microsoft.com/office/drawing/2014/main" id="{E7E620E8-D938-3A9F-A09B-CB9D9E1354B5}"/>
              </a:ext>
            </a:extLst>
          </p:cNvPr>
          <p:cNvSpPr txBox="1"/>
          <p:nvPr/>
        </p:nvSpPr>
        <p:spPr>
          <a:xfrm>
            <a:off x="1343025" y="4490227"/>
            <a:ext cx="892873" cy="643253"/>
          </a:xfrm>
          <a:prstGeom prst="rect">
            <a:avLst/>
          </a:prstGeom>
          <a:noFill/>
        </p:spPr>
        <p:txBody>
          <a:bodyPr wrap="none" lIns="0" tIns="0" rIns="0" bIns="0" rtlCol="0" anchor="b">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4000" b="1" u="none" strike="noStrike" kern="1200" cap="none" spc="0" normalizeH="0" baseline="0" noProof="0" dirty="0">
                <a:ln>
                  <a:noFill/>
                </a:ln>
                <a:solidFill>
                  <a:schemeClr val="accent1"/>
                </a:solidFill>
                <a:effectLst/>
                <a:uLnTx/>
                <a:uFillTx/>
                <a:latin typeface="Jost SemiBold" pitchFamily="2" charset="77"/>
                <a:ea typeface="Jost SemiBold" pitchFamily="2" charset="77"/>
                <a:cs typeface="Helvetica Neue Moyen" charset="0"/>
              </a:rPr>
              <a:t>92%</a:t>
            </a:r>
          </a:p>
        </p:txBody>
      </p:sp>
      <p:sp>
        <p:nvSpPr>
          <p:cNvPr id="23" name="TextBox 4">
            <a:extLst>
              <a:ext uri="{FF2B5EF4-FFF2-40B4-BE49-F238E27FC236}">
                <a16:creationId xmlns:a16="http://schemas.microsoft.com/office/drawing/2014/main" id="{69910FDE-AF2C-043B-C909-AA2BCBE74E4E}"/>
              </a:ext>
            </a:extLst>
          </p:cNvPr>
          <p:cNvSpPr txBox="1"/>
          <p:nvPr/>
        </p:nvSpPr>
        <p:spPr>
          <a:xfrm>
            <a:off x="1343025" y="5153233"/>
            <a:ext cx="2412844" cy="20595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u="none" strike="noStrike" kern="1200" cap="none" normalizeH="0" baseline="0" noProof="0" dirty="0">
                <a:ln>
                  <a:noFill/>
                </a:ln>
                <a:effectLst/>
                <a:uLnTx/>
                <a:uFillTx/>
                <a:latin typeface="Open Sans Light" panose="020B0606030504020204" pitchFamily="34" charset="0"/>
                <a:ea typeface="Open Sans Light" panose="020B0606030504020204" pitchFamily="34" charset="0"/>
                <a:cs typeface="Open Sans Light" panose="020B0606030504020204" pitchFamily="34" charset="0"/>
              </a:rPr>
              <a:t>IDD Pop. Have 1+ ACE(s)</a:t>
            </a:r>
          </a:p>
        </p:txBody>
      </p:sp>
      <p:sp>
        <p:nvSpPr>
          <p:cNvPr id="24" name="TextBox 29">
            <a:extLst>
              <a:ext uri="{FF2B5EF4-FFF2-40B4-BE49-F238E27FC236}">
                <a16:creationId xmlns:a16="http://schemas.microsoft.com/office/drawing/2014/main" id="{C4694513-278B-F910-5CF1-06F0DA12754E}"/>
              </a:ext>
            </a:extLst>
          </p:cNvPr>
          <p:cNvSpPr txBox="1"/>
          <p:nvPr/>
        </p:nvSpPr>
        <p:spPr>
          <a:xfrm>
            <a:off x="5100143" y="2409695"/>
            <a:ext cx="1152560" cy="643253"/>
          </a:xfrm>
          <a:prstGeom prst="rect">
            <a:avLst/>
          </a:prstGeom>
          <a:noFill/>
        </p:spPr>
        <p:txBody>
          <a:bodyPr wrap="none" lIns="0" tIns="0" rIns="0" bIns="0" rtlCol="0" anchor="b">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4000" b="1" u="none" strike="noStrike" kern="1200" cap="none" spc="0" normalizeH="0" baseline="0" noProof="0" dirty="0">
                <a:ln>
                  <a:noFill/>
                </a:ln>
                <a:solidFill>
                  <a:schemeClr val="accent1"/>
                </a:solidFill>
                <a:effectLst/>
                <a:uLnTx/>
                <a:uFillTx/>
                <a:latin typeface="Jost SemiBold" pitchFamily="2" charset="77"/>
                <a:ea typeface="Jost SemiBold" pitchFamily="2" charset="77"/>
                <a:cs typeface="Helvetica Neue Moyen" charset="0"/>
              </a:rPr>
              <a:t>1 in 8</a:t>
            </a:r>
          </a:p>
        </p:txBody>
      </p:sp>
      <p:sp>
        <p:nvSpPr>
          <p:cNvPr id="25" name="TextBox 4">
            <a:extLst>
              <a:ext uri="{FF2B5EF4-FFF2-40B4-BE49-F238E27FC236}">
                <a16:creationId xmlns:a16="http://schemas.microsoft.com/office/drawing/2014/main" id="{FD22CC8D-7D44-46C5-CA20-AEF7BB8C9C0D}"/>
              </a:ext>
            </a:extLst>
          </p:cNvPr>
          <p:cNvSpPr txBox="1"/>
          <p:nvPr/>
        </p:nvSpPr>
        <p:spPr>
          <a:xfrm>
            <a:off x="5100143" y="3072701"/>
            <a:ext cx="2137983" cy="20595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G</a:t>
            </a:r>
            <a:r>
              <a:rPr kumimoji="0" lang="en-US" sz="1200" u="none" strike="noStrike" kern="1200" cap="none" normalizeH="0" baseline="0" noProof="0" dirty="0" err="1">
                <a:ln>
                  <a:noFill/>
                </a:ln>
                <a:effectLst/>
                <a:uLnTx/>
                <a:uFillTx/>
                <a:latin typeface="Open Sans Light" panose="020B0606030504020204" pitchFamily="34" charset="0"/>
                <a:ea typeface="Open Sans Light" panose="020B0606030504020204" pitchFamily="34" charset="0"/>
                <a:cs typeface="Open Sans Light" panose="020B0606030504020204" pitchFamily="34" charset="0"/>
              </a:rPr>
              <a:t>en</a:t>
            </a:r>
            <a:r>
              <a:rPr kumimoji="0" lang="en-US" sz="1200" u="none" strike="noStrike" kern="1200" cap="none" normalizeH="0" baseline="0" noProof="0" dirty="0">
                <a:ln>
                  <a:noFill/>
                </a:ln>
                <a:effectLst/>
                <a:uLnTx/>
                <a:uFillTx/>
                <a:latin typeface="Open Sans Light" panose="020B0606030504020204" pitchFamily="34" charset="0"/>
                <a:ea typeface="Open Sans Light" panose="020B0606030504020204" pitchFamily="34" charset="0"/>
                <a:cs typeface="Open Sans Light" panose="020B0606030504020204" pitchFamily="34" charset="0"/>
              </a:rPr>
              <a:t>. Pop. Have 4+ ACEs</a:t>
            </a:r>
          </a:p>
        </p:txBody>
      </p:sp>
      <p:sp>
        <p:nvSpPr>
          <p:cNvPr id="26" name="TextBox 29">
            <a:extLst>
              <a:ext uri="{FF2B5EF4-FFF2-40B4-BE49-F238E27FC236}">
                <a16:creationId xmlns:a16="http://schemas.microsoft.com/office/drawing/2014/main" id="{3B75059F-A322-3E99-10A0-B1DAEFC03AE8}"/>
              </a:ext>
            </a:extLst>
          </p:cNvPr>
          <p:cNvSpPr txBox="1"/>
          <p:nvPr/>
        </p:nvSpPr>
        <p:spPr>
          <a:xfrm>
            <a:off x="5100143" y="4490227"/>
            <a:ext cx="1152560" cy="643253"/>
          </a:xfrm>
          <a:prstGeom prst="rect">
            <a:avLst/>
          </a:prstGeom>
          <a:noFill/>
        </p:spPr>
        <p:txBody>
          <a:bodyPr wrap="none" lIns="0" tIns="0" rIns="0" bIns="0" rtlCol="0" anchor="b">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4000" b="1" dirty="0">
                <a:solidFill>
                  <a:schemeClr val="accent1"/>
                </a:solidFill>
                <a:latin typeface="Jost SemiBold" pitchFamily="2" charset="77"/>
                <a:ea typeface="Jost SemiBold" pitchFamily="2" charset="77"/>
                <a:cs typeface="Helvetica Neue Moyen" charset="0"/>
              </a:rPr>
              <a:t>1 in 5</a:t>
            </a:r>
            <a:endParaRPr kumimoji="0" lang="en-US" sz="4000" b="1" u="none" strike="noStrike" kern="1200" cap="none" spc="0" normalizeH="0" baseline="0" noProof="0" dirty="0">
              <a:ln>
                <a:noFill/>
              </a:ln>
              <a:solidFill>
                <a:schemeClr val="accent1"/>
              </a:solidFill>
              <a:effectLst/>
              <a:uLnTx/>
              <a:uFillTx/>
              <a:latin typeface="Jost SemiBold" pitchFamily="2" charset="77"/>
              <a:ea typeface="Jost SemiBold" pitchFamily="2" charset="77"/>
              <a:cs typeface="Helvetica Neue Moyen" charset="0"/>
            </a:endParaRPr>
          </a:p>
        </p:txBody>
      </p:sp>
      <p:sp>
        <p:nvSpPr>
          <p:cNvPr id="27" name="TextBox 4">
            <a:extLst>
              <a:ext uri="{FF2B5EF4-FFF2-40B4-BE49-F238E27FC236}">
                <a16:creationId xmlns:a16="http://schemas.microsoft.com/office/drawing/2014/main" id="{BCF6177E-32C3-C740-36CE-31FD2966F644}"/>
              </a:ext>
            </a:extLst>
          </p:cNvPr>
          <p:cNvSpPr txBox="1"/>
          <p:nvPr/>
        </p:nvSpPr>
        <p:spPr>
          <a:xfrm>
            <a:off x="5100143" y="5153233"/>
            <a:ext cx="2385386" cy="20595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u="none" strike="noStrike" kern="1200" cap="none" normalizeH="0" baseline="0" noProof="0" dirty="0">
                <a:ln>
                  <a:noFill/>
                </a:ln>
                <a:effectLst/>
                <a:uLnTx/>
                <a:uFillTx/>
                <a:latin typeface="Open Sans Light" panose="020B0606030504020204" pitchFamily="34" charset="0"/>
                <a:ea typeface="Open Sans Light" panose="020B0606030504020204" pitchFamily="34" charset="0"/>
                <a:cs typeface="Open Sans Light" panose="020B0606030504020204" pitchFamily="34" charset="0"/>
              </a:rPr>
              <a:t>IDD Pop. Have 4+ ACEs</a:t>
            </a:r>
          </a:p>
        </p:txBody>
      </p:sp>
      <p:sp>
        <p:nvSpPr>
          <p:cNvPr id="32" name="TextBox 3">
            <a:extLst>
              <a:ext uri="{FF2B5EF4-FFF2-40B4-BE49-F238E27FC236}">
                <a16:creationId xmlns:a16="http://schemas.microsoft.com/office/drawing/2014/main" id="{37CA3D8E-3DE9-09F1-9C05-1C728DDBEAB2}"/>
              </a:ext>
            </a:extLst>
          </p:cNvPr>
          <p:cNvSpPr txBox="1"/>
          <p:nvPr/>
        </p:nvSpPr>
        <p:spPr>
          <a:xfrm>
            <a:off x="1343025" y="1157181"/>
            <a:ext cx="9505950" cy="612091"/>
          </a:xfrm>
          <a:prstGeom prst="rect">
            <a:avLst/>
          </a:prstGeom>
          <a:noFill/>
        </p:spPr>
        <p:txBody>
          <a:bodyPr wrap="square" lIns="0" tIns="0" rIns="0" bIns="0" rtlCol="0">
            <a:spAutoFit/>
          </a:bodyPr>
          <a:lstStyle/>
          <a:p>
            <a:pPr>
              <a:lnSpc>
                <a:spcPct val="90000"/>
              </a:lnSpc>
              <a:defRPr/>
            </a:pPr>
            <a:r>
              <a:rPr lang="en-US" sz="4300" dirty="0">
                <a:solidFill>
                  <a:schemeClr val="accent1"/>
                </a:solidFill>
                <a:latin typeface="Jost Medium" pitchFamily="2" charset="77"/>
                <a:ea typeface="Jost Medium" pitchFamily="2" charset="77"/>
                <a:cs typeface="Helvetica Neue Moyen" charset="0"/>
              </a:rPr>
              <a:t>Prevalence of ACEs</a:t>
            </a:r>
          </a:p>
        </p:txBody>
      </p:sp>
      <p:sp>
        <p:nvSpPr>
          <p:cNvPr id="33" name="Rectangle 32">
            <a:extLst>
              <a:ext uri="{FF2B5EF4-FFF2-40B4-BE49-F238E27FC236}">
                <a16:creationId xmlns:a16="http://schemas.microsoft.com/office/drawing/2014/main" id="{A2BFE52A-48F7-4012-2EE8-36FD71F0203A}"/>
              </a:ext>
            </a:extLst>
          </p:cNvPr>
          <p:cNvSpPr/>
          <p:nvPr/>
        </p:nvSpPr>
        <p:spPr>
          <a:xfrm>
            <a:off x="1343025" y="3529685"/>
            <a:ext cx="180000" cy="18000"/>
          </a:xfrm>
          <a:prstGeom prst="rect">
            <a:avLst/>
          </a:prstGeom>
          <a:solidFill>
            <a:srgbClr val="D4DB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latin typeface="Helvetica Neue Normal" charset="0"/>
            </a:endParaRPr>
          </a:p>
        </p:txBody>
      </p:sp>
      <p:sp>
        <p:nvSpPr>
          <p:cNvPr id="34" name="Rectangle 33">
            <a:extLst>
              <a:ext uri="{FF2B5EF4-FFF2-40B4-BE49-F238E27FC236}">
                <a16:creationId xmlns:a16="http://schemas.microsoft.com/office/drawing/2014/main" id="{A7D102E6-2FE9-694A-1B51-18E8797CF4EC}"/>
              </a:ext>
            </a:extLst>
          </p:cNvPr>
          <p:cNvSpPr/>
          <p:nvPr/>
        </p:nvSpPr>
        <p:spPr>
          <a:xfrm>
            <a:off x="5100143" y="3529685"/>
            <a:ext cx="180000" cy="18000"/>
          </a:xfrm>
          <a:prstGeom prst="rect">
            <a:avLst/>
          </a:prstGeom>
          <a:solidFill>
            <a:srgbClr val="D4DB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latin typeface="Helvetica Neue Normal" charset="0"/>
            </a:endParaRPr>
          </a:p>
        </p:txBody>
      </p:sp>
      <p:sp>
        <p:nvSpPr>
          <p:cNvPr id="36" name="Rectangle 35">
            <a:extLst>
              <a:ext uri="{FF2B5EF4-FFF2-40B4-BE49-F238E27FC236}">
                <a16:creationId xmlns:a16="http://schemas.microsoft.com/office/drawing/2014/main" id="{0D5426B4-3F3B-8F67-0208-55DEAE83CD49}"/>
              </a:ext>
            </a:extLst>
          </p:cNvPr>
          <p:cNvSpPr/>
          <p:nvPr/>
        </p:nvSpPr>
        <p:spPr>
          <a:xfrm>
            <a:off x="1343025" y="5615660"/>
            <a:ext cx="180000" cy="18000"/>
          </a:xfrm>
          <a:prstGeom prst="rect">
            <a:avLst/>
          </a:prstGeom>
          <a:solidFill>
            <a:srgbClr val="D4DB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latin typeface="Helvetica Neue Normal" charset="0"/>
            </a:endParaRPr>
          </a:p>
        </p:txBody>
      </p:sp>
      <p:sp>
        <p:nvSpPr>
          <p:cNvPr id="37" name="Rectangle 36">
            <a:extLst>
              <a:ext uri="{FF2B5EF4-FFF2-40B4-BE49-F238E27FC236}">
                <a16:creationId xmlns:a16="http://schemas.microsoft.com/office/drawing/2014/main" id="{F7F7644E-9778-9260-5F26-9563522373AD}"/>
              </a:ext>
            </a:extLst>
          </p:cNvPr>
          <p:cNvSpPr/>
          <p:nvPr/>
        </p:nvSpPr>
        <p:spPr>
          <a:xfrm>
            <a:off x="5100143" y="5615660"/>
            <a:ext cx="180000" cy="18000"/>
          </a:xfrm>
          <a:prstGeom prst="rect">
            <a:avLst/>
          </a:prstGeom>
          <a:solidFill>
            <a:srgbClr val="D4DB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latin typeface="Helvetica Neue Normal" charset="0"/>
            </a:endParaRPr>
          </a:p>
        </p:txBody>
      </p:sp>
      <p:sp>
        <p:nvSpPr>
          <p:cNvPr id="5" name="TextBox 4">
            <a:extLst>
              <a:ext uri="{FF2B5EF4-FFF2-40B4-BE49-F238E27FC236}">
                <a16:creationId xmlns:a16="http://schemas.microsoft.com/office/drawing/2014/main" id="{4F4A1C91-B9E8-39AF-247E-A5A53E405BFC}"/>
              </a:ext>
            </a:extLst>
          </p:cNvPr>
          <p:cNvSpPr txBox="1"/>
          <p:nvPr/>
        </p:nvSpPr>
        <p:spPr>
          <a:xfrm>
            <a:off x="8027377" y="2311033"/>
            <a:ext cx="2686396" cy="3139321"/>
          </a:xfrm>
          <a:prstGeom prst="rect">
            <a:avLst/>
          </a:prstGeom>
          <a:noFill/>
        </p:spPr>
        <p:txBody>
          <a:bodyPr wrap="square">
            <a:spAutoFit/>
          </a:bodyPr>
          <a:lstStyle/>
          <a:p>
            <a:r>
              <a:rPr lang="en-US" sz="1800" b="0" i="1" u="none" strike="noStrike" dirty="0">
                <a:effectLst/>
                <a:latin typeface="Arial" panose="020B0604020202020204" pitchFamily="34" charset="0"/>
              </a:rPr>
              <a:t>ACEs are most often enacted by caregivers.</a:t>
            </a:r>
          </a:p>
          <a:p>
            <a:endParaRPr lang="en-US" i="1" dirty="0">
              <a:latin typeface="Arial" panose="020B0604020202020204" pitchFamily="34" charset="0"/>
            </a:endParaRPr>
          </a:p>
          <a:p>
            <a:endParaRPr lang="en-US" i="1" dirty="0">
              <a:latin typeface="Arial" panose="020B0604020202020204" pitchFamily="34" charset="0"/>
            </a:endParaRPr>
          </a:p>
          <a:p>
            <a:endParaRPr lang="en-US" sz="1800" b="0" i="1" u="none" strike="noStrike" dirty="0">
              <a:effectLst/>
              <a:latin typeface="Arial" panose="020B0604020202020204" pitchFamily="34" charset="0"/>
            </a:endParaRPr>
          </a:p>
          <a:p>
            <a:endParaRPr lang="en-US" sz="1800" b="0" i="1" u="none" strike="noStrike" dirty="0">
              <a:effectLst/>
              <a:latin typeface="Arial" panose="020B0604020202020204" pitchFamily="34" charset="0"/>
            </a:endParaRPr>
          </a:p>
          <a:p>
            <a:r>
              <a:rPr lang="en-US" sz="1800" b="0" i="1" u="none" strike="noStrike" dirty="0">
                <a:effectLst/>
                <a:latin typeface="Arial" panose="020B0604020202020204" pitchFamily="34" charset="0"/>
              </a:rPr>
              <a:t>Individuals with IDD have higher likelihood of always being reliant (to some degree) on caregivers. </a:t>
            </a:r>
            <a:endParaRPr lang="en-US" dirty="0"/>
          </a:p>
        </p:txBody>
      </p:sp>
    </p:spTree>
    <p:extLst>
      <p:ext uri="{BB962C8B-B14F-4D97-AF65-F5344CB8AC3E}">
        <p14:creationId xmlns:p14="http://schemas.microsoft.com/office/powerpoint/2010/main" val="4280733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4CAD95A-C8B2-1F4F-B616-4444C12C1283}"/>
              </a:ext>
            </a:extLst>
          </p:cNvPr>
          <p:cNvSpPr txBox="1"/>
          <p:nvPr/>
        </p:nvSpPr>
        <p:spPr>
          <a:xfrm>
            <a:off x="914400" y="550505"/>
            <a:ext cx="1938130" cy="211596"/>
          </a:xfrm>
          <a:prstGeom prst="rect">
            <a:avLst/>
          </a:prstGeom>
          <a:noFill/>
        </p:spPr>
        <p:txBody>
          <a:bodyPr wrap="square" lIns="0" tIns="0" bIns="0" rtlCol="0" anchor="t">
            <a:spAutoFit/>
          </a:bodyPr>
          <a:lstStyle/>
          <a:p>
            <a:pPr>
              <a:lnSpc>
                <a:spcPct val="150000"/>
              </a:lnSpc>
            </a:pPr>
            <a:r>
              <a:rPr lang="en-US" sz="1000" b="1" spc="300" dirty="0">
                <a:latin typeface="Jost SemiBold" pitchFamily="2" charset="77"/>
                <a:ea typeface="Jost SemiBold" pitchFamily="2" charset="77"/>
              </a:rPr>
              <a:t>PRESENTER</a:t>
            </a:r>
          </a:p>
        </p:txBody>
      </p:sp>
      <p:cxnSp>
        <p:nvCxnSpPr>
          <p:cNvPr id="18" name="Straight Connector 17">
            <a:extLst>
              <a:ext uri="{FF2B5EF4-FFF2-40B4-BE49-F238E27FC236}">
                <a16:creationId xmlns:a16="http://schemas.microsoft.com/office/drawing/2014/main" id="{E4C01B2B-E942-364C-8C11-8F6A6F55329A}"/>
              </a:ext>
            </a:extLst>
          </p:cNvPr>
          <p:cNvCxnSpPr/>
          <p:nvPr/>
        </p:nvCxnSpPr>
        <p:spPr>
          <a:xfrm>
            <a:off x="609600" y="-179275"/>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1F27759-CB76-A449-BC95-7DEB4C54630A}"/>
              </a:ext>
            </a:extLst>
          </p:cNvPr>
          <p:cNvSpPr txBox="1"/>
          <p:nvPr/>
        </p:nvSpPr>
        <p:spPr>
          <a:xfrm>
            <a:off x="6096000" y="2142500"/>
            <a:ext cx="5073776" cy="481927"/>
          </a:xfrm>
          <a:prstGeom prst="rect">
            <a:avLst/>
          </a:prstGeom>
          <a:noFill/>
        </p:spPr>
        <p:txBody>
          <a:bodyPr wrap="square" lIns="0" tIns="0" bIns="0" rtlCol="0" anchor="t">
            <a:spAutoFit/>
          </a:bodyPr>
          <a:lstStyle/>
          <a:p>
            <a:pPr>
              <a:lnSpc>
                <a:spcPts val="2000"/>
              </a:lnSpc>
            </a:pPr>
            <a:r>
              <a:rPr lang="en-US" sz="2000" spc="30" dirty="0">
                <a:latin typeface="Jost Medium" pitchFamily="2" charset="77"/>
                <a:ea typeface="Jost Medium" pitchFamily="2" charset="77"/>
              </a:rPr>
              <a:t>Rachel Neumann</a:t>
            </a:r>
          </a:p>
          <a:p>
            <a:pPr>
              <a:lnSpc>
                <a:spcPts val="2000"/>
              </a:lnSpc>
            </a:pPr>
            <a:r>
              <a:rPr lang="en-US" sz="1000" b="1" spc="300" dirty="0">
                <a:latin typeface="Open Sans Extrabold" panose="020B0606030504020204" pitchFamily="34" charset="0"/>
                <a:ea typeface="Open Sans Extrabold" panose="020B0606030504020204" pitchFamily="34" charset="0"/>
                <a:cs typeface="Open Sans Extrabold" panose="020B0606030504020204" pitchFamily="34" charset="0"/>
              </a:rPr>
              <a:t>Chief Operating Officer, COF Training Services</a:t>
            </a:r>
          </a:p>
        </p:txBody>
      </p:sp>
      <p:sp>
        <p:nvSpPr>
          <p:cNvPr id="21" name="TextBox 20">
            <a:extLst>
              <a:ext uri="{FF2B5EF4-FFF2-40B4-BE49-F238E27FC236}">
                <a16:creationId xmlns:a16="http://schemas.microsoft.com/office/drawing/2014/main" id="{C5478B4B-109F-E948-B016-057EAE628F58}"/>
              </a:ext>
            </a:extLst>
          </p:cNvPr>
          <p:cNvSpPr txBox="1"/>
          <p:nvPr/>
        </p:nvSpPr>
        <p:spPr>
          <a:xfrm>
            <a:off x="5657117" y="2760363"/>
            <a:ext cx="5554539" cy="3487493"/>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a:lnSpc>
                <a:spcPts val="2100"/>
              </a:lnSpc>
            </a:pPr>
            <a:r>
              <a:rPr lang="en-US" sz="1600" b="0" i="0" u="none" strike="noStrike" dirty="0">
                <a:solidFill>
                  <a:srgbClr val="485865"/>
                </a:solidFill>
                <a:effectLst/>
                <a:latin typeface="Calibri" panose="020F0502020204030204" pitchFamily="34" charset="0"/>
              </a:rPr>
              <a:t>Rachel Neumann's experience with individuals with intellectual and developmental disabilities (IDD) began when her sister was diagnosed with Aspergers at age three and continued as she studied, volunteered, and worked in the field. Neumann graduated from Ottawa University with a BS in Psychology and Biology. Neumann has been working in the I/DD field for 10 years.  Neumann has held many different positions ranging from direct care to case management, including multiple supervisory positions in her time at COF, where she currently serves as the Chief Operating Officer. In addition to her work at COF, Neumann has participated in advocacy through Kansas’s statewide trade association, </a:t>
            </a:r>
            <a:r>
              <a:rPr lang="en-US" sz="1600" b="0" i="0" u="none" strike="noStrike" dirty="0" err="1">
                <a:solidFill>
                  <a:srgbClr val="485865"/>
                </a:solidFill>
                <a:effectLst/>
                <a:latin typeface="Calibri" panose="020F0502020204030204" pitchFamily="34" charset="0"/>
              </a:rPr>
              <a:t>InterHab</a:t>
            </a:r>
            <a:r>
              <a:rPr lang="en-US" sz="1600" b="0" i="0" u="none" strike="noStrike" dirty="0">
                <a:solidFill>
                  <a:srgbClr val="485865"/>
                </a:solidFill>
                <a:effectLst/>
                <a:latin typeface="Calibri" panose="020F0502020204030204" pitchFamily="34" charset="0"/>
              </a:rPr>
              <a:t>, crafted statewide legislation, and participated in multiple national leadership programs in the field. </a:t>
            </a:r>
            <a:endParaRPr lang="en-US" sz="1100" dirty="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2054" name="Picture 6">
            <a:extLst>
              <a:ext uri="{FF2B5EF4-FFF2-40B4-BE49-F238E27FC236}">
                <a16:creationId xmlns:a16="http://schemas.microsoft.com/office/drawing/2014/main" id="{A7EEF4E5-FA99-7D07-1A2C-97AAA1257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1887" y="38158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F59ED484-FB7E-FB8A-697D-97F962C23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443" y="1055077"/>
            <a:ext cx="3685378" cy="491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800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Adverse Childhood Experiences | NHC">
            <a:extLst>
              <a:ext uri="{FF2B5EF4-FFF2-40B4-BE49-F238E27FC236}">
                <a16:creationId xmlns:a16="http://schemas.microsoft.com/office/drawing/2014/main" id="{FFF67182-B1D8-648A-1629-DC681D2E8CE9}"/>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3514" t="50000" r="181" b="1748"/>
          <a:stretch/>
        </p:blipFill>
        <p:spPr bwMode="auto">
          <a:xfrm>
            <a:off x="6945922" y="2954215"/>
            <a:ext cx="4009292" cy="313445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3DA10D1B-0C10-B8F5-3A75-4B46E71113DF}"/>
              </a:ext>
            </a:extLst>
          </p:cNvPr>
          <p:cNvSpPr txBox="1"/>
          <p:nvPr/>
        </p:nvSpPr>
        <p:spPr>
          <a:xfrm>
            <a:off x="1240147" y="1070166"/>
            <a:ext cx="3296708" cy="984885"/>
          </a:xfrm>
          <a:prstGeom prst="rect">
            <a:avLst/>
          </a:prstGeom>
          <a:noFill/>
        </p:spPr>
        <p:txBody>
          <a:bodyPr wrap="square" lIns="0" tIns="0" rIns="0" bIns="0"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u="none" strike="noStrike" kern="1200" cap="none" spc="0" normalizeH="0" baseline="0" noProof="0" dirty="0">
                <a:ln>
                  <a:noFill/>
                </a:ln>
                <a:effectLst/>
                <a:uLnTx/>
                <a:uFillTx/>
                <a:latin typeface="Jost Medium" pitchFamily="2" charset="77"/>
                <a:ea typeface="Jost Medium" pitchFamily="2" charset="77"/>
                <a:cs typeface="Helvetica Neue Moyen" charset="0"/>
              </a:rPr>
              <a:t>Key considerations with ACEs</a:t>
            </a:r>
          </a:p>
        </p:txBody>
      </p:sp>
      <p:sp>
        <p:nvSpPr>
          <p:cNvPr id="35" name="TextBox 34">
            <a:extLst>
              <a:ext uri="{FF2B5EF4-FFF2-40B4-BE49-F238E27FC236}">
                <a16:creationId xmlns:a16="http://schemas.microsoft.com/office/drawing/2014/main" id="{3E3EC9D9-E44C-05F0-DB9E-B198C2D00C34}"/>
              </a:ext>
            </a:extLst>
          </p:cNvPr>
          <p:cNvSpPr txBox="1"/>
          <p:nvPr/>
        </p:nvSpPr>
        <p:spPr>
          <a:xfrm>
            <a:off x="1280963" y="2402563"/>
            <a:ext cx="3090952" cy="2094163"/>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marL="171450" indent="-171450" rtl="0" fontAlgn="base">
              <a:spcBef>
                <a:spcPts val="0"/>
              </a:spcBef>
              <a:spcAft>
                <a:spcPts val="0"/>
              </a:spcAft>
              <a:buFont typeface="Wingdings" panose="05000000000000000000" pitchFamily="2" charset="2"/>
              <a:buChar char="v"/>
            </a:pPr>
            <a:r>
              <a:rPr lang="en-US" sz="1200" b="0" i="0" u="none" strike="noStrike" dirty="0">
                <a:effectLst/>
                <a:latin typeface="Jost Medium"/>
              </a:rPr>
              <a:t> Awareness promotes prevention</a:t>
            </a:r>
          </a:p>
          <a:p>
            <a:pPr marL="171450" indent="-171450" rtl="0" fontAlgn="base">
              <a:spcBef>
                <a:spcPts val="0"/>
              </a:spcBef>
              <a:spcAft>
                <a:spcPts val="0"/>
              </a:spcAft>
              <a:buFont typeface="Wingdings" panose="05000000000000000000" pitchFamily="2" charset="2"/>
              <a:buChar char="v"/>
            </a:pPr>
            <a:r>
              <a:rPr lang="en-US" sz="1200" b="0" i="0" u="none" strike="noStrike" dirty="0">
                <a:effectLst/>
                <a:latin typeface="Jost Medium"/>
              </a:rPr>
              <a:t> When prevention isn’t possible, identify and provide TIC through ACE</a:t>
            </a:r>
          </a:p>
          <a:p>
            <a:pPr marL="171450" indent="-171450" rtl="0" fontAlgn="base">
              <a:spcBef>
                <a:spcPts val="0"/>
              </a:spcBef>
              <a:spcAft>
                <a:spcPts val="0"/>
              </a:spcAft>
              <a:buFont typeface="Wingdings" panose="05000000000000000000" pitchFamily="2" charset="2"/>
              <a:buChar char="v"/>
            </a:pPr>
            <a:r>
              <a:rPr lang="en-US" sz="1200" b="0" i="0" u="none" strike="noStrike" dirty="0">
                <a:effectLst/>
                <a:latin typeface="Jost Medium"/>
              </a:rPr>
              <a:t> Establish Counter-Aces</a:t>
            </a:r>
          </a:p>
          <a:p>
            <a:pPr marL="742950" lvl="1" indent="-285750" rtl="0" fontAlgn="base">
              <a:spcBef>
                <a:spcPts val="0"/>
              </a:spcBef>
              <a:spcAft>
                <a:spcPts val="0"/>
              </a:spcAft>
              <a:buFont typeface="+mj-lt"/>
              <a:buAutoNum type="arabicPeriod"/>
            </a:pPr>
            <a:r>
              <a:rPr lang="en-US" sz="1200" b="0" i="0" u="none" strike="noStrike" dirty="0">
                <a:effectLst/>
                <a:latin typeface="Jost Medium"/>
              </a:rPr>
              <a:t>Caregiver trust and safety</a:t>
            </a:r>
          </a:p>
          <a:p>
            <a:pPr marL="742950" lvl="1" indent="-285750" rtl="0" fontAlgn="base">
              <a:spcBef>
                <a:spcPts val="0"/>
              </a:spcBef>
              <a:spcAft>
                <a:spcPts val="0"/>
              </a:spcAft>
              <a:buFont typeface="+mj-lt"/>
              <a:buAutoNum type="arabicPeriod"/>
            </a:pPr>
            <a:r>
              <a:rPr lang="en-US" sz="1200" b="0" i="0" u="none" strike="noStrike" dirty="0">
                <a:effectLst/>
                <a:latin typeface="Jost Medium"/>
              </a:rPr>
              <a:t>Predictable home routine</a:t>
            </a:r>
          </a:p>
          <a:p>
            <a:pPr marL="742950" lvl="1" indent="-285750" rtl="0" fontAlgn="base">
              <a:spcBef>
                <a:spcPts val="0"/>
              </a:spcBef>
              <a:spcAft>
                <a:spcPts val="0"/>
              </a:spcAft>
              <a:buFont typeface="+mj-lt"/>
              <a:buAutoNum type="arabicPeriod"/>
            </a:pPr>
            <a:r>
              <a:rPr lang="en-US" sz="1200" b="0" i="0" u="none" strike="noStrike" dirty="0">
                <a:effectLst/>
                <a:latin typeface="Jost Medium"/>
              </a:rPr>
              <a:t>Strong friendships</a:t>
            </a:r>
          </a:p>
          <a:p>
            <a:pPr marL="742950" lvl="1" indent="-285750" rtl="0" fontAlgn="base">
              <a:spcBef>
                <a:spcPts val="0"/>
              </a:spcBef>
              <a:spcAft>
                <a:spcPts val="0"/>
              </a:spcAft>
              <a:buFont typeface="+mj-lt"/>
              <a:buAutoNum type="arabicPeriod"/>
            </a:pPr>
            <a:r>
              <a:rPr lang="en-US" sz="1200" b="0" i="0" u="none" strike="noStrike" dirty="0">
                <a:effectLst/>
                <a:latin typeface="Jost Medium"/>
              </a:rPr>
              <a:t>Comforting beliefs</a:t>
            </a:r>
          </a:p>
          <a:p>
            <a:pPr marL="742950" lvl="1" indent="-285750" rtl="0" fontAlgn="base">
              <a:spcBef>
                <a:spcPts val="0"/>
              </a:spcBef>
              <a:spcAft>
                <a:spcPts val="0"/>
              </a:spcAft>
              <a:buFont typeface="+mj-lt"/>
              <a:buAutoNum type="arabicPeriod"/>
            </a:pPr>
            <a:r>
              <a:rPr lang="en-US" sz="1200" b="0" i="0" u="none" strike="noStrike" dirty="0">
                <a:effectLst/>
                <a:latin typeface="Jost Medium"/>
              </a:rPr>
              <a:t>Positive self-esteem</a:t>
            </a:r>
          </a:p>
          <a:p>
            <a:pPr lvl="0">
              <a:lnSpc>
                <a:spcPct val="150000"/>
              </a:lnSpc>
              <a:defRPr/>
            </a:pPr>
            <a:r>
              <a:rPr lang="en-US" dirty="0">
                <a:latin typeface="Open Sans Light" panose="020B0606030504020204" pitchFamily="34" charset="0"/>
                <a:ea typeface="Open Sans Light" panose="020B0606030504020204" pitchFamily="34" charset="0"/>
                <a:cs typeface="Open Sans Light" panose="020B0606030504020204" pitchFamily="34" charset="0"/>
              </a:rPr>
              <a:t>.</a:t>
            </a:r>
          </a:p>
        </p:txBody>
      </p:sp>
      <p:pic>
        <p:nvPicPr>
          <p:cNvPr id="14338" name="Picture 2" descr="Adverse Childhood Experiences | NHC">
            <a:extLst>
              <a:ext uri="{FF2B5EF4-FFF2-40B4-BE49-F238E27FC236}">
                <a16:creationId xmlns:a16="http://schemas.microsoft.com/office/drawing/2014/main" id="{A570B01E-D289-5A91-BF04-A6FDF716231B}"/>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4324" t="1367" r="848" b="68655"/>
          <a:stretch/>
        </p:blipFill>
        <p:spPr bwMode="auto">
          <a:xfrm>
            <a:off x="5732584" y="449836"/>
            <a:ext cx="5861813" cy="240469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Adverse Childhood Experiences | NHC">
            <a:extLst>
              <a:ext uri="{FF2B5EF4-FFF2-40B4-BE49-F238E27FC236}">
                <a16:creationId xmlns:a16="http://schemas.microsoft.com/office/drawing/2014/main" id="{B683C94F-D7A6-76E6-9934-32FD1F61437C}"/>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391" t="73889" r="79026" b="8448"/>
          <a:stretch/>
        </p:blipFill>
        <p:spPr bwMode="auto">
          <a:xfrm>
            <a:off x="5990772" y="3120710"/>
            <a:ext cx="1608992" cy="1147397"/>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Adverse Childhood Experiences | NHC">
            <a:extLst>
              <a:ext uri="{FF2B5EF4-FFF2-40B4-BE49-F238E27FC236}">
                <a16:creationId xmlns:a16="http://schemas.microsoft.com/office/drawing/2014/main" id="{F448158D-84F3-C206-D197-1847CED1C21E}"/>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2909" t="29833" r="6418" b="50609"/>
          <a:stretch/>
        </p:blipFill>
        <p:spPr bwMode="auto">
          <a:xfrm>
            <a:off x="766925" y="4579159"/>
            <a:ext cx="4387361" cy="1270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919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Complex Post-traumatic Stress Disorder (C-PTSD) – A Practical Guide - The  Academy | By Psych Scene">
            <a:extLst>
              <a:ext uri="{FF2B5EF4-FFF2-40B4-BE49-F238E27FC236}">
                <a16:creationId xmlns:a16="http://schemas.microsoft.com/office/drawing/2014/main" id="{895DF11A-4E61-2684-2FAE-410925B3F85A}"/>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088" b="40756"/>
          <a:stretch/>
        </p:blipFill>
        <p:spPr bwMode="auto">
          <a:xfrm>
            <a:off x="5257800" y="307762"/>
            <a:ext cx="6651606" cy="58118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A69714A-6EB6-EC4F-84C7-DF03B5C3693E}"/>
              </a:ext>
            </a:extLst>
          </p:cNvPr>
          <p:cNvSpPr txBox="1"/>
          <p:nvPr/>
        </p:nvSpPr>
        <p:spPr>
          <a:xfrm>
            <a:off x="512159" y="939141"/>
            <a:ext cx="4843084" cy="1073371"/>
          </a:xfrm>
          <a:prstGeom prst="rect">
            <a:avLst/>
          </a:prstGeom>
          <a:noFill/>
        </p:spPr>
        <p:txBody>
          <a:bodyPr wrap="square" lIns="0" tIns="0" bIns="0" rtlCol="0" anchor="t">
            <a:spAutoFit/>
          </a:bodyPr>
          <a:lstStyle/>
          <a:p>
            <a:pPr>
              <a:lnSpc>
                <a:spcPts val="4300"/>
              </a:lnSpc>
            </a:pPr>
            <a:r>
              <a:rPr lang="en-US" sz="3200" dirty="0">
                <a:latin typeface="Jost Medium" pitchFamily="2" charset="77"/>
                <a:ea typeface="Jost Medium" pitchFamily="2" charset="77"/>
              </a:rPr>
              <a:t>How does trauma present in people with IDD</a:t>
            </a:r>
          </a:p>
        </p:txBody>
      </p:sp>
      <p:sp>
        <p:nvSpPr>
          <p:cNvPr id="17" name="TextBox 16">
            <a:extLst>
              <a:ext uri="{FF2B5EF4-FFF2-40B4-BE49-F238E27FC236}">
                <a16:creationId xmlns:a16="http://schemas.microsoft.com/office/drawing/2014/main" id="{673D96D9-9128-314E-8B42-B1C2E484B9BC}"/>
              </a:ext>
            </a:extLst>
          </p:cNvPr>
          <p:cNvSpPr txBox="1"/>
          <p:nvPr/>
        </p:nvSpPr>
        <p:spPr>
          <a:xfrm>
            <a:off x="874835" y="2399566"/>
            <a:ext cx="5495544" cy="2654573"/>
          </a:xfrm>
          <a:prstGeom prst="rect">
            <a:avLst/>
          </a:prstGeom>
          <a:noFill/>
        </p:spPr>
        <p:txBody>
          <a:bodyPr wrap="square" lIns="0" tIns="0" bIns="0" rtlCol="0" anchor="t">
            <a:spAutoFit/>
          </a:bodyPr>
          <a:lstStyle/>
          <a:p>
            <a:pPr marL="742950" lvl="1" indent="-285750">
              <a:lnSpc>
                <a:spcPts val="2300"/>
              </a:lnSpc>
              <a:buClr>
                <a:schemeClr val="tx1"/>
              </a:buClr>
              <a:buSzPct val="80000"/>
              <a:buFont typeface="Arial" panose="020B0604020202020204" pitchFamily="34" charset="0"/>
              <a:buChar char="•"/>
            </a:pPr>
            <a:r>
              <a:rPr lang="en-US" sz="2000" dirty="0">
                <a:latin typeface="Jost SemiBold" pitchFamily="2" charset="77"/>
                <a:ea typeface="Jost SemiBold" pitchFamily="2" charset="77"/>
                <a:cs typeface="Helvetica Neue Moyen" charset="0"/>
              </a:rPr>
              <a:t>Chronic Constipation</a:t>
            </a:r>
          </a:p>
          <a:p>
            <a:pPr marL="742950" lvl="1" indent="-285750">
              <a:lnSpc>
                <a:spcPts val="2300"/>
              </a:lnSpc>
              <a:buClr>
                <a:schemeClr val="tx1"/>
              </a:buClr>
              <a:buSzPct val="80000"/>
              <a:buFont typeface="Arial" panose="020B0604020202020204" pitchFamily="34" charset="0"/>
              <a:buChar char="•"/>
            </a:pPr>
            <a:r>
              <a:rPr lang="en-US" sz="2000" dirty="0">
                <a:latin typeface="Jost SemiBold" pitchFamily="2" charset="77"/>
                <a:ea typeface="Jost SemiBold" pitchFamily="2" charset="77"/>
                <a:cs typeface="Helvetica Neue Moyen" charset="0"/>
              </a:rPr>
              <a:t>Incontinence</a:t>
            </a:r>
          </a:p>
          <a:p>
            <a:pPr marL="742950" lvl="1" indent="-285750">
              <a:lnSpc>
                <a:spcPts val="2300"/>
              </a:lnSpc>
              <a:buClr>
                <a:schemeClr val="tx1"/>
              </a:buClr>
              <a:buSzPct val="80000"/>
              <a:buFont typeface="Arial" panose="020B0604020202020204" pitchFamily="34" charset="0"/>
              <a:buChar char="•"/>
            </a:pPr>
            <a:r>
              <a:rPr lang="en-US" sz="2000" dirty="0">
                <a:latin typeface="Jost SemiBold" pitchFamily="2" charset="77"/>
                <a:ea typeface="Jost SemiBold" pitchFamily="2" charset="77"/>
                <a:cs typeface="Helvetica Neue Moyen" charset="0"/>
              </a:rPr>
              <a:t>Body and muscle aches</a:t>
            </a:r>
          </a:p>
          <a:p>
            <a:pPr marL="742950" lvl="1" indent="-285750">
              <a:lnSpc>
                <a:spcPts val="2300"/>
              </a:lnSpc>
              <a:buClr>
                <a:schemeClr val="tx1"/>
              </a:buClr>
              <a:buSzPct val="80000"/>
              <a:buFont typeface="Arial" panose="020B0604020202020204" pitchFamily="34" charset="0"/>
              <a:buChar char="•"/>
            </a:pPr>
            <a:r>
              <a:rPr lang="en-US" sz="2000" dirty="0">
                <a:latin typeface="Jost SemiBold" pitchFamily="2" charset="77"/>
                <a:ea typeface="Jost SemiBold" pitchFamily="2" charset="77"/>
                <a:cs typeface="Helvetica Neue Moyen" charset="0"/>
              </a:rPr>
              <a:t>Self soothing behaviors</a:t>
            </a:r>
          </a:p>
          <a:p>
            <a:pPr marL="742950" lvl="1" indent="-285750">
              <a:lnSpc>
                <a:spcPts val="2300"/>
              </a:lnSpc>
              <a:buClr>
                <a:schemeClr val="tx1"/>
              </a:buClr>
              <a:buSzPct val="80000"/>
              <a:buFont typeface="Arial" panose="020B0604020202020204" pitchFamily="34" charset="0"/>
              <a:buChar char="•"/>
            </a:pPr>
            <a:r>
              <a:rPr kumimoji="0" lang="en-US" sz="2000" u="none" strike="noStrike" kern="1200" cap="none" spc="0" normalizeH="0" baseline="0" noProof="0" dirty="0">
                <a:ln>
                  <a:noFill/>
                </a:ln>
                <a:effectLst/>
                <a:uLnTx/>
                <a:uFillTx/>
                <a:latin typeface="Jost SemiBold" pitchFamily="2" charset="77"/>
                <a:ea typeface="Jost SemiBold" pitchFamily="2" charset="77"/>
                <a:cs typeface="Helvetica Neue Moyen" charset="0"/>
              </a:rPr>
              <a:t>Self-injury</a:t>
            </a:r>
          </a:p>
          <a:p>
            <a:pPr marL="742950" lvl="1" indent="-285750">
              <a:lnSpc>
                <a:spcPts val="2300"/>
              </a:lnSpc>
              <a:buClr>
                <a:schemeClr val="tx1"/>
              </a:buClr>
              <a:buSzPct val="80000"/>
              <a:buFont typeface="Arial" panose="020B0604020202020204" pitchFamily="34" charset="0"/>
              <a:buChar char="•"/>
            </a:pPr>
            <a:r>
              <a:rPr lang="en-US" sz="2000" dirty="0">
                <a:latin typeface="Jost SemiBold" pitchFamily="2" charset="77"/>
                <a:ea typeface="Jost SemiBold" pitchFamily="2" charset="77"/>
                <a:cs typeface="Helvetica Neue Moyen" charset="0"/>
              </a:rPr>
              <a:t>Sleeplessness</a:t>
            </a:r>
          </a:p>
          <a:p>
            <a:pPr marL="742950" lvl="1" indent="-285750">
              <a:lnSpc>
                <a:spcPts val="2300"/>
              </a:lnSpc>
              <a:buClr>
                <a:schemeClr val="tx1"/>
              </a:buClr>
              <a:buSzPct val="80000"/>
              <a:buFont typeface="Arial" panose="020B0604020202020204" pitchFamily="34" charset="0"/>
              <a:buChar char="•"/>
            </a:pPr>
            <a:r>
              <a:rPr kumimoji="0" lang="en-US" sz="2000" u="none" strike="noStrike" kern="1200" cap="none" spc="0" normalizeH="0" baseline="0" noProof="0" dirty="0">
                <a:ln>
                  <a:noFill/>
                </a:ln>
                <a:effectLst/>
                <a:uLnTx/>
                <a:uFillTx/>
                <a:latin typeface="Jost SemiBold" pitchFamily="2" charset="77"/>
                <a:ea typeface="Jost SemiBold" pitchFamily="2" charset="77"/>
                <a:cs typeface="Helvetica Neue Moyen" charset="0"/>
              </a:rPr>
              <a:t>Decline in skill development</a:t>
            </a:r>
          </a:p>
          <a:p>
            <a:pPr marL="742950" lvl="1" indent="-285750">
              <a:lnSpc>
                <a:spcPts val="2300"/>
              </a:lnSpc>
              <a:buClr>
                <a:schemeClr val="tx1"/>
              </a:buClr>
              <a:buSzPct val="80000"/>
              <a:buFont typeface="Arial" panose="020B0604020202020204" pitchFamily="34" charset="0"/>
              <a:buChar char="•"/>
            </a:pPr>
            <a:r>
              <a:rPr kumimoji="0" lang="en-US" sz="2000" u="none" strike="noStrike" kern="1200" cap="none" spc="0" normalizeH="0" baseline="0" noProof="0" dirty="0">
                <a:ln>
                  <a:noFill/>
                </a:ln>
                <a:effectLst/>
                <a:uLnTx/>
                <a:uFillTx/>
                <a:latin typeface="Jost SemiBold" pitchFamily="2" charset="77"/>
                <a:ea typeface="Jost SemiBold" pitchFamily="2" charset="77"/>
                <a:cs typeface="Helvetica Neue Moyen" charset="0"/>
              </a:rPr>
              <a:t>Repetitious statement</a:t>
            </a:r>
          </a:p>
          <a:p>
            <a:pPr marL="742950" lvl="1" indent="-285750">
              <a:lnSpc>
                <a:spcPts val="2300"/>
              </a:lnSpc>
              <a:buClr>
                <a:schemeClr val="tx1"/>
              </a:buClr>
              <a:buSzPct val="80000"/>
              <a:buFont typeface="Arial" panose="020B0604020202020204" pitchFamily="34" charset="0"/>
              <a:buChar char="•"/>
            </a:pPr>
            <a:r>
              <a:rPr lang="en-US" sz="2000" dirty="0">
                <a:latin typeface="Jost SemiBold" pitchFamily="2" charset="77"/>
                <a:ea typeface="Jost SemiBold" pitchFamily="2" charset="77"/>
                <a:cs typeface="Helvetica Neue Moyen" charset="0"/>
              </a:rPr>
              <a:t>Overdiagnosis</a:t>
            </a:r>
          </a:p>
        </p:txBody>
      </p:sp>
      <p:cxnSp>
        <p:nvCxnSpPr>
          <p:cNvPr id="18" name="Straight Connector 17">
            <a:extLst>
              <a:ext uri="{FF2B5EF4-FFF2-40B4-BE49-F238E27FC236}">
                <a16:creationId xmlns:a16="http://schemas.microsoft.com/office/drawing/2014/main" id="{FF2FA6B7-B72E-B64E-A4D3-C8201DAA5F9F}"/>
              </a:ext>
            </a:extLst>
          </p:cNvPr>
          <p:cNvCxnSpPr/>
          <p:nvPr/>
        </p:nvCxnSpPr>
        <p:spPr>
          <a:xfrm>
            <a:off x="609600" y="-170039"/>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048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1E6A44-03E7-3394-843A-7ECAA688DB2A}"/>
              </a:ext>
            </a:extLst>
          </p:cNvPr>
          <p:cNvSpPr txBox="1"/>
          <p:nvPr/>
        </p:nvSpPr>
        <p:spPr>
          <a:xfrm>
            <a:off x="1179576" y="800099"/>
            <a:ext cx="4117931" cy="4308872"/>
          </a:xfrm>
          <a:prstGeom prst="rect">
            <a:avLst/>
          </a:prstGeom>
          <a:noFill/>
        </p:spPr>
        <p:txBody>
          <a:bodyPr wrap="square" lIns="0" tIns="0" rIns="0" bIns="0" rtlCol="0" anchor="t">
            <a:spAutoFit/>
          </a:bodyPr>
          <a:lstStyle/>
          <a:p>
            <a:pPr lvl="0">
              <a:defRPr/>
            </a:pPr>
            <a:r>
              <a:rPr lang="en-US" sz="4000" b="0" i="0" u="none" strike="noStrike" dirty="0">
                <a:effectLst/>
                <a:latin typeface="Jost"/>
              </a:rPr>
              <a:t>When it feels disheartening to learn how trauma changes the brain, remember that healing changes the brain, too.</a:t>
            </a:r>
            <a:endParaRPr lang="fr-FR" sz="16600" dirty="0">
              <a:latin typeface="Jost Medium" pitchFamily="2" charset="77"/>
              <a:ea typeface="Jost Medium" pitchFamily="2" charset="77"/>
              <a:cs typeface="Helvetica Neue Moyen" charset="0"/>
            </a:endParaRPr>
          </a:p>
        </p:txBody>
      </p:sp>
      <p:pic>
        <p:nvPicPr>
          <p:cNvPr id="16386" name="Picture 2">
            <a:extLst>
              <a:ext uri="{FF2B5EF4-FFF2-40B4-BE49-F238E27FC236}">
                <a16:creationId xmlns:a16="http://schemas.microsoft.com/office/drawing/2014/main" id="{D676F2A3-6E51-ADA8-0B3A-2D28F266C196}"/>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096000" y="1065495"/>
            <a:ext cx="5389419" cy="404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847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07661603-0029-418A-9D51-61814FB563A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4476" y="4550468"/>
            <a:ext cx="324322" cy="379912"/>
          </a:xfrm>
          <a:prstGeom prst="rect">
            <a:avLst/>
          </a:prstGeom>
        </p:spPr>
      </p:pic>
      <p:sp>
        <p:nvSpPr>
          <p:cNvPr id="12" name="TextBox 11">
            <a:extLst>
              <a:ext uri="{FF2B5EF4-FFF2-40B4-BE49-F238E27FC236}">
                <a16:creationId xmlns:a16="http://schemas.microsoft.com/office/drawing/2014/main" id="{96DB697A-87F8-46CD-B791-911B7AACBA55}"/>
              </a:ext>
            </a:extLst>
          </p:cNvPr>
          <p:cNvSpPr txBox="1"/>
          <p:nvPr/>
        </p:nvSpPr>
        <p:spPr>
          <a:xfrm>
            <a:off x="1385858" y="1191873"/>
            <a:ext cx="2764799" cy="463204"/>
          </a:xfrm>
          <a:prstGeom prst="rect">
            <a:avLst/>
          </a:prstGeom>
          <a:noFill/>
        </p:spPr>
        <p:txBody>
          <a:bodyPr wrap="square" lIns="0" tIns="0" rIns="0" bIns="0" rtlCol="0" anchor="b">
            <a:spAutoFit/>
          </a:bodyPr>
          <a:lstStyle/>
          <a:p>
            <a:pPr>
              <a:lnSpc>
                <a:spcPct val="110000"/>
              </a:lnSpc>
            </a:pPr>
            <a:r>
              <a:rPr lang="en-US" sz="2800" spc="30" dirty="0">
                <a:latin typeface="Jost Medium" pitchFamily="2" charset="77"/>
                <a:ea typeface="Jost Medium" pitchFamily="2" charset="77"/>
                <a:cs typeface="Open Sans SemiBold" panose="020B0606030504020204" pitchFamily="34" charset="0"/>
              </a:rPr>
              <a:t>Speakers</a:t>
            </a:r>
            <a:endParaRPr lang="fr-FR" sz="2800" spc="30" dirty="0">
              <a:latin typeface="Jost Medium" pitchFamily="2" charset="77"/>
              <a:ea typeface="Jost Medium" pitchFamily="2" charset="77"/>
              <a:cs typeface="Open Sans SemiBold" panose="020B0606030504020204" pitchFamily="34" charset="0"/>
            </a:endParaRPr>
          </a:p>
        </p:txBody>
      </p:sp>
      <p:sp>
        <p:nvSpPr>
          <p:cNvPr id="10" name="TextBox 9">
            <a:extLst>
              <a:ext uri="{FF2B5EF4-FFF2-40B4-BE49-F238E27FC236}">
                <a16:creationId xmlns:a16="http://schemas.microsoft.com/office/drawing/2014/main" id="{E6DCC9A1-14C6-4B89-81B2-F63059101779}"/>
              </a:ext>
            </a:extLst>
          </p:cNvPr>
          <p:cNvSpPr txBox="1"/>
          <p:nvPr/>
        </p:nvSpPr>
        <p:spPr>
          <a:xfrm>
            <a:off x="1404713" y="1685868"/>
            <a:ext cx="3116537" cy="240259"/>
          </a:xfrm>
          <a:prstGeom prst="rect">
            <a:avLst/>
          </a:prstGeom>
          <a:noFill/>
        </p:spPr>
        <p:txBody>
          <a:bodyPr wrap="square" lIns="0" tIns="0" rIns="0" bIns="0" rtlCol="0" anchor="t">
            <a:spAutoFit/>
          </a:bodyPr>
          <a:lstStyle/>
          <a:p>
            <a:pPr>
              <a:lnSpc>
                <a:spcPct val="120000"/>
              </a:lnSpc>
            </a:pPr>
            <a:r>
              <a:rPr lang="en-US" sz="1400" spc="30">
                <a:latin typeface="Open Sans Light" panose="020B0606030504020204" pitchFamily="34" charset="0"/>
                <a:ea typeface="Open Sans Light" panose="020B0606030504020204" pitchFamily="34" charset="0"/>
                <a:cs typeface="Open Sans Light" panose="020B0606030504020204" pitchFamily="34" charset="0"/>
              </a:rPr>
              <a:t>Who are we?</a:t>
            </a:r>
            <a:endParaRPr lang="fr-FR" sz="1400" spc="3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25" name="TextBox 24">
            <a:extLst>
              <a:ext uri="{FF2B5EF4-FFF2-40B4-BE49-F238E27FC236}">
                <a16:creationId xmlns:a16="http://schemas.microsoft.com/office/drawing/2014/main" id="{0F3122A9-EFF7-0F40-AAF4-DD3773BE873F}"/>
              </a:ext>
            </a:extLst>
          </p:cNvPr>
          <p:cNvSpPr txBox="1"/>
          <p:nvPr/>
        </p:nvSpPr>
        <p:spPr>
          <a:xfrm>
            <a:off x="1385858" y="2198140"/>
            <a:ext cx="2764799" cy="450251"/>
          </a:xfrm>
          <a:prstGeom prst="rect">
            <a:avLst/>
          </a:prstGeom>
          <a:noFill/>
        </p:spPr>
        <p:txBody>
          <a:bodyPr wrap="square" lIns="0" tIns="0" rIns="0" bIns="0" rtlCol="0" anchor="b">
            <a:spAutoFit/>
          </a:bodyPr>
          <a:lstStyle/>
          <a:p>
            <a:pPr>
              <a:lnSpc>
                <a:spcPct val="110000"/>
              </a:lnSpc>
            </a:pPr>
            <a:r>
              <a:rPr lang="en-US" sz="2800" spc="30" dirty="0">
                <a:latin typeface="Jost Medium" pitchFamily="2" charset="77"/>
                <a:ea typeface="Jost Medium" pitchFamily="2" charset="77"/>
                <a:cs typeface="Open Sans SemiBold" panose="020B0606030504020204" pitchFamily="34" charset="0"/>
              </a:rPr>
              <a:t>Topic 01</a:t>
            </a:r>
            <a:endParaRPr lang="fr-FR" sz="2800" spc="30" dirty="0">
              <a:latin typeface="Jost Medium" pitchFamily="2" charset="77"/>
              <a:ea typeface="Jost Medium" pitchFamily="2" charset="77"/>
              <a:cs typeface="Open Sans SemiBold" panose="020B0606030504020204" pitchFamily="34" charset="0"/>
            </a:endParaRPr>
          </a:p>
        </p:txBody>
      </p:sp>
      <p:sp>
        <p:nvSpPr>
          <p:cNvPr id="26" name="TextBox 25">
            <a:extLst>
              <a:ext uri="{FF2B5EF4-FFF2-40B4-BE49-F238E27FC236}">
                <a16:creationId xmlns:a16="http://schemas.microsoft.com/office/drawing/2014/main" id="{58F811F4-805D-3946-ACEE-0491210208E0}"/>
              </a:ext>
            </a:extLst>
          </p:cNvPr>
          <p:cNvSpPr txBox="1"/>
          <p:nvPr/>
        </p:nvSpPr>
        <p:spPr>
          <a:xfrm>
            <a:off x="1404713" y="2679182"/>
            <a:ext cx="3116537" cy="498791"/>
          </a:xfrm>
          <a:prstGeom prst="rect">
            <a:avLst/>
          </a:prstGeom>
          <a:noFill/>
        </p:spPr>
        <p:txBody>
          <a:bodyPr wrap="square" lIns="0" tIns="0" rIns="0" bIns="0" rtlCol="0" anchor="t">
            <a:spAutoFit/>
          </a:bodyPr>
          <a:lstStyle/>
          <a:p>
            <a:pPr>
              <a:lnSpc>
                <a:spcPct val="120000"/>
              </a:lnSpc>
            </a:pPr>
            <a:r>
              <a:rPr lang="en-US" sz="1400" b="1" spc="30" dirty="0">
                <a:latin typeface="Open Sans Light" panose="020B0606030504020204" pitchFamily="34" charset="0"/>
                <a:ea typeface="Open Sans Light" panose="020B0606030504020204" pitchFamily="34" charset="0"/>
                <a:cs typeface="Open Sans Light" panose="020B0606030504020204" pitchFamily="34" charset="0"/>
              </a:rPr>
              <a:t>Define</a:t>
            </a:r>
            <a:r>
              <a:rPr lang="en-US" sz="1400" spc="30" dirty="0">
                <a:latin typeface="Open Sans Light" panose="020B0606030504020204" pitchFamily="34" charset="0"/>
                <a:ea typeface="Open Sans Light" panose="020B0606030504020204" pitchFamily="34" charset="0"/>
                <a:cs typeface="Open Sans Light" panose="020B0606030504020204" pitchFamily="34" charset="0"/>
              </a:rPr>
              <a:t> trauma and its prevalence among the IDD community</a:t>
            </a:r>
            <a:endParaRPr lang="fr-FR" sz="1400" spc="3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33" name="TextBox 32">
            <a:extLst>
              <a:ext uri="{FF2B5EF4-FFF2-40B4-BE49-F238E27FC236}">
                <a16:creationId xmlns:a16="http://schemas.microsoft.com/office/drawing/2014/main" id="{26E47326-5EC9-D34F-AF54-291E836EB56A}"/>
              </a:ext>
            </a:extLst>
          </p:cNvPr>
          <p:cNvSpPr txBox="1"/>
          <p:nvPr/>
        </p:nvSpPr>
        <p:spPr>
          <a:xfrm>
            <a:off x="1385858" y="3379139"/>
            <a:ext cx="2764799" cy="463204"/>
          </a:xfrm>
          <a:prstGeom prst="rect">
            <a:avLst/>
          </a:prstGeom>
          <a:noFill/>
        </p:spPr>
        <p:txBody>
          <a:bodyPr wrap="square" lIns="0" tIns="0" rIns="0" bIns="0" rtlCol="0" anchor="b">
            <a:spAutoFit/>
          </a:bodyPr>
          <a:lstStyle/>
          <a:p>
            <a:pPr>
              <a:lnSpc>
                <a:spcPct val="110000"/>
              </a:lnSpc>
            </a:pPr>
            <a:r>
              <a:rPr lang="en-US" sz="2800" spc="30" dirty="0">
                <a:latin typeface="Jost Medium" pitchFamily="2" charset="77"/>
                <a:ea typeface="Jost Medium" pitchFamily="2" charset="77"/>
                <a:cs typeface="Open Sans SemiBold" panose="020B0606030504020204" pitchFamily="34" charset="0"/>
              </a:rPr>
              <a:t>Topic 02</a:t>
            </a:r>
            <a:endParaRPr lang="fr-FR" sz="2800" spc="30" dirty="0">
              <a:latin typeface="Jost Medium" pitchFamily="2" charset="77"/>
              <a:ea typeface="Jost Medium" pitchFamily="2" charset="77"/>
              <a:cs typeface="Open Sans SemiBold" panose="020B0606030504020204" pitchFamily="34" charset="0"/>
            </a:endParaRPr>
          </a:p>
        </p:txBody>
      </p:sp>
      <p:sp>
        <p:nvSpPr>
          <p:cNvPr id="34" name="TextBox 33">
            <a:extLst>
              <a:ext uri="{FF2B5EF4-FFF2-40B4-BE49-F238E27FC236}">
                <a16:creationId xmlns:a16="http://schemas.microsoft.com/office/drawing/2014/main" id="{F9B8B7ED-A10F-FC44-B10B-2CA148E0DA86}"/>
              </a:ext>
            </a:extLst>
          </p:cNvPr>
          <p:cNvSpPr txBox="1"/>
          <p:nvPr/>
        </p:nvSpPr>
        <p:spPr>
          <a:xfrm>
            <a:off x="1404711" y="3838552"/>
            <a:ext cx="3116537" cy="498791"/>
          </a:xfrm>
          <a:prstGeom prst="rect">
            <a:avLst/>
          </a:prstGeom>
          <a:noFill/>
        </p:spPr>
        <p:txBody>
          <a:bodyPr wrap="square" lIns="0" tIns="0" rIns="0" bIns="0" rtlCol="0" anchor="t">
            <a:spAutoFit/>
          </a:bodyPr>
          <a:lstStyle/>
          <a:p>
            <a:pPr>
              <a:lnSpc>
                <a:spcPct val="120000"/>
              </a:lnSpc>
            </a:pPr>
            <a:r>
              <a:rPr lang="en-US" sz="1400" b="1" spc="30" dirty="0">
                <a:latin typeface="Open Sans Light" panose="020B0606030504020204" pitchFamily="34" charset="0"/>
                <a:ea typeface="Open Sans Light" panose="020B0606030504020204" pitchFamily="34" charset="0"/>
                <a:cs typeface="Open Sans Light" panose="020B0606030504020204" pitchFamily="34" charset="0"/>
              </a:rPr>
              <a:t>Recognize</a:t>
            </a:r>
            <a:r>
              <a:rPr lang="en-US" sz="1400" spc="30" dirty="0">
                <a:latin typeface="Open Sans Light" panose="020B0606030504020204" pitchFamily="34" charset="0"/>
                <a:ea typeface="Open Sans Light" panose="020B0606030504020204" pitchFamily="34" charset="0"/>
                <a:cs typeface="Open Sans Light" panose="020B0606030504020204" pitchFamily="34" charset="0"/>
              </a:rPr>
              <a:t> the impact of trauma in all areas of individual’s life</a:t>
            </a:r>
            <a:endParaRPr lang="fr-FR" sz="1400" spc="3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36" name="TextBox 35">
            <a:extLst>
              <a:ext uri="{FF2B5EF4-FFF2-40B4-BE49-F238E27FC236}">
                <a16:creationId xmlns:a16="http://schemas.microsoft.com/office/drawing/2014/main" id="{33CA1375-EF74-3847-BE5D-B6E054F8D3EC}"/>
              </a:ext>
            </a:extLst>
          </p:cNvPr>
          <p:cNvSpPr txBox="1"/>
          <p:nvPr/>
        </p:nvSpPr>
        <p:spPr>
          <a:xfrm>
            <a:off x="1385857" y="4491879"/>
            <a:ext cx="2764799" cy="463204"/>
          </a:xfrm>
          <a:prstGeom prst="rect">
            <a:avLst/>
          </a:prstGeom>
          <a:noFill/>
        </p:spPr>
        <p:txBody>
          <a:bodyPr wrap="square" lIns="0" tIns="0" rIns="0" bIns="0" rtlCol="0" anchor="b">
            <a:spAutoFit/>
          </a:bodyPr>
          <a:lstStyle/>
          <a:p>
            <a:pPr>
              <a:lnSpc>
                <a:spcPct val="110000"/>
              </a:lnSpc>
            </a:pPr>
            <a:r>
              <a:rPr lang="en-US" sz="2800" spc="30" dirty="0">
                <a:solidFill>
                  <a:schemeClr val="accent1"/>
                </a:solidFill>
                <a:latin typeface="Jost Medium" pitchFamily="2" charset="77"/>
                <a:ea typeface="Jost Medium" pitchFamily="2" charset="77"/>
                <a:cs typeface="Open Sans SemiBold" panose="020B0606030504020204" pitchFamily="34" charset="0"/>
              </a:rPr>
              <a:t>Topic 03</a:t>
            </a:r>
            <a:endParaRPr lang="fr-FR" sz="2800" spc="30" dirty="0">
              <a:solidFill>
                <a:schemeClr val="accent1"/>
              </a:solidFill>
              <a:latin typeface="Jost Medium" pitchFamily="2" charset="77"/>
              <a:ea typeface="Jost Medium" pitchFamily="2" charset="77"/>
              <a:cs typeface="Open Sans SemiBold" panose="020B0606030504020204" pitchFamily="34" charset="0"/>
            </a:endParaRPr>
          </a:p>
        </p:txBody>
      </p:sp>
      <p:sp>
        <p:nvSpPr>
          <p:cNvPr id="37" name="TextBox 36">
            <a:extLst>
              <a:ext uri="{FF2B5EF4-FFF2-40B4-BE49-F238E27FC236}">
                <a16:creationId xmlns:a16="http://schemas.microsoft.com/office/drawing/2014/main" id="{02241A84-7936-B142-85D2-847C1A862EF0}"/>
              </a:ext>
            </a:extLst>
          </p:cNvPr>
          <p:cNvSpPr txBox="1"/>
          <p:nvPr/>
        </p:nvSpPr>
        <p:spPr>
          <a:xfrm>
            <a:off x="1404711" y="4941590"/>
            <a:ext cx="3116537" cy="498791"/>
          </a:xfrm>
          <a:prstGeom prst="rect">
            <a:avLst/>
          </a:prstGeom>
          <a:noFill/>
        </p:spPr>
        <p:txBody>
          <a:bodyPr wrap="square" lIns="0" tIns="0" rIns="0" bIns="0" rtlCol="0" anchor="t">
            <a:spAutoFit/>
          </a:bodyPr>
          <a:lstStyle/>
          <a:p>
            <a:pPr>
              <a:lnSpc>
                <a:spcPct val="120000"/>
              </a:lnSpc>
            </a:pPr>
            <a:r>
              <a:rPr lang="en-US" sz="1400" b="1" spc="30" dirty="0">
                <a:latin typeface="Open Sans Light" panose="020B0606030504020204" pitchFamily="34" charset="0"/>
                <a:ea typeface="Open Sans Light" panose="020B0606030504020204" pitchFamily="34" charset="0"/>
                <a:cs typeface="Open Sans Light" panose="020B0606030504020204" pitchFamily="34" charset="0"/>
              </a:rPr>
              <a:t>Identify</a:t>
            </a:r>
            <a:r>
              <a:rPr lang="en-US" sz="1400" spc="30" dirty="0">
                <a:latin typeface="Open Sans Light" panose="020B0606030504020204" pitchFamily="34" charset="0"/>
                <a:ea typeface="Open Sans Light" panose="020B0606030504020204" pitchFamily="34" charset="0"/>
                <a:cs typeface="Open Sans Light" panose="020B0606030504020204" pitchFamily="34" charset="0"/>
              </a:rPr>
              <a:t> the importance and methods of using trauma-informed care</a:t>
            </a:r>
            <a:endParaRPr lang="fr-FR" sz="1400" spc="30" dirty="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17410" name="Picture 2">
            <a:extLst>
              <a:ext uri="{FF2B5EF4-FFF2-40B4-BE49-F238E27FC236}">
                <a16:creationId xmlns:a16="http://schemas.microsoft.com/office/drawing/2014/main" id="{CB903BE9-3140-DE29-ADB0-BD6C66A716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7569" r="12484" b="2682"/>
          <a:stretch/>
        </p:blipFill>
        <p:spPr bwMode="auto">
          <a:xfrm>
            <a:off x="4789191" y="1564946"/>
            <a:ext cx="7070393" cy="3349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99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8A0F5C-5C6B-47C2-96B1-DCDB923954D3}"/>
              </a:ext>
            </a:extLst>
          </p:cNvPr>
          <p:cNvSpPr txBox="1"/>
          <p:nvPr/>
        </p:nvSpPr>
        <p:spPr>
          <a:xfrm>
            <a:off x="1395779" y="1799004"/>
            <a:ext cx="9505950" cy="4585871"/>
          </a:xfrm>
          <a:prstGeom prst="rect">
            <a:avLst/>
          </a:prstGeom>
          <a:noFill/>
        </p:spPr>
        <p:txBody>
          <a:bodyPr wrap="square" lIns="0" tIns="0" rIns="0" bIns="0" rtlCol="0" anchor="t">
            <a:spAutoFit/>
          </a:bodyPr>
          <a:lstStyle/>
          <a:p>
            <a:pPr algn="ctr" rtl="0">
              <a:spcBef>
                <a:spcPts val="0"/>
              </a:spcBef>
              <a:spcAft>
                <a:spcPts val="0"/>
              </a:spcAft>
            </a:pPr>
            <a:r>
              <a:rPr lang="en-US" sz="4000" b="0" i="0" u="none" strike="noStrike" dirty="0">
                <a:effectLst/>
                <a:latin typeface="Jost Medium"/>
              </a:rPr>
              <a:t>Trauma-Informed care is a </a:t>
            </a:r>
            <a:r>
              <a:rPr lang="en-US" sz="4000" b="0" i="0" u="sng" strike="noStrike" dirty="0">
                <a:effectLst/>
                <a:latin typeface="Jost Medium"/>
              </a:rPr>
              <a:t>proactive approach to safety</a:t>
            </a:r>
            <a:r>
              <a:rPr lang="en-US" sz="4000" b="0" i="0" u="none" strike="noStrike" dirty="0">
                <a:effectLst/>
                <a:latin typeface="Jost Medium"/>
              </a:rPr>
              <a:t>, creates opportunities for </a:t>
            </a:r>
            <a:r>
              <a:rPr lang="en-US" sz="4000" b="0" i="0" u="none" strike="noStrike" dirty="0">
                <a:solidFill>
                  <a:schemeClr val="accent1"/>
                </a:solidFill>
                <a:effectLst/>
                <a:latin typeface="Jost Medium"/>
              </a:rPr>
              <a:t>choice</a:t>
            </a:r>
            <a:r>
              <a:rPr lang="en-US" sz="4000" b="0" i="0" u="none" strike="noStrike" dirty="0">
                <a:effectLst/>
                <a:latin typeface="Jost Medium"/>
              </a:rPr>
              <a:t>, </a:t>
            </a:r>
            <a:r>
              <a:rPr lang="en-US" sz="4000" b="0" i="0" u="none" strike="noStrike" dirty="0">
                <a:solidFill>
                  <a:schemeClr val="accent1"/>
                </a:solidFill>
                <a:effectLst/>
                <a:latin typeface="Jost Medium"/>
              </a:rPr>
              <a:t>power</a:t>
            </a:r>
            <a:r>
              <a:rPr lang="en-US" sz="4000" b="0" i="0" u="none" strike="noStrike" dirty="0">
                <a:effectLst/>
                <a:latin typeface="Jost Medium"/>
              </a:rPr>
              <a:t>, and </a:t>
            </a:r>
            <a:r>
              <a:rPr lang="en-US" sz="4000" b="0" i="0" u="none" strike="noStrike" dirty="0">
                <a:solidFill>
                  <a:schemeClr val="accent1"/>
                </a:solidFill>
                <a:effectLst/>
                <a:latin typeface="Jost Medium"/>
              </a:rPr>
              <a:t>control</a:t>
            </a:r>
            <a:r>
              <a:rPr lang="en-US" sz="4000" b="0" i="0" u="none" strike="noStrike" dirty="0">
                <a:effectLst/>
                <a:latin typeface="Jost Medium"/>
              </a:rPr>
              <a:t> and reduces the possibility of re-traumatization.</a:t>
            </a:r>
          </a:p>
          <a:p>
            <a:pPr algn="ctr" rtl="0">
              <a:spcBef>
                <a:spcPts val="0"/>
              </a:spcBef>
              <a:spcAft>
                <a:spcPts val="0"/>
              </a:spcAft>
            </a:pPr>
            <a:r>
              <a:rPr lang="en-US" sz="4000" b="0" i="0" u="none" strike="noStrike" dirty="0">
                <a:effectLst/>
                <a:latin typeface="Jost Medium"/>
              </a:rPr>
              <a:t> </a:t>
            </a:r>
            <a:endParaRPr lang="en-US" sz="7200" b="0" dirty="0">
              <a:effectLst/>
              <a:latin typeface="Jost Medium"/>
            </a:endParaRPr>
          </a:p>
          <a:p>
            <a:pPr algn="ctr" rtl="0">
              <a:spcBef>
                <a:spcPts val="0"/>
              </a:spcBef>
              <a:spcAft>
                <a:spcPts val="0"/>
              </a:spcAft>
            </a:pPr>
            <a:r>
              <a:rPr lang="en-US" sz="1800" b="0" i="0" u="none" strike="noStrike" dirty="0">
                <a:effectLst/>
                <a:latin typeface="Jost"/>
              </a:rPr>
              <a:t>Center for Substance Abuse Treatment  |  2019</a:t>
            </a:r>
            <a:endParaRPr lang="en-US" sz="4000" b="0" dirty="0">
              <a:effectLst/>
            </a:endParaRPr>
          </a:p>
          <a:p>
            <a:br>
              <a:rPr lang="en-US" sz="4000" dirty="0"/>
            </a:br>
            <a:endParaRPr lang="fr-FR" sz="4000" dirty="0">
              <a:latin typeface="Jost Medium" pitchFamily="2" charset="77"/>
              <a:ea typeface="Jost Medium" pitchFamily="2" charset="77"/>
              <a:cs typeface="Helvetica Neue Moyen" charset="0"/>
            </a:endParaRPr>
          </a:p>
        </p:txBody>
      </p:sp>
    </p:spTree>
    <p:extLst>
      <p:ext uri="{BB962C8B-B14F-4D97-AF65-F5344CB8AC3E}">
        <p14:creationId xmlns:p14="http://schemas.microsoft.com/office/powerpoint/2010/main" val="1726531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A948CE-C207-4CCB-B3B2-76D22E3811CC}"/>
              </a:ext>
            </a:extLst>
          </p:cNvPr>
          <p:cNvSpPr txBox="1"/>
          <p:nvPr/>
        </p:nvSpPr>
        <p:spPr>
          <a:xfrm>
            <a:off x="1343025" y="1859578"/>
            <a:ext cx="3500437" cy="1495794"/>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54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rPr>
              <a:t>Why is TIC important?</a:t>
            </a:r>
            <a:endParaRPr kumimoji="0" lang="fr-FR" sz="54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endParaRPr>
          </a:p>
        </p:txBody>
      </p:sp>
      <p:sp>
        <p:nvSpPr>
          <p:cNvPr id="15" name="TextBox 14">
            <a:extLst>
              <a:ext uri="{FF2B5EF4-FFF2-40B4-BE49-F238E27FC236}">
                <a16:creationId xmlns:a16="http://schemas.microsoft.com/office/drawing/2014/main" id="{E2CF1FA7-EC6D-4E96-B3A6-30F75D0E5371}"/>
              </a:ext>
            </a:extLst>
          </p:cNvPr>
          <p:cNvSpPr txBox="1"/>
          <p:nvPr/>
        </p:nvSpPr>
        <p:spPr>
          <a:xfrm>
            <a:off x="1343025" y="3281087"/>
            <a:ext cx="4143375" cy="2915350"/>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b="0" i="0" u="none" strike="noStrike" dirty="0">
                <a:solidFill>
                  <a:srgbClr val="272727"/>
                </a:solidFill>
                <a:effectLst/>
                <a:latin typeface="Open Sans Light" panose="020B0306030504020204" pitchFamily="34" charset="0"/>
                <a:ea typeface="Open Sans Light" panose="020B0306030504020204" pitchFamily="34" charset="0"/>
                <a:cs typeface="Open Sans Light" panose="020B0306030504020204" pitchFamily="34" charset="0"/>
              </a:rPr>
              <a:t>Trauma informed care shifts the focus from “what’s wrong” to “what happened”.  Through trauma-informed care, experiences and needs are valued, including those of caregivers. It can help build a  network of relationships between the survivor, service providers, organizations, friends and family, and the community.</a:t>
            </a:r>
            <a:endParaRPr kumimoji="0" lang="en-US" sz="1100" u="none" strike="noStrike" kern="1200" cap="none" spc="0" normalizeH="0" baseline="0" noProof="0" dirty="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TextBox 23">
            <a:extLst>
              <a:ext uri="{FF2B5EF4-FFF2-40B4-BE49-F238E27FC236}">
                <a16:creationId xmlns:a16="http://schemas.microsoft.com/office/drawing/2014/main" id="{3E8A07F2-9D8B-4888-8447-A7FA7F93695E}"/>
              </a:ext>
            </a:extLst>
          </p:cNvPr>
          <p:cNvSpPr txBox="1"/>
          <p:nvPr/>
        </p:nvSpPr>
        <p:spPr>
          <a:xfrm>
            <a:off x="8216029" y="900608"/>
            <a:ext cx="2160000" cy="30777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rPr>
              <a:t>Understand</a:t>
            </a:r>
            <a:endParaRPr kumimoji="0" lang="fr-FR" sz="20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endParaRPr>
          </a:p>
        </p:txBody>
      </p:sp>
      <p:sp>
        <p:nvSpPr>
          <p:cNvPr id="25" name="TextBox 24">
            <a:extLst>
              <a:ext uri="{FF2B5EF4-FFF2-40B4-BE49-F238E27FC236}">
                <a16:creationId xmlns:a16="http://schemas.microsoft.com/office/drawing/2014/main" id="{21AE9550-41CC-4FFF-90FD-34983F7955BB}"/>
              </a:ext>
            </a:extLst>
          </p:cNvPr>
          <p:cNvSpPr txBox="1"/>
          <p:nvPr/>
        </p:nvSpPr>
        <p:spPr>
          <a:xfrm>
            <a:off x="8213498" y="1335075"/>
            <a:ext cx="2825289" cy="1828706"/>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rtl="0">
              <a:spcBef>
                <a:spcPts val="0"/>
              </a:spcBef>
              <a:spcAft>
                <a:spcPts val="0"/>
              </a:spcAft>
            </a:pPr>
            <a:r>
              <a:rPr lang="en-US" sz="1800" b="0" i="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Can help to provide caregivers with a complete picture of persons life situation </a:t>
            </a:r>
            <a:endParaRPr lang="en-US" b="0" dirty="0">
              <a:effectLst/>
              <a:latin typeface="Open Sans Light" panose="020B0306030504020204" pitchFamily="34" charset="0"/>
              <a:ea typeface="Open Sans Light" panose="020B0306030504020204" pitchFamily="34" charset="0"/>
              <a:cs typeface="Open Sans Light" panose="020B0306030504020204" pitchFamily="34" charset="0"/>
            </a:endParaRPr>
          </a:p>
          <a:p>
            <a:br>
              <a:rPr lang="en-US" dirty="0"/>
            </a:br>
            <a:endParaRPr lang="en-US"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26" name="TextBox 25">
            <a:extLst>
              <a:ext uri="{FF2B5EF4-FFF2-40B4-BE49-F238E27FC236}">
                <a16:creationId xmlns:a16="http://schemas.microsoft.com/office/drawing/2014/main" id="{ADE63C93-31F2-441A-A6ED-5E1B282E1382}"/>
              </a:ext>
            </a:extLst>
          </p:cNvPr>
          <p:cNvSpPr txBox="1"/>
          <p:nvPr/>
        </p:nvSpPr>
        <p:spPr>
          <a:xfrm>
            <a:off x="8216029" y="2755260"/>
            <a:ext cx="2160000" cy="30777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rPr>
              <a:t>Connect</a:t>
            </a:r>
            <a:endParaRPr kumimoji="0" lang="fr-FR" sz="20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endParaRPr>
          </a:p>
        </p:txBody>
      </p:sp>
      <p:sp>
        <p:nvSpPr>
          <p:cNvPr id="27" name="TextBox 26">
            <a:extLst>
              <a:ext uri="{FF2B5EF4-FFF2-40B4-BE49-F238E27FC236}">
                <a16:creationId xmlns:a16="http://schemas.microsoft.com/office/drawing/2014/main" id="{285785E0-B39D-40B1-8381-5D72D373B244}"/>
              </a:ext>
            </a:extLst>
          </p:cNvPr>
          <p:cNvSpPr txBox="1"/>
          <p:nvPr/>
        </p:nvSpPr>
        <p:spPr>
          <a:xfrm>
            <a:off x="8213498" y="3181925"/>
            <a:ext cx="2825289" cy="1203278"/>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ct val="150000"/>
              </a:lnSpc>
              <a:defRPr/>
            </a:pPr>
            <a:r>
              <a:rPr lang="en-US" sz="1800" b="0" i="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Can increase engagement, treatment adherence and health outcomes</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TextBox 27">
            <a:extLst>
              <a:ext uri="{FF2B5EF4-FFF2-40B4-BE49-F238E27FC236}">
                <a16:creationId xmlns:a16="http://schemas.microsoft.com/office/drawing/2014/main" id="{A45C6AF6-2FE1-4FAC-8274-38A14F8812BF}"/>
              </a:ext>
            </a:extLst>
          </p:cNvPr>
          <p:cNvSpPr txBox="1"/>
          <p:nvPr/>
        </p:nvSpPr>
        <p:spPr>
          <a:xfrm>
            <a:off x="8216029" y="4635303"/>
            <a:ext cx="2160000" cy="30777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rPr>
              <a:t>Heal</a:t>
            </a:r>
            <a:endParaRPr kumimoji="0" lang="fr-FR" sz="20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endParaRPr>
          </a:p>
        </p:txBody>
      </p:sp>
      <p:sp>
        <p:nvSpPr>
          <p:cNvPr id="29" name="TextBox 28">
            <a:extLst>
              <a:ext uri="{FF2B5EF4-FFF2-40B4-BE49-F238E27FC236}">
                <a16:creationId xmlns:a16="http://schemas.microsoft.com/office/drawing/2014/main" id="{848AE156-9A7B-4D28-8AF3-3AD82DB918E4}"/>
              </a:ext>
            </a:extLst>
          </p:cNvPr>
          <p:cNvSpPr txBox="1"/>
          <p:nvPr/>
        </p:nvSpPr>
        <p:spPr>
          <a:xfrm>
            <a:off x="8213498" y="5027813"/>
            <a:ext cx="2825289" cy="787780"/>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ct val="150000"/>
              </a:lnSpc>
              <a:defRPr/>
            </a:pPr>
            <a:r>
              <a:rPr lang="en-US" sz="1800" b="0" i="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Can reduce excessive health care costs</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6" name="Graphic 15">
            <a:extLst>
              <a:ext uri="{FF2B5EF4-FFF2-40B4-BE49-F238E27FC236}">
                <a16:creationId xmlns:a16="http://schemas.microsoft.com/office/drawing/2014/main" id="{5D74A1B1-B426-4BE4-BF52-21D48C845D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53886" y="888680"/>
            <a:ext cx="300458" cy="300458"/>
          </a:xfrm>
          <a:prstGeom prst="rect">
            <a:avLst/>
          </a:prstGeom>
        </p:spPr>
      </p:pic>
      <p:pic>
        <p:nvPicPr>
          <p:cNvPr id="17" name="Graphic 16">
            <a:extLst>
              <a:ext uri="{FF2B5EF4-FFF2-40B4-BE49-F238E27FC236}">
                <a16:creationId xmlns:a16="http://schemas.microsoft.com/office/drawing/2014/main" id="{80D3F298-7B03-45E3-9A7D-0C01297A264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53886" y="2770075"/>
            <a:ext cx="300458" cy="300458"/>
          </a:xfrm>
          <a:prstGeom prst="rect">
            <a:avLst/>
          </a:prstGeom>
        </p:spPr>
      </p:pic>
      <p:pic>
        <p:nvPicPr>
          <p:cNvPr id="19" name="Graphic 18">
            <a:extLst>
              <a:ext uri="{FF2B5EF4-FFF2-40B4-BE49-F238E27FC236}">
                <a16:creationId xmlns:a16="http://schemas.microsoft.com/office/drawing/2014/main" id="{EF0DA220-6087-4844-8D65-3A8DB2A62C4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53886" y="4650118"/>
            <a:ext cx="300458" cy="300458"/>
          </a:xfrm>
          <a:prstGeom prst="rect">
            <a:avLst/>
          </a:prstGeom>
        </p:spPr>
      </p:pic>
    </p:spTree>
    <p:extLst>
      <p:ext uri="{BB962C8B-B14F-4D97-AF65-F5344CB8AC3E}">
        <p14:creationId xmlns:p14="http://schemas.microsoft.com/office/powerpoint/2010/main" val="804422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86E350D-6273-AE4B-B39C-BBC72260E657}"/>
              </a:ext>
            </a:extLst>
          </p:cNvPr>
          <p:cNvCxnSpPr/>
          <p:nvPr/>
        </p:nvCxnSpPr>
        <p:spPr>
          <a:xfrm>
            <a:off x="609600" y="-170039"/>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83601C-8C04-2A46-8459-62F7CCDB08A6}"/>
              </a:ext>
            </a:extLst>
          </p:cNvPr>
          <p:cNvSpPr txBox="1"/>
          <p:nvPr/>
        </p:nvSpPr>
        <p:spPr>
          <a:xfrm>
            <a:off x="895297" y="1277156"/>
            <a:ext cx="7493630" cy="521938"/>
          </a:xfrm>
          <a:prstGeom prst="rect">
            <a:avLst/>
          </a:prstGeom>
          <a:noFill/>
        </p:spPr>
        <p:txBody>
          <a:bodyPr wrap="square" lIns="0" tIns="0" bIns="0" rtlCol="0" anchor="t">
            <a:spAutoFit/>
          </a:bodyPr>
          <a:lstStyle/>
          <a:p>
            <a:pPr>
              <a:lnSpc>
                <a:spcPts val="4300"/>
              </a:lnSpc>
            </a:pPr>
            <a:r>
              <a:rPr lang="en-US" sz="3200" dirty="0">
                <a:latin typeface="Jost Medium" pitchFamily="2" charset="77"/>
                <a:ea typeface="Jost Medium" pitchFamily="2" charset="77"/>
              </a:rPr>
              <a:t>Considerations for TIC in the IDD field</a:t>
            </a:r>
          </a:p>
        </p:txBody>
      </p:sp>
      <p:sp>
        <p:nvSpPr>
          <p:cNvPr id="8" name="TextBox 7">
            <a:extLst>
              <a:ext uri="{FF2B5EF4-FFF2-40B4-BE49-F238E27FC236}">
                <a16:creationId xmlns:a16="http://schemas.microsoft.com/office/drawing/2014/main" id="{39B4F94C-D98A-2040-94F2-F85CE9937C58}"/>
              </a:ext>
            </a:extLst>
          </p:cNvPr>
          <p:cNvSpPr txBox="1"/>
          <p:nvPr/>
        </p:nvSpPr>
        <p:spPr>
          <a:xfrm>
            <a:off x="895297" y="2318142"/>
            <a:ext cx="9462847" cy="2051844"/>
          </a:xfrm>
          <a:prstGeom prst="rect">
            <a:avLst/>
          </a:prstGeom>
          <a:noFill/>
        </p:spPr>
        <p:txBody>
          <a:bodyPr wrap="square" lIns="0" tIns="0" bIns="0" rtlCol="0" anchor="t">
            <a:spAutoFit/>
          </a:bodyPr>
          <a:lstStyle/>
          <a:p>
            <a:pPr marL="285750" indent="-285750">
              <a:lnSpc>
                <a:spcPts val="2300"/>
              </a:lnSpc>
              <a:buFont typeface="Wingdings" panose="05000000000000000000" pitchFamily="2" charset="2"/>
              <a:buChar char="v"/>
            </a:pPr>
            <a:endParaRPr lang="en-US" sz="1800" b="0" i="0" u="none" strike="noStrike" dirty="0">
              <a:solidFill>
                <a:srgbClr val="000000"/>
              </a:solidFill>
              <a:effectLst/>
              <a:latin typeface="Jost"/>
            </a:endParaRPr>
          </a:p>
          <a:p>
            <a:pPr marL="285750" indent="-285750">
              <a:lnSpc>
                <a:spcPts val="2300"/>
              </a:lnSpc>
              <a:buFont typeface="Wingdings" panose="05000000000000000000" pitchFamily="2" charset="2"/>
              <a:buChar char="v"/>
            </a:pPr>
            <a:r>
              <a:rPr lang="en-US" sz="1800" b="0" i="0" u="none" strike="noStrike" dirty="0">
                <a:solidFill>
                  <a:srgbClr val="000000"/>
                </a:solidFill>
                <a:effectLst/>
                <a:latin typeface="Jost"/>
              </a:rPr>
              <a:t>This field has a long (and recent) history of trauma</a:t>
            </a:r>
          </a:p>
          <a:p>
            <a:pPr marL="285750" indent="-285750">
              <a:lnSpc>
                <a:spcPts val="2300"/>
              </a:lnSpc>
              <a:buFont typeface="Wingdings" panose="05000000000000000000" pitchFamily="2" charset="2"/>
              <a:buChar char="v"/>
            </a:pPr>
            <a:r>
              <a:rPr lang="en-US" sz="1800" b="0" i="0" u="none" strike="noStrike" dirty="0">
                <a:solidFill>
                  <a:srgbClr val="000000"/>
                </a:solidFill>
                <a:effectLst/>
                <a:latin typeface="Jost"/>
              </a:rPr>
              <a:t>We have already learned that in this field, prevalence of trauma is higher in service recipients and service providers</a:t>
            </a:r>
          </a:p>
          <a:p>
            <a:pPr marL="285750" indent="-285750">
              <a:lnSpc>
                <a:spcPts val="2300"/>
              </a:lnSpc>
              <a:buFont typeface="Wingdings" panose="05000000000000000000" pitchFamily="2" charset="2"/>
              <a:buChar char="v"/>
            </a:pPr>
            <a:r>
              <a:rPr lang="en-US" sz="1800" b="0" i="0" u="none" strike="noStrike" dirty="0">
                <a:solidFill>
                  <a:srgbClr val="000000"/>
                </a:solidFill>
                <a:effectLst/>
                <a:latin typeface="Jost"/>
              </a:rPr>
              <a:t>Turnover is more than a financial burden</a:t>
            </a:r>
          </a:p>
          <a:p>
            <a:pPr marL="285750" indent="-285750">
              <a:lnSpc>
                <a:spcPts val="2300"/>
              </a:lnSpc>
              <a:buFont typeface="Wingdings" panose="05000000000000000000" pitchFamily="2" charset="2"/>
              <a:buChar char="v"/>
            </a:pPr>
            <a:r>
              <a:rPr lang="en-US" sz="1800" b="0" i="0" u="none" strike="noStrike" dirty="0">
                <a:solidFill>
                  <a:srgbClr val="000000"/>
                </a:solidFill>
                <a:effectLst/>
                <a:latin typeface="Jost"/>
              </a:rPr>
              <a:t>Many current practices in this field lead to re-traumatization</a:t>
            </a:r>
          </a:p>
          <a:p>
            <a:pPr marL="285750" indent="-285750">
              <a:lnSpc>
                <a:spcPts val="2300"/>
              </a:lnSpc>
              <a:buFont typeface="Wingdings" panose="05000000000000000000" pitchFamily="2" charset="2"/>
              <a:buChar char="v"/>
            </a:pPr>
            <a:r>
              <a:rPr lang="en-US" sz="1800" b="0" i="0" u="none" strike="noStrike" dirty="0">
                <a:solidFill>
                  <a:srgbClr val="000000"/>
                </a:solidFill>
                <a:effectLst/>
                <a:latin typeface="Jost"/>
              </a:rPr>
              <a:t>Often your response either retriggers or empowers</a:t>
            </a:r>
          </a:p>
        </p:txBody>
      </p:sp>
      <p:sp>
        <p:nvSpPr>
          <p:cNvPr id="4" name="TextBox 3">
            <a:extLst>
              <a:ext uri="{FF2B5EF4-FFF2-40B4-BE49-F238E27FC236}">
                <a16:creationId xmlns:a16="http://schemas.microsoft.com/office/drawing/2014/main" id="{5C648A99-50F4-4D3B-DB5E-0738BCD7DEB6}"/>
              </a:ext>
            </a:extLst>
          </p:cNvPr>
          <p:cNvSpPr txBox="1"/>
          <p:nvPr/>
        </p:nvSpPr>
        <p:spPr>
          <a:xfrm>
            <a:off x="5493328" y="4719860"/>
            <a:ext cx="6096000" cy="923330"/>
          </a:xfrm>
          <a:prstGeom prst="rect">
            <a:avLst/>
          </a:prstGeom>
          <a:noFill/>
        </p:spPr>
        <p:txBody>
          <a:bodyPr wrap="square">
            <a:spAutoFit/>
          </a:bodyPr>
          <a:lstStyle/>
          <a:p>
            <a:r>
              <a:rPr lang="en-US" sz="1800" b="0" i="0" u="sng" dirty="0">
                <a:solidFill>
                  <a:srgbClr val="272727"/>
                </a:solidFill>
                <a:effectLst/>
                <a:latin typeface="Jost"/>
              </a:rPr>
              <a:t>Trauma will travel through the system until the people working in and designing the system actively engage in ending the cycle and healing the trauma from the past. </a:t>
            </a:r>
            <a:endParaRPr lang="en-US" dirty="0"/>
          </a:p>
        </p:txBody>
      </p:sp>
    </p:spTree>
    <p:extLst>
      <p:ext uri="{BB962C8B-B14F-4D97-AF65-F5344CB8AC3E}">
        <p14:creationId xmlns:p14="http://schemas.microsoft.com/office/powerpoint/2010/main" val="4019738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8A0F5C-5C6B-47C2-96B1-DCDB923954D3}"/>
              </a:ext>
            </a:extLst>
          </p:cNvPr>
          <p:cNvSpPr txBox="1"/>
          <p:nvPr/>
        </p:nvSpPr>
        <p:spPr>
          <a:xfrm>
            <a:off x="1343025" y="1081364"/>
            <a:ext cx="9505950" cy="5539978"/>
          </a:xfrm>
          <a:prstGeom prst="rect">
            <a:avLst/>
          </a:prstGeom>
          <a:noFill/>
        </p:spPr>
        <p:txBody>
          <a:bodyPr wrap="square" lIns="0" tIns="0" rIns="0" bIns="0" rtlCol="0" anchor="t">
            <a:spAutoFit/>
          </a:bodyPr>
          <a:lstStyle/>
          <a:p>
            <a:pPr algn="ctr" rtl="0">
              <a:spcBef>
                <a:spcPts val="0"/>
              </a:spcBef>
              <a:spcAft>
                <a:spcPts val="0"/>
              </a:spcAft>
            </a:pPr>
            <a:r>
              <a:rPr lang="en-US" sz="4400" b="0" i="0" u="none" strike="noStrike" dirty="0">
                <a:effectLst/>
                <a:latin typeface="Jost"/>
              </a:rPr>
              <a:t>The underlying experience of psychological trauma includes </a:t>
            </a:r>
            <a:r>
              <a:rPr lang="en-US" sz="4400" b="0" i="0" u="none" strike="noStrike" dirty="0">
                <a:solidFill>
                  <a:schemeClr val="accent1"/>
                </a:solidFill>
                <a:effectLst/>
                <a:latin typeface="Jost"/>
              </a:rPr>
              <a:t>disempowerment</a:t>
            </a:r>
            <a:r>
              <a:rPr lang="en-US" sz="4400" b="0" i="0" u="none" strike="noStrike" dirty="0">
                <a:effectLst/>
                <a:latin typeface="Jost"/>
              </a:rPr>
              <a:t> and </a:t>
            </a:r>
            <a:r>
              <a:rPr lang="en-US" sz="4400" b="0" i="0" u="none" strike="noStrike" dirty="0">
                <a:solidFill>
                  <a:schemeClr val="accent1"/>
                </a:solidFill>
                <a:effectLst/>
                <a:latin typeface="Jost"/>
              </a:rPr>
              <a:t>disconnection</a:t>
            </a:r>
            <a:r>
              <a:rPr lang="en-US" sz="4400" b="0" i="0" u="none" strike="noStrike" dirty="0">
                <a:effectLst/>
                <a:latin typeface="Jost"/>
              </a:rPr>
              <a:t>. Therefore, recovery requires </a:t>
            </a:r>
            <a:r>
              <a:rPr lang="en-US" sz="4400" b="0" i="0" u="none" strike="noStrike" dirty="0">
                <a:solidFill>
                  <a:schemeClr val="accent1"/>
                </a:solidFill>
                <a:effectLst/>
                <a:latin typeface="Jost"/>
              </a:rPr>
              <a:t>empowerment</a:t>
            </a:r>
            <a:r>
              <a:rPr lang="en-US" sz="4400" b="0" i="0" u="none" strike="noStrike" dirty="0">
                <a:effectLst/>
                <a:latin typeface="Jost"/>
              </a:rPr>
              <a:t> and </a:t>
            </a:r>
            <a:r>
              <a:rPr lang="en-US" sz="4400" b="0" i="0" u="none" strike="noStrike" dirty="0">
                <a:solidFill>
                  <a:schemeClr val="accent1"/>
                </a:solidFill>
                <a:effectLst/>
                <a:latin typeface="Jost"/>
              </a:rPr>
              <a:t>connection</a:t>
            </a:r>
            <a:r>
              <a:rPr lang="en-US" sz="4400" b="0" i="0" u="none" strike="noStrike" dirty="0">
                <a:effectLst/>
                <a:latin typeface="Jost"/>
              </a:rPr>
              <a:t>. </a:t>
            </a:r>
          </a:p>
          <a:p>
            <a:pPr algn="ctr" rtl="0">
              <a:spcBef>
                <a:spcPts val="0"/>
              </a:spcBef>
              <a:spcAft>
                <a:spcPts val="0"/>
              </a:spcAft>
            </a:pPr>
            <a:r>
              <a:rPr lang="en-US" sz="8000" b="0" i="0" u="none" strike="noStrike" dirty="0">
                <a:effectLst/>
                <a:latin typeface="Jost Medium"/>
              </a:rPr>
              <a:t> </a:t>
            </a:r>
            <a:endParaRPr lang="en-US" sz="19900" b="0" dirty="0">
              <a:effectLst/>
              <a:latin typeface="Jost Medium"/>
            </a:endParaRPr>
          </a:p>
          <a:p>
            <a:pPr algn="ctr" rtl="0">
              <a:spcBef>
                <a:spcPts val="0"/>
              </a:spcBef>
              <a:spcAft>
                <a:spcPts val="0"/>
              </a:spcAft>
            </a:pPr>
            <a:r>
              <a:rPr lang="en-US" sz="2000" b="0" i="1" u="sng" dirty="0">
                <a:effectLst/>
                <a:latin typeface="Jost"/>
              </a:rPr>
              <a:t>These core aspects can be especially difficult for someone with IDD to obtain. </a:t>
            </a:r>
            <a:r>
              <a:rPr lang="en-US" sz="2000" b="0" i="0" u="none" strike="noStrike" dirty="0">
                <a:effectLst/>
                <a:latin typeface="Jost"/>
              </a:rPr>
              <a:t> </a:t>
            </a:r>
            <a:br>
              <a:rPr lang="en-US" sz="4000" dirty="0"/>
            </a:br>
            <a:endParaRPr lang="fr-FR" sz="4000" dirty="0">
              <a:latin typeface="Jost Medium" pitchFamily="2" charset="77"/>
              <a:ea typeface="Jost Medium" pitchFamily="2" charset="77"/>
              <a:cs typeface="Helvetica Neue Moyen" charset="0"/>
            </a:endParaRPr>
          </a:p>
        </p:txBody>
      </p:sp>
    </p:spTree>
    <p:extLst>
      <p:ext uri="{BB962C8B-B14F-4D97-AF65-F5344CB8AC3E}">
        <p14:creationId xmlns:p14="http://schemas.microsoft.com/office/powerpoint/2010/main" val="3025912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DCB2325-7CEB-4EDA-8345-459583EDC1EB}"/>
              </a:ext>
            </a:extLst>
          </p:cNvPr>
          <p:cNvSpPr txBox="1"/>
          <p:nvPr/>
        </p:nvSpPr>
        <p:spPr>
          <a:xfrm>
            <a:off x="2378477" y="2730655"/>
            <a:ext cx="3020000" cy="674544"/>
          </a:xfrm>
          <a:prstGeom prst="rect">
            <a:avLst/>
          </a:prstGeom>
          <a:noFill/>
        </p:spPr>
        <p:txBody>
          <a:bodyPr wrap="square" lIns="0" tIns="0" bIns="0" rtlCol="0" anchor="t">
            <a:spAutoFit/>
          </a:bodyPr>
          <a:lstStyle/>
          <a:p>
            <a:pPr>
              <a:lnSpc>
                <a:spcPct val="125000"/>
              </a:lnSpc>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Training can help staff to understand how trauma can affect the individuals they support. </a:t>
            </a:r>
          </a:p>
        </p:txBody>
      </p:sp>
      <p:sp>
        <p:nvSpPr>
          <p:cNvPr id="11" name="TextBox 10">
            <a:extLst>
              <a:ext uri="{FF2B5EF4-FFF2-40B4-BE49-F238E27FC236}">
                <a16:creationId xmlns:a16="http://schemas.microsoft.com/office/drawing/2014/main" id="{B5492B35-68E6-4BF4-8175-E5D811F0983C}"/>
              </a:ext>
            </a:extLst>
          </p:cNvPr>
          <p:cNvSpPr txBox="1"/>
          <p:nvPr/>
        </p:nvSpPr>
        <p:spPr>
          <a:xfrm>
            <a:off x="2378477" y="2350615"/>
            <a:ext cx="2528829" cy="241285"/>
          </a:xfrm>
          <a:prstGeom prst="rect">
            <a:avLst/>
          </a:prstGeom>
          <a:noFill/>
        </p:spPr>
        <p:txBody>
          <a:bodyPr wrap="square" lIns="0" tIns="0" bIns="0" rtlCol="0" anchor="b">
            <a:spAutoFit/>
          </a:bodyPr>
          <a:lstStyle/>
          <a:p>
            <a:pPr>
              <a:lnSpc>
                <a:spcPct val="120000"/>
              </a:lnSpc>
            </a:pPr>
            <a:r>
              <a:rPr lang="fr-FR" sz="1400" spc="300" dirty="0">
                <a:solidFill>
                  <a:schemeClr val="accent1"/>
                </a:solidFill>
                <a:latin typeface="Jost Medium" pitchFamily="2" charset="77"/>
                <a:ea typeface="Jost Medium" pitchFamily="2" charset="77"/>
                <a:cs typeface="Helvetica Neue Normal" charset="0"/>
              </a:rPr>
              <a:t>TRAINING</a:t>
            </a:r>
          </a:p>
        </p:txBody>
      </p:sp>
      <p:sp>
        <p:nvSpPr>
          <p:cNvPr id="17" name="Oval 16">
            <a:extLst>
              <a:ext uri="{FF2B5EF4-FFF2-40B4-BE49-F238E27FC236}">
                <a16:creationId xmlns:a16="http://schemas.microsoft.com/office/drawing/2014/main" id="{12C1CC1C-5536-C240-9B7E-641361D3852B}"/>
              </a:ext>
            </a:extLst>
          </p:cNvPr>
          <p:cNvSpPr/>
          <p:nvPr/>
        </p:nvSpPr>
        <p:spPr>
          <a:xfrm>
            <a:off x="1303506" y="2346381"/>
            <a:ext cx="549220" cy="549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spc="300" dirty="0">
                <a:solidFill>
                  <a:schemeClr val="bg1"/>
                </a:solidFill>
                <a:latin typeface="Jost SemiBold" pitchFamily="2" charset="77"/>
                <a:ea typeface="Jost SemiBold" pitchFamily="2" charset="77"/>
              </a:rPr>
              <a:t>1</a:t>
            </a:r>
            <a:endParaRPr lang="en-US" b="1" spc="300" dirty="0">
              <a:solidFill>
                <a:schemeClr val="bg1"/>
              </a:solidFill>
              <a:latin typeface="Jost SemiBold" pitchFamily="2" charset="77"/>
              <a:ea typeface="Jost SemiBold" pitchFamily="2" charset="77"/>
            </a:endParaRPr>
          </a:p>
        </p:txBody>
      </p:sp>
      <p:sp>
        <p:nvSpPr>
          <p:cNvPr id="16" name="Oval 15">
            <a:extLst>
              <a:ext uri="{FF2B5EF4-FFF2-40B4-BE49-F238E27FC236}">
                <a16:creationId xmlns:a16="http://schemas.microsoft.com/office/drawing/2014/main" id="{4F699958-32DB-E54D-B5E0-5D59FD32435C}"/>
              </a:ext>
            </a:extLst>
          </p:cNvPr>
          <p:cNvSpPr/>
          <p:nvPr/>
        </p:nvSpPr>
        <p:spPr>
          <a:xfrm>
            <a:off x="6453095" y="2346381"/>
            <a:ext cx="549220" cy="549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spc="300" dirty="0">
                <a:solidFill>
                  <a:schemeClr val="bg1"/>
                </a:solidFill>
                <a:latin typeface="Jost SemiBold" pitchFamily="2" charset="77"/>
                <a:ea typeface="Jost SemiBold" pitchFamily="2" charset="77"/>
              </a:rPr>
              <a:t>2</a:t>
            </a:r>
            <a:endParaRPr lang="en-US" b="1" spc="300" dirty="0">
              <a:solidFill>
                <a:schemeClr val="bg1"/>
              </a:solidFill>
              <a:latin typeface="Jost SemiBold" pitchFamily="2" charset="77"/>
              <a:ea typeface="Jost SemiBold" pitchFamily="2" charset="77"/>
            </a:endParaRPr>
          </a:p>
        </p:txBody>
      </p:sp>
      <p:sp>
        <p:nvSpPr>
          <p:cNvPr id="19" name="Oval 18">
            <a:extLst>
              <a:ext uri="{FF2B5EF4-FFF2-40B4-BE49-F238E27FC236}">
                <a16:creationId xmlns:a16="http://schemas.microsoft.com/office/drawing/2014/main" id="{D2EA89A9-580E-F244-B0D4-9905C364BAA9}"/>
              </a:ext>
            </a:extLst>
          </p:cNvPr>
          <p:cNvSpPr/>
          <p:nvPr/>
        </p:nvSpPr>
        <p:spPr>
          <a:xfrm>
            <a:off x="1288108" y="4234160"/>
            <a:ext cx="549220" cy="549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spc="300" dirty="0">
                <a:solidFill>
                  <a:schemeClr val="bg1"/>
                </a:solidFill>
                <a:latin typeface="Jost SemiBold" pitchFamily="2" charset="77"/>
                <a:ea typeface="Jost SemiBold" pitchFamily="2" charset="77"/>
              </a:rPr>
              <a:t>3</a:t>
            </a:r>
            <a:endParaRPr lang="en-US" b="1" spc="300" dirty="0">
              <a:solidFill>
                <a:schemeClr val="bg1"/>
              </a:solidFill>
              <a:latin typeface="Jost SemiBold" pitchFamily="2" charset="77"/>
              <a:ea typeface="Jost SemiBold" pitchFamily="2" charset="77"/>
            </a:endParaRPr>
          </a:p>
        </p:txBody>
      </p:sp>
      <p:sp>
        <p:nvSpPr>
          <p:cNvPr id="20" name="Oval 19">
            <a:extLst>
              <a:ext uri="{FF2B5EF4-FFF2-40B4-BE49-F238E27FC236}">
                <a16:creationId xmlns:a16="http://schemas.microsoft.com/office/drawing/2014/main" id="{DCF1CA23-9A1F-F247-B47C-3C345D88EE00}"/>
              </a:ext>
            </a:extLst>
          </p:cNvPr>
          <p:cNvSpPr/>
          <p:nvPr/>
        </p:nvSpPr>
        <p:spPr>
          <a:xfrm>
            <a:off x="6453095" y="4234160"/>
            <a:ext cx="549220" cy="549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spc="300" dirty="0">
                <a:solidFill>
                  <a:schemeClr val="bg1"/>
                </a:solidFill>
                <a:latin typeface="Jost SemiBold" pitchFamily="2" charset="77"/>
                <a:ea typeface="Jost SemiBold" pitchFamily="2" charset="77"/>
              </a:rPr>
              <a:t>4</a:t>
            </a:r>
            <a:endParaRPr lang="en-US" b="1" spc="300" dirty="0">
              <a:solidFill>
                <a:schemeClr val="bg1"/>
              </a:solidFill>
              <a:latin typeface="Jost SemiBold" pitchFamily="2" charset="77"/>
              <a:ea typeface="Jost SemiBold" pitchFamily="2" charset="77"/>
            </a:endParaRPr>
          </a:p>
        </p:txBody>
      </p:sp>
      <p:sp>
        <p:nvSpPr>
          <p:cNvPr id="30" name="TextBox 29">
            <a:extLst>
              <a:ext uri="{FF2B5EF4-FFF2-40B4-BE49-F238E27FC236}">
                <a16:creationId xmlns:a16="http://schemas.microsoft.com/office/drawing/2014/main" id="{44EEA02B-46B8-FA4E-B28F-ACB0D4859701}"/>
              </a:ext>
            </a:extLst>
          </p:cNvPr>
          <p:cNvSpPr txBox="1"/>
          <p:nvPr/>
        </p:nvSpPr>
        <p:spPr>
          <a:xfrm>
            <a:off x="695504" y="613557"/>
            <a:ext cx="8797907" cy="483466"/>
          </a:xfrm>
          <a:prstGeom prst="rect">
            <a:avLst/>
          </a:prstGeom>
          <a:noFill/>
        </p:spPr>
        <p:txBody>
          <a:bodyPr wrap="square" lIns="0" tIns="0" bIns="0" rtlCol="0" anchor="t">
            <a:spAutoFit/>
          </a:bodyPr>
          <a:lstStyle/>
          <a:p>
            <a:pPr>
              <a:lnSpc>
                <a:spcPts val="3900"/>
              </a:lnSpc>
            </a:pPr>
            <a:r>
              <a:rPr lang="en-US" sz="3200" dirty="0">
                <a:latin typeface="Jost Medium" pitchFamily="2" charset="77"/>
                <a:ea typeface="Jost Medium" pitchFamily="2" charset="77"/>
              </a:rPr>
              <a:t>Transitioning to a trauma-informed organization</a:t>
            </a:r>
            <a:endParaRPr lang="en-US" sz="3200" i="1" dirty="0">
              <a:latin typeface="Jost Medium" pitchFamily="2" charset="77"/>
              <a:ea typeface="Jost Medium" pitchFamily="2" charset="77"/>
            </a:endParaRPr>
          </a:p>
        </p:txBody>
      </p:sp>
      <p:sp>
        <p:nvSpPr>
          <p:cNvPr id="18" name="TextBox 17">
            <a:extLst>
              <a:ext uri="{FF2B5EF4-FFF2-40B4-BE49-F238E27FC236}">
                <a16:creationId xmlns:a16="http://schemas.microsoft.com/office/drawing/2014/main" id="{37658B36-A0E3-7FC5-AF3F-9923E6280E65}"/>
              </a:ext>
            </a:extLst>
          </p:cNvPr>
          <p:cNvSpPr txBox="1"/>
          <p:nvPr/>
        </p:nvSpPr>
        <p:spPr>
          <a:xfrm>
            <a:off x="2378477" y="4624769"/>
            <a:ext cx="3020000" cy="443711"/>
          </a:xfrm>
          <a:prstGeom prst="rect">
            <a:avLst/>
          </a:prstGeom>
          <a:noFill/>
        </p:spPr>
        <p:txBody>
          <a:bodyPr wrap="square" lIns="0" tIns="0" bIns="0" rtlCol="0" anchor="t">
            <a:spAutoFit/>
          </a:bodyPr>
          <a:lstStyle/>
          <a:p>
            <a:pPr>
              <a:lnSpc>
                <a:spcPct val="125000"/>
              </a:lnSpc>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People with disabilities are most often abused by caregivers</a:t>
            </a:r>
          </a:p>
        </p:txBody>
      </p:sp>
      <p:sp>
        <p:nvSpPr>
          <p:cNvPr id="21" name="TextBox 20">
            <a:extLst>
              <a:ext uri="{FF2B5EF4-FFF2-40B4-BE49-F238E27FC236}">
                <a16:creationId xmlns:a16="http://schemas.microsoft.com/office/drawing/2014/main" id="{42429E1A-0BBB-26C7-3792-9474EE247BB4}"/>
              </a:ext>
            </a:extLst>
          </p:cNvPr>
          <p:cNvSpPr txBox="1"/>
          <p:nvPr/>
        </p:nvSpPr>
        <p:spPr>
          <a:xfrm>
            <a:off x="2338194" y="4267485"/>
            <a:ext cx="2528829" cy="241285"/>
          </a:xfrm>
          <a:prstGeom prst="rect">
            <a:avLst/>
          </a:prstGeom>
          <a:noFill/>
        </p:spPr>
        <p:txBody>
          <a:bodyPr wrap="square" lIns="0" tIns="0" bIns="0" rtlCol="0" anchor="b">
            <a:spAutoFit/>
          </a:bodyPr>
          <a:lstStyle/>
          <a:p>
            <a:pPr>
              <a:lnSpc>
                <a:spcPct val="120000"/>
              </a:lnSpc>
            </a:pPr>
            <a:r>
              <a:rPr lang="en-US" sz="1400" spc="300" dirty="0">
                <a:solidFill>
                  <a:schemeClr val="accent1"/>
                </a:solidFill>
                <a:latin typeface="Jost Medium" pitchFamily="2" charset="77"/>
                <a:ea typeface="Jost Medium" pitchFamily="2" charset="77"/>
                <a:cs typeface="Helvetica Neue Normal" charset="0"/>
              </a:rPr>
              <a:t>KNOWING THE RISKS</a:t>
            </a:r>
            <a:endParaRPr lang="fr-FR" sz="1200" spc="300" dirty="0">
              <a:solidFill>
                <a:schemeClr val="accent1"/>
              </a:solidFill>
              <a:latin typeface="Jost Medium" pitchFamily="2" charset="77"/>
              <a:ea typeface="Jost Medium" pitchFamily="2" charset="77"/>
              <a:cs typeface="Helvetica Neue Normal" charset="0"/>
            </a:endParaRPr>
          </a:p>
        </p:txBody>
      </p:sp>
      <p:sp>
        <p:nvSpPr>
          <p:cNvPr id="22" name="TextBox 21">
            <a:extLst>
              <a:ext uri="{FF2B5EF4-FFF2-40B4-BE49-F238E27FC236}">
                <a16:creationId xmlns:a16="http://schemas.microsoft.com/office/drawing/2014/main" id="{7A61F7AA-ACEF-AF19-FD32-D08769BD58FC}"/>
              </a:ext>
            </a:extLst>
          </p:cNvPr>
          <p:cNvSpPr txBox="1"/>
          <p:nvPr/>
        </p:nvSpPr>
        <p:spPr>
          <a:xfrm>
            <a:off x="7538302" y="2730655"/>
            <a:ext cx="3489362" cy="618311"/>
          </a:xfrm>
          <a:prstGeom prst="rect">
            <a:avLst/>
          </a:prstGeom>
          <a:noFill/>
        </p:spPr>
        <p:txBody>
          <a:bodyPr wrap="square" lIns="0" tIns="0" bIns="0" rtlCol="0" anchor="t">
            <a:spAutoFit/>
          </a:bodyPr>
          <a:lstStyle/>
          <a:p>
            <a:pPr>
              <a:lnSpc>
                <a:spcPct val="125000"/>
              </a:lnSpc>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Many of the DSP’s an organization employs are affected by their own traumatic experiences. Most also experience secondary trauma. </a:t>
            </a:r>
          </a:p>
        </p:txBody>
      </p:sp>
      <p:sp>
        <p:nvSpPr>
          <p:cNvPr id="27" name="TextBox 26">
            <a:extLst>
              <a:ext uri="{FF2B5EF4-FFF2-40B4-BE49-F238E27FC236}">
                <a16:creationId xmlns:a16="http://schemas.microsoft.com/office/drawing/2014/main" id="{EC134C1D-F5F3-C88D-DBF1-1C706CBD372B}"/>
              </a:ext>
            </a:extLst>
          </p:cNvPr>
          <p:cNvSpPr txBox="1"/>
          <p:nvPr/>
        </p:nvSpPr>
        <p:spPr>
          <a:xfrm>
            <a:off x="7538302" y="2316567"/>
            <a:ext cx="2528829" cy="241285"/>
          </a:xfrm>
          <a:prstGeom prst="rect">
            <a:avLst/>
          </a:prstGeom>
          <a:noFill/>
        </p:spPr>
        <p:txBody>
          <a:bodyPr wrap="square" lIns="0" tIns="0" bIns="0" rtlCol="0" anchor="b">
            <a:spAutoFit/>
          </a:bodyPr>
          <a:lstStyle/>
          <a:p>
            <a:pPr>
              <a:lnSpc>
                <a:spcPct val="120000"/>
              </a:lnSpc>
            </a:pPr>
            <a:r>
              <a:rPr lang="en-US" sz="1400" spc="300" dirty="0">
                <a:solidFill>
                  <a:schemeClr val="accent1"/>
                </a:solidFill>
                <a:latin typeface="Jost Medium" pitchFamily="2" charset="77"/>
                <a:ea typeface="Jost Medium" pitchFamily="2" charset="77"/>
                <a:cs typeface="Helvetica Neue Normal" charset="0"/>
              </a:rPr>
              <a:t>RESOURCES FOR DSPs</a:t>
            </a:r>
            <a:endParaRPr lang="fr-FR" sz="1400" spc="300" dirty="0">
              <a:solidFill>
                <a:schemeClr val="accent1"/>
              </a:solidFill>
              <a:latin typeface="Jost Medium" pitchFamily="2" charset="77"/>
              <a:ea typeface="Jost Medium" pitchFamily="2" charset="77"/>
              <a:cs typeface="Helvetica Neue Normal" charset="0"/>
            </a:endParaRPr>
          </a:p>
        </p:txBody>
      </p:sp>
      <p:sp>
        <p:nvSpPr>
          <p:cNvPr id="28" name="TextBox 27">
            <a:extLst>
              <a:ext uri="{FF2B5EF4-FFF2-40B4-BE49-F238E27FC236}">
                <a16:creationId xmlns:a16="http://schemas.microsoft.com/office/drawing/2014/main" id="{44B8733E-8F7F-4BF4-E35F-DF64654903F9}"/>
              </a:ext>
            </a:extLst>
          </p:cNvPr>
          <p:cNvSpPr txBox="1"/>
          <p:nvPr/>
        </p:nvSpPr>
        <p:spPr>
          <a:xfrm>
            <a:off x="7538302" y="4624769"/>
            <a:ext cx="3020000" cy="905376"/>
          </a:xfrm>
          <a:prstGeom prst="rect">
            <a:avLst/>
          </a:prstGeom>
          <a:noFill/>
        </p:spPr>
        <p:txBody>
          <a:bodyPr wrap="square" lIns="0" tIns="0" bIns="0" rtlCol="0" anchor="t">
            <a:spAutoFit/>
          </a:bodyPr>
          <a:lstStyle/>
          <a:p>
            <a:pPr>
              <a:lnSpc>
                <a:spcPct val="125000"/>
              </a:lnSpc>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Trauma informed care starts first at an organizational level, only then can individuals be supported through their traumatic experiences</a:t>
            </a:r>
          </a:p>
        </p:txBody>
      </p:sp>
      <p:sp>
        <p:nvSpPr>
          <p:cNvPr id="31" name="TextBox 30">
            <a:extLst>
              <a:ext uri="{FF2B5EF4-FFF2-40B4-BE49-F238E27FC236}">
                <a16:creationId xmlns:a16="http://schemas.microsoft.com/office/drawing/2014/main" id="{C5FDC09B-4812-F057-5D7B-4F8A131AF4ED}"/>
              </a:ext>
            </a:extLst>
          </p:cNvPr>
          <p:cNvSpPr txBox="1"/>
          <p:nvPr/>
        </p:nvSpPr>
        <p:spPr>
          <a:xfrm>
            <a:off x="7538302" y="3986197"/>
            <a:ext cx="2528829" cy="499817"/>
          </a:xfrm>
          <a:prstGeom prst="rect">
            <a:avLst/>
          </a:prstGeom>
          <a:noFill/>
        </p:spPr>
        <p:txBody>
          <a:bodyPr wrap="square" lIns="0" tIns="0" bIns="0" rtlCol="0" anchor="b">
            <a:spAutoFit/>
          </a:bodyPr>
          <a:lstStyle/>
          <a:p>
            <a:pPr>
              <a:lnSpc>
                <a:spcPct val="120000"/>
              </a:lnSpc>
            </a:pPr>
            <a:r>
              <a:rPr lang="en-US" sz="1400" spc="300" dirty="0">
                <a:solidFill>
                  <a:schemeClr val="accent1"/>
                </a:solidFill>
                <a:latin typeface="Jost Medium" pitchFamily="2" charset="77"/>
                <a:ea typeface="Jost Medium" pitchFamily="2" charset="77"/>
                <a:cs typeface="Helvetica Neue Normal" charset="0"/>
              </a:rPr>
              <a:t>THE BENEFITS TO INDIVIDUAS</a:t>
            </a:r>
            <a:endParaRPr lang="fr-FR" sz="1400" spc="300" dirty="0">
              <a:solidFill>
                <a:schemeClr val="accent1"/>
              </a:solidFill>
              <a:latin typeface="Jost Medium" pitchFamily="2" charset="77"/>
              <a:ea typeface="Jost Medium" pitchFamily="2" charset="77"/>
              <a:cs typeface="Helvetica Neue Normal" charset="0"/>
            </a:endParaRPr>
          </a:p>
        </p:txBody>
      </p:sp>
    </p:spTree>
    <p:extLst>
      <p:ext uri="{BB962C8B-B14F-4D97-AF65-F5344CB8AC3E}">
        <p14:creationId xmlns:p14="http://schemas.microsoft.com/office/powerpoint/2010/main" val="780389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539CB393-568A-1648-B1F4-2C1083300A13}"/>
              </a:ext>
            </a:extLst>
          </p:cNvPr>
          <p:cNvPicPr>
            <a:picLocks noChangeAspect="1"/>
          </p:cNvPicPr>
          <p:nvPr/>
        </p:nvPicPr>
        <p:blipFill>
          <a:blip r:embed="rId3" cstate="screen">
            <a:alphaModFix amt="58000"/>
            <a:extLst>
              <a:ext uri="{28A0092B-C50C-407E-A947-70E740481C1C}">
                <a14:useLocalDpi xmlns:a14="http://schemas.microsoft.com/office/drawing/2010/main"/>
              </a:ext>
            </a:extLst>
          </a:blip>
          <a:stretch>
            <a:fillRect/>
          </a:stretch>
        </p:blipFill>
        <p:spPr>
          <a:xfrm>
            <a:off x="0" y="-10794352"/>
            <a:ext cx="12239398" cy="6800849"/>
          </a:xfrm>
          <a:prstGeom prst="rect">
            <a:avLst/>
          </a:prstGeom>
        </p:spPr>
      </p:pic>
      <p:cxnSp>
        <p:nvCxnSpPr>
          <p:cNvPr id="25" name="Straight Connector 24">
            <a:extLst>
              <a:ext uri="{FF2B5EF4-FFF2-40B4-BE49-F238E27FC236}">
                <a16:creationId xmlns:a16="http://schemas.microsoft.com/office/drawing/2014/main" id="{1C1978C1-F208-5841-9527-64C2415B131C}"/>
              </a:ext>
            </a:extLst>
          </p:cNvPr>
          <p:cNvCxnSpPr/>
          <p:nvPr/>
        </p:nvCxnSpPr>
        <p:spPr>
          <a:xfrm>
            <a:off x="609600" y="-179275"/>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86A883D-EBFC-754C-B4C4-021DAFF8F06A}"/>
              </a:ext>
            </a:extLst>
          </p:cNvPr>
          <p:cNvSpPr txBox="1"/>
          <p:nvPr/>
        </p:nvSpPr>
        <p:spPr>
          <a:xfrm flipH="1">
            <a:off x="2076258" y="4343729"/>
            <a:ext cx="2009345" cy="282770"/>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Train All Staff</a:t>
            </a:r>
          </a:p>
        </p:txBody>
      </p:sp>
      <p:sp>
        <p:nvSpPr>
          <p:cNvPr id="14" name="TextBox 13">
            <a:extLst>
              <a:ext uri="{FF2B5EF4-FFF2-40B4-BE49-F238E27FC236}">
                <a16:creationId xmlns:a16="http://schemas.microsoft.com/office/drawing/2014/main" id="{79EAB9CE-32D4-8641-BF91-26CD47D92334}"/>
              </a:ext>
            </a:extLst>
          </p:cNvPr>
          <p:cNvSpPr txBox="1"/>
          <p:nvPr/>
        </p:nvSpPr>
        <p:spPr>
          <a:xfrm flipH="1">
            <a:off x="2093890" y="4721539"/>
            <a:ext cx="2007871" cy="466153"/>
          </a:xfrm>
          <a:prstGeom prst="rect">
            <a:avLst/>
          </a:prstGeom>
          <a:noFill/>
        </p:spPr>
        <p:txBody>
          <a:bodyPr wrap="square" lIns="0" tIns="0" bIns="0" rtlCol="0" anchor="t">
            <a:spAutoFit/>
          </a:bodyPr>
          <a:lstStyle/>
          <a:p>
            <a:pPr>
              <a:lnSpc>
                <a:spcPts val="1900"/>
              </a:lnSpc>
              <a:buSzPct val="70000"/>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All staff should be trained in trauma informed care </a:t>
            </a:r>
          </a:p>
        </p:txBody>
      </p:sp>
      <p:sp>
        <p:nvSpPr>
          <p:cNvPr id="15" name="TextBox 14">
            <a:extLst>
              <a:ext uri="{FF2B5EF4-FFF2-40B4-BE49-F238E27FC236}">
                <a16:creationId xmlns:a16="http://schemas.microsoft.com/office/drawing/2014/main" id="{AE3F18D2-8177-5D4E-AA7A-A7CE5F6572EC}"/>
              </a:ext>
            </a:extLst>
          </p:cNvPr>
          <p:cNvSpPr txBox="1"/>
          <p:nvPr/>
        </p:nvSpPr>
        <p:spPr>
          <a:xfrm flipH="1">
            <a:off x="4409077" y="4343729"/>
            <a:ext cx="2017376" cy="282770"/>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Integrate Knowledge</a:t>
            </a:r>
          </a:p>
        </p:txBody>
      </p:sp>
      <p:sp>
        <p:nvSpPr>
          <p:cNvPr id="16" name="TextBox 15">
            <a:extLst>
              <a:ext uri="{FF2B5EF4-FFF2-40B4-BE49-F238E27FC236}">
                <a16:creationId xmlns:a16="http://schemas.microsoft.com/office/drawing/2014/main" id="{17F79E3E-7714-F94C-B6D3-56BB9D2A66AD}"/>
              </a:ext>
            </a:extLst>
          </p:cNvPr>
          <p:cNvSpPr txBox="1"/>
          <p:nvPr/>
        </p:nvSpPr>
        <p:spPr>
          <a:xfrm flipH="1">
            <a:off x="4419588" y="4721539"/>
            <a:ext cx="2012831" cy="1197123"/>
          </a:xfrm>
          <a:prstGeom prst="rect">
            <a:avLst/>
          </a:prstGeom>
          <a:noFill/>
        </p:spPr>
        <p:txBody>
          <a:bodyPr wrap="square" lIns="0" tIns="0" bIns="0" rtlCol="0" anchor="t">
            <a:spAutoFit/>
          </a:bodyPr>
          <a:lstStyle/>
          <a:p>
            <a:pPr>
              <a:lnSpc>
                <a:spcPts val="1900"/>
              </a:lnSpc>
              <a:buSzPct val="70000"/>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Trauma informed care should be part of the organization's culture and mission. Create a culture of recovery. </a:t>
            </a:r>
          </a:p>
        </p:txBody>
      </p:sp>
      <p:sp>
        <p:nvSpPr>
          <p:cNvPr id="17" name="TextBox 16">
            <a:extLst>
              <a:ext uri="{FF2B5EF4-FFF2-40B4-BE49-F238E27FC236}">
                <a16:creationId xmlns:a16="http://schemas.microsoft.com/office/drawing/2014/main" id="{4A5DD79C-28E6-5945-8516-AAD09F6301EA}"/>
              </a:ext>
            </a:extLst>
          </p:cNvPr>
          <p:cNvSpPr txBox="1"/>
          <p:nvPr/>
        </p:nvSpPr>
        <p:spPr>
          <a:xfrm flipH="1">
            <a:off x="6737138" y="4343729"/>
            <a:ext cx="2009379" cy="282770"/>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Staff Resources</a:t>
            </a:r>
          </a:p>
        </p:txBody>
      </p:sp>
      <p:sp>
        <p:nvSpPr>
          <p:cNvPr id="18" name="TextBox 17">
            <a:extLst>
              <a:ext uri="{FF2B5EF4-FFF2-40B4-BE49-F238E27FC236}">
                <a16:creationId xmlns:a16="http://schemas.microsoft.com/office/drawing/2014/main" id="{9A8ADFE0-171C-9549-987A-3C47D79D520B}"/>
              </a:ext>
            </a:extLst>
          </p:cNvPr>
          <p:cNvSpPr txBox="1"/>
          <p:nvPr/>
        </p:nvSpPr>
        <p:spPr>
          <a:xfrm flipH="1">
            <a:off x="6737137" y="4721539"/>
            <a:ext cx="2007280" cy="953466"/>
          </a:xfrm>
          <a:prstGeom prst="rect">
            <a:avLst/>
          </a:prstGeom>
          <a:noFill/>
        </p:spPr>
        <p:txBody>
          <a:bodyPr wrap="square" lIns="0" tIns="0" bIns="0" rtlCol="0" anchor="t">
            <a:spAutoFit/>
          </a:bodyPr>
          <a:lstStyle/>
          <a:p>
            <a:pPr>
              <a:lnSpc>
                <a:spcPts val="1900"/>
              </a:lnSpc>
              <a:buSzPct val="70000"/>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Secondary trauma, compassion fatigue, and burnout.  How to recognize, prevent and help</a:t>
            </a:r>
          </a:p>
        </p:txBody>
      </p:sp>
      <p:sp>
        <p:nvSpPr>
          <p:cNvPr id="19" name="TextBox 18">
            <a:extLst>
              <a:ext uri="{FF2B5EF4-FFF2-40B4-BE49-F238E27FC236}">
                <a16:creationId xmlns:a16="http://schemas.microsoft.com/office/drawing/2014/main" id="{E4F129BB-9D1F-DC4E-8882-921B1C0E3426}"/>
              </a:ext>
            </a:extLst>
          </p:cNvPr>
          <p:cNvSpPr txBox="1"/>
          <p:nvPr/>
        </p:nvSpPr>
        <p:spPr>
          <a:xfrm flipH="1">
            <a:off x="9072798" y="4343729"/>
            <a:ext cx="2015882" cy="570284"/>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Actively Prevent Re-traumatization</a:t>
            </a:r>
          </a:p>
        </p:txBody>
      </p:sp>
      <p:sp>
        <p:nvSpPr>
          <p:cNvPr id="20" name="TextBox 19">
            <a:extLst>
              <a:ext uri="{FF2B5EF4-FFF2-40B4-BE49-F238E27FC236}">
                <a16:creationId xmlns:a16="http://schemas.microsoft.com/office/drawing/2014/main" id="{229496E0-683B-6E43-8554-2B00261DDA1C}"/>
              </a:ext>
            </a:extLst>
          </p:cNvPr>
          <p:cNvSpPr txBox="1"/>
          <p:nvPr/>
        </p:nvSpPr>
        <p:spPr>
          <a:xfrm flipH="1">
            <a:off x="9076440" y="4954615"/>
            <a:ext cx="2012240" cy="466153"/>
          </a:xfrm>
          <a:prstGeom prst="rect">
            <a:avLst/>
          </a:prstGeom>
          <a:noFill/>
        </p:spPr>
        <p:txBody>
          <a:bodyPr wrap="square" lIns="0" tIns="0" bIns="0" rtlCol="0" anchor="t">
            <a:spAutoFit/>
          </a:bodyPr>
          <a:lstStyle/>
          <a:p>
            <a:pPr>
              <a:lnSpc>
                <a:spcPts val="1900"/>
              </a:lnSpc>
              <a:buSzPct val="70000"/>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Challenge the status quo. Be conscious of the goal. </a:t>
            </a:r>
          </a:p>
        </p:txBody>
      </p:sp>
      <p:sp>
        <p:nvSpPr>
          <p:cNvPr id="27" name="TextBox 26">
            <a:extLst>
              <a:ext uri="{FF2B5EF4-FFF2-40B4-BE49-F238E27FC236}">
                <a16:creationId xmlns:a16="http://schemas.microsoft.com/office/drawing/2014/main" id="{02BF2325-A4ED-D94C-AD47-72055F158DD0}"/>
              </a:ext>
            </a:extLst>
          </p:cNvPr>
          <p:cNvSpPr txBox="1"/>
          <p:nvPr/>
        </p:nvSpPr>
        <p:spPr>
          <a:xfrm>
            <a:off x="2083675" y="1356630"/>
            <a:ext cx="7566015" cy="1205458"/>
          </a:xfrm>
          <a:prstGeom prst="rect">
            <a:avLst/>
          </a:prstGeom>
          <a:noFill/>
        </p:spPr>
        <p:txBody>
          <a:bodyPr wrap="square" lIns="0" tIns="0" rIns="0" bIns="0" rtlCol="0">
            <a:spAutoFit/>
          </a:bodyPr>
          <a:lstStyle/>
          <a:p>
            <a:pPr>
              <a:lnSpc>
                <a:spcPts val="4700"/>
              </a:lnSpc>
            </a:pPr>
            <a:r>
              <a:rPr lang="en-US" sz="4000" dirty="0">
                <a:latin typeface="Jost Medium" pitchFamily="2" charset="77"/>
                <a:ea typeface="Jost Medium" pitchFamily="2" charset="77"/>
                <a:cs typeface="Helvetica Neue Moyen" charset="0"/>
              </a:rPr>
              <a:t>Trauma-informed considerations for </a:t>
            </a:r>
            <a:r>
              <a:rPr lang="en-US" sz="4000" b="1" dirty="0">
                <a:latin typeface="Jost Medium" pitchFamily="2" charset="77"/>
                <a:ea typeface="Jost Medium" pitchFamily="2" charset="77"/>
                <a:cs typeface="Helvetica Neue Moyen" charset="0"/>
              </a:rPr>
              <a:t>Organizations</a:t>
            </a:r>
          </a:p>
        </p:txBody>
      </p:sp>
    </p:spTree>
    <p:extLst>
      <p:ext uri="{BB962C8B-B14F-4D97-AF65-F5344CB8AC3E}">
        <p14:creationId xmlns:p14="http://schemas.microsoft.com/office/powerpoint/2010/main" val="309914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5D88205-B2BE-4F28-56C2-F8948534F675}"/>
              </a:ext>
            </a:extLst>
          </p:cNvPr>
          <p:cNvCxnSpPr/>
          <p:nvPr/>
        </p:nvCxnSpPr>
        <p:spPr>
          <a:xfrm>
            <a:off x="609600" y="-170039"/>
            <a:ext cx="0" cy="91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F902914-B1BA-4180-1B55-258750BB69C9}"/>
              </a:ext>
            </a:extLst>
          </p:cNvPr>
          <p:cNvSpPr txBox="1"/>
          <p:nvPr/>
        </p:nvSpPr>
        <p:spPr>
          <a:xfrm>
            <a:off x="830873" y="1960596"/>
            <a:ext cx="6226606" cy="602729"/>
          </a:xfrm>
          <a:prstGeom prst="rect">
            <a:avLst/>
          </a:prstGeom>
          <a:noFill/>
        </p:spPr>
        <p:txBody>
          <a:bodyPr wrap="square" lIns="0" tIns="0" rIns="0" bIns="0" rtlCol="0">
            <a:spAutoFit/>
          </a:bodyPr>
          <a:lstStyle/>
          <a:p>
            <a:pPr>
              <a:lnSpc>
                <a:spcPts val="4700"/>
              </a:lnSpc>
            </a:pPr>
            <a:r>
              <a:rPr lang="en-US" sz="4000" dirty="0">
                <a:latin typeface="Jost Medium" pitchFamily="2" charset="77"/>
                <a:ea typeface="Jost Medium" pitchFamily="2" charset="77"/>
                <a:cs typeface="Helvetica Neue Moyen" charset="0"/>
              </a:rPr>
              <a:t>A note about today’s topic:</a:t>
            </a:r>
          </a:p>
        </p:txBody>
      </p:sp>
      <p:sp>
        <p:nvSpPr>
          <p:cNvPr id="6" name="TextBox 5">
            <a:extLst>
              <a:ext uri="{FF2B5EF4-FFF2-40B4-BE49-F238E27FC236}">
                <a16:creationId xmlns:a16="http://schemas.microsoft.com/office/drawing/2014/main" id="{E582AAC1-4C3B-CA6C-CD62-91FE7D98EFED}"/>
              </a:ext>
            </a:extLst>
          </p:cNvPr>
          <p:cNvSpPr txBox="1"/>
          <p:nvPr/>
        </p:nvSpPr>
        <p:spPr>
          <a:xfrm>
            <a:off x="1410620" y="3387235"/>
            <a:ext cx="8383321" cy="923330"/>
          </a:xfrm>
          <a:prstGeom prst="rect">
            <a:avLst/>
          </a:prstGeom>
          <a:noFill/>
        </p:spPr>
        <p:txBody>
          <a:bodyPr wrap="square" rtlCol="0">
            <a:spAutoFit/>
          </a:bodyPr>
          <a:lstStyle/>
          <a:p>
            <a:r>
              <a:rPr lang="en-US" sz="1800" kern="1200" dirty="0">
                <a:solidFill>
                  <a:schemeClr val="accent1"/>
                </a:solidFill>
                <a:latin typeface="Abadi Extra Light" panose="020F0502020204030204" pitchFamily="34" charset="0"/>
              </a:rPr>
              <a:t>Please be advi</a:t>
            </a:r>
            <a:r>
              <a:rPr lang="en-US" dirty="0">
                <a:solidFill>
                  <a:schemeClr val="accent1"/>
                </a:solidFill>
                <a:latin typeface="Abadi Extra Light" panose="020F0502020204030204" pitchFamily="34" charset="0"/>
              </a:rPr>
              <a:t>sed this training will include description and discussion of traumatic events and may be triggering. Please feel safe to pause and return or check out to take the space you need. </a:t>
            </a:r>
            <a:endParaRPr lang="en-US" sz="1800" kern="1200" dirty="0">
              <a:solidFill>
                <a:schemeClr val="accent1"/>
              </a:solidFill>
              <a:latin typeface="Abadi Extra Light" panose="020F0502020204030204" pitchFamily="34" charset="0"/>
            </a:endParaRPr>
          </a:p>
        </p:txBody>
      </p:sp>
    </p:spTree>
    <p:extLst>
      <p:ext uri="{BB962C8B-B14F-4D97-AF65-F5344CB8AC3E}">
        <p14:creationId xmlns:p14="http://schemas.microsoft.com/office/powerpoint/2010/main" val="3970984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B9A4772-569F-6146-881A-955029331B87}"/>
              </a:ext>
            </a:extLst>
          </p:cNvPr>
          <p:cNvSpPr txBox="1"/>
          <p:nvPr/>
        </p:nvSpPr>
        <p:spPr>
          <a:xfrm>
            <a:off x="940329" y="3150231"/>
            <a:ext cx="4259510" cy="2621487"/>
          </a:xfrm>
          <a:prstGeom prst="rect">
            <a:avLst/>
          </a:prstGeom>
          <a:noFill/>
        </p:spPr>
        <p:txBody>
          <a:bodyPr wrap="square" lIns="0" tIns="0" bIns="0" rtlCol="0" anchor="t">
            <a:spAutoFit/>
          </a:bodyPr>
          <a:lstStyle/>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Know your ACEs/trauma</a:t>
            </a:r>
          </a:p>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Recognize trauma response in others- it’s not personal</a:t>
            </a:r>
          </a:p>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Pay mind to current traumatic experiences- heal through, not after</a:t>
            </a:r>
          </a:p>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Attitude of gratitude</a:t>
            </a:r>
          </a:p>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Check in with yourself- Mind Full or Mindful</a:t>
            </a:r>
          </a:p>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Build and reinforce your resilience when battery is full</a:t>
            </a:r>
          </a:p>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Take a self-care assessment- commit to self-care</a:t>
            </a:r>
          </a:p>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Build a wellness plan and be proactive- it’s not just for you</a:t>
            </a:r>
          </a:p>
        </p:txBody>
      </p:sp>
      <p:sp>
        <p:nvSpPr>
          <p:cNvPr id="17" name="TextBox 16">
            <a:extLst>
              <a:ext uri="{FF2B5EF4-FFF2-40B4-BE49-F238E27FC236}">
                <a16:creationId xmlns:a16="http://schemas.microsoft.com/office/drawing/2014/main" id="{E0DC6E75-52EE-6948-B691-745F557EEA3E}"/>
              </a:ext>
            </a:extLst>
          </p:cNvPr>
          <p:cNvSpPr txBox="1"/>
          <p:nvPr/>
        </p:nvSpPr>
        <p:spPr>
          <a:xfrm>
            <a:off x="904240" y="1527461"/>
            <a:ext cx="5962703" cy="1073371"/>
          </a:xfrm>
          <a:prstGeom prst="rect">
            <a:avLst/>
          </a:prstGeom>
          <a:noFill/>
        </p:spPr>
        <p:txBody>
          <a:bodyPr wrap="square" lIns="0" tIns="0" bIns="0" rtlCol="0" anchor="t">
            <a:spAutoFit/>
          </a:bodyPr>
          <a:lstStyle/>
          <a:p>
            <a:pPr>
              <a:lnSpc>
                <a:spcPts val="4300"/>
              </a:lnSpc>
            </a:pPr>
            <a:r>
              <a:rPr lang="en-US" sz="3200" dirty="0">
                <a:latin typeface="Jost Medium" pitchFamily="2" charset="77"/>
                <a:ea typeface="Jost Medium" pitchFamily="2" charset="77"/>
              </a:rPr>
              <a:t>Trauma-informed considerations for caregivers</a:t>
            </a:r>
          </a:p>
        </p:txBody>
      </p:sp>
      <p:cxnSp>
        <p:nvCxnSpPr>
          <p:cNvPr id="18" name="Straight Connector 17">
            <a:extLst>
              <a:ext uri="{FF2B5EF4-FFF2-40B4-BE49-F238E27FC236}">
                <a16:creationId xmlns:a16="http://schemas.microsoft.com/office/drawing/2014/main" id="{357CFA32-3FF9-0E46-A6B4-5FE8C4C77F1B}"/>
              </a:ext>
            </a:extLst>
          </p:cNvPr>
          <p:cNvCxnSpPr/>
          <p:nvPr/>
        </p:nvCxnSpPr>
        <p:spPr>
          <a:xfrm>
            <a:off x="609600" y="-170039"/>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0A3D1F3-985F-224A-AB12-EFFDC4A8202C}"/>
              </a:ext>
            </a:extLst>
          </p:cNvPr>
          <p:cNvSpPr txBox="1"/>
          <p:nvPr/>
        </p:nvSpPr>
        <p:spPr>
          <a:xfrm>
            <a:off x="5568661" y="3157158"/>
            <a:ext cx="5123724" cy="3506344"/>
          </a:xfrm>
          <a:prstGeom prst="rect">
            <a:avLst/>
          </a:prstGeom>
          <a:noFill/>
        </p:spPr>
        <p:txBody>
          <a:bodyPr wrap="square" lIns="0" tIns="0" bIns="0" rtlCol="0" anchor="t">
            <a:spAutoFit/>
          </a:bodyPr>
          <a:lstStyle/>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3 R’s- rest, reflect, regroup</a:t>
            </a:r>
          </a:p>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Tag a teammate </a:t>
            </a:r>
          </a:p>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Go back to the basics</a:t>
            </a:r>
          </a:p>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Cognitive reframing</a:t>
            </a:r>
          </a:p>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Identify and accept the spectrum of your control and cope accordingly </a:t>
            </a:r>
          </a:p>
          <a:p>
            <a:pPr marL="742950" lvl="1" indent="-285750">
              <a:lnSpc>
                <a:spcPts val="2300"/>
              </a:lnSpc>
              <a:buFont typeface="Wingdings" panose="05000000000000000000" pitchFamily="2" charset="2"/>
              <a:buChar char="v"/>
            </a:pPr>
            <a:r>
              <a:rPr lang="en-US" sz="1200" spc="30" dirty="0">
                <a:latin typeface="Jost Medium" pitchFamily="2" charset="77"/>
                <a:ea typeface="Jost Medium" pitchFamily="2" charset="77"/>
              </a:rPr>
              <a:t>In your control- Solution focused mindset </a:t>
            </a:r>
          </a:p>
          <a:p>
            <a:pPr marL="742950" lvl="1" indent="-285750">
              <a:lnSpc>
                <a:spcPts val="2300"/>
              </a:lnSpc>
              <a:buFont typeface="Wingdings" panose="05000000000000000000" pitchFamily="2" charset="2"/>
              <a:buChar char="v"/>
            </a:pPr>
            <a:r>
              <a:rPr lang="en-US" sz="1200" spc="30" dirty="0">
                <a:latin typeface="Jost Medium" pitchFamily="2" charset="77"/>
                <a:ea typeface="Jost Medium" pitchFamily="2" charset="77"/>
              </a:rPr>
              <a:t>Out of your control- Radical acceptance</a:t>
            </a:r>
          </a:p>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Mindfulness and progressive muscle relaxation</a:t>
            </a:r>
          </a:p>
          <a:p>
            <a:pPr marL="285750" indent="-285750">
              <a:lnSpc>
                <a:spcPts val="2300"/>
              </a:lnSpc>
              <a:buFont typeface="Wingdings" panose="05000000000000000000" pitchFamily="2" charset="2"/>
              <a:buChar char="v"/>
            </a:pPr>
            <a:r>
              <a:rPr lang="en-US" sz="1200" spc="30" dirty="0">
                <a:latin typeface="Jost Medium" pitchFamily="2" charset="77"/>
                <a:ea typeface="Jost Medium" pitchFamily="2" charset="77"/>
              </a:rPr>
              <a:t>Just breathe baby!</a:t>
            </a:r>
          </a:p>
          <a:p>
            <a:pPr marL="742950" lvl="1" indent="-285750">
              <a:lnSpc>
                <a:spcPts val="2300"/>
              </a:lnSpc>
              <a:buFont typeface="Wingdings" panose="05000000000000000000" pitchFamily="2" charset="2"/>
              <a:buChar char="v"/>
            </a:pPr>
            <a:r>
              <a:rPr lang="en-US" sz="1200" spc="30" dirty="0">
                <a:latin typeface="Jost Medium" pitchFamily="2" charset="77"/>
                <a:ea typeface="Jost Medium" pitchFamily="2" charset="77"/>
              </a:rPr>
              <a:t>Roses and candles</a:t>
            </a:r>
          </a:p>
          <a:p>
            <a:pPr marL="742950" lvl="1" indent="-285750">
              <a:lnSpc>
                <a:spcPts val="2300"/>
              </a:lnSpc>
              <a:buFont typeface="Wingdings" panose="05000000000000000000" pitchFamily="2" charset="2"/>
              <a:buChar char="v"/>
            </a:pPr>
            <a:r>
              <a:rPr lang="en-US" sz="1200" spc="30" dirty="0">
                <a:latin typeface="Jost Medium" pitchFamily="2" charset="77"/>
                <a:ea typeface="Jost Medium" pitchFamily="2" charset="77"/>
              </a:rPr>
              <a:t>Box breathing</a:t>
            </a:r>
          </a:p>
          <a:p>
            <a:pPr marL="742950" lvl="1" indent="-285750">
              <a:lnSpc>
                <a:spcPts val="2300"/>
              </a:lnSpc>
              <a:buFont typeface="Wingdings" panose="05000000000000000000" pitchFamily="2" charset="2"/>
              <a:buChar char="v"/>
            </a:pPr>
            <a:r>
              <a:rPr lang="en-US" sz="1200" spc="30" dirty="0">
                <a:latin typeface="Jost Medium" pitchFamily="2" charset="77"/>
                <a:ea typeface="Jost Medium" pitchFamily="2" charset="77"/>
              </a:rPr>
              <a:t>7/11 breath</a:t>
            </a:r>
            <a:endParaRPr lang="en-US" sz="1400" spc="30" dirty="0">
              <a:latin typeface="Jost Medium" pitchFamily="2" charset="77"/>
              <a:ea typeface="Jost Medium" pitchFamily="2" charset="77"/>
            </a:endParaRPr>
          </a:p>
        </p:txBody>
      </p:sp>
      <p:sp>
        <p:nvSpPr>
          <p:cNvPr id="23" name="TextBox 22">
            <a:extLst>
              <a:ext uri="{FF2B5EF4-FFF2-40B4-BE49-F238E27FC236}">
                <a16:creationId xmlns:a16="http://schemas.microsoft.com/office/drawing/2014/main" id="{529942CB-F36D-774E-824A-A9C2B0FA8F00}"/>
              </a:ext>
            </a:extLst>
          </p:cNvPr>
          <p:cNvSpPr txBox="1"/>
          <p:nvPr/>
        </p:nvSpPr>
        <p:spPr>
          <a:xfrm>
            <a:off x="877906" y="2854044"/>
            <a:ext cx="3891776" cy="282770"/>
          </a:xfrm>
          <a:prstGeom prst="rect">
            <a:avLst/>
          </a:prstGeom>
          <a:noFill/>
        </p:spPr>
        <p:txBody>
          <a:bodyPr wrap="square" lIns="0" tIns="0" bIns="0" rtlCol="0" anchor="b">
            <a:spAutoFit/>
          </a:bodyPr>
          <a:lstStyle/>
          <a:p>
            <a:pPr lvl="0">
              <a:lnSpc>
                <a:spcPts val="2300"/>
              </a:lnSpc>
            </a:pPr>
            <a:r>
              <a:rPr lang="en-US" sz="1600" spc="30" dirty="0">
                <a:solidFill>
                  <a:schemeClr val="tx2"/>
                </a:solidFill>
                <a:latin typeface="Jost Medium" pitchFamily="2" charset="77"/>
                <a:ea typeface="Jost Medium" pitchFamily="2" charset="77"/>
              </a:rPr>
              <a:t>Awareness and Preventative Care</a:t>
            </a:r>
          </a:p>
        </p:txBody>
      </p:sp>
      <p:sp>
        <p:nvSpPr>
          <p:cNvPr id="25" name="TextBox 24">
            <a:extLst>
              <a:ext uri="{FF2B5EF4-FFF2-40B4-BE49-F238E27FC236}">
                <a16:creationId xmlns:a16="http://schemas.microsoft.com/office/drawing/2014/main" id="{6515DD27-6ED5-8547-9016-57318C3D31D7}"/>
              </a:ext>
            </a:extLst>
          </p:cNvPr>
          <p:cNvSpPr txBox="1"/>
          <p:nvPr/>
        </p:nvSpPr>
        <p:spPr>
          <a:xfrm>
            <a:off x="5568661" y="2854044"/>
            <a:ext cx="3891776" cy="282770"/>
          </a:xfrm>
          <a:prstGeom prst="rect">
            <a:avLst/>
          </a:prstGeom>
          <a:noFill/>
        </p:spPr>
        <p:txBody>
          <a:bodyPr wrap="square" lIns="0" tIns="0" bIns="0" rtlCol="0" anchor="b">
            <a:spAutoFit/>
          </a:bodyPr>
          <a:lstStyle/>
          <a:p>
            <a:pPr lvl="0">
              <a:lnSpc>
                <a:spcPts val="2300"/>
              </a:lnSpc>
            </a:pPr>
            <a:r>
              <a:rPr lang="en-US" sz="1600" spc="30" dirty="0">
                <a:solidFill>
                  <a:schemeClr val="tx2"/>
                </a:solidFill>
                <a:latin typeface="Jost Medium" pitchFamily="2" charset="77"/>
                <a:ea typeface="Jost Medium" pitchFamily="2" charset="77"/>
              </a:rPr>
              <a:t>Coping Mechanisms</a:t>
            </a:r>
          </a:p>
        </p:txBody>
      </p:sp>
    </p:spTree>
    <p:extLst>
      <p:ext uri="{BB962C8B-B14F-4D97-AF65-F5344CB8AC3E}">
        <p14:creationId xmlns:p14="http://schemas.microsoft.com/office/powerpoint/2010/main" val="1729874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DCB2325-7CEB-4EDA-8345-459583EDC1EB}"/>
              </a:ext>
            </a:extLst>
          </p:cNvPr>
          <p:cNvSpPr txBox="1"/>
          <p:nvPr/>
        </p:nvSpPr>
        <p:spPr>
          <a:xfrm>
            <a:off x="2378477" y="2730655"/>
            <a:ext cx="3020000" cy="1253100"/>
          </a:xfrm>
          <a:prstGeom prst="rect">
            <a:avLst/>
          </a:prstGeom>
          <a:noFill/>
        </p:spPr>
        <p:txBody>
          <a:bodyPr wrap="square" lIns="0" tIns="0" bIns="0" rtlCol="0" anchor="t">
            <a:spAutoFit/>
          </a:bodyPr>
          <a:lstStyle/>
          <a:p>
            <a:pPr marL="171450" indent="-171450">
              <a:lnSpc>
                <a:spcPct val="125000"/>
              </a:lnSpc>
              <a:buFont typeface="Wingdings" panose="05000000000000000000" pitchFamily="2" charset="2"/>
              <a:buChar char="v"/>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Gather through social history when you can</a:t>
            </a:r>
          </a:p>
          <a:p>
            <a:pPr marL="628650" lvl="1" indent="-171450">
              <a:lnSpc>
                <a:spcPct val="125000"/>
              </a:lnSpc>
              <a:buFont typeface="Wingdings" panose="05000000000000000000" pitchFamily="2" charset="2"/>
              <a:buChar char="v"/>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ACEs </a:t>
            </a:r>
          </a:p>
          <a:p>
            <a:pPr marL="171450" indent="-171450">
              <a:lnSpc>
                <a:spcPct val="125000"/>
              </a:lnSpc>
              <a:buFont typeface="Wingdings" panose="05000000000000000000" pitchFamily="2" charset="2"/>
              <a:buChar char="v"/>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When they share, don’t minimize or question validity </a:t>
            </a:r>
          </a:p>
          <a:p>
            <a:pPr marL="171450" indent="-171450">
              <a:lnSpc>
                <a:spcPct val="125000"/>
              </a:lnSpc>
              <a:buFont typeface="Wingdings" panose="05000000000000000000" pitchFamily="2" charset="2"/>
              <a:buChar char="v"/>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Identify potential future triggers</a:t>
            </a:r>
          </a:p>
          <a:p>
            <a:pPr marL="171450" indent="-171450">
              <a:lnSpc>
                <a:spcPct val="125000"/>
              </a:lnSpc>
              <a:buFont typeface="Wingdings" panose="05000000000000000000" pitchFamily="2" charset="2"/>
              <a:buChar char="v"/>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Reflect on timeline when seeing behaviors</a:t>
            </a:r>
          </a:p>
        </p:txBody>
      </p:sp>
      <p:sp>
        <p:nvSpPr>
          <p:cNvPr id="11" name="TextBox 10">
            <a:extLst>
              <a:ext uri="{FF2B5EF4-FFF2-40B4-BE49-F238E27FC236}">
                <a16:creationId xmlns:a16="http://schemas.microsoft.com/office/drawing/2014/main" id="{B5492B35-68E6-4BF4-8175-E5D811F0983C}"/>
              </a:ext>
            </a:extLst>
          </p:cNvPr>
          <p:cNvSpPr txBox="1"/>
          <p:nvPr/>
        </p:nvSpPr>
        <p:spPr>
          <a:xfrm>
            <a:off x="2378477" y="2163449"/>
            <a:ext cx="2528829" cy="428451"/>
          </a:xfrm>
          <a:prstGeom prst="rect">
            <a:avLst/>
          </a:prstGeom>
          <a:noFill/>
        </p:spPr>
        <p:txBody>
          <a:bodyPr wrap="square" lIns="0" tIns="0" bIns="0" rtlCol="0" anchor="b">
            <a:spAutoFit/>
          </a:bodyPr>
          <a:lstStyle/>
          <a:p>
            <a:pPr>
              <a:lnSpc>
                <a:spcPct val="120000"/>
              </a:lnSpc>
            </a:pPr>
            <a:r>
              <a:rPr lang="fr-FR" sz="1200" spc="300" dirty="0">
                <a:solidFill>
                  <a:schemeClr val="accent1"/>
                </a:solidFill>
                <a:latin typeface="Jost Medium" pitchFamily="2" charset="77"/>
                <a:ea typeface="Jost Medium" pitchFamily="2" charset="77"/>
                <a:cs typeface="Helvetica Neue Normal" charset="0"/>
              </a:rPr>
              <a:t>SOCIAL HISTORY &amp; TRAUMA TIMELINES</a:t>
            </a:r>
          </a:p>
        </p:txBody>
      </p:sp>
      <p:sp>
        <p:nvSpPr>
          <p:cNvPr id="17" name="Oval 16">
            <a:extLst>
              <a:ext uri="{FF2B5EF4-FFF2-40B4-BE49-F238E27FC236}">
                <a16:creationId xmlns:a16="http://schemas.microsoft.com/office/drawing/2014/main" id="{12C1CC1C-5536-C240-9B7E-641361D3852B}"/>
              </a:ext>
            </a:extLst>
          </p:cNvPr>
          <p:cNvSpPr/>
          <p:nvPr/>
        </p:nvSpPr>
        <p:spPr>
          <a:xfrm>
            <a:off x="1303506" y="2346381"/>
            <a:ext cx="549220" cy="549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spc="300" dirty="0">
                <a:solidFill>
                  <a:schemeClr val="bg1"/>
                </a:solidFill>
                <a:latin typeface="Jost SemiBold" pitchFamily="2" charset="77"/>
                <a:ea typeface="Jost SemiBold" pitchFamily="2" charset="77"/>
              </a:rPr>
              <a:t>1</a:t>
            </a:r>
            <a:endParaRPr lang="en-US" b="1" spc="300" dirty="0">
              <a:solidFill>
                <a:schemeClr val="bg1"/>
              </a:solidFill>
              <a:latin typeface="Jost SemiBold" pitchFamily="2" charset="77"/>
              <a:ea typeface="Jost SemiBold" pitchFamily="2" charset="77"/>
            </a:endParaRPr>
          </a:p>
        </p:txBody>
      </p:sp>
      <p:sp>
        <p:nvSpPr>
          <p:cNvPr id="16" name="Oval 15">
            <a:extLst>
              <a:ext uri="{FF2B5EF4-FFF2-40B4-BE49-F238E27FC236}">
                <a16:creationId xmlns:a16="http://schemas.microsoft.com/office/drawing/2014/main" id="{4F699958-32DB-E54D-B5E0-5D59FD32435C}"/>
              </a:ext>
            </a:extLst>
          </p:cNvPr>
          <p:cNvSpPr/>
          <p:nvPr/>
        </p:nvSpPr>
        <p:spPr>
          <a:xfrm>
            <a:off x="6453095" y="2346381"/>
            <a:ext cx="549220" cy="549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spc="300" dirty="0">
                <a:solidFill>
                  <a:schemeClr val="bg1"/>
                </a:solidFill>
                <a:latin typeface="Jost SemiBold" pitchFamily="2" charset="77"/>
                <a:ea typeface="Jost SemiBold" pitchFamily="2" charset="77"/>
              </a:rPr>
              <a:t>2</a:t>
            </a:r>
            <a:endParaRPr lang="en-US" b="1" spc="300" dirty="0">
              <a:solidFill>
                <a:schemeClr val="bg1"/>
              </a:solidFill>
              <a:latin typeface="Jost SemiBold" pitchFamily="2" charset="77"/>
              <a:ea typeface="Jost SemiBold" pitchFamily="2" charset="77"/>
            </a:endParaRPr>
          </a:p>
        </p:txBody>
      </p:sp>
      <p:sp>
        <p:nvSpPr>
          <p:cNvPr id="19" name="Oval 18">
            <a:extLst>
              <a:ext uri="{FF2B5EF4-FFF2-40B4-BE49-F238E27FC236}">
                <a16:creationId xmlns:a16="http://schemas.microsoft.com/office/drawing/2014/main" id="{D2EA89A9-580E-F244-B0D4-9905C364BAA9}"/>
              </a:ext>
            </a:extLst>
          </p:cNvPr>
          <p:cNvSpPr/>
          <p:nvPr/>
        </p:nvSpPr>
        <p:spPr>
          <a:xfrm>
            <a:off x="1288108" y="4234160"/>
            <a:ext cx="549220" cy="549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spc="300" dirty="0">
                <a:solidFill>
                  <a:schemeClr val="bg1"/>
                </a:solidFill>
                <a:latin typeface="Jost SemiBold" pitchFamily="2" charset="77"/>
                <a:ea typeface="Jost SemiBold" pitchFamily="2" charset="77"/>
              </a:rPr>
              <a:t>3</a:t>
            </a:r>
            <a:endParaRPr lang="en-US" b="1" spc="300" dirty="0">
              <a:solidFill>
                <a:schemeClr val="bg1"/>
              </a:solidFill>
              <a:latin typeface="Jost SemiBold" pitchFamily="2" charset="77"/>
              <a:ea typeface="Jost SemiBold" pitchFamily="2" charset="77"/>
            </a:endParaRPr>
          </a:p>
        </p:txBody>
      </p:sp>
      <p:sp>
        <p:nvSpPr>
          <p:cNvPr id="20" name="Oval 19">
            <a:extLst>
              <a:ext uri="{FF2B5EF4-FFF2-40B4-BE49-F238E27FC236}">
                <a16:creationId xmlns:a16="http://schemas.microsoft.com/office/drawing/2014/main" id="{DCF1CA23-9A1F-F247-B47C-3C345D88EE00}"/>
              </a:ext>
            </a:extLst>
          </p:cNvPr>
          <p:cNvSpPr/>
          <p:nvPr/>
        </p:nvSpPr>
        <p:spPr>
          <a:xfrm>
            <a:off x="6453095" y="4234160"/>
            <a:ext cx="549220" cy="5492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spc="300" dirty="0">
                <a:solidFill>
                  <a:schemeClr val="bg1"/>
                </a:solidFill>
                <a:latin typeface="Jost SemiBold" pitchFamily="2" charset="77"/>
                <a:ea typeface="Jost SemiBold" pitchFamily="2" charset="77"/>
              </a:rPr>
              <a:t>4</a:t>
            </a:r>
            <a:endParaRPr lang="en-US" b="1" spc="300" dirty="0">
              <a:solidFill>
                <a:schemeClr val="bg1"/>
              </a:solidFill>
              <a:latin typeface="Jost SemiBold" pitchFamily="2" charset="77"/>
              <a:ea typeface="Jost SemiBold" pitchFamily="2" charset="77"/>
            </a:endParaRPr>
          </a:p>
        </p:txBody>
      </p:sp>
      <p:sp>
        <p:nvSpPr>
          <p:cNvPr id="30" name="TextBox 29">
            <a:extLst>
              <a:ext uri="{FF2B5EF4-FFF2-40B4-BE49-F238E27FC236}">
                <a16:creationId xmlns:a16="http://schemas.microsoft.com/office/drawing/2014/main" id="{44EEA02B-46B8-FA4E-B28F-ACB0D4859701}"/>
              </a:ext>
            </a:extLst>
          </p:cNvPr>
          <p:cNvSpPr txBox="1"/>
          <p:nvPr/>
        </p:nvSpPr>
        <p:spPr>
          <a:xfrm>
            <a:off x="695504" y="613557"/>
            <a:ext cx="9515296" cy="483466"/>
          </a:xfrm>
          <a:prstGeom prst="rect">
            <a:avLst/>
          </a:prstGeom>
          <a:noFill/>
        </p:spPr>
        <p:txBody>
          <a:bodyPr wrap="square" lIns="0" tIns="0" bIns="0" rtlCol="0" anchor="t">
            <a:spAutoFit/>
          </a:bodyPr>
          <a:lstStyle/>
          <a:p>
            <a:pPr>
              <a:lnSpc>
                <a:spcPts val="3900"/>
              </a:lnSpc>
            </a:pPr>
            <a:r>
              <a:rPr lang="en-US" sz="3200" dirty="0">
                <a:latin typeface="Jost Medium" pitchFamily="2" charset="77"/>
                <a:ea typeface="Jost Medium" pitchFamily="2" charset="77"/>
              </a:rPr>
              <a:t>Trauma-informed considerations for individuals with IDD</a:t>
            </a:r>
            <a:endParaRPr lang="en-US" sz="3200" i="1" dirty="0">
              <a:latin typeface="Jost Medium" pitchFamily="2" charset="77"/>
              <a:ea typeface="Jost Medium" pitchFamily="2" charset="77"/>
            </a:endParaRPr>
          </a:p>
        </p:txBody>
      </p:sp>
      <p:sp>
        <p:nvSpPr>
          <p:cNvPr id="18" name="TextBox 17">
            <a:extLst>
              <a:ext uri="{FF2B5EF4-FFF2-40B4-BE49-F238E27FC236}">
                <a16:creationId xmlns:a16="http://schemas.microsoft.com/office/drawing/2014/main" id="{37658B36-A0E3-7FC5-AF3F-9923E6280E65}"/>
              </a:ext>
            </a:extLst>
          </p:cNvPr>
          <p:cNvSpPr txBox="1"/>
          <p:nvPr/>
        </p:nvSpPr>
        <p:spPr>
          <a:xfrm>
            <a:off x="2378477" y="4624769"/>
            <a:ext cx="3020000" cy="1482457"/>
          </a:xfrm>
          <a:prstGeom prst="rect">
            <a:avLst/>
          </a:prstGeom>
          <a:noFill/>
        </p:spPr>
        <p:txBody>
          <a:bodyPr wrap="square" lIns="0" tIns="0" bIns="0" rtlCol="0" anchor="t">
            <a:spAutoFit/>
          </a:bodyPr>
          <a:lstStyle/>
          <a:p>
            <a:pPr marL="171450" indent="-171450">
              <a:lnSpc>
                <a:spcPct val="125000"/>
              </a:lnSpc>
              <a:buFont typeface="Wingdings" panose="05000000000000000000" pitchFamily="2" charset="2"/>
              <a:buChar char="v"/>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Are you seeking to know them or are you filling a box?</a:t>
            </a:r>
          </a:p>
          <a:p>
            <a:pPr marL="171450" indent="-171450">
              <a:lnSpc>
                <a:spcPct val="125000"/>
              </a:lnSpc>
              <a:buFont typeface="Wingdings" panose="05000000000000000000" pitchFamily="2" charset="2"/>
              <a:buChar char="v"/>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Sensitivity acknowledgment in planning</a:t>
            </a:r>
          </a:p>
          <a:p>
            <a:pPr marL="171450" indent="-171450">
              <a:lnSpc>
                <a:spcPct val="125000"/>
              </a:lnSpc>
              <a:buFont typeface="Wingdings" panose="05000000000000000000" pitchFamily="2" charset="2"/>
              <a:buChar char="v"/>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How can we engage the person and empower them through the planning process</a:t>
            </a:r>
          </a:p>
          <a:p>
            <a:pPr>
              <a:lnSpc>
                <a:spcPct val="125000"/>
              </a:lnSpc>
            </a:pPr>
            <a:endParaRPr lang="en-US" sz="120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21" name="TextBox 20">
            <a:extLst>
              <a:ext uri="{FF2B5EF4-FFF2-40B4-BE49-F238E27FC236}">
                <a16:creationId xmlns:a16="http://schemas.microsoft.com/office/drawing/2014/main" id="{42429E1A-0BBB-26C7-3792-9474EE247BB4}"/>
              </a:ext>
            </a:extLst>
          </p:cNvPr>
          <p:cNvSpPr txBox="1"/>
          <p:nvPr/>
        </p:nvSpPr>
        <p:spPr>
          <a:xfrm>
            <a:off x="2378477" y="4057563"/>
            <a:ext cx="2948596" cy="428451"/>
          </a:xfrm>
          <a:prstGeom prst="rect">
            <a:avLst/>
          </a:prstGeom>
          <a:noFill/>
        </p:spPr>
        <p:txBody>
          <a:bodyPr wrap="square" lIns="0" tIns="0" bIns="0" rtlCol="0" anchor="b">
            <a:spAutoFit/>
          </a:bodyPr>
          <a:lstStyle/>
          <a:p>
            <a:pPr>
              <a:lnSpc>
                <a:spcPct val="120000"/>
              </a:lnSpc>
            </a:pPr>
            <a:r>
              <a:rPr lang="en-US" sz="1200" spc="300" dirty="0">
                <a:solidFill>
                  <a:schemeClr val="accent1"/>
                </a:solidFill>
                <a:latin typeface="Jost Medium" pitchFamily="2" charset="77"/>
                <a:ea typeface="Jost Medium" pitchFamily="2" charset="77"/>
                <a:cs typeface="Helvetica Neue Normal" charset="0"/>
              </a:rPr>
              <a:t>PERSON-CENTERED PLANNING OR FILLING BLANKS</a:t>
            </a:r>
            <a:endParaRPr lang="fr-FR" sz="1200" spc="300" dirty="0">
              <a:solidFill>
                <a:schemeClr val="accent1"/>
              </a:solidFill>
              <a:latin typeface="Jost Medium" pitchFamily="2" charset="77"/>
              <a:ea typeface="Jost Medium" pitchFamily="2" charset="77"/>
              <a:cs typeface="Helvetica Neue Normal" charset="0"/>
            </a:endParaRPr>
          </a:p>
        </p:txBody>
      </p:sp>
      <p:sp>
        <p:nvSpPr>
          <p:cNvPr id="22" name="TextBox 21">
            <a:extLst>
              <a:ext uri="{FF2B5EF4-FFF2-40B4-BE49-F238E27FC236}">
                <a16:creationId xmlns:a16="http://schemas.microsoft.com/office/drawing/2014/main" id="{7A61F7AA-ACEF-AF19-FD32-D08769BD58FC}"/>
              </a:ext>
            </a:extLst>
          </p:cNvPr>
          <p:cNvSpPr txBox="1"/>
          <p:nvPr/>
        </p:nvSpPr>
        <p:spPr>
          <a:xfrm>
            <a:off x="7538302" y="2730655"/>
            <a:ext cx="3489362" cy="590226"/>
          </a:xfrm>
          <a:prstGeom prst="rect">
            <a:avLst/>
          </a:prstGeom>
          <a:noFill/>
        </p:spPr>
        <p:txBody>
          <a:bodyPr wrap="square" lIns="0" tIns="0" bIns="0" rtlCol="0" anchor="t">
            <a:spAutoFit/>
          </a:bodyPr>
          <a:lstStyle/>
          <a:p>
            <a:pPr marL="171450" indent="-171450">
              <a:lnSpc>
                <a:spcPct val="125000"/>
              </a:lnSpc>
              <a:buFont typeface="Wingdings" panose="05000000000000000000" pitchFamily="2" charset="2"/>
              <a:buChar char="v"/>
            </a:pPr>
            <a:r>
              <a:rPr lang="en-US" sz="1050" dirty="0">
                <a:latin typeface="Open Sans Light" panose="020B0606030504020204" pitchFamily="34" charset="0"/>
                <a:ea typeface="Open Sans Light" panose="020B0606030504020204" pitchFamily="34" charset="0"/>
                <a:cs typeface="Open Sans Light" panose="020B0606030504020204" pitchFamily="34" charset="0"/>
              </a:rPr>
              <a:t>Functional Analysis with trauma behaviors</a:t>
            </a:r>
          </a:p>
          <a:p>
            <a:pPr marL="171450" indent="-171450">
              <a:lnSpc>
                <a:spcPct val="125000"/>
              </a:lnSpc>
              <a:buFont typeface="Wingdings" panose="05000000000000000000" pitchFamily="2" charset="2"/>
              <a:buChar char="v"/>
            </a:pPr>
            <a:r>
              <a:rPr lang="en-US" sz="1050" dirty="0">
                <a:latin typeface="Open Sans Light" panose="020B0606030504020204" pitchFamily="34" charset="0"/>
                <a:ea typeface="Open Sans Light" panose="020B0606030504020204" pitchFamily="34" charset="0"/>
                <a:cs typeface="Open Sans Light" panose="020B0606030504020204" pitchFamily="34" charset="0"/>
              </a:rPr>
              <a:t>Setting event may be completely missed</a:t>
            </a:r>
          </a:p>
          <a:p>
            <a:pPr marL="171450" indent="-171450">
              <a:lnSpc>
                <a:spcPct val="125000"/>
              </a:lnSpc>
              <a:buFont typeface="Wingdings" panose="05000000000000000000" pitchFamily="2" charset="2"/>
              <a:buChar char="v"/>
            </a:pPr>
            <a:r>
              <a:rPr lang="en-US" sz="1050" dirty="0">
                <a:latin typeface="Open Sans Light" panose="020B0606030504020204" pitchFamily="34" charset="0"/>
                <a:ea typeface="Open Sans Light" panose="020B0606030504020204" pitchFamily="34" charset="0"/>
                <a:cs typeface="Open Sans Light" panose="020B0606030504020204" pitchFamily="34" charset="0"/>
              </a:rPr>
              <a:t>Replacement behaviors </a:t>
            </a:r>
          </a:p>
        </p:txBody>
      </p:sp>
      <p:sp>
        <p:nvSpPr>
          <p:cNvPr id="27" name="TextBox 26">
            <a:extLst>
              <a:ext uri="{FF2B5EF4-FFF2-40B4-BE49-F238E27FC236}">
                <a16:creationId xmlns:a16="http://schemas.microsoft.com/office/drawing/2014/main" id="{EC134C1D-F5F3-C88D-DBF1-1C706CBD372B}"/>
              </a:ext>
            </a:extLst>
          </p:cNvPr>
          <p:cNvSpPr txBox="1"/>
          <p:nvPr/>
        </p:nvSpPr>
        <p:spPr>
          <a:xfrm>
            <a:off x="7538302" y="2163449"/>
            <a:ext cx="3154083" cy="428451"/>
          </a:xfrm>
          <a:prstGeom prst="rect">
            <a:avLst/>
          </a:prstGeom>
          <a:noFill/>
        </p:spPr>
        <p:txBody>
          <a:bodyPr wrap="square" lIns="0" tIns="0" bIns="0" rtlCol="0" anchor="b">
            <a:spAutoFit/>
          </a:bodyPr>
          <a:lstStyle/>
          <a:p>
            <a:pPr>
              <a:lnSpc>
                <a:spcPct val="120000"/>
              </a:lnSpc>
            </a:pPr>
            <a:r>
              <a:rPr lang="en-US" sz="1200" spc="300" dirty="0">
                <a:solidFill>
                  <a:schemeClr val="accent1"/>
                </a:solidFill>
                <a:latin typeface="Jost Medium" pitchFamily="2" charset="77"/>
                <a:ea typeface="Jost Medium" pitchFamily="2" charset="77"/>
                <a:cs typeface="Helvetica Neue Normal" charset="0"/>
              </a:rPr>
              <a:t>RECONSIDER WHAT YOU “KNOW” ABOUT BEHAVIOR</a:t>
            </a:r>
            <a:endParaRPr lang="fr-FR" sz="1200" spc="300" dirty="0">
              <a:solidFill>
                <a:schemeClr val="accent1"/>
              </a:solidFill>
              <a:latin typeface="Jost Medium" pitchFamily="2" charset="77"/>
              <a:ea typeface="Jost Medium" pitchFamily="2" charset="77"/>
              <a:cs typeface="Helvetica Neue Normal" charset="0"/>
            </a:endParaRPr>
          </a:p>
        </p:txBody>
      </p:sp>
      <p:sp>
        <p:nvSpPr>
          <p:cNvPr id="28" name="TextBox 27">
            <a:extLst>
              <a:ext uri="{FF2B5EF4-FFF2-40B4-BE49-F238E27FC236}">
                <a16:creationId xmlns:a16="http://schemas.microsoft.com/office/drawing/2014/main" id="{44B8733E-8F7F-4BF4-E35F-DF64654903F9}"/>
              </a:ext>
            </a:extLst>
          </p:cNvPr>
          <p:cNvSpPr txBox="1"/>
          <p:nvPr/>
        </p:nvSpPr>
        <p:spPr>
          <a:xfrm>
            <a:off x="7538302" y="4624769"/>
            <a:ext cx="3020000" cy="829907"/>
          </a:xfrm>
          <a:prstGeom prst="rect">
            <a:avLst/>
          </a:prstGeom>
          <a:noFill/>
        </p:spPr>
        <p:txBody>
          <a:bodyPr wrap="square" lIns="0" tIns="0" bIns="0" rtlCol="0" anchor="t">
            <a:spAutoFit/>
          </a:bodyPr>
          <a:lstStyle/>
          <a:p>
            <a:pPr marL="171450" indent="-171450">
              <a:lnSpc>
                <a:spcPct val="125000"/>
              </a:lnSpc>
              <a:buFont typeface="Wingdings" panose="05000000000000000000" pitchFamily="2" charset="2"/>
              <a:buChar char="v"/>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Multi-disciplinary</a:t>
            </a:r>
          </a:p>
          <a:p>
            <a:pPr marL="171450" indent="-171450">
              <a:lnSpc>
                <a:spcPct val="125000"/>
              </a:lnSpc>
              <a:buFont typeface="Wingdings" panose="05000000000000000000" pitchFamily="2" charset="2"/>
              <a:buChar char="v"/>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Staff turnover and training</a:t>
            </a:r>
          </a:p>
          <a:p>
            <a:pPr marL="171450" indent="-171450">
              <a:lnSpc>
                <a:spcPct val="125000"/>
              </a:lnSpc>
              <a:buFont typeface="Wingdings" panose="05000000000000000000" pitchFamily="2" charset="2"/>
              <a:buChar char="v"/>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Empower them to train</a:t>
            </a:r>
          </a:p>
          <a:p>
            <a:pPr marL="171450" indent="-171450">
              <a:lnSpc>
                <a:spcPct val="125000"/>
              </a:lnSpc>
              <a:buFont typeface="Wingdings" panose="05000000000000000000" pitchFamily="2" charset="2"/>
              <a:buChar char="v"/>
            </a:pPr>
            <a:r>
              <a:rPr lang="en-US" sz="1100" dirty="0">
                <a:latin typeface="Open Sans Light" panose="020B0606030504020204" pitchFamily="34" charset="0"/>
                <a:ea typeface="Open Sans Light" panose="020B0606030504020204" pitchFamily="34" charset="0"/>
                <a:cs typeface="Open Sans Light" panose="020B0606030504020204" pitchFamily="34" charset="0"/>
              </a:rPr>
              <a:t>Bring back their “anchor”</a:t>
            </a:r>
          </a:p>
        </p:txBody>
      </p:sp>
      <p:sp>
        <p:nvSpPr>
          <p:cNvPr id="31" name="TextBox 30">
            <a:extLst>
              <a:ext uri="{FF2B5EF4-FFF2-40B4-BE49-F238E27FC236}">
                <a16:creationId xmlns:a16="http://schemas.microsoft.com/office/drawing/2014/main" id="{C5FDC09B-4812-F057-5D7B-4F8A131AF4ED}"/>
              </a:ext>
            </a:extLst>
          </p:cNvPr>
          <p:cNvSpPr txBox="1"/>
          <p:nvPr/>
        </p:nvSpPr>
        <p:spPr>
          <a:xfrm>
            <a:off x="7538302" y="3835964"/>
            <a:ext cx="3020000" cy="650050"/>
          </a:xfrm>
          <a:prstGeom prst="rect">
            <a:avLst/>
          </a:prstGeom>
          <a:noFill/>
        </p:spPr>
        <p:txBody>
          <a:bodyPr wrap="square" lIns="0" tIns="0" bIns="0" rtlCol="0" anchor="b">
            <a:spAutoFit/>
          </a:bodyPr>
          <a:lstStyle/>
          <a:p>
            <a:pPr>
              <a:lnSpc>
                <a:spcPct val="120000"/>
              </a:lnSpc>
            </a:pPr>
            <a:r>
              <a:rPr lang="en-US" sz="1200" spc="300" dirty="0">
                <a:solidFill>
                  <a:schemeClr val="accent1"/>
                </a:solidFill>
                <a:latin typeface="Jost Medium" pitchFamily="2" charset="77"/>
                <a:ea typeface="Jost Medium" pitchFamily="2" charset="77"/>
                <a:cs typeface="Helvetica Neue Normal" charset="0"/>
              </a:rPr>
              <a:t>HEALING REQUIRES COMPREHENSIVE &amp; CONSISTENT CARE</a:t>
            </a:r>
            <a:endParaRPr lang="fr-FR" sz="1200" spc="300" dirty="0">
              <a:solidFill>
                <a:schemeClr val="accent1"/>
              </a:solidFill>
              <a:latin typeface="Jost Medium" pitchFamily="2" charset="77"/>
              <a:ea typeface="Jost Medium" pitchFamily="2" charset="77"/>
              <a:cs typeface="Helvetica Neue Normal" charset="0"/>
            </a:endParaRPr>
          </a:p>
        </p:txBody>
      </p:sp>
    </p:spTree>
    <p:extLst>
      <p:ext uri="{BB962C8B-B14F-4D97-AF65-F5344CB8AC3E}">
        <p14:creationId xmlns:p14="http://schemas.microsoft.com/office/powerpoint/2010/main" val="1434934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539CB393-568A-1648-B1F4-2C1083300A13}"/>
              </a:ext>
            </a:extLst>
          </p:cNvPr>
          <p:cNvPicPr>
            <a:picLocks noChangeAspect="1"/>
          </p:cNvPicPr>
          <p:nvPr/>
        </p:nvPicPr>
        <p:blipFill>
          <a:blip r:embed="rId3" cstate="screen">
            <a:alphaModFix amt="58000"/>
            <a:extLst>
              <a:ext uri="{28A0092B-C50C-407E-A947-70E740481C1C}">
                <a14:useLocalDpi xmlns:a14="http://schemas.microsoft.com/office/drawing/2010/main"/>
              </a:ext>
            </a:extLst>
          </a:blip>
          <a:stretch>
            <a:fillRect/>
          </a:stretch>
        </p:blipFill>
        <p:spPr>
          <a:xfrm>
            <a:off x="0" y="-10794352"/>
            <a:ext cx="12239398" cy="6800849"/>
          </a:xfrm>
          <a:prstGeom prst="rect">
            <a:avLst/>
          </a:prstGeom>
        </p:spPr>
      </p:pic>
      <p:cxnSp>
        <p:nvCxnSpPr>
          <p:cNvPr id="25" name="Straight Connector 24">
            <a:extLst>
              <a:ext uri="{FF2B5EF4-FFF2-40B4-BE49-F238E27FC236}">
                <a16:creationId xmlns:a16="http://schemas.microsoft.com/office/drawing/2014/main" id="{1C1978C1-F208-5841-9527-64C2415B131C}"/>
              </a:ext>
            </a:extLst>
          </p:cNvPr>
          <p:cNvCxnSpPr/>
          <p:nvPr/>
        </p:nvCxnSpPr>
        <p:spPr>
          <a:xfrm>
            <a:off x="609600" y="-179275"/>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86A883D-EBFC-754C-B4C4-021DAFF8F06A}"/>
              </a:ext>
            </a:extLst>
          </p:cNvPr>
          <p:cNvSpPr txBox="1"/>
          <p:nvPr/>
        </p:nvSpPr>
        <p:spPr>
          <a:xfrm flipH="1">
            <a:off x="2223558" y="2889248"/>
            <a:ext cx="2009345" cy="275332"/>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SAFETY</a:t>
            </a:r>
          </a:p>
        </p:txBody>
      </p:sp>
      <p:sp>
        <p:nvSpPr>
          <p:cNvPr id="14" name="TextBox 13">
            <a:extLst>
              <a:ext uri="{FF2B5EF4-FFF2-40B4-BE49-F238E27FC236}">
                <a16:creationId xmlns:a16="http://schemas.microsoft.com/office/drawing/2014/main" id="{79EAB9CE-32D4-8641-BF91-26CD47D92334}"/>
              </a:ext>
            </a:extLst>
          </p:cNvPr>
          <p:cNvSpPr txBox="1"/>
          <p:nvPr/>
        </p:nvSpPr>
        <p:spPr>
          <a:xfrm flipH="1">
            <a:off x="2139777" y="3429000"/>
            <a:ext cx="2007871" cy="2415405"/>
          </a:xfrm>
          <a:prstGeom prst="rect">
            <a:avLst/>
          </a:prstGeom>
          <a:noFill/>
        </p:spPr>
        <p:txBody>
          <a:bodyPr wrap="square" lIns="0" tIns="0" bIns="0" rtlCol="0" anchor="t">
            <a:spAutoFit/>
          </a:bodyPr>
          <a:lstStyle/>
          <a:p>
            <a:pPr marL="171450" indent="-171450">
              <a:lnSpc>
                <a:spcPts val="1900"/>
              </a:lnSpc>
              <a:buSzPct val="70000"/>
              <a:buFont typeface="Wingdings" panose="05000000000000000000" pitchFamily="2" charset="2"/>
              <a:buChar char="v"/>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Like trauma, safety is personal. What makes you feel safe?</a:t>
            </a:r>
          </a:p>
          <a:p>
            <a:pPr marL="171450" indent="-171450">
              <a:lnSpc>
                <a:spcPts val="1900"/>
              </a:lnSpc>
              <a:buSzPct val="70000"/>
              <a:buFont typeface="Wingdings" panose="05000000000000000000" pitchFamily="2" charset="2"/>
              <a:buChar char="v"/>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Remember, it is more about feeling safe than being safe</a:t>
            </a:r>
          </a:p>
          <a:p>
            <a:pPr marL="171450" indent="-171450">
              <a:lnSpc>
                <a:spcPts val="1900"/>
              </a:lnSpc>
              <a:buSzPct val="70000"/>
              <a:buFont typeface="Wingdings" panose="05000000000000000000" pitchFamily="2" charset="2"/>
              <a:buChar char="v"/>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Acknowledge when the person doesn’t feel safe and take the opportunity to connect </a:t>
            </a:r>
          </a:p>
        </p:txBody>
      </p:sp>
      <p:sp>
        <p:nvSpPr>
          <p:cNvPr id="15" name="TextBox 14">
            <a:extLst>
              <a:ext uri="{FF2B5EF4-FFF2-40B4-BE49-F238E27FC236}">
                <a16:creationId xmlns:a16="http://schemas.microsoft.com/office/drawing/2014/main" id="{AE3F18D2-8177-5D4E-AA7A-A7CE5F6572EC}"/>
              </a:ext>
            </a:extLst>
          </p:cNvPr>
          <p:cNvSpPr txBox="1"/>
          <p:nvPr/>
        </p:nvSpPr>
        <p:spPr>
          <a:xfrm flipH="1">
            <a:off x="5255965" y="2935933"/>
            <a:ext cx="2017376" cy="282770"/>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CONNECTION</a:t>
            </a:r>
          </a:p>
        </p:txBody>
      </p:sp>
      <p:sp>
        <p:nvSpPr>
          <p:cNvPr id="17" name="TextBox 16">
            <a:extLst>
              <a:ext uri="{FF2B5EF4-FFF2-40B4-BE49-F238E27FC236}">
                <a16:creationId xmlns:a16="http://schemas.microsoft.com/office/drawing/2014/main" id="{4A5DD79C-28E6-5945-8516-AAD09F6301EA}"/>
              </a:ext>
            </a:extLst>
          </p:cNvPr>
          <p:cNvSpPr txBox="1"/>
          <p:nvPr/>
        </p:nvSpPr>
        <p:spPr>
          <a:xfrm flipH="1">
            <a:off x="8051589" y="2935933"/>
            <a:ext cx="2009379" cy="282770"/>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EMPOWERMENT</a:t>
            </a:r>
          </a:p>
        </p:txBody>
      </p:sp>
      <p:sp>
        <p:nvSpPr>
          <p:cNvPr id="18" name="TextBox 17">
            <a:extLst>
              <a:ext uri="{FF2B5EF4-FFF2-40B4-BE49-F238E27FC236}">
                <a16:creationId xmlns:a16="http://schemas.microsoft.com/office/drawing/2014/main" id="{9A8ADFE0-171C-9549-987A-3C47D79D520B}"/>
              </a:ext>
            </a:extLst>
          </p:cNvPr>
          <p:cNvSpPr txBox="1"/>
          <p:nvPr/>
        </p:nvSpPr>
        <p:spPr>
          <a:xfrm flipH="1">
            <a:off x="5196979" y="3440043"/>
            <a:ext cx="2007280" cy="2659061"/>
          </a:xfrm>
          <a:prstGeom prst="rect">
            <a:avLst/>
          </a:prstGeom>
          <a:noFill/>
        </p:spPr>
        <p:txBody>
          <a:bodyPr wrap="square" lIns="0" tIns="0" bIns="0" rtlCol="0" anchor="t">
            <a:spAutoFit/>
          </a:bodyPr>
          <a:lstStyle/>
          <a:p>
            <a:pPr marL="171450" indent="-171450">
              <a:lnSpc>
                <a:spcPts val="1900"/>
              </a:lnSpc>
              <a:buSzPct val="70000"/>
              <a:buFont typeface="Wingdings" panose="05000000000000000000" pitchFamily="2" charset="2"/>
              <a:buChar char="v"/>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Verbally empathize and communicate your desire to help </a:t>
            </a:r>
          </a:p>
          <a:p>
            <a:pPr marL="171450" indent="-171450">
              <a:lnSpc>
                <a:spcPts val="1900"/>
              </a:lnSpc>
              <a:buSzPct val="70000"/>
              <a:buFont typeface="Wingdings" panose="05000000000000000000" pitchFamily="2" charset="2"/>
              <a:buChar char="v"/>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Build a trusting relationship- start small</a:t>
            </a:r>
          </a:p>
          <a:p>
            <a:pPr marL="171450" indent="-171450">
              <a:lnSpc>
                <a:spcPts val="1900"/>
              </a:lnSpc>
              <a:buSzPct val="70000"/>
              <a:buFont typeface="Wingdings" panose="05000000000000000000" pitchFamily="2" charset="2"/>
              <a:buChar char="v"/>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Help the person establish an “anchor for safety”</a:t>
            </a:r>
          </a:p>
          <a:p>
            <a:pPr marL="171450" indent="-171450">
              <a:lnSpc>
                <a:spcPts val="1900"/>
              </a:lnSpc>
              <a:buSzPct val="70000"/>
              <a:buFont typeface="Wingdings" panose="05000000000000000000" pitchFamily="2" charset="2"/>
              <a:buChar char="v"/>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Build relationship skills</a:t>
            </a:r>
          </a:p>
          <a:p>
            <a:pPr marL="171450" indent="-171450">
              <a:lnSpc>
                <a:spcPts val="1900"/>
              </a:lnSpc>
              <a:buSzPct val="70000"/>
              <a:buFont typeface="Wingdings" panose="05000000000000000000" pitchFamily="2" charset="2"/>
              <a:buChar char="v"/>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Support and promote genuine connection</a:t>
            </a:r>
          </a:p>
        </p:txBody>
      </p:sp>
      <p:sp>
        <p:nvSpPr>
          <p:cNvPr id="27" name="TextBox 26">
            <a:extLst>
              <a:ext uri="{FF2B5EF4-FFF2-40B4-BE49-F238E27FC236}">
                <a16:creationId xmlns:a16="http://schemas.microsoft.com/office/drawing/2014/main" id="{02BF2325-A4ED-D94C-AD47-72055F158DD0}"/>
              </a:ext>
            </a:extLst>
          </p:cNvPr>
          <p:cNvSpPr txBox="1"/>
          <p:nvPr/>
        </p:nvSpPr>
        <p:spPr>
          <a:xfrm>
            <a:off x="2083676" y="1356630"/>
            <a:ext cx="6226606" cy="1205458"/>
          </a:xfrm>
          <a:prstGeom prst="rect">
            <a:avLst/>
          </a:prstGeom>
          <a:noFill/>
        </p:spPr>
        <p:txBody>
          <a:bodyPr wrap="square" lIns="0" tIns="0" rIns="0" bIns="0" rtlCol="0">
            <a:spAutoFit/>
          </a:bodyPr>
          <a:lstStyle/>
          <a:p>
            <a:pPr>
              <a:lnSpc>
                <a:spcPts val="4700"/>
              </a:lnSpc>
            </a:pPr>
            <a:r>
              <a:rPr lang="en-US" sz="4000" dirty="0">
                <a:latin typeface="Jost Medium" pitchFamily="2" charset="77"/>
                <a:ea typeface="Jost Medium" pitchFamily="2" charset="77"/>
                <a:cs typeface="Helvetica Neue Moyen" charset="0"/>
              </a:rPr>
              <a:t>3 key points when providing TIC to an individual with IDD</a:t>
            </a:r>
          </a:p>
        </p:txBody>
      </p:sp>
      <p:pic>
        <p:nvPicPr>
          <p:cNvPr id="18434" name="Picture 2">
            <a:extLst>
              <a:ext uri="{FF2B5EF4-FFF2-40B4-BE49-F238E27FC236}">
                <a16:creationId xmlns:a16="http://schemas.microsoft.com/office/drawing/2014/main" id="{6BF35699-38EC-1D5F-38D5-4514C54D620F}"/>
              </a:ext>
            </a:extLst>
          </p:cNvPr>
          <p:cNvPicPr>
            <a:picLocks noChangeAspect="1" noChangeArrowheads="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2829" r="24230" b="12948"/>
          <a:stretch/>
        </p:blipFill>
        <p:spPr bwMode="auto">
          <a:xfrm rot="20023334">
            <a:off x="783771" y="618988"/>
            <a:ext cx="1028699" cy="1691505"/>
          </a:xfrm>
          <a:prstGeom prst="rect">
            <a:avLst/>
          </a:prstGeom>
          <a:solidFill>
            <a:schemeClr val="accent6">
              <a:lumMod val="40000"/>
              <a:lumOff val="60000"/>
            </a:schemeClr>
          </a:solidFill>
          <a:ln>
            <a:solidFill>
              <a:srgbClr val="C00000"/>
            </a:solidFill>
          </a:ln>
        </p:spPr>
      </p:pic>
      <p:sp>
        <p:nvSpPr>
          <p:cNvPr id="4" name="TextBox 3">
            <a:extLst>
              <a:ext uri="{FF2B5EF4-FFF2-40B4-BE49-F238E27FC236}">
                <a16:creationId xmlns:a16="http://schemas.microsoft.com/office/drawing/2014/main" id="{C8D92B31-1CD6-69C1-83C3-5FD4468AFB71}"/>
              </a:ext>
            </a:extLst>
          </p:cNvPr>
          <p:cNvSpPr txBox="1"/>
          <p:nvPr/>
        </p:nvSpPr>
        <p:spPr>
          <a:xfrm flipH="1">
            <a:off x="8044943" y="3440043"/>
            <a:ext cx="2007280" cy="3146374"/>
          </a:xfrm>
          <a:prstGeom prst="rect">
            <a:avLst/>
          </a:prstGeom>
          <a:noFill/>
        </p:spPr>
        <p:txBody>
          <a:bodyPr wrap="square" lIns="0" tIns="0" bIns="0" rtlCol="0" anchor="t">
            <a:spAutoFit/>
          </a:bodyPr>
          <a:lstStyle/>
          <a:p>
            <a:pPr marL="171450" indent="-171450">
              <a:lnSpc>
                <a:spcPts val="1900"/>
              </a:lnSpc>
              <a:buSzPct val="70000"/>
              <a:buFont typeface="Wingdings" panose="05000000000000000000" pitchFamily="2" charset="2"/>
              <a:buChar char="v"/>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Building resilience</a:t>
            </a:r>
          </a:p>
          <a:p>
            <a:pPr marL="171450" indent="-171450">
              <a:lnSpc>
                <a:spcPts val="1900"/>
              </a:lnSpc>
              <a:buSzPct val="70000"/>
              <a:buFont typeface="Wingdings" panose="05000000000000000000" pitchFamily="2" charset="2"/>
              <a:buChar char="v"/>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Help recognize and accept responsibility for future success</a:t>
            </a:r>
          </a:p>
          <a:p>
            <a:pPr marL="171450" indent="-171450">
              <a:lnSpc>
                <a:spcPts val="1900"/>
              </a:lnSpc>
              <a:buSzPct val="70000"/>
              <a:buFont typeface="Wingdings" panose="05000000000000000000" pitchFamily="2" charset="2"/>
              <a:buChar char="v"/>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Supporting individual in identifying and using values to guide their decision making</a:t>
            </a:r>
          </a:p>
          <a:p>
            <a:pPr marL="171450" indent="-171450">
              <a:lnSpc>
                <a:spcPts val="1900"/>
              </a:lnSpc>
              <a:buSzPct val="70000"/>
              <a:buFont typeface="Wingdings" panose="05000000000000000000" pitchFamily="2" charset="2"/>
              <a:buChar char="v"/>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Teaching mindfulness and power of breath</a:t>
            </a:r>
          </a:p>
          <a:p>
            <a:pPr marL="171450" indent="-171450">
              <a:lnSpc>
                <a:spcPts val="1900"/>
              </a:lnSpc>
              <a:buSzPct val="70000"/>
              <a:buFont typeface="Wingdings" panose="05000000000000000000" pitchFamily="2" charset="2"/>
              <a:buChar char="v"/>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Learn to identify and label emotions and triggers</a:t>
            </a:r>
          </a:p>
        </p:txBody>
      </p:sp>
    </p:spTree>
    <p:extLst>
      <p:ext uri="{BB962C8B-B14F-4D97-AF65-F5344CB8AC3E}">
        <p14:creationId xmlns:p14="http://schemas.microsoft.com/office/powerpoint/2010/main" val="248504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A948CE-C207-4CCB-B3B2-76D22E3811CC}"/>
              </a:ext>
            </a:extLst>
          </p:cNvPr>
          <p:cNvSpPr txBox="1"/>
          <p:nvPr/>
        </p:nvSpPr>
        <p:spPr>
          <a:xfrm>
            <a:off x="1355855" y="2214441"/>
            <a:ext cx="3500437" cy="768672"/>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5400" dirty="0">
                <a:solidFill>
                  <a:schemeClr val="tx2"/>
                </a:solidFill>
                <a:latin typeface="Jost Medium" pitchFamily="2" charset="77"/>
                <a:ea typeface="Jost Medium" pitchFamily="2" charset="77"/>
                <a:cs typeface="Helvetica Neue Moyen" charset="0"/>
              </a:rPr>
              <a:t>Brief Review</a:t>
            </a:r>
            <a:endParaRPr kumimoji="0" lang="fr-FR" sz="5400" u="none" strike="noStrike" kern="1200" cap="none" spc="0" normalizeH="0" baseline="0" noProof="0" dirty="0">
              <a:ln>
                <a:noFill/>
              </a:ln>
              <a:solidFill>
                <a:schemeClr val="tx2"/>
              </a:solidFill>
              <a:effectLst/>
              <a:uLnTx/>
              <a:uFillTx/>
              <a:latin typeface="Jost Medium" pitchFamily="2" charset="77"/>
              <a:ea typeface="Jost Medium" pitchFamily="2" charset="77"/>
              <a:cs typeface="Helvetica Neue Moyen" charset="0"/>
            </a:endParaRPr>
          </a:p>
        </p:txBody>
      </p:sp>
      <p:sp>
        <p:nvSpPr>
          <p:cNvPr id="18" name="TextBox 17">
            <a:extLst>
              <a:ext uri="{FF2B5EF4-FFF2-40B4-BE49-F238E27FC236}">
                <a16:creationId xmlns:a16="http://schemas.microsoft.com/office/drawing/2014/main" id="{5F31537B-01AB-4FDD-B5F7-457C59B814EC}"/>
              </a:ext>
            </a:extLst>
          </p:cNvPr>
          <p:cNvSpPr txBox="1"/>
          <p:nvPr/>
        </p:nvSpPr>
        <p:spPr>
          <a:xfrm>
            <a:off x="1353416" y="1971411"/>
            <a:ext cx="1809750" cy="212366"/>
          </a:xfrm>
          <a:prstGeom prst="rect">
            <a:avLst/>
          </a:prstGeom>
          <a:noFill/>
        </p:spPr>
        <p:txBody>
          <a:bodyPr wrap="square" lIns="0" tIns="0" rIns="0" bIns="0" rtlCol="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spc="300" dirty="0">
                <a:solidFill>
                  <a:schemeClr val="accent1"/>
                </a:solidFill>
                <a:latin typeface="Jost Medium" pitchFamily="2" charset="77"/>
                <a:ea typeface="Jost Medium" pitchFamily="2" charset="77"/>
                <a:cs typeface="Helvetica Neue Normal" charset="0"/>
              </a:rPr>
              <a:t> </a:t>
            </a:r>
            <a:endParaRPr lang="fr-FR" sz="1200" spc="300" dirty="0">
              <a:solidFill>
                <a:schemeClr val="accent1"/>
              </a:solidFill>
              <a:latin typeface="Jost Medium" pitchFamily="2" charset="77"/>
              <a:ea typeface="Jost Medium" pitchFamily="2" charset="77"/>
              <a:cs typeface="Helvetica Neue Normal" charset="0"/>
            </a:endParaRPr>
          </a:p>
        </p:txBody>
      </p:sp>
      <p:sp>
        <p:nvSpPr>
          <p:cNvPr id="24" name="TextBox 23">
            <a:extLst>
              <a:ext uri="{FF2B5EF4-FFF2-40B4-BE49-F238E27FC236}">
                <a16:creationId xmlns:a16="http://schemas.microsoft.com/office/drawing/2014/main" id="{3E8A07F2-9D8B-4888-8447-A7FA7F93695E}"/>
              </a:ext>
            </a:extLst>
          </p:cNvPr>
          <p:cNvSpPr txBox="1"/>
          <p:nvPr/>
        </p:nvSpPr>
        <p:spPr>
          <a:xfrm>
            <a:off x="8216029" y="900608"/>
            <a:ext cx="2160000" cy="30777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rPr>
              <a:t>Trauma is common</a:t>
            </a:r>
            <a:endParaRPr kumimoji="0" lang="fr-FR" sz="20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endParaRPr>
          </a:p>
        </p:txBody>
      </p:sp>
      <p:sp>
        <p:nvSpPr>
          <p:cNvPr id="25" name="TextBox 24">
            <a:extLst>
              <a:ext uri="{FF2B5EF4-FFF2-40B4-BE49-F238E27FC236}">
                <a16:creationId xmlns:a16="http://schemas.microsoft.com/office/drawing/2014/main" id="{21AE9550-41CC-4FFF-90FD-34983F7955BB}"/>
              </a:ext>
            </a:extLst>
          </p:cNvPr>
          <p:cNvSpPr txBox="1"/>
          <p:nvPr/>
        </p:nvSpPr>
        <p:spPr>
          <a:xfrm>
            <a:off x="8213498" y="1335075"/>
            <a:ext cx="2825289" cy="801501"/>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ct val="150000"/>
              </a:lnSpc>
              <a:defRPr/>
            </a:pPr>
            <a:r>
              <a:rPr lang="en-US" dirty="0">
                <a:latin typeface="Open Sans Light" panose="020B0606030504020204" pitchFamily="34" charset="0"/>
                <a:ea typeface="Open Sans Light" panose="020B0606030504020204" pitchFamily="34" charset="0"/>
                <a:cs typeface="Open Sans Light" panose="020B0606030504020204" pitchFamily="34" charset="0"/>
              </a:rPr>
              <a:t>Much more prevalent in society than we often realize and highly prevalent in our field. </a:t>
            </a:r>
          </a:p>
        </p:txBody>
      </p:sp>
      <p:sp>
        <p:nvSpPr>
          <p:cNvPr id="26" name="TextBox 25">
            <a:extLst>
              <a:ext uri="{FF2B5EF4-FFF2-40B4-BE49-F238E27FC236}">
                <a16:creationId xmlns:a16="http://schemas.microsoft.com/office/drawing/2014/main" id="{ADE63C93-31F2-441A-A6ED-5E1B282E1382}"/>
              </a:ext>
            </a:extLst>
          </p:cNvPr>
          <p:cNvSpPr txBox="1"/>
          <p:nvPr/>
        </p:nvSpPr>
        <p:spPr>
          <a:xfrm>
            <a:off x="8216029" y="2447484"/>
            <a:ext cx="2160000" cy="61555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rPr>
              <a:t>Trauma impacts the whole person</a:t>
            </a:r>
            <a:endParaRPr kumimoji="0" lang="fr-FR" sz="20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endParaRPr>
          </a:p>
        </p:txBody>
      </p:sp>
      <p:sp>
        <p:nvSpPr>
          <p:cNvPr id="27" name="TextBox 26">
            <a:extLst>
              <a:ext uri="{FF2B5EF4-FFF2-40B4-BE49-F238E27FC236}">
                <a16:creationId xmlns:a16="http://schemas.microsoft.com/office/drawing/2014/main" id="{285785E0-B39D-40B1-8381-5D72D373B244}"/>
              </a:ext>
            </a:extLst>
          </p:cNvPr>
          <p:cNvSpPr txBox="1"/>
          <p:nvPr/>
        </p:nvSpPr>
        <p:spPr>
          <a:xfrm>
            <a:off x="8213498" y="3181925"/>
            <a:ext cx="2825289" cy="524503"/>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ct val="150000"/>
              </a:lnSpc>
              <a:defRPr/>
            </a:pPr>
            <a:r>
              <a:rPr lang="en-US" dirty="0">
                <a:latin typeface="Open Sans Light" panose="020B0606030504020204" pitchFamily="34" charset="0"/>
                <a:ea typeface="Open Sans Light" panose="020B0606030504020204" pitchFamily="34" charset="0"/>
                <a:cs typeface="Open Sans Light" panose="020B0606030504020204" pitchFamily="34" charset="0"/>
              </a:rPr>
              <a:t>Therefore  our care must address the whole person</a:t>
            </a:r>
          </a:p>
        </p:txBody>
      </p:sp>
      <p:sp>
        <p:nvSpPr>
          <p:cNvPr id="28" name="TextBox 27">
            <a:extLst>
              <a:ext uri="{FF2B5EF4-FFF2-40B4-BE49-F238E27FC236}">
                <a16:creationId xmlns:a16="http://schemas.microsoft.com/office/drawing/2014/main" id="{A45C6AF6-2FE1-4FAC-8274-38A14F8812BF}"/>
              </a:ext>
            </a:extLst>
          </p:cNvPr>
          <p:cNvSpPr txBox="1"/>
          <p:nvPr/>
        </p:nvSpPr>
        <p:spPr>
          <a:xfrm>
            <a:off x="8216029" y="4635303"/>
            <a:ext cx="2160000" cy="30777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rPr>
              <a:t>Healing is possible</a:t>
            </a:r>
            <a:endParaRPr kumimoji="0" lang="fr-FR" sz="2000" u="none" strike="noStrike" kern="1200" cap="none" spc="0" normalizeH="0" baseline="0" noProof="0" dirty="0">
              <a:ln>
                <a:noFill/>
              </a:ln>
              <a:solidFill>
                <a:schemeClr val="accent1"/>
              </a:solidFill>
              <a:effectLst/>
              <a:uLnTx/>
              <a:uFillTx/>
              <a:latin typeface="Jost Medium" pitchFamily="2" charset="77"/>
              <a:ea typeface="Jost Medium" pitchFamily="2" charset="77"/>
              <a:cs typeface="Helvetica Neue Moyen" charset="0"/>
            </a:endParaRPr>
          </a:p>
        </p:txBody>
      </p:sp>
      <p:sp>
        <p:nvSpPr>
          <p:cNvPr id="29" name="TextBox 28">
            <a:extLst>
              <a:ext uri="{FF2B5EF4-FFF2-40B4-BE49-F238E27FC236}">
                <a16:creationId xmlns:a16="http://schemas.microsoft.com/office/drawing/2014/main" id="{848AE156-9A7B-4D28-8AF3-3AD82DB918E4}"/>
              </a:ext>
            </a:extLst>
          </p:cNvPr>
          <p:cNvSpPr txBox="1"/>
          <p:nvPr/>
        </p:nvSpPr>
        <p:spPr>
          <a:xfrm>
            <a:off x="8213498" y="5027813"/>
            <a:ext cx="2825289" cy="524503"/>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nSpc>
                <a:spcPct val="150000"/>
              </a:lnSpc>
              <a:defRPr/>
            </a:pPr>
            <a:r>
              <a:rPr lang="en-US" dirty="0">
                <a:latin typeface="Open Sans Light" panose="020B0606030504020204" pitchFamily="34" charset="0"/>
                <a:ea typeface="Open Sans Light" panose="020B0606030504020204" pitchFamily="34" charset="0"/>
                <a:cs typeface="Open Sans Light" panose="020B0606030504020204" pitchFamily="34" charset="0"/>
              </a:rPr>
              <a:t>It requires commitment from all parties who play a role</a:t>
            </a:r>
          </a:p>
        </p:txBody>
      </p:sp>
      <p:pic>
        <p:nvPicPr>
          <p:cNvPr id="16" name="Graphic 15">
            <a:extLst>
              <a:ext uri="{FF2B5EF4-FFF2-40B4-BE49-F238E27FC236}">
                <a16:creationId xmlns:a16="http://schemas.microsoft.com/office/drawing/2014/main" id="{5D74A1B1-B426-4BE4-BF52-21D48C845DA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53886" y="888680"/>
            <a:ext cx="300458" cy="300458"/>
          </a:xfrm>
          <a:prstGeom prst="rect">
            <a:avLst/>
          </a:prstGeom>
        </p:spPr>
      </p:pic>
      <p:pic>
        <p:nvPicPr>
          <p:cNvPr id="17" name="Graphic 16">
            <a:extLst>
              <a:ext uri="{FF2B5EF4-FFF2-40B4-BE49-F238E27FC236}">
                <a16:creationId xmlns:a16="http://schemas.microsoft.com/office/drawing/2014/main" id="{80D3F298-7B03-45E3-9A7D-0C01297A264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53886" y="2770075"/>
            <a:ext cx="300458" cy="300458"/>
          </a:xfrm>
          <a:prstGeom prst="rect">
            <a:avLst/>
          </a:prstGeom>
        </p:spPr>
      </p:pic>
      <p:pic>
        <p:nvPicPr>
          <p:cNvPr id="19" name="Graphic 18">
            <a:extLst>
              <a:ext uri="{FF2B5EF4-FFF2-40B4-BE49-F238E27FC236}">
                <a16:creationId xmlns:a16="http://schemas.microsoft.com/office/drawing/2014/main" id="{EF0DA220-6087-4844-8D65-3A8DB2A62C4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53886" y="4650118"/>
            <a:ext cx="300458" cy="300458"/>
          </a:xfrm>
          <a:prstGeom prst="rect">
            <a:avLst/>
          </a:prstGeom>
        </p:spPr>
      </p:pic>
      <p:sp>
        <p:nvSpPr>
          <p:cNvPr id="4" name="TextBox 3">
            <a:extLst>
              <a:ext uri="{FF2B5EF4-FFF2-40B4-BE49-F238E27FC236}">
                <a16:creationId xmlns:a16="http://schemas.microsoft.com/office/drawing/2014/main" id="{0AA7ADA4-C5B7-8408-6685-3CC6A2F8C451}"/>
              </a:ext>
            </a:extLst>
          </p:cNvPr>
          <p:cNvSpPr txBox="1"/>
          <p:nvPr/>
        </p:nvSpPr>
        <p:spPr>
          <a:xfrm>
            <a:off x="687365" y="3181925"/>
            <a:ext cx="5754256" cy="129458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u="none" strike="noStrike" kern="1200" cap="none" spc="0" normalizeH="0" baseline="0" noProof="0" dirty="0">
                <a:ln>
                  <a:noFill/>
                </a:ln>
                <a:effectLst/>
                <a:uLnTx/>
                <a:uFillTx/>
                <a:latin typeface="Open Sans Light" panose="020B0606030504020204" pitchFamily="34" charset="0"/>
                <a:ea typeface="Open Sans Light" panose="020B0606030504020204" pitchFamily="34" charset="0"/>
                <a:cs typeface="Open Sans Light" panose="020B0606030504020204" pitchFamily="34" charset="0"/>
              </a:rPr>
              <a:t>“Unless someone like you cares a whole awful lot, nothing is going to get better. It’s not.”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dirty="0">
                <a:latin typeface="Open Sans Light" panose="020B0606030504020204" pitchFamily="34" charset="0"/>
                <a:ea typeface="Open Sans Light" panose="020B0606030504020204" pitchFamily="34" charset="0"/>
                <a:cs typeface="Open Sans Light" panose="020B0606030504020204" pitchFamily="34" charset="0"/>
              </a:rPr>
              <a:t>-Dr. Seus</a:t>
            </a:r>
            <a:endParaRPr kumimoji="0" lang="en-US" sz="1800" u="none" strike="noStrike" kern="1200" cap="none" spc="0" normalizeH="0" baseline="0" noProof="0" dirty="0">
              <a:ln>
                <a:noFill/>
              </a:ln>
              <a:effectLst/>
              <a:uLnTx/>
              <a:uFillTx/>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3357149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32ED0ED8-6CC4-2E4E-BB25-F8452F5BE023}"/>
              </a:ext>
            </a:extLst>
          </p:cNvPr>
          <p:cNvSpPr txBox="1"/>
          <p:nvPr/>
        </p:nvSpPr>
        <p:spPr>
          <a:xfrm>
            <a:off x="1343024" y="1790869"/>
            <a:ext cx="5694773" cy="1323439"/>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000" b="1" u="none" strike="noStrike" kern="1200" cap="none" spc="0" normalizeH="0" baseline="0" noProof="0" dirty="0">
                <a:ln>
                  <a:noFill/>
                </a:ln>
                <a:solidFill>
                  <a:schemeClr val="bg1"/>
                </a:solidFill>
                <a:effectLst/>
                <a:uLnTx/>
                <a:uFillTx/>
                <a:latin typeface="Jost SemiBold" pitchFamily="2" charset="77"/>
                <a:ea typeface="Jost SemiBold" pitchFamily="2" charset="77"/>
                <a:cs typeface="Helvetica Neue Moyen" charset="0"/>
              </a:rPr>
              <a:t>Questions?</a:t>
            </a:r>
          </a:p>
        </p:txBody>
      </p:sp>
    </p:spTree>
    <p:extLst>
      <p:ext uri="{BB962C8B-B14F-4D97-AF65-F5344CB8AC3E}">
        <p14:creationId xmlns:p14="http://schemas.microsoft.com/office/powerpoint/2010/main" val="1844969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86E350D-6273-AE4B-B39C-BBC72260E657}"/>
              </a:ext>
            </a:extLst>
          </p:cNvPr>
          <p:cNvCxnSpPr/>
          <p:nvPr/>
        </p:nvCxnSpPr>
        <p:spPr>
          <a:xfrm>
            <a:off x="609600" y="-170039"/>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83601C-8C04-2A46-8459-62F7CCDB08A6}"/>
              </a:ext>
            </a:extLst>
          </p:cNvPr>
          <p:cNvSpPr txBox="1"/>
          <p:nvPr/>
        </p:nvSpPr>
        <p:spPr>
          <a:xfrm>
            <a:off x="1449917" y="873453"/>
            <a:ext cx="7493630" cy="521938"/>
          </a:xfrm>
          <a:prstGeom prst="rect">
            <a:avLst/>
          </a:prstGeom>
          <a:noFill/>
        </p:spPr>
        <p:txBody>
          <a:bodyPr wrap="square" lIns="0" tIns="0" bIns="0" rtlCol="0" anchor="t">
            <a:spAutoFit/>
          </a:bodyPr>
          <a:lstStyle/>
          <a:p>
            <a:pPr>
              <a:lnSpc>
                <a:spcPts val="4300"/>
              </a:lnSpc>
            </a:pPr>
            <a:r>
              <a:rPr lang="en-US" sz="3200" dirty="0">
                <a:latin typeface="Jost Medium" pitchFamily="2" charset="77"/>
                <a:ea typeface="Jost Medium" pitchFamily="2" charset="77"/>
              </a:rPr>
              <a:t>References</a:t>
            </a:r>
          </a:p>
        </p:txBody>
      </p:sp>
      <p:sp>
        <p:nvSpPr>
          <p:cNvPr id="8" name="TextBox 7">
            <a:extLst>
              <a:ext uri="{FF2B5EF4-FFF2-40B4-BE49-F238E27FC236}">
                <a16:creationId xmlns:a16="http://schemas.microsoft.com/office/drawing/2014/main" id="{39B4F94C-D98A-2040-94F2-F85CE9937C58}"/>
              </a:ext>
            </a:extLst>
          </p:cNvPr>
          <p:cNvSpPr txBox="1"/>
          <p:nvPr/>
        </p:nvSpPr>
        <p:spPr>
          <a:xfrm>
            <a:off x="839097" y="439720"/>
            <a:ext cx="9326731" cy="5978560"/>
          </a:xfrm>
          <a:prstGeom prst="rect">
            <a:avLst/>
          </a:prstGeom>
          <a:noFill/>
        </p:spPr>
        <p:txBody>
          <a:bodyPr wrap="square" lIns="0" tIns="0" bIns="0" numCol="3" rtlCol="0" anchor="t">
            <a:spAutoFit/>
          </a:bodyPr>
          <a:lstStyle/>
          <a:p>
            <a:pPr lvl="1" indent="-457200"/>
            <a:endParaRPr lang="en-US" sz="1050" b="0" i="0" u="none" strike="noStrike" dirty="0">
              <a:solidFill>
                <a:srgbClr val="000000"/>
              </a:solidFill>
              <a:effectLst/>
              <a:latin typeface="Jost Medium"/>
            </a:endParaRPr>
          </a:p>
          <a:p>
            <a:pPr lvl="1" indent="-457200"/>
            <a:endParaRPr lang="en-US" sz="1050" dirty="0">
              <a:solidFill>
                <a:srgbClr val="000000"/>
              </a:solidFill>
              <a:latin typeface="Jost Medium"/>
            </a:endParaRPr>
          </a:p>
          <a:p>
            <a:pPr lvl="1" indent="-457200"/>
            <a:endParaRPr lang="en-US" sz="1050" b="0" i="0" u="none" strike="noStrike" dirty="0">
              <a:solidFill>
                <a:srgbClr val="000000"/>
              </a:solidFill>
              <a:effectLst/>
              <a:latin typeface="Jost Medium"/>
            </a:endParaRPr>
          </a:p>
          <a:p>
            <a:pPr lvl="1" indent="-457200"/>
            <a:endParaRPr lang="en-US" sz="1050" dirty="0">
              <a:solidFill>
                <a:srgbClr val="000000"/>
              </a:solidFill>
              <a:latin typeface="Jost Medium"/>
            </a:endParaRPr>
          </a:p>
          <a:p>
            <a:pPr lvl="1" indent="-457200"/>
            <a:endParaRPr lang="en-US" sz="1050" b="0" i="0" u="none" strike="noStrike" dirty="0">
              <a:solidFill>
                <a:srgbClr val="000000"/>
              </a:solidFill>
              <a:effectLst/>
              <a:latin typeface="Jost Medium"/>
            </a:endParaRPr>
          </a:p>
          <a:p>
            <a:pPr lvl="1" indent="-457200"/>
            <a:endParaRPr lang="en-US" sz="1050" dirty="0">
              <a:solidFill>
                <a:srgbClr val="000000"/>
              </a:solidFill>
              <a:latin typeface="Jost Medium"/>
            </a:endParaRPr>
          </a:p>
          <a:p>
            <a:pPr lvl="1" indent="-457200"/>
            <a:endParaRPr lang="en-US" sz="1050" b="0" i="0" u="none" strike="noStrike" dirty="0">
              <a:solidFill>
                <a:srgbClr val="000000"/>
              </a:solidFill>
              <a:effectLst/>
              <a:latin typeface="Jost Medium"/>
            </a:endParaRPr>
          </a:p>
          <a:p>
            <a:pPr lvl="1" indent="-457200"/>
            <a:endParaRPr lang="en-US" sz="1050" dirty="0">
              <a:solidFill>
                <a:srgbClr val="000000"/>
              </a:solidFill>
              <a:latin typeface="Jost Medium"/>
            </a:endParaRPr>
          </a:p>
          <a:p>
            <a:pPr lvl="1" indent="-457200"/>
            <a:endParaRPr lang="en-US" sz="1050" b="0" i="0" u="none" strike="noStrike" dirty="0">
              <a:solidFill>
                <a:srgbClr val="000000"/>
              </a:solidFill>
              <a:effectLst/>
              <a:latin typeface="Jost Medium"/>
            </a:endParaRPr>
          </a:p>
          <a:p>
            <a:pPr lvl="1" indent="-457200"/>
            <a:endParaRPr lang="en-US" sz="1050" dirty="0">
              <a:solidFill>
                <a:srgbClr val="000000"/>
              </a:solidFill>
              <a:latin typeface="Jost Medium"/>
            </a:endParaRPr>
          </a:p>
          <a:p>
            <a:pPr lvl="1" indent="-457200"/>
            <a:endParaRPr lang="en-US" sz="1050" b="0" i="0" u="none" strike="noStrike" dirty="0">
              <a:solidFill>
                <a:srgbClr val="000000"/>
              </a:solidFill>
              <a:effectLst/>
              <a:latin typeface="Jost Medium"/>
            </a:endParaRPr>
          </a:p>
          <a:p>
            <a:pPr lvl="1" indent="-457200"/>
            <a:r>
              <a:rPr lang="en-US" sz="1050" b="0" i="0" u="none" strike="noStrike" dirty="0">
                <a:solidFill>
                  <a:srgbClr val="000000"/>
                </a:solidFill>
                <a:effectLst/>
                <a:latin typeface="Jost Medium"/>
              </a:rPr>
              <a:t>CDC. (2023). </a:t>
            </a:r>
            <a:r>
              <a:rPr lang="en-US" sz="1050" b="0" i="1" u="none" strike="noStrike" dirty="0">
                <a:solidFill>
                  <a:srgbClr val="000000"/>
                </a:solidFill>
                <a:effectLst/>
                <a:latin typeface="Jost Medium"/>
              </a:rPr>
              <a:t>Coping with a Traumatic Event What Is a Traumatic Event?</a:t>
            </a:r>
            <a:r>
              <a:rPr lang="en-US" sz="1050" b="0" i="0" u="none" strike="noStrike" dirty="0">
                <a:solidFill>
                  <a:srgbClr val="000000"/>
                </a:solidFill>
                <a:effectLst/>
                <a:latin typeface="Jost Medium"/>
              </a:rPr>
              <a:t> https://www.cdc.gov/masstrauma/factsheets/public/coping.pdf</a:t>
            </a:r>
            <a:endParaRPr lang="en-US" sz="1050" b="0" dirty="0">
              <a:effectLst/>
              <a:latin typeface="Jost Medium"/>
            </a:endParaRPr>
          </a:p>
          <a:p>
            <a:pPr lvl="1" indent="-457200"/>
            <a:r>
              <a:rPr lang="en-US" sz="1050" b="0" i="0" u="none" strike="noStrike" dirty="0">
                <a:solidFill>
                  <a:srgbClr val="000000"/>
                </a:solidFill>
                <a:effectLst/>
                <a:latin typeface="Jost Medium"/>
              </a:rPr>
              <a:t>Center for Health Care Strategies. (2021). </a:t>
            </a:r>
            <a:r>
              <a:rPr lang="en-US" sz="1050" b="0" i="1" u="none" strike="noStrike" dirty="0">
                <a:solidFill>
                  <a:srgbClr val="000000"/>
                </a:solidFill>
                <a:effectLst/>
                <a:latin typeface="Jost Medium"/>
              </a:rPr>
              <a:t>What is Trauma-Informed Care?</a:t>
            </a:r>
            <a:r>
              <a:rPr lang="en-US" sz="1050" b="0" i="0" u="none" strike="noStrike" dirty="0">
                <a:solidFill>
                  <a:srgbClr val="000000"/>
                </a:solidFill>
                <a:effectLst/>
                <a:latin typeface="Jost Medium"/>
              </a:rPr>
              <a:t> Trauma-Informed Care Implementation Resource Center. https://www.traumainformedcare.chcs.org/what-is-trauma-informed-care/</a:t>
            </a:r>
            <a:endParaRPr lang="en-US" sz="1050" b="0" dirty="0">
              <a:effectLst/>
              <a:latin typeface="Jost Medium"/>
            </a:endParaRPr>
          </a:p>
          <a:p>
            <a:pPr lvl="1" indent="-457200"/>
            <a:r>
              <a:rPr lang="en-US" sz="1050" b="0" i="0" u="none" strike="noStrike" dirty="0">
                <a:solidFill>
                  <a:srgbClr val="000000"/>
                </a:solidFill>
                <a:effectLst/>
                <a:latin typeface="Jost Medium"/>
              </a:rPr>
              <a:t>Center for Substance Abuse Treatment. (2019). </a:t>
            </a:r>
            <a:r>
              <a:rPr lang="en-US" sz="1050" b="0" i="1" u="none" strike="noStrike" dirty="0">
                <a:solidFill>
                  <a:srgbClr val="000000"/>
                </a:solidFill>
                <a:effectLst/>
                <a:latin typeface="Jost Medium"/>
              </a:rPr>
              <a:t>Trauma-Informed Care: A Sociocultural Perspective</a:t>
            </a:r>
            <a:r>
              <a:rPr lang="en-US" sz="1050" b="0" i="0" u="none" strike="noStrike" dirty="0">
                <a:solidFill>
                  <a:srgbClr val="000000"/>
                </a:solidFill>
                <a:effectLst/>
                <a:latin typeface="Jost Medium"/>
              </a:rPr>
              <a:t>. Nih.gov; Substance Abuse and Mental Health Services Administration (US). </a:t>
            </a:r>
            <a:r>
              <a:rPr lang="en-US" sz="1050" b="0" i="0" u="sng" strike="noStrike" dirty="0">
                <a:solidFill>
                  <a:srgbClr val="1155CC"/>
                </a:solidFill>
                <a:effectLst/>
                <a:latin typeface="Jost Medium"/>
                <a:hlinkClick r:id="rId3"/>
              </a:rPr>
              <a:t>https://www.ncbi.nlm.nih.gov/books/NBK207195/</a:t>
            </a:r>
            <a:endParaRPr lang="en-US" sz="1050" b="0" i="0" u="none" strike="noStrike" dirty="0">
              <a:solidFill>
                <a:srgbClr val="000000"/>
              </a:solidFill>
              <a:effectLst/>
              <a:latin typeface="Jost Medium"/>
            </a:endParaRPr>
          </a:p>
          <a:p>
            <a:pPr lvl="1" indent="-457200"/>
            <a:r>
              <a:rPr lang="en-US" sz="1050" b="0" i="0" u="none" strike="noStrike" dirty="0" err="1">
                <a:solidFill>
                  <a:srgbClr val="000000"/>
                </a:solidFill>
                <a:effectLst/>
                <a:latin typeface="Jost Medium"/>
              </a:rPr>
              <a:t>Freyd</a:t>
            </a:r>
            <a:r>
              <a:rPr lang="en-US" sz="1050" b="0" i="0" u="none" strike="noStrike" dirty="0">
                <a:solidFill>
                  <a:srgbClr val="000000"/>
                </a:solidFill>
                <a:effectLst/>
                <a:latin typeface="Jost Medium"/>
              </a:rPr>
              <a:t> PhD, J. (2022, September 16). </a:t>
            </a:r>
            <a:r>
              <a:rPr lang="en-US" sz="1050" b="0" i="1" u="none" strike="noStrike" dirty="0">
                <a:solidFill>
                  <a:srgbClr val="000000"/>
                </a:solidFill>
                <a:effectLst/>
                <a:latin typeface="Jost Medium"/>
              </a:rPr>
              <a:t>Definition of Betrayal Trauma Theory</a:t>
            </a:r>
            <a:r>
              <a:rPr lang="en-US" sz="1050" b="0" i="0" u="none" strike="noStrike" dirty="0">
                <a:solidFill>
                  <a:srgbClr val="000000"/>
                </a:solidFill>
                <a:effectLst/>
                <a:latin typeface="Jost Medium"/>
              </a:rPr>
              <a:t>. Dynamic.uoregon.edu. </a:t>
            </a:r>
            <a:r>
              <a:rPr lang="en-US" sz="1050" b="0" i="0" u="none" strike="noStrike" dirty="0">
                <a:solidFill>
                  <a:srgbClr val="000000"/>
                </a:solidFill>
                <a:effectLst/>
                <a:latin typeface="Jost Medium"/>
                <a:hlinkClick r:id="rId4"/>
              </a:rPr>
              <a:t>https://dynamic.uoregon.edu/jjf/defineBT.html#:~:text=From%20Freyd%20(2008)%3A%20Betrayal</a:t>
            </a:r>
            <a:endParaRPr lang="en-US" sz="1050" i="0" u="none" strike="noStrike" dirty="0">
              <a:solidFill>
                <a:srgbClr val="000000"/>
              </a:solidFill>
              <a:latin typeface="Jost Medium"/>
            </a:endParaRPr>
          </a:p>
          <a:p>
            <a:pPr lvl="1" indent="-457200"/>
            <a:r>
              <a:rPr lang="en-US" sz="1050" b="0" i="0" u="none" strike="noStrike" dirty="0">
                <a:solidFill>
                  <a:srgbClr val="000000"/>
                </a:solidFill>
                <a:effectLst/>
                <a:latin typeface="Jost Medium"/>
              </a:rPr>
              <a:t>National Council of Wellbeing . (2022). </a:t>
            </a:r>
            <a:r>
              <a:rPr lang="en-US" sz="1050" b="0" i="1" u="none" strike="noStrike" dirty="0">
                <a:solidFill>
                  <a:srgbClr val="000000"/>
                </a:solidFill>
                <a:effectLst/>
                <a:latin typeface="Jost Medium"/>
              </a:rPr>
              <a:t>How to Manage Trauma</a:t>
            </a:r>
            <a:r>
              <a:rPr lang="en-US" sz="1050" b="0" i="0" u="none" strike="noStrike" dirty="0">
                <a:solidFill>
                  <a:srgbClr val="000000"/>
                </a:solidFill>
                <a:effectLst/>
                <a:latin typeface="Jost Medium"/>
              </a:rPr>
              <a:t>. </a:t>
            </a:r>
            <a:r>
              <a:rPr lang="en-US" sz="1050" b="0" i="0" u="sng" strike="noStrike" dirty="0">
                <a:solidFill>
                  <a:srgbClr val="1155CC"/>
                </a:solidFill>
                <a:effectLst/>
                <a:latin typeface="Jost Medium"/>
                <a:hlinkClick r:id="rId5"/>
              </a:rPr>
              <a:t>https://www.thenationalcouncil.org/wp-content/uploads/2022/08/Trauma-infographic.pdf</a:t>
            </a:r>
            <a:endParaRPr lang="en-US" sz="1050" b="0" dirty="0">
              <a:effectLst/>
              <a:latin typeface="Jost Medium"/>
            </a:endParaRPr>
          </a:p>
          <a:p>
            <a:pPr indent="-457200" rtl="0">
              <a:spcBef>
                <a:spcPts val="0"/>
              </a:spcBef>
              <a:spcAft>
                <a:spcPts val="0"/>
              </a:spcAft>
            </a:pPr>
            <a:endParaRPr lang="en-US" sz="1050" b="0" i="0" u="none" strike="noStrike" dirty="0">
              <a:solidFill>
                <a:srgbClr val="000000"/>
              </a:solidFill>
              <a:effectLst/>
              <a:latin typeface="Jost Medium"/>
            </a:endParaRPr>
          </a:p>
          <a:p>
            <a:pPr lvl="1" indent="-457200"/>
            <a:r>
              <a:rPr lang="en-US" sz="1050" b="0" i="0" u="none" strike="noStrike" dirty="0">
                <a:solidFill>
                  <a:srgbClr val="000000"/>
                </a:solidFill>
                <a:effectLst/>
                <a:latin typeface="Jost Medium"/>
              </a:rPr>
              <a:t>OLGA Phoenix. (2020, October 16). </a:t>
            </a:r>
            <a:r>
              <a:rPr lang="en-US" sz="1050" b="0" i="1" u="none" strike="noStrike" dirty="0">
                <a:solidFill>
                  <a:srgbClr val="000000"/>
                </a:solidFill>
                <a:effectLst/>
                <a:latin typeface="Jost Medium"/>
              </a:rPr>
              <a:t>Painful Truths About Vicarious Trauma: Statistics From the Field</a:t>
            </a:r>
            <a:r>
              <a:rPr lang="en-US" sz="1050" b="0" i="0" u="none" strike="noStrike" dirty="0">
                <a:solidFill>
                  <a:srgbClr val="000000"/>
                </a:solidFill>
                <a:effectLst/>
                <a:latin typeface="Jost Medium"/>
              </a:rPr>
              <a:t>. Olga Phoenix. https://olgaphoenix.com/blog/painful-truths-about-vicarious-trauma-statistics-from-the-field/</a:t>
            </a:r>
            <a:endParaRPr lang="en-US" sz="1050" b="0" dirty="0">
              <a:effectLst/>
              <a:latin typeface="Jost Medium"/>
            </a:endParaRPr>
          </a:p>
          <a:p>
            <a:pPr lvl="1" indent="-457200"/>
            <a:r>
              <a:rPr lang="en-US" sz="1050" b="0" i="0" u="none" strike="noStrike" dirty="0">
                <a:solidFill>
                  <a:srgbClr val="000000"/>
                </a:solidFill>
                <a:effectLst/>
                <a:latin typeface="Jost Medium"/>
              </a:rPr>
              <a:t>Peterson, S. (2018, January 30). </a:t>
            </a:r>
            <a:r>
              <a:rPr lang="en-US" sz="1050" b="0" i="1" u="none" strike="noStrike" dirty="0">
                <a:solidFill>
                  <a:srgbClr val="000000"/>
                </a:solidFill>
                <a:effectLst/>
                <a:latin typeface="Jost Medium"/>
              </a:rPr>
              <a:t>Secondary Traumatic Stress</a:t>
            </a:r>
            <a:r>
              <a:rPr lang="en-US" sz="1050" b="0" i="0" u="none" strike="noStrike" dirty="0">
                <a:solidFill>
                  <a:srgbClr val="000000"/>
                </a:solidFill>
                <a:effectLst/>
                <a:latin typeface="Jost Medium"/>
              </a:rPr>
              <a:t>. The National Child Traumatic Stress Network. https://www.nctsn.org/trauma-informed-care/secondary-traumatic-stress#:~:text=Secondary%20traumatic%20stress%20is%20the</a:t>
            </a:r>
            <a:endParaRPr lang="en-US" sz="1050" b="0" dirty="0">
              <a:effectLst/>
              <a:latin typeface="Jost Medium"/>
            </a:endParaRPr>
          </a:p>
          <a:p>
            <a:pPr lvl="1" indent="-457200"/>
            <a:r>
              <a:rPr lang="en-US" sz="1050" b="0" dirty="0">
                <a:solidFill>
                  <a:srgbClr val="000000"/>
                </a:solidFill>
                <a:effectLst/>
                <a:latin typeface="Jost Medium"/>
              </a:rPr>
              <a:t>P</a:t>
            </a:r>
            <a:r>
              <a:rPr lang="en-US" sz="1050" b="0" i="0" u="none" strike="noStrike" dirty="0">
                <a:solidFill>
                  <a:srgbClr val="000000"/>
                </a:solidFill>
                <a:effectLst/>
                <a:latin typeface="Jost Medium"/>
              </a:rPr>
              <a:t>revention Institute. (2022). </a:t>
            </a:r>
            <a:r>
              <a:rPr lang="en-US" sz="1050" b="0" i="1" u="none" strike="noStrike" dirty="0">
                <a:solidFill>
                  <a:srgbClr val="000000"/>
                </a:solidFill>
                <a:effectLst/>
                <a:latin typeface="Jost Medium"/>
              </a:rPr>
              <a:t>Prevention Institute</a:t>
            </a:r>
            <a:r>
              <a:rPr lang="en-US" sz="1050" b="0" i="0" u="none" strike="noStrike" dirty="0">
                <a:solidFill>
                  <a:srgbClr val="000000"/>
                </a:solidFill>
                <a:effectLst/>
                <a:latin typeface="Jost Medium"/>
              </a:rPr>
              <a:t>. Www.preventioninstitute.org. </a:t>
            </a:r>
            <a:r>
              <a:rPr lang="en-US" sz="1050" b="0" i="0" u="none" strike="noStrike" dirty="0">
                <a:solidFill>
                  <a:srgbClr val="000000"/>
                </a:solidFill>
                <a:effectLst/>
                <a:latin typeface="Jost Medium"/>
                <a:hlinkClick r:id="rId6"/>
              </a:rPr>
              <a:t>https://www.preventioninstitute.org/suicide-prevention/historical-cultural-trauma#:~:text=Cultural%20trauma%20is%20a%20related</a:t>
            </a:r>
            <a:endParaRPr lang="en-US" sz="1050" i="0" u="none" strike="noStrike" dirty="0">
              <a:solidFill>
                <a:srgbClr val="000000"/>
              </a:solidFill>
              <a:latin typeface="Jost Medium"/>
            </a:endParaRPr>
          </a:p>
          <a:p>
            <a:pPr lvl="1" indent="-457200"/>
            <a:r>
              <a:rPr lang="en-US" sz="1050" b="0" i="0" u="none" strike="noStrike" dirty="0">
                <a:solidFill>
                  <a:srgbClr val="000000"/>
                </a:solidFill>
                <a:effectLst/>
                <a:latin typeface="Jost Medium"/>
              </a:rPr>
              <a:t>SAMHSA. (2019, January 14). </a:t>
            </a:r>
            <a:r>
              <a:rPr lang="en-US" sz="1050" b="0" i="1" u="none" strike="noStrike" dirty="0">
                <a:solidFill>
                  <a:srgbClr val="000000"/>
                </a:solidFill>
                <a:effectLst/>
                <a:latin typeface="Jost Medium"/>
              </a:rPr>
              <a:t>Trauma and violence</a:t>
            </a:r>
            <a:r>
              <a:rPr lang="en-US" sz="1050" b="0" i="0" u="none" strike="noStrike" dirty="0">
                <a:solidFill>
                  <a:srgbClr val="000000"/>
                </a:solidFill>
                <a:effectLst/>
                <a:latin typeface="Jost Medium"/>
              </a:rPr>
              <a:t>. Samhsa.gov. </a:t>
            </a:r>
            <a:r>
              <a:rPr lang="en-US" sz="1050" b="0" i="0" u="none" strike="noStrike" dirty="0">
                <a:solidFill>
                  <a:srgbClr val="000000"/>
                </a:solidFill>
                <a:effectLst/>
                <a:latin typeface="Jost Medium"/>
                <a:hlinkClick r:id="rId7"/>
              </a:rPr>
              <a:t>https://www.samhsa.gov/trauma-violence</a:t>
            </a:r>
            <a:endParaRPr lang="en-US" sz="1050" i="0" u="none" strike="noStrike" dirty="0">
              <a:solidFill>
                <a:srgbClr val="000000"/>
              </a:solidFill>
              <a:latin typeface="Jost Medium"/>
            </a:endParaRPr>
          </a:p>
          <a:p>
            <a:pPr lvl="1" indent="-457200"/>
            <a:r>
              <a:rPr lang="en-US" sz="1050" b="0" i="0" u="none" strike="noStrike" dirty="0">
                <a:solidFill>
                  <a:srgbClr val="000000"/>
                </a:solidFill>
                <a:effectLst/>
                <a:latin typeface="Jost Medium"/>
              </a:rPr>
              <a:t>Substance Abuse and Mental Health Services Administration. (2014). </a:t>
            </a:r>
            <a:r>
              <a:rPr lang="en-US" sz="1050" b="0" i="1" u="none" strike="noStrike" dirty="0">
                <a:solidFill>
                  <a:srgbClr val="000000"/>
                </a:solidFill>
                <a:effectLst/>
                <a:latin typeface="Jost Medium"/>
              </a:rPr>
              <a:t>Understanding the impact of trauma</a:t>
            </a:r>
            <a:r>
              <a:rPr lang="en-US" sz="1050" b="0" i="0" u="none" strike="noStrike" dirty="0">
                <a:solidFill>
                  <a:srgbClr val="000000"/>
                </a:solidFill>
                <a:effectLst/>
                <a:latin typeface="Jost Medium"/>
              </a:rPr>
              <a:t>. National Library of Medicine; Substance Abuse and Mental Health Services Administration (US). </a:t>
            </a:r>
            <a:r>
              <a:rPr lang="en-US" sz="1050" b="0" i="0" u="sng" strike="noStrike" dirty="0">
                <a:solidFill>
                  <a:srgbClr val="1155CC"/>
                </a:solidFill>
                <a:effectLst/>
                <a:latin typeface="Jost Medium"/>
                <a:hlinkClick r:id="rId8"/>
              </a:rPr>
              <a:t>https://www.ncbi.nlm.nih.gov/books/NBK207191/</a:t>
            </a:r>
            <a:endParaRPr lang="en-US" sz="1050" b="0" dirty="0">
              <a:effectLst/>
              <a:latin typeface="Jost Medium"/>
            </a:endParaRPr>
          </a:p>
          <a:p>
            <a:pPr lvl="1" indent="-457200"/>
            <a:r>
              <a:rPr lang="en-US" sz="1050" b="0" i="0" u="none" strike="noStrike" dirty="0">
                <a:solidFill>
                  <a:srgbClr val="000000"/>
                </a:solidFill>
                <a:effectLst/>
                <a:latin typeface="Jost Medium"/>
              </a:rPr>
              <a:t>Texas Health and Human Services. (2015). </a:t>
            </a:r>
            <a:r>
              <a:rPr lang="en-US" sz="1050" b="0" i="1" u="none" strike="noStrike" dirty="0">
                <a:solidFill>
                  <a:srgbClr val="000000"/>
                </a:solidFill>
                <a:effectLst/>
                <a:latin typeface="Jost Medium"/>
              </a:rPr>
              <a:t>Trauma and Individuals with Intellectual and Developmental Disabilities Holly </a:t>
            </a:r>
            <a:r>
              <a:rPr lang="en-US" sz="1050" b="0" i="1" u="none" strike="noStrike" dirty="0" err="1">
                <a:solidFill>
                  <a:srgbClr val="000000"/>
                </a:solidFill>
                <a:effectLst/>
                <a:latin typeface="Jost Medium"/>
              </a:rPr>
              <a:t>Fullmer</a:t>
            </a:r>
            <a:r>
              <a:rPr lang="en-US" sz="1050" b="0" i="1" u="none" strike="noStrike" dirty="0">
                <a:solidFill>
                  <a:srgbClr val="000000"/>
                </a:solidFill>
                <a:effectLst/>
                <a:latin typeface="Jost Medium"/>
              </a:rPr>
              <a:t>, Senior Policy Advisor for Trauma Informed Care</a:t>
            </a:r>
            <a:r>
              <a:rPr lang="en-US" sz="1050" b="0" i="0" u="none" strike="noStrike" dirty="0">
                <a:solidFill>
                  <a:srgbClr val="000000"/>
                </a:solidFill>
                <a:effectLst/>
                <a:latin typeface="Jost Medium"/>
              </a:rPr>
              <a:t>. </a:t>
            </a:r>
            <a:r>
              <a:rPr lang="en-US" sz="1050" b="0" i="0" u="none" strike="noStrike" dirty="0">
                <a:solidFill>
                  <a:srgbClr val="000000"/>
                </a:solidFill>
                <a:effectLst/>
                <a:latin typeface="Jost Medium"/>
                <a:hlinkClick r:id="rId9"/>
              </a:rPr>
              <a:t>https://www.hhs.texas.gov/sites/default/files/documents/trauma-and-people-with-intellectual-and-developmental-disabilities.pdf</a:t>
            </a:r>
            <a:endParaRPr lang="en-US" sz="1050" b="0" i="0" u="none" strike="noStrike" dirty="0">
              <a:solidFill>
                <a:srgbClr val="000000"/>
              </a:solidFill>
              <a:effectLst/>
              <a:latin typeface="Jost Medium"/>
            </a:endParaRPr>
          </a:p>
          <a:p>
            <a:pPr lvl="1" indent="-457200"/>
            <a:endParaRPr lang="en-US" sz="1050" dirty="0">
              <a:solidFill>
                <a:srgbClr val="000000"/>
              </a:solidFill>
              <a:latin typeface="Jost Medium"/>
            </a:endParaRPr>
          </a:p>
          <a:p>
            <a:pPr lvl="1" indent="-457200"/>
            <a:endParaRPr lang="en-US" sz="1050" b="0" dirty="0">
              <a:solidFill>
                <a:srgbClr val="000000"/>
              </a:solidFill>
              <a:effectLst/>
              <a:latin typeface="Jost Medium"/>
            </a:endParaRPr>
          </a:p>
          <a:p>
            <a:pPr lvl="1" indent="-457200"/>
            <a:endParaRPr lang="en-US" sz="1050" b="0" dirty="0">
              <a:effectLst/>
              <a:latin typeface="Jost Medium"/>
            </a:endParaRPr>
          </a:p>
          <a:p>
            <a:pPr lvl="1" indent="-457200"/>
            <a:r>
              <a:rPr lang="en-US" sz="1050" b="0" i="0" u="none" strike="noStrike" dirty="0">
                <a:solidFill>
                  <a:srgbClr val="000000"/>
                </a:solidFill>
                <a:effectLst/>
                <a:latin typeface="Jost Medium"/>
              </a:rPr>
              <a:t>The Arc. (2011). How Trauma Affects People with Intellectual Disabilities What Is Trauma? How Often Do People with Intellectual Disabilities Experience Trauma? http://www.thearc.org/wp-content/uploads/forchapters/Trauma.pdf</a:t>
            </a:r>
            <a:br>
              <a:rPr lang="en-US" sz="1050" b="0" dirty="0">
                <a:effectLst/>
                <a:latin typeface="Jost Medium"/>
              </a:rPr>
            </a:br>
            <a:r>
              <a:rPr lang="en-US" sz="1050" b="0" i="0" u="none" strike="noStrike" dirty="0">
                <a:solidFill>
                  <a:srgbClr val="000000"/>
                </a:solidFill>
                <a:effectLst/>
                <a:latin typeface="Jost Medium"/>
              </a:rPr>
              <a:t>Trauma-Informed Care Implementation Resource Center. (2018, March 20). </a:t>
            </a:r>
            <a:r>
              <a:rPr lang="en-US" sz="1050" b="0" i="1" u="none" strike="noStrike" dirty="0">
                <a:solidFill>
                  <a:srgbClr val="000000"/>
                </a:solidFill>
                <a:effectLst/>
                <a:latin typeface="Jost Medium"/>
              </a:rPr>
              <a:t>What Is Trauma?</a:t>
            </a:r>
            <a:r>
              <a:rPr lang="en-US" sz="1050" b="0" i="0" u="none" strike="noStrike" dirty="0">
                <a:solidFill>
                  <a:srgbClr val="000000"/>
                </a:solidFill>
                <a:effectLst/>
                <a:latin typeface="Jost Medium"/>
              </a:rPr>
              <a:t> Trauma-Informed Care Implementation Resource Center. </a:t>
            </a:r>
            <a:r>
              <a:rPr lang="en-US" sz="1050" b="0" i="0" u="sng" strike="noStrike" dirty="0">
                <a:solidFill>
                  <a:srgbClr val="1155CC"/>
                </a:solidFill>
                <a:effectLst/>
                <a:latin typeface="Jost Medium"/>
                <a:hlinkClick r:id="rId10"/>
              </a:rPr>
              <a:t>https://www.traumainformedcare.chcs.org/what-is-trauma/</a:t>
            </a:r>
            <a:endParaRPr lang="en-US" sz="1050" b="0" dirty="0">
              <a:effectLst/>
              <a:latin typeface="Jost Medium"/>
            </a:endParaRPr>
          </a:p>
          <a:p>
            <a:pPr lvl="1" indent="-457200"/>
            <a:endParaRPr lang="en-US" sz="1050" b="0" dirty="0">
              <a:effectLst/>
              <a:latin typeface="Jost Medium"/>
            </a:endParaRPr>
          </a:p>
          <a:p>
            <a:pPr lvl="1" indent="-457200"/>
            <a:r>
              <a:rPr lang="en-US" sz="1050" b="0" i="0" u="none" strike="noStrike" dirty="0">
                <a:solidFill>
                  <a:srgbClr val="000000"/>
                </a:solidFill>
                <a:effectLst/>
                <a:latin typeface="Jost Medium"/>
              </a:rPr>
              <a:t>Wilcox, P. (2011, October 16). </a:t>
            </a:r>
            <a:r>
              <a:rPr lang="en-US" sz="1050" b="0" i="1" u="none" strike="noStrike" dirty="0">
                <a:solidFill>
                  <a:srgbClr val="000000"/>
                </a:solidFill>
                <a:effectLst/>
                <a:latin typeface="Jost Medium"/>
              </a:rPr>
              <a:t>Trauma and Developmental Disabilities | Traumatic Stress Institute - </a:t>
            </a:r>
            <a:r>
              <a:rPr lang="en-US" sz="1050" b="0" i="1" u="none" strike="noStrike" dirty="0" err="1">
                <a:solidFill>
                  <a:srgbClr val="000000"/>
                </a:solidFill>
                <a:effectLst/>
                <a:latin typeface="Jost Medium"/>
              </a:rPr>
              <a:t>Klingberg</a:t>
            </a:r>
            <a:r>
              <a:rPr lang="en-US" sz="1050" b="0" i="1" u="none" strike="noStrike" dirty="0">
                <a:solidFill>
                  <a:srgbClr val="000000"/>
                </a:solidFill>
                <a:effectLst/>
                <a:latin typeface="Jost Medium"/>
              </a:rPr>
              <a:t> Family Centers</a:t>
            </a:r>
            <a:r>
              <a:rPr lang="en-US" sz="1050" b="0" i="0" u="none" strike="noStrike" dirty="0">
                <a:solidFill>
                  <a:srgbClr val="000000"/>
                </a:solidFill>
                <a:effectLst/>
                <a:latin typeface="Jost Medium"/>
              </a:rPr>
              <a:t>. Traumatic Stress Institute . </a:t>
            </a:r>
            <a:r>
              <a:rPr lang="en-US" sz="1050" b="0" i="0" u="sng" strike="noStrike" dirty="0">
                <a:solidFill>
                  <a:srgbClr val="1155CC"/>
                </a:solidFill>
                <a:effectLst/>
                <a:latin typeface="Jost Medium"/>
                <a:hlinkClick r:id="rId11"/>
              </a:rPr>
              <a:t>https://www.traumaticstressinstitute.org/trauma-and-developmental-disabilities/</a:t>
            </a:r>
            <a:endParaRPr lang="en-US" sz="1050" b="0" dirty="0">
              <a:effectLst/>
              <a:latin typeface="Jost Medium"/>
            </a:endParaRPr>
          </a:p>
          <a:p>
            <a:pPr lvl="1" indent="-457200"/>
            <a:r>
              <a:rPr lang="en-US" sz="1050" b="0" i="0" u="none" strike="noStrike" dirty="0" err="1">
                <a:solidFill>
                  <a:srgbClr val="000000"/>
                </a:solidFill>
                <a:effectLst/>
                <a:latin typeface="Jost Medium"/>
              </a:rPr>
              <a:t>Marcal</a:t>
            </a:r>
            <a:r>
              <a:rPr lang="en-US" sz="1050" b="0" i="0" u="none" strike="noStrike" dirty="0">
                <a:solidFill>
                  <a:srgbClr val="000000"/>
                </a:solidFill>
                <a:effectLst/>
                <a:latin typeface="Jost Medium"/>
              </a:rPr>
              <a:t>, S. </a:t>
            </a:r>
            <a:r>
              <a:rPr lang="en-US" sz="1050" b="0" i="0" u="none" strike="noStrike" dirty="0" err="1">
                <a:solidFill>
                  <a:srgbClr val="000000"/>
                </a:solidFill>
                <a:effectLst/>
                <a:latin typeface="Jost Medium"/>
              </a:rPr>
              <a:t>Trifoso</a:t>
            </a:r>
            <a:r>
              <a:rPr lang="en-US" sz="1050" b="0" i="0" u="none" strike="noStrike" dirty="0">
                <a:solidFill>
                  <a:srgbClr val="000000"/>
                </a:solidFill>
                <a:effectLst/>
                <a:latin typeface="Jost Medium"/>
              </a:rPr>
              <a:t>, S. (2017, May 11).</a:t>
            </a:r>
            <a:r>
              <a:rPr lang="en-US" sz="1050" b="0" i="1" u="none" strike="noStrike" dirty="0">
                <a:solidFill>
                  <a:srgbClr val="000000"/>
                </a:solidFill>
                <a:effectLst/>
                <a:latin typeface="Jost Medium"/>
              </a:rPr>
              <a:t> A Trauma-Informed Toolkit for Providers in the Field of Intellectual &amp; Developmental Disabilities</a:t>
            </a:r>
            <a:r>
              <a:rPr lang="en-US" sz="1050" b="0" i="0" u="none" strike="noStrike" dirty="0">
                <a:solidFill>
                  <a:srgbClr val="000000"/>
                </a:solidFill>
                <a:effectLst/>
                <a:latin typeface="Jost Medium"/>
              </a:rPr>
              <a:t>. IDD_TOOLKIT_CFDS_HEARTS_NETWORK_5-28_FinalR2.pdf </a:t>
            </a:r>
          </a:p>
          <a:p>
            <a:pPr lvl="1" indent="-457200"/>
            <a:endParaRPr lang="en-US" sz="1050" b="0" dirty="0">
              <a:effectLst/>
              <a:latin typeface="Jost Medium"/>
            </a:endParaRPr>
          </a:p>
          <a:p>
            <a:pPr lvl="1" indent="-457200"/>
            <a:r>
              <a:rPr lang="en-US" sz="1050" b="0" i="0" u="none" strike="noStrike" dirty="0">
                <a:solidFill>
                  <a:srgbClr val="040C28"/>
                </a:solidFill>
                <a:effectLst/>
                <a:latin typeface="Jost Medium"/>
              </a:rPr>
              <a:t>Van der Kolk, Bessel A.</a:t>
            </a:r>
            <a:r>
              <a:rPr lang="en-US" sz="1050" b="0" i="0" u="none" strike="noStrike" dirty="0">
                <a:solidFill>
                  <a:srgbClr val="202124"/>
                </a:solidFill>
                <a:effectLst/>
                <a:latin typeface="Jost Medium"/>
              </a:rPr>
              <a:t> </a:t>
            </a:r>
            <a:r>
              <a:rPr lang="en-US" sz="1050" b="0" i="0" u="none" strike="noStrike" dirty="0">
                <a:solidFill>
                  <a:srgbClr val="040C28"/>
                </a:solidFill>
                <a:effectLst/>
                <a:latin typeface="Jost Medium"/>
              </a:rPr>
              <a:t>"The body keeps the score : brain, mind, and body in the healing of trauma." New York, New York : Viking, 2014.</a:t>
            </a:r>
            <a:endParaRPr lang="en-US" sz="1050" b="0" dirty="0">
              <a:effectLst/>
              <a:latin typeface="Jost Medium"/>
            </a:endParaRPr>
          </a:p>
          <a:p>
            <a:pPr lvl="1"/>
            <a:br>
              <a:rPr lang="en-US" sz="1050" dirty="0">
                <a:latin typeface="Jost Medium"/>
              </a:rPr>
            </a:br>
            <a:endParaRPr lang="en-US" sz="1050" b="0" i="0" u="none" strike="noStrike" dirty="0">
              <a:solidFill>
                <a:srgbClr val="000000"/>
              </a:solidFill>
              <a:effectLst/>
              <a:latin typeface="Jost Medium"/>
            </a:endParaRPr>
          </a:p>
        </p:txBody>
      </p:sp>
    </p:spTree>
    <p:extLst>
      <p:ext uri="{BB962C8B-B14F-4D97-AF65-F5344CB8AC3E}">
        <p14:creationId xmlns:p14="http://schemas.microsoft.com/office/powerpoint/2010/main" val="1164851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0647-6626-32FF-8AFE-16B8ED6D222C}"/>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FB5BD237-8727-6DA5-E2A0-F44B9CB3D455}"/>
              </a:ext>
            </a:extLst>
          </p:cNvPr>
          <p:cNvSpPr>
            <a:spLocks noGrp="1"/>
          </p:cNvSpPr>
          <p:nvPr>
            <p:ph type="body" idx="1"/>
          </p:nvPr>
        </p:nvSpPr>
        <p:spPr/>
        <p:txBody>
          <a:bodyPr/>
          <a:lstStyle/>
          <a:p>
            <a:r>
              <a:rPr lang="en-US" dirty="0"/>
              <a:t>Define Trauma</a:t>
            </a:r>
          </a:p>
        </p:txBody>
      </p:sp>
      <p:sp>
        <p:nvSpPr>
          <p:cNvPr id="5" name="Text Placeholder 4">
            <a:extLst>
              <a:ext uri="{FF2B5EF4-FFF2-40B4-BE49-F238E27FC236}">
                <a16:creationId xmlns:a16="http://schemas.microsoft.com/office/drawing/2014/main" id="{52F4BCB6-0276-4BF8-8879-E357C6F7A5E2}"/>
              </a:ext>
            </a:extLst>
          </p:cNvPr>
          <p:cNvSpPr>
            <a:spLocks noGrp="1"/>
          </p:cNvSpPr>
          <p:nvPr>
            <p:ph type="body" sz="half" idx="18"/>
          </p:nvPr>
        </p:nvSpPr>
        <p:spPr/>
        <p:txBody>
          <a:bodyPr/>
          <a:lstStyle/>
          <a:p>
            <a:r>
              <a:rPr lang="en-US" dirty="0"/>
              <a:t>As members of the IDD community and field, it is critical that we understand trauma and Its prevalence in this field. </a:t>
            </a:r>
          </a:p>
        </p:txBody>
      </p:sp>
      <p:sp>
        <p:nvSpPr>
          <p:cNvPr id="6" name="Text Placeholder 5">
            <a:extLst>
              <a:ext uri="{FF2B5EF4-FFF2-40B4-BE49-F238E27FC236}">
                <a16:creationId xmlns:a16="http://schemas.microsoft.com/office/drawing/2014/main" id="{027E7F6D-C846-B30C-A1E6-47DFD4142371}"/>
              </a:ext>
            </a:extLst>
          </p:cNvPr>
          <p:cNvSpPr>
            <a:spLocks noGrp="1"/>
          </p:cNvSpPr>
          <p:nvPr>
            <p:ph type="body" sz="quarter" idx="3"/>
          </p:nvPr>
        </p:nvSpPr>
        <p:spPr/>
        <p:txBody>
          <a:bodyPr/>
          <a:lstStyle/>
          <a:p>
            <a:r>
              <a:rPr lang="en-US" dirty="0"/>
              <a:t>Recognize the impact</a:t>
            </a:r>
          </a:p>
        </p:txBody>
      </p:sp>
      <p:sp>
        <p:nvSpPr>
          <p:cNvPr id="8" name="Text Placeholder 7">
            <a:extLst>
              <a:ext uri="{FF2B5EF4-FFF2-40B4-BE49-F238E27FC236}">
                <a16:creationId xmlns:a16="http://schemas.microsoft.com/office/drawing/2014/main" id="{A82A4E1D-290A-5B9E-A534-8B45CB7F6516}"/>
              </a:ext>
            </a:extLst>
          </p:cNvPr>
          <p:cNvSpPr>
            <a:spLocks noGrp="1"/>
          </p:cNvSpPr>
          <p:nvPr>
            <p:ph type="body" sz="half" idx="19"/>
          </p:nvPr>
        </p:nvSpPr>
        <p:spPr/>
        <p:txBody>
          <a:bodyPr>
            <a:normAutofit fontScale="92500"/>
          </a:bodyPr>
          <a:lstStyle/>
          <a:p>
            <a:r>
              <a:rPr lang="en-US" dirty="0"/>
              <a:t>Going beyond the prevalence, understanding the impact trauma has empowers us to support and heal from it. </a:t>
            </a:r>
          </a:p>
        </p:txBody>
      </p:sp>
      <p:sp>
        <p:nvSpPr>
          <p:cNvPr id="9" name="Text Placeholder 8">
            <a:extLst>
              <a:ext uri="{FF2B5EF4-FFF2-40B4-BE49-F238E27FC236}">
                <a16:creationId xmlns:a16="http://schemas.microsoft.com/office/drawing/2014/main" id="{9C0F5D46-D42D-A259-30A2-EF41A29B4A1A}"/>
              </a:ext>
            </a:extLst>
          </p:cNvPr>
          <p:cNvSpPr>
            <a:spLocks noGrp="1"/>
          </p:cNvSpPr>
          <p:nvPr>
            <p:ph type="body" sz="quarter" idx="13"/>
          </p:nvPr>
        </p:nvSpPr>
        <p:spPr/>
        <p:txBody>
          <a:bodyPr/>
          <a:lstStyle/>
          <a:p>
            <a:r>
              <a:rPr lang="en-US" dirty="0"/>
              <a:t>Identify importance of tic</a:t>
            </a:r>
          </a:p>
        </p:txBody>
      </p:sp>
      <p:sp>
        <p:nvSpPr>
          <p:cNvPr id="11" name="Text Placeholder 10">
            <a:extLst>
              <a:ext uri="{FF2B5EF4-FFF2-40B4-BE49-F238E27FC236}">
                <a16:creationId xmlns:a16="http://schemas.microsoft.com/office/drawing/2014/main" id="{FD3E5357-E2D1-516E-56A5-764988CFDD10}"/>
              </a:ext>
            </a:extLst>
          </p:cNvPr>
          <p:cNvSpPr>
            <a:spLocks noGrp="1"/>
          </p:cNvSpPr>
          <p:nvPr>
            <p:ph type="body" sz="half" idx="20"/>
          </p:nvPr>
        </p:nvSpPr>
        <p:spPr/>
        <p:txBody>
          <a:bodyPr>
            <a:normAutofit fontScale="92500"/>
          </a:bodyPr>
          <a:lstStyle/>
          <a:p>
            <a:r>
              <a:rPr lang="en-US" dirty="0"/>
              <a:t>Trauma informed care is widely accepted as the most effective approach to healing through traumatic experiences. </a:t>
            </a:r>
          </a:p>
        </p:txBody>
      </p:sp>
      <p:pic>
        <p:nvPicPr>
          <p:cNvPr id="1026" name="Picture 2" descr="Trauma-Informed Care: What is it and why is it important? - Homeless Youth  Connection">
            <a:extLst>
              <a:ext uri="{FF2B5EF4-FFF2-40B4-BE49-F238E27FC236}">
                <a16:creationId xmlns:a16="http://schemas.microsoft.com/office/drawing/2014/main" id="{3B46DD52-2211-BA7C-B594-8BA64B0C5576}"/>
              </a:ext>
            </a:extLst>
          </p:cNvPr>
          <p:cNvPicPr>
            <a:picLocks noGrp="1" noChangeAspect="1" noChangeArrowheads="1"/>
          </p:cNvPicPr>
          <p:nvPr>
            <p:ph type="pic" idx="15"/>
          </p:nvPr>
        </p:nvPicPr>
        <p:blipFill>
          <a:blip r:embed="rId2">
            <a:extLst>
              <a:ext uri="{28A0092B-C50C-407E-A947-70E740481C1C}">
                <a14:useLocalDpi xmlns:a14="http://schemas.microsoft.com/office/drawing/2010/main" val="0"/>
              </a:ext>
            </a:extLst>
          </a:blip>
          <a:srcRect t="15035" b="1503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effects of trauma and how therapy can help - Counselling Directory">
            <a:extLst>
              <a:ext uri="{FF2B5EF4-FFF2-40B4-BE49-F238E27FC236}">
                <a16:creationId xmlns:a16="http://schemas.microsoft.com/office/drawing/2014/main" id="{93AB4464-B69C-4FD4-3C9F-F0267A363CFF}"/>
              </a:ext>
            </a:extLst>
          </p:cNvPr>
          <p:cNvPicPr>
            <a:picLocks noGrp="1" noChangeAspect="1" noChangeArrowheads="1"/>
          </p:cNvPicPr>
          <p:nvPr>
            <p:ph type="pic" idx="21"/>
          </p:nvPr>
        </p:nvPicPr>
        <p:blipFill>
          <a:blip r:embed="rId3">
            <a:extLst>
              <a:ext uri="{28A0092B-C50C-407E-A947-70E740481C1C}">
                <a14:useLocalDpi xmlns:a14="http://schemas.microsoft.com/office/drawing/2010/main" val="0"/>
              </a:ext>
            </a:extLst>
          </a:blip>
          <a:srcRect t="15216" b="1521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Trauma-Informed Care? - Trauma-Informed Care Implementation  Resource Center">
            <a:extLst>
              <a:ext uri="{FF2B5EF4-FFF2-40B4-BE49-F238E27FC236}">
                <a16:creationId xmlns:a16="http://schemas.microsoft.com/office/drawing/2014/main" id="{6C324BBC-F765-E219-4D29-9C57222BEA97}"/>
              </a:ext>
            </a:extLst>
          </p:cNvPr>
          <p:cNvPicPr>
            <a:picLocks noGrp="1" noChangeAspect="1" noChangeArrowheads="1"/>
          </p:cNvPicPr>
          <p:nvPr>
            <p:ph type="pic" idx="22"/>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t="4432" r="1215" b="5283"/>
          <a:stretch/>
        </p:blipFill>
        <p:spPr bwMode="auto">
          <a:xfrm>
            <a:off x="7768819" y="2063395"/>
            <a:ext cx="3384223" cy="1457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06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1E6A44-03E7-3394-843A-7ECAA688DB2A}"/>
              </a:ext>
            </a:extLst>
          </p:cNvPr>
          <p:cNvSpPr txBox="1"/>
          <p:nvPr/>
        </p:nvSpPr>
        <p:spPr>
          <a:xfrm>
            <a:off x="1179576" y="800099"/>
            <a:ext cx="4117931" cy="4739759"/>
          </a:xfrm>
          <a:prstGeom prst="rect">
            <a:avLst/>
          </a:prstGeom>
          <a:noFill/>
        </p:spPr>
        <p:txBody>
          <a:bodyPr wrap="square" lIns="0" tIns="0" rIns="0" bIns="0" rtlCol="0" anchor="t">
            <a:spAutoFit/>
          </a:bodyPr>
          <a:lstStyle/>
          <a:p>
            <a:pPr lvl="0">
              <a:defRPr/>
            </a:pPr>
            <a:r>
              <a:rPr lang="fr-FR" sz="4400" dirty="0">
                <a:latin typeface="Jost Medium" pitchFamily="2" charset="77"/>
                <a:ea typeface="Jost Medium" pitchFamily="2" charset="77"/>
                <a:cs typeface="Helvetica Neue Moyen" charset="0"/>
              </a:rPr>
              <a:t>The more </a:t>
            </a:r>
            <a:r>
              <a:rPr lang="fr-FR" sz="4400" dirty="0" err="1">
                <a:latin typeface="Jost Medium" pitchFamily="2" charset="77"/>
                <a:ea typeface="Jost Medium" pitchFamily="2" charset="77"/>
                <a:cs typeface="Helvetica Neue Moyen" charset="0"/>
              </a:rPr>
              <a:t>we</a:t>
            </a:r>
            <a:r>
              <a:rPr lang="fr-FR" sz="4400" dirty="0">
                <a:latin typeface="Jost Medium" pitchFamily="2" charset="77"/>
                <a:ea typeface="Jost Medium" pitchFamily="2" charset="77"/>
                <a:cs typeface="Helvetica Neue Moyen" charset="0"/>
              </a:rPr>
              <a:t>  </a:t>
            </a:r>
            <a:r>
              <a:rPr lang="fr-FR" sz="4400" dirty="0" err="1">
                <a:latin typeface="Jost Medium" pitchFamily="2" charset="77"/>
                <a:ea typeface="Jost Medium" pitchFamily="2" charset="77"/>
                <a:cs typeface="Helvetica Neue Moyen" charset="0"/>
              </a:rPr>
              <a:t>understand</a:t>
            </a:r>
            <a:r>
              <a:rPr lang="fr-FR" sz="4400" dirty="0">
                <a:latin typeface="Jost Medium" pitchFamily="2" charset="77"/>
                <a:ea typeface="Jost Medium" pitchFamily="2" charset="77"/>
                <a:cs typeface="Helvetica Neue Moyen" charset="0"/>
              </a:rPr>
              <a:t> trauma, the </a:t>
            </a:r>
            <a:r>
              <a:rPr lang="fr-FR" sz="4400" dirty="0" err="1">
                <a:latin typeface="Jost Medium" pitchFamily="2" charset="77"/>
                <a:ea typeface="Jost Medium" pitchFamily="2" charset="77"/>
                <a:cs typeface="Helvetica Neue Moyen" charset="0"/>
              </a:rPr>
              <a:t>better</a:t>
            </a:r>
            <a:r>
              <a:rPr lang="fr-FR" sz="4400" dirty="0">
                <a:latin typeface="Jost Medium" pitchFamily="2" charset="77"/>
                <a:ea typeface="Jost Medium" pitchFamily="2" charset="77"/>
                <a:cs typeface="Helvetica Neue Moyen" charset="0"/>
              </a:rPr>
              <a:t> </a:t>
            </a:r>
            <a:r>
              <a:rPr lang="fr-FR" sz="4400" dirty="0" err="1">
                <a:latin typeface="Jost Medium" pitchFamily="2" charset="77"/>
                <a:ea typeface="Jost Medium" pitchFamily="2" charset="77"/>
                <a:cs typeface="Helvetica Neue Moyen" charset="0"/>
              </a:rPr>
              <a:t>we</a:t>
            </a:r>
            <a:r>
              <a:rPr lang="fr-FR" sz="4400" dirty="0">
                <a:latin typeface="Jost Medium" pitchFamily="2" charset="77"/>
                <a:ea typeface="Jost Medium" pitchFamily="2" charset="77"/>
                <a:cs typeface="Helvetica Neue Moyen" charset="0"/>
              </a:rPr>
              <a:t> can do </a:t>
            </a:r>
            <a:r>
              <a:rPr lang="fr-FR" sz="4400" dirty="0" err="1">
                <a:latin typeface="Jost Medium" pitchFamily="2" charset="77"/>
                <a:ea typeface="Jost Medium" pitchFamily="2" charset="77"/>
                <a:cs typeface="Helvetica Neue Moyen" charset="0"/>
              </a:rPr>
              <a:t>our</a:t>
            </a:r>
            <a:r>
              <a:rPr lang="fr-FR" sz="4400" dirty="0">
                <a:latin typeface="Jost Medium" pitchFamily="2" charset="77"/>
                <a:ea typeface="Jost Medium" pitchFamily="2" charset="77"/>
                <a:cs typeface="Helvetica Neue Moyen" charset="0"/>
              </a:rPr>
              <a:t> job, no </a:t>
            </a:r>
            <a:r>
              <a:rPr lang="fr-FR" sz="4400" dirty="0" err="1">
                <a:latin typeface="Jost Medium" pitchFamily="2" charset="77"/>
                <a:ea typeface="Jost Medium" pitchFamily="2" charset="77"/>
                <a:cs typeface="Helvetica Neue Moyen" charset="0"/>
              </a:rPr>
              <a:t>matter</a:t>
            </a:r>
            <a:r>
              <a:rPr lang="fr-FR" sz="4400" dirty="0">
                <a:latin typeface="Jost Medium" pitchFamily="2" charset="77"/>
                <a:ea typeface="Jost Medium" pitchFamily="2" charset="77"/>
                <a:cs typeface="Helvetica Neue Moyen" charset="0"/>
              </a:rPr>
              <a:t> </a:t>
            </a:r>
            <a:r>
              <a:rPr lang="fr-FR" sz="4400" dirty="0" err="1">
                <a:latin typeface="Jost Medium" pitchFamily="2" charset="77"/>
                <a:ea typeface="Jost Medium" pitchFamily="2" charset="77"/>
                <a:cs typeface="Helvetica Neue Moyen" charset="0"/>
              </a:rPr>
              <a:t>what</a:t>
            </a:r>
            <a:r>
              <a:rPr lang="fr-FR" sz="4400" dirty="0">
                <a:latin typeface="Jost Medium" pitchFamily="2" charset="77"/>
                <a:ea typeface="Jost Medium" pitchFamily="2" charset="77"/>
                <a:cs typeface="Helvetica Neue Moyen" charset="0"/>
              </a:rPr>
              <a:t> </a:t>
            </a:r>
            <a:r>
              <a:rPr lang="fr-FR" sz="4400" dirty="0" err="1">
                <a:latin typeface="Jost Medium" pitchFamily="2" charset="77"/>
                <a:ea typeface="Jost Medium" pitchFamily="2" charset="77"/>
                <a:cs typeface="Helvetica Neue Moyen" charset="0"/>
              </a:rPr>
              <a:t>that</a:t>
            </a:r>
            <a:r>
              <a:rPr lang="fr-FR" sz="4400" dirty="0">
                <a:latin typeface="Jost Medium" pitchFamily="2" charset="77"/>
                <a:ea typeface="Jost Medium" pitchFamily="2" charset="77"/>
                <a:cs typeface="Helvetica Neue Moyen" charset="0"/>
              </a:rPr>
              <a:t> </a:t>
            </a:r>
            <a:r>
              <a:rPr lang="fr-FR" sz="4400" dirty="0" err="1">
                <a:latin typeface="Jost Medium" pitchFamily="2" charset="77"/>
                <a:ea typeface="Jost Medium" pitchFamily="2" charset="77"/>
                <a:cs typeface="Helvetica Neue Moyen" charset="0"/>
              </a:rPr>
              <a:t>might</a:t>
            </a:r>
            <a:r>
              <a:rPr lang="fr-FR" sz="4400" dirty="0">
                <a:latin typeface="Jost Medium" pitchFamily="2" charset="77"/>
                <a:ea typeface="Jost Medium" pitchFamily="2" charset="77"/>
                <a:cs typeface="Helvetica Neue Moyen" charset="0"/>
              </a:rPr>
              <a:t> </a:t>
            </a:r>
            <a:r>
              <a:rPr lang="fr-FR" sz="4400" dirty="0" err="1">
                <a:latin typeface="Jost Medium" pitchFamily="2" charset="77"/>
                <a:ea typeface="Jost Medium" pitchFamily="2" charset="77"/>
                <a:cs typeface="Helvetica Neue Moyen" charset="0"/>
              </a:rPr>
              <a:t>be</a:t>
            </a:r>
            <a:r>
              <a:rPr lang="fr-FR" sz="4400" dirty="0">
                <a:latin typeface="Jost Medium" pitchFamily="2" charset="77"/>
                <a:ea typeface="Jost Medium" pitchFamily="2" charset="77"/>
                <a:cs typeface="Helvetica Neue Moyen" charset="0"/>
              </a:rPr>
              <a:t>.</a:t>
            </a:r>
          </a:p>
        </p:txBody>
      </p:sp>
      <p:pic>
        <p:nvPicPr>
          <p:cNvPr id="4102" name="Picture 6">
            <a:extLst>
              <a:ext uri="{FF2B5EF4-FFF2-40B4-BE49-F238E27FC236}">
                <a16:creationId xmlns:a16="http://schemas.microsoft.com/office/drawing/2014/main" id="{A5AECA33-51F8-2809-36AD-4CDE1003B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507" y="1015483"/>
            <a:ext cx="6667500" cy="45243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979698E8-CF00-C2DE-8B1D-AADFCAF482F3}"/>
                  </a:ext>
                </a:extLst>
              </p14:cNvPr>
              <p14:cNvContentPartPr/>
              <p14:nvPr/>
            </p14:nvContentPartPr>
            <p14:xfrm>
              <a:off x="4538250" y="5582645"/>
              <a:ext cx="36720" cy="3240"/>
            </p14:xfrm>
          </p:contentPart>
        </mc:Choice>
        <mc:Fallback xmlns="">
          <p:pic>
            <p:nvPicPr>
              <p:cNvPr id="4" name="Ink 3">
                <a:extLst>
                  <a:ext uri="{FF2B5EF4-FFF2-40B4-BE49-F238E27FC236}">
                    <a16:creationId xmlns:a16="http://schemas.microsoft.com/office/drawing/2014/main" id="{979698E8-CF00-C2DE-8B1D-AADFCAF482F3}"/>
                  </a:ext>
                </a:extLst>
              </p:cNvPr>
              <p:cNvPicPr/>
              <p:nvPr/>
            </p:nvPicPr>
            <p:blipFill>
              <a:blip r:embed="rId5"/>
              <a:stretch>
                <a:fillRect/>
              </a:stretch>
            </p:blipFill>
            <p:spPr>
              <a:xfrm>
                <a:off x="4532130" y="5576525"/>
                <a:ext cx="48960" cy="15480"/>
              </a:xfrm>
              <a:prstGeom prst="rect">
                <a:avLst/>
              </a:prstGeom>
            </p:spPr>
          </p:pic>
        </mc:Fallback>
      </mc:AlternateContent>
    </p:spTree>
    <p:extLst>
      <p:ext uri="{BB962C8B-B14F-4D97-AF65-F5344CB8AC3E}">
        <p14:creationId xmlns:p14="http://schemas.microsoft.com/office/powerpoint/2010/main" val="629955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07661603-0029-418A-9D51-61814FB563A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9375" y="2233309"/>
            <a:ext cx="324322" cy="379912"/>
          </a:xfrm>
          <a:prstGeom prst="rect">
            <a:avLst/>
          </a:prstGeom>
        </p:spPr>
      </p:pic>
      <p:sp>
        <p:nvSpPr>
          <p:cNvPr id="25" name="TextBox 24">
            <a:extLst>
              <a:ext uri="{FF2B5EF4-FFF2-40B4-BE49-F238E27FC236}">
                <a16:creationId xmlns:a16="http://schemas.microsoft.com/office/drawing/2014/main" id="{0F3122A9-EFF7-0F40-AAF4-DD3773BE873F}"/>
              </a:ext>
            </a:extLst>
          </p:cNvPr>
          <p:cNvSpPr txBox="1"/>
          <p:nvPr/>
        </p:nvSpPr>
        <p:spPr>
          <a:xfrm>
            <a:off x="1385858" y="2198140"/>
            <a:ext cx="2764799" cy="450251"/>
          </a:xfrm>
          <a:prstGeom prst="rect">
            <a:avLst/>
          </a:prstGeom>
          <a:noFill/>
        </p:spPr>
        <p:txBody>
          <a:bodyPr wrap="square" lIns="0" tIns="0" rIns="0" bIns="0" rtlCol="0" anchor="b">
            <a:spAutoFit/>
          </a:bodyPr>
          <a:lstStyle/>
          <a:p>
            <a:pPr>
              <a:lnSpc>
                <a:spcPct val="110000"/>
              </a:lnSpc>
            </a:pPr>
            <a:r>
              <a:rPr lang="en-US" sz="2800" spc="30" dirty="0">
                <a:solidFill>
                  <a:schemeClr val="accent1"/>
                </a:solidFill>
                <a:latin typeface="Jost Medium" pitchFamily="2" charset="77"/>
                <a:ea typeface="Jost Medium" pitchFamily="2" charset="77"/>
                <a:cs typeface="Open Sans SemiBold" panose="020B0606030504020204" pitchFamily="34" charset="0"/>
              </a:rPr>
              <a:t>Topic 01</a:t>
            </a:r>
            <a:endParaRPr lang="fr-FR" sz="2800" spc="30" dirty="0">
              <a:solidFill>
                <a:schemeClr val="accent1"/>
              </a:solidFill>
              <a:latin typeface="Jost Medium" pitchFamily="2" charset="77"/>
              <a:ea typeface="Jost Medium" pitchFamily="2" charset="77"/>
              <a:cs typeface="Open Sans SemiBold" panose="020B0606030504020204" pitchFamily="34" charset="0"/>
            </a:endParaRPr>
          </a:p>
        </p:txBody>
      </p:sp>
      <p:sp>
        <p:nvSpPr>
          <p:cNvPr id="26" name="TextBox 25">
            <a:extLst>
              <a:ext uri="{FF2B5EF4-FFF2-40B4-BE49-F238E27FC236}">
                <a16:creationId xmlns:a16="http://schemas.microsoft.com/office/drawing/2014/main" id="{58F811F4-805D-3946-ACEE-0491210208E0}"/>
              </a:ext>
            </a:extLst>
          </p:cNvPr>
          <p:cNvSpPr txBox="1"/>
          <p:nvPr/>
        </p:nvSpPr>
        <p:spPr>
          <a:xfrm>
            <a:off x="1404713" y="2679182"/>
            <a:ext cx="3116537" cy="498791"/>
          </a:xfrm>
          <a:prstGeom prst="rect">
            <a:avLst/>
          </a:prstGeom>
          <a:noFill/>
        </p:spPr>
        <p:txBody>
          <a:bodyPr wrap="square" lIns="0" tIns="0" rIns="0" bIns="0" rtlCol="0" anchor="t">
            <a:spAutoFit/>
          </a:bodyPr>
          <a:lstStyle/>
          <a:p>
            <a:pPr>
              <a:lnSpc>
                <a:spcPct val="120000"/>
              </a:lnSpc>
            </a:pPr>
            <a:r>
              <a:rPr lang="en-US" sz="1400" b="1" spc="30" dirty="0">
                <a:latin typeface="Open Sans Light" panose="020B0606030504020204" pitchFamily="34" charset="0"/>
                <a:ea typeface="Open Sans Light" panose="020B0606030504020204" pitchFamily="34" charset="0"/>
                <a:cs typeface="Open Sans Light" panose="020B0606030504020204" pitchFamily="34" charset="0"/>
              </a:rPr>
              <a:t>Define</a:t>
            </a:r>
            <a:r>
              <a:rPr lang="en-US" sz="1400" spc="30" dirty="0">
                <a:latin typeface="Open Sans Light" panose="020B0606030504020204" pitchFamily="34" charset="0"/>
                <a:ea typeface="Open Sans Light" panose="020B0606030504020204" pitchFamily="34" charset="0"/>
                <a:cs typeface="Open Sans Light" panose="020B0606030504020204" pitchFamily="34" charset="0"/>
              </a:rPr>
              <a:t> trauma and its prevalence among the IDD community</a:t>
            </a:r>
            <a:endParaRPr lang="fr-FR" sz="1400" spc="3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33" name="TextBox 32">
            <a:extLst>
              <a:ext uri="{FF2B5EF4-FFF2-40B4-BE49-F238E27FC236}">
                <a16:creationId xmlns:a16="http://schemas.microsoft.com/office/drawing/2014/main" id="{26E47326-5EC9-D34F-AF54-291E836EB56A}"/>
              </a:ext>
            </a:extLst>
          </p:cNvPr>
          <p:cNvSpPr txBox="1"/>
          <p:nvPr/>
        </p:nvSpPr>
        <p:spPr>
          <a:xfrm>
            <a:off x="1385858" y="3379139"/>
            <a:ext cx="2764799" cy="463204"/>
          </a:xfrm>
          <a:prstGeom prst="rect">
            <a:avLst/>
          </a:prstGeom>
          <a:noFill/>
        </p:spPr>
        <p:txBody>
          <a:bodyPr wrap="square" lIns="0" tIns="0" rIns="0" bIns="0" rtlCol="0" anchor="b">
            <a:spAutoFit/>
          </a:bodyPr>
          <a:lstStyle/>
          <a:p>
            <a:pPr>
              <a:lnSpc>
                <a:spcPct val="110000"/>
              </a:lnSpc>
            </a:pPr>
            <a:r>
              <a:rPr lang="en-US" sz="2800" spc="30" dirty="0">
                <a:latin typeface="Jost Medium" pitchFamily="2" charset="77"/>
                <a:ea typeface="Jost Medium" pitchFamily="2" charset="77"/>
                <a:cs typeface="Open Sans SemiBold" panose="020B0606030504020204" pitchFamily="34" charset="0"/>
              </a:rPr>
              <a:t>Topic 02</a:t>
            </a:r>
            <a:endParaRPr lang="fr-FR" sz="2800" spc="30" dirty="0">
              <a:latin typeface="Jost Medium" pitchFamily="2" charset="77"/>
              <a:ea typeface="Jost Medium" pitchFamily="2" charset="77"/>
              <a:cs typeface="Open Sans SemiBold" panose="020B0606030504020204" pitchFamily="34" charset="0"/>
            </a:endParaRPr>
          </a:p>
        </p:txBody>
      </p:sp>
      <p:sp>
        <p:nvSpPr>
          <p:cNvPr id="34" name="TextBox 33">
            <a:extLst>
              <a:ext uri="{FF2B5EF4-FFF2-40B4-BE49-F238E27FC236}">
                <a16:creationId xmlns:a16="http://schemas.microsoft.com/office/drawing/2014/main" id="{F9B8B7ED-A10F-FC44-B10B-2CA148E0DA86}"/>
              </a:ext>
            </a:extLst>
          </p:cNvPr>
          <p:cNvSpPr txBox="1"/>
          <p:nvPr/>
        </p:nvSpPr>
        <p:spPr>
          <a:xfrm>
            <a:off x="1404711" y="3838552"/>
            <a:ext cx="3116537" cy="498791"/>
          </a:xfrm>
          <a:prstGeom prst="rect">
            <a:avLst/>
          </a:prstGeom>
          <a:noFill/>
        </p:spPr>
        <p:txBody>
          <a:bodyPr wrap="square" lIns="0" tIns="0" rIns="0" bIns="0" rtlCol="0" anchor="t">
            <a:spAutoFit/>
          </a:bodyPr>
          <a:lstStyle/>
          <a:p>
            <a:pPr>
              <a:lnSpc>
                <a:spcPct val="120000"/>
              </a:lnSpc>
            </a:pPr>
            <a:r>
              <a:rPr lang="en-US" sz="1400" b="1" spc="30" dirty="0">
                <a:latin typeface="Open Sans Light" panose="020B0606030504020204" pitchFamily="34" charset="0"/>
                <a:ea typeface="Open Sans Light" panose="020B0606030504020204" pitchFamily="34" charset="0"/>
                <a:cs typeface="Open Sans Light" panose="020B0606030504020204" pitchFamily="34" charset="0"/>
              </a:rPr>
              <a:t>Recognize</a:t>
            </a:r>
            <a:r>
              <a:rPr lang="en-US" sz="1400" spc="30" dirty="0">
                <a:latin typeface="Open Sans Light" panose="020B0606030504020204" pitchFamily="34" charset="0"/>
                <a:ea typeface="Open Sans Light" panose="020B0606030504020204" pitchFamily="34" charset="0"/>
                <a:cs typeface="Open Sans Light" panose="020B0606030504020204" pitchFamily="34" charset="0"/>
              </a:rPr>
              <a:t> the impact of trauma in all areas of individual’s life</a:t>
            </a:r>
            <a:endParaRPr lang="fr-FR" sz="1400" spc="3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36" name="TextBox 35">
            <a:extLst>
              <a:ext uri="{FF2B5EF4-FFF2-40B4-BE49-F238E27FC236}">
                <a16:creationId xmlns:a16="http://schemas.microsoft.com/office/drawing/2014/main" id="{33CA1375-EF74-3847-BE5D-B6E054F8D3EC}"/>
              </a:ext>
            </a:extLst>
          </p:cNvPr>
          <p:cNvSpPr txBox="1"/>
          <p:nvPr/>
        </p:nvSpPr>
        <p:spPr>
          <a:xfrm>
            <a:off x="1404708" y="4508822"/>
            <a:ext cx="2764799" cy="463204"/>
          </a:xfrm>
          <a:prstGeom prst="rect">
            <a:avLst/>
          </a:prstGeom>
          <a:noFill/>
        </p:spPr>
        <p:txBody>
          <a:bodyPr wrap="square" lIns="0" tIns="0" rIns="0" bIns="0" rtlCol="0" anchor="b">
            <a:spAutoFit/>
          </a:bodyPr>
          <a:lstStyle/>
          <a:p>
            <a:pPr>
              <a:lnSpc>
                <a:spcPct val="110000"/>
              </a:lnSpc>
            </a:pPr>
            <a:r>
              <a:rPr lang="en-US" sz="2800" spc="30" dirty="0">
                <a:latin typeface="Jost Medium" pitchFamily="2" charset="77"/>
                <a:ea typeface="Jost Medium" pitchFamily="2" charset="77"/>
                <a:cs typeface="Open Sans SemiBold" panose="020B0606030504020204" pitchFamily="34" charset="0"/>
              </a:rPr>
              <a:t>Topic 03</a:t>
            </a:r>
            <a:endParaRPr lang="fr-FR" sz="2800" spc="30" dirty="0">
              <a:latin typeface="Jost Medium" pitchFamily="2" charset="77"/>
              <a:ea typeface="Jost Medium" pitchFamily="2" charset="77"/>
              <a:cs typeface="Open Sans SemiBold" panose="020B0606030504020204" pitchFamily="34" charset="0"/>
            </a:endParaRPr>
          </a:p>
        </p:txBody>
      </p:sp>
      <p:sp>
        <p:nvSpPr>
          <p:cNvPr id="37" name="TextBox 36">
            <a:extLst>
              <a:ext uri="{FF2B5EF4-FFF2-40B4-BE49-F238E27FC236}">
                <a16:creationId xmlns:a16="http://schemas.microsoft.com/office/drawing/2014/main" id="{02241A84-7936-B142-85D2-847C1A862EF0}"/>
              </a:ext>
            </a:extLst>
          </p:cNvPr>
          <p:cNvSpPr txBox="1"/>
          <p:nvPr/>
        </p:nvSpPr>
        <p:spPr>
          <a:xfrm>
            <a:off x="1404711" y="4941590"/>
            <a:ext cx="3116537" cy="498791"/>
          </a:xfrm>
          <a:prstGeom prst="rect">
            <a:avLst/>
          </a:prstGeom>
          <a:noFill/>
        </p:spPr>
        <p:txBody>
          <a:bodyPr wrap="square" lIns="0" tIns="0" rIns="0" bIns="0" rtlCol="0" anchor="t">
            <a:spAutoFit/>
          </a:bodyPr>
          <a:lstStyle/>
          <a:p>
            <a:pPr>
              <a:lnSpc>
                <a:spcPct val="120000"/>
              </a:lnSpc>
            </a:pPr>
            <a:r>
              <a:rPr lang="en-US" sz="1400" b="1" spc="30" dirty="0">
                <a:latin typeface="Open Sans Light" panose="020B0606030504020204" pitchFamily="34" charset="0"/>
                <a:ea typeface="Open Sans Light" panose="020B0606030504020204" pitchFamily="34" charset="0"/>
                <a:cs typeface="Open Sans Light" panose="020B0606030504020204" pitchFamily="34" charset="0"/>
              </a:rPr>
              <a:t>Identify</a:t>
            </a:r>
            <a:r>
              <a:rPr lang="en-US" sz="1400" spc="30" dirty="0">
                <a:latin typeface="Open Sans Light" panose="020B0606030504020204" pitchFamily="34" charset="0"/>
                <a:ea typeface="Open Sans Light" panose="020B0606030504020204" pitchFamily="34" charset="0"/>
                <a:cs typeface="Open Sans Light" panose="020B0606030504020204" pitchFamily="34" charset="0"/>
              </a:rPr>
              <a:t> the importance and methods of using trauma-informed care</a:t>
            </a:r>
            <a:endParaRPr lang="fr-FR" sz="1400" spc="30" dirty="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3074" name="Picture 2">
            <a:extLst>
              <a:ext uri="{FF2B5EF4-FFF2-40B4-BE49-F238E27FC236}">
                <a16:creationId xmlns:a16="http://schemas.microsoft.com/office/drawing/2014/main" id="{324C1471-FCE9-9572-1939-97836DF7D271}"/>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766763" y="896112"/>
            <a:ext cx="7293780" cy="506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71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86E350D-6273-AE4B-B39C-BBC72260E657}"/>
              </a:ext>
            </a:extLst>
          </p:cNvPr>
          <p:cNvCxnSpPr/>
          <p:nvPr/>
        </p:nvCxnSpPr>
        <p:spPr>
          <a:xfrm>
            <a:off x="609600" y="-170039"/>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83601C-8C04-2A46-8459-62F7CCDB08A6}"/>
              </a:ext>
            </a:extLst>
          </p:cNvPr>
          <p:cNvSpPr txBox="1"/>
          <p:nvPr/>
        </p:nvSpPr>
        <p:spPr>
          <a:xfrm>
            <a:off x="895297" y="1277156"/>
            <a:ext cx="3981503" cy="521938"/>
          </a:xfrm>
          <a:prstGeom prst="rect">
            <a:avLst/>
          </a:prstGeom>
          <a:noFill/>
        </p:spPr>
        <p:txBody>
          <a:bodyPr wrap="square" lIns="0" tIns="0" bIns="0" rtlCol="0" anchor="t">
            <a:spAutoFit/>
          </a:bodyPr>
          <a:lstStyle/>
          <a:p>
            <a:pPr>
              <a:lnSpc>
                <a:spcPts val="4300"/>
              </a:lnSpc>
            </a:pPr>
            <a:r>
              <a:rPr lang="en-US" sz="3200" dirty="0">
                <a:latin typeface="Jost Medium" pitchFamily="2" charset="77"/>
                <a:ea typeface="Jost Medium" pitchFamily="2" charset="77"/>
              </a:rPr>
              <a:t>What is trauma?</a:t>
            </a:r>
          </a:p>
        </p:txBody>
      </p:sp>
      <p:sp>
        <p:nvSpPr>
          <p:cNvPr id="8" name="TextBox 7">
            <a:extLst>
              <a:ext uri="{FF2B5EF4-FFF2-40B4-BE49-F238E27FC236}">
                <a16:creationId xmlns:a16="http://schemas.microsoft.com/office/drawing/2014/main" id="{39B4F94C-D98A-2040-94F2-F85CE9937C58}"/>
              </a:ext>
            </a:extLst>
          </p:cNvPr>
          <p:cNvSpPr txBox="1"/>
          <p:nvPr/>
        </p:nvSpPr>
        <p:spPr>
          <a:xfrm>
            <a:off x="906449" y="2532888"/>
            <a:ext cx="9462847" cy="2051844"/>
          </a:xfrm>
          <a:prstGeom prst="rect">
            <a:avLst/>
          </a:prstGeom>
          <a:noFill/>
        </p:spPr>
        <p:txBody>
          <a:bodyPr wrap="square" lIns="0" tIns="0" bIns="0" rtlCol="0" anchor="t">
            <a:spAutoFit/>
          </a:bodyPr>
          <a:lstStyle/>
          <a:p>
            <a:pPr marL="285750" indent="-285750">
              <a:lnSpc>
                <a:spcPts val="2300"/>
              </a:lnSpc>
              <a:buFont typeface="Wingdings" panose="05000000000000000000" pitchFamily="2" charset="2"/>
              <a:buChar char="v"/>
            </a:pPr>
            <a:r>
              <a:rPr lang="en-US" sz="1800" b="0" i="0" u="none" strike="noStrike" dirty="0">
                <a:solidFill>
                  <a:srgbClr val="000000"/>
                </a:solidFill>
                <a:effectLst/>
                <a:latin typeface="Jost"/>
              </a:rPr>
              <a:t>Trauma is the results from exposure to an incident or series of events that are emotionally disturbing or life-threatening with lasting adverse effects on the individual's functioning and mental, physical, social, emotional, and/or spiritual well-being</a:t>
            </a:r>
            <a:r>
              <a:rPr lang="en-US" sz="1800" b="0" i="0" u="none" strike="noStrike" dirty="0">
                <a:solidFill>
                  <a:srgbClr val="1C4923"/>
                </a:solidFill>
                <a:effectLst/>
                <a:latin typeface="Jost"/>
              </a:rPr>
              <a:t> </a:t>
            </a:r>
          </a:p>
          <a:p>
            <a:pPr marL="285750" indent="-285750">
              <a:lnSpc>
                <a:spcPts val="2300"/>
              </a:lnSpc>
              <a:buFont typeface="Wingdings" panose="05000000000000000000" pitchFamily="2" charset="2"/>
              <a:buChar char="v"/>
            </a:pPr>
            <a:endParaRPr lang="en-US" dirty="0">
              <a:solidFill>
                <a:srgbClr val="1C4923"/>
              </a:solidFill>
              <a:latin typeface="Jost"/>
            </a:endParaRPr>
          </a:p>
          <a:p>
            <a:pPr marL="285750" indent="-285750">
              <a:lnSpc>
                <a:spcPts val="2300"/>
              </a:lnSpc>
              <a:buFont typeface="Wingdings" panose="05000000000000000000" pitchFamily="2" charset="2"/>
              <a:buChar char="v"/>
            </a:pPr>
            <a:endParaRPr lang="en-US" sz="1800" b="0" i="0" u="none" strike="noStrike" dirty="0">
              <a:solidFill>
                <a:srgbClr val="1C4923"/>
              </a:solidFill>
              <a:effectLst/>
              <a:latin typeface="Jost"/>
            </a:endParaRPr>
          </a:p>
          <a:p>
            <a:pPr marL="285750" indent="-285750">
              <a:lnSpc>
                <a:spcPts val="2300"/>
              </a:lnSpc>
              <a:buFont typeface="Wingdings" panose="05000000000000000000" pitchFamily="2" charset="2"/>
              <a:buChar char="v"/>
            </a:pPr>
            <a:endParaRPr lang="en-US" sz="1800" b="0" i="0" u="none" strike="noStrike" dirty="0">
              <a:solidFill>
                <a:srgbClr val="1C4923"/>
              </a:solidFill>
              <a:effectLst/>
              <a:latin typeface="Jost"/>
            </a:endParaRPr>
          </a:p>
          <a:p>
            <a:pPr marL="285750" indent="-285750">
              <a:lnSpc>
                <a:spcPts val="2300"/>
              </a:lnSpc>
              <a:buFont typeface="Wingdings" panose="05000000000000000000" pitchFamily="2" charset="2"/>
              <a:buChar char="v"/>
            </a:pPr>
            <a:r>
              <a:rPr lang="en-US" sz="1800" b="0" i="0" u="none" strike="noStrike" dirty="0">
                <a:solidFill>
                  <a:srgbClr val="000000"/>
                </a:solidFill>
                <a:effectLst/>
                <a:latin typeface="Jost"/>
              </a:rPr>
              <a:t>Trauma is </a:t>
            </a:r>
            <a:r>
              <a:rPr lang="en-US" sz="1800" b="1" i="0" u="none" strike="noStrike" dirty="0">
                <a:solidFill>
                  <a:schemeClr val="accent1"/>
                </a:solidFill>
                <a:effectLst/>
                <a:latin typeface="Jost"/>
              </a:rPr>
              <a:t>personal</a:t>
            </a:r>
            <a:r>
              <a:rPr lang="en-US" sz="1800" b="0" i="0" u="none" strike="noStrike" dirty="0">
                <a:solidFill>
                  <a:srgbClr val="000000"/>
                </a:solidFill>
                <a:effectLst/>
                <a:latin typeface="Jost"/>
              </a:rPr>
              <a:t> and </a:t>
            </a:r>
            <a:r>
              <a:rPr lang="en-US" sz="1800" b="1" i="0" u="none" strike="noStrike" dirty="0">
                <a:solidFill>
                  <a:schemeClr val="accent1"/>
                </a:solidFill>
                <a:effectLst/>
                <a:latin typeface="Jost"/>
              </a:rPr>
              <a:t>subjective</a:t>
            </a:r>
            <a:endParaRPr lang="en-US" sz="1600" spc="30" dirty="0">
              <a:solidFill>
                <a:schemeClr val="accent1"/>
              </a:solidFill>
              <a:latin typeface="Jost Medium" pitchFamily="2" charset="77"/>
              <a:ea typeface="Jost Medium" pitchFamily="2" charset="77"/>
            </a:endParaRPr>
          </a:p>
        </p:txBody>
      </p:sp>
    </p:spTree>
    <p:extLst>
      <p:ext uri="{BB962C8B-B14F-4D97-AF65-F5344CB8AC3E}">
        <p14:creationId xmlns:p14="http://schemas.microsoft.com/office/powerpoint/2010/main" val="4262329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539CB393-568A-1648-B1F4-2C1083300A13}"/>
              </a:ext>
            </a:extLst>
          </p:cNvPr>
          <p:cNvPicPr>
            <a:picLocks noChangeAspect="1"/>
          </p:cNvPicPr>
          <p:nvPr/>
        </p:nvPicPr>
        <p:blipFill>
          <a:blip r:embed="rId3" cstate="screen">
            <a:alphaModFix amt="58000"/>
            <a:extLst>
              <a:ext uri="{28A0092B-C50C-407E-A947-70E740481C1C}">
                <a14:useLocalDpi xmlns:a14="http://schemas.microsoft.com/office/drawing/2010/main"/>
              </a:ext>
            </a:extLst>
          </a:blip>
          <a:stretch>
            <a:fillRect/>
          </a:stretch>
        </p:blipFill>
        <p:spPr>
          <a:xfrm>
            <a:off x="0" y="-10794352"/>
            <a:ext cx="12239398" cy="6800849"/>
          </a:xfrm>
          <a:prstGeom prst="rect">
            <a:avLst/>
          </a:prstGeom>
        </p:spPr>
      </p:pic>
      <p:cxnSp>
        <p:nvCxnSpPr>
          <p:cNvPr id="25" name="Straight Connector 24">
            <a:extLst>
              <a:ext uri="{FF2B5EF4-FFF2-40B4-BE49-F238E27FC236}">
                <a16:creationId xmlns:a16="http://schemas.microsoft.com/office/drawing/2014/main" id="{1C1978C1-F208-5841-9527-64C2415B131C}"/>
              </a:ext>
            </a:extLst>
          </p:cNvPr>
          <p:cNvCxnSpPr/>
          <p:nvPr/>
        </p:nvCxnSpPr>
        <p:spPr>
          <a:xfrm>
            <a:off x="609600" y="-179275"/>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86A883D-EBFC-754C-B4C4-021DAFF8F06A}"/>
              </a:ext>
            </a:extLst>
          </p:cNvPr>
          <p:cNvSpPr txBox="1"/>
          <p:nvPr/>
        </p:nvSpPr>
        <p:spPr>
          <a:xfrm flipH="1">
            <a:off x="2341434" y="4343729"/>
            <a:ext cx="2009345" cy="282770"/>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Age and Autonomy</a:t>
            </a:r>
          </a:p>
        </p:txBody>
      </p:sp>
      <p:sp>
        <p:nvSpPr>
          <p:cNvPr id="14" name="TextBox 13">
            <a:extLst>
              <a:ext uri="{FF2B5EF4-FFF2-40B4-BE49-F238E27FC236}">
                <a16:creationId xmlns:a16="http://schemas.microsoft.com/office/drawing/2014/main" id="{79EAB9CE-32D4-8641-BF91-26CD47D92334}"/>
              </a:ext>
            </a:extLst>
          </p:cNvPr>
          <p:cNvSpPr txBox="1"/>
          <p:nvPr/>
        </p:nvSpPr>
        <p:spPr>
          <a:xfrm flipH="1">
            <a:off x="2342908" y="4721539"/>
            <a:ext cx="2007871" cy="953466"/>
          </a:xfrm>
          <a:prstGeom prst="rect">
            <a:avLst/>
          </a:prstGeom>
          <a:noFill/>
        </p:spPr>
        <p:txBody>
          <a:bodyPr wrap="square" lIns="0" tIns="0" bIns="0" rtlCol="0" anchor="t">
            <a:spAutoFit/>
          </a:bodyPr>
          <a:lstStyle/>
          <a:p>
            <a:pPr>
              <a:lnSpc>
                <a:spcPts val="1900"/>
              </a:lnSpc>
              <a:buSzPct val="70000"/>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Affects someone’s ability to remove themselves or keep themselves safe through a traumatic experience</a:t>
            </a:r>
          </a:p>
        </p:txBody>
      </p:sp>
      <p:sp>
        <p:nvSpPr>
          <p:cNvPr id="15" name="TextBox 14">
            <a:extLst>
              <a:ext uri="{FF2B5EF4-FFF2-40B4-BE49-F238E27FC236}">
                <a16:creationId xmlns:a16="http://schemas.microsoft.com/office/drawing/2014/main" id="{AE3F18D2-8177-5D4E-AA7A-A7CE5F6572EC}"/>
              </a:ext>
            </a:extLst>
          </p:cNvPr>
          <p:cNvSpPr txBox="1"/>
          <p:nvPr/>
        </p:nvSpPr>
        <p:spPr>
          <a:xfrm flipH="1">
            <a:off x="5290648" y="4341357"/>
            <a:ext cx="2017376" cy="570284"/>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Intrinsic capacity to process</a:t>
            </a:r>
          </a:p>
        </p:txBody>
      </p:sp>
      <p:sp>
        <p:nvSpPr>
          <p:cNvPr id="16" name="TextBox 15">
            <a:extLst>
              <a:ext uri="{FF2B5EF4-FFF2-40B4-BE49-F238E27FC236}">
                <a16:creationId xmlns:a16="http://schemas.microsoft.com/office/drawing/2014/main" id="{17F79E3E-7714-F94C-B6D3-56BB9D2A66AD}"/>
              </a:ext>
            </a:extLst>
          </p:cNvPr>
          <p:cNvSpPr txBox="1"/>
          <p:nvPr/>
        </p:nvSpPr>
        <p:spPr>
          <a:xfrm flipH="1">
            <a:off x="5295193" y="4954615"/>
            <a:ext cx="2012831" cy="1440779"/>
          </a:xfrm>
          <a:prstGeom prst="rect">
            <a:avLst/>
          </a:prstGeom>
          <a:noFill/>
        </p:spPr>
        <p:txBody>
          <a:bodyPr wrap="square" lIns="0" tIns="0" bIns="0" rtlCol="0" anchor="t">
            <a:spAutoFit/>
          </a:bodyPr>
          <a:lstStyle/>
          <a:p>
            <a:pPr>
              <a:lnSpc>
                <a:spcPts val="1900"/>
              </a:lnSpc>
              <a:buSzPct val="70000"/>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Interpersonal mental and emotional resources that enable the individual to process the event(s) that occurred. </a:t>
            </a:r>
          </a:p>
          <a:p>
            <a:pPr algn="l">
              <a:lnSpc>
                <a:spcPts val="1900"/>
              </a:lnSpc>
              <a:buSzPct val="70000"/>
            </a:pPr>
            <a:endParaRPr lang="en-US" sz="120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7" name="TextBox 16">
            <a:extLst>
              <a:ext uri="{FF2B5EF4-FFF2-40B4-BE49-F238E27FC236}">
                <a16:creationId xmlns:a16="http://schemas.microsoft.com/office/drawing/2014/main" id="{4A5DD79C-28E6-5945-8516-AAD09F6301EA}"/>
              </a:ext>
            </a:extLst>
          </p:cNvPr>
          <p:cNvSpPr txBox="1"/>
          <p:nvPr/>
        </p:nvSpPr>
        <p:spPr>
          <a:xfrm flipH="1">
            <a:off x="8437922" y="4343729"/>
            <a:ext cx="2009379" cy="282770"/>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Extrinsic Support</a:t>
            </a:r>
          </a:p>
        </p:txBody>
      </p:sp>
      <p:sp>
        <p:nvSpPr>
          <p:cNvPr id="18" name="TextBox 17">
            <a:extLst>
              <a:ext uri="{FF2B5EF4-FFF2-40B4-BE49-F238E27FC236}">
                <a16:creationId xmlns:a16="http://schemas.microsoft.com/office/drawing/2014/main" id="{9A8ADFE0-171C-9549-987A-3C47D79D520B}"/>
              </a:ext>
            </a:extLst>
          </p:cNvPr>
          <p:cNvSpPr txBox="1"/>
          <p:nvPr/>
        </p:nvSpPr>
        <p:spPr>
          <a:xfrm flipH="1">
            <a:off x="8437922" y="4721539"/>
            <a:ext cx="2007280" cy="1197123"/>
          </a:xfrm>
          <a:prstGeom prst="rect">
            <a:avLst/>
          </a:prstGeom>
          <a:noFill/>
        </p:spPr>
        <p:txBody>
          <a:bodyPr wrap="square" lIns="0" tIns="0" bIns="0" rtlCol="0" anchor="t">
            <a:spAutoFit/>
          </a:bodyPr>
          <a:lstStyle/>
          <a:p>
            <a:pPr>
              <a:lnSpc>
                <a:spcPts val="1900"/>
              </a:lnSpc>
              <a:buSzPct val="70000"/>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The relationships and people around the person through the event to process and support their coping/healing</a:t>
            </a:r>
          </a:p>
        </p:txBody>
      </p:sp>
      <p:sp>
        <p:nvSpPr>
          <p:cNvPr id="27" name="TextBox 26">
            <a:extLst>
              <a:ext uri="{FF2B5EF4-FFF2-40B4-BE49-F238E27FC236}">
                <a16:creationId xmlns:a16="http://schemas.microsoft.com/office/drawing/2014/main" id="{02BF2325-A4ED-D94C-AD47-72055F158DD0}"/>
              </a:ext>
            </a:extLst>
          </p:cNvPr>
          <p:cNvSpPr txBox="1"/>
          <p:nvPr/>
        </p:nvSpPr>
        <p:spPr>
          <a:xfrm>
            <a:off x="2076258" y="1144560"/>
            <a:ext cx="6226606" cy="1205458"/>
          </a:xfrm>
          <a:prstGeom prst="rect">
            <a:avLst/>
          </a:prstGeom>
          <a:noFill/>
        </p:spPr>
        <p:txBody>
          <a:bodyPr wrap="square" lIns="0" tIns="0" rIns="0" bIns="0" rtlCol="0">
            <a:spAutoFit/>
          </a:bodyPr>
          <a:lstStyle/>
          <a:p>
            <a:pPr>
              <a:lnSpc>
                <a:spcPts val="4700"/>
              </a:lnSpc>
            </a:pPr>
            <a:r>
              <a:rPr lang="en-US" sz="4000" dirty="0">
                <a:latin typeface="Jost Medium" pitchFamily="2" charset="77"/>
                <a:ea typeface="Jost Medium" pitchFamily="2" charset="77"/>
                <a:cs typeface="Helvetica Neue Moyen" charset="0"/>
              </a:rPr>
              <a:t>How does an experience translate to trauma?</a:t>
            </a:r>
          </a:p>
        </p:txBody>
      </p:sp>
      <p:sp>
        <p:nvSpPr>
          <p:cNvPr id="28" name="TextBox 27">
            <a:extLst>
              <a:ext uri="{FF2B5EF4-FFF2-40B4-BE49-F238E27FC236}">
                <a16:creationId xmlns:a16="http://schemas.microsoft.com/office/drawing/2014/main" id="{777B7B4E-4BA2-7F49-8314-6E9AB521A888}"/>
              </a:ext>
            </a:extLst>
          </p:cNvPr>
          <p:cNvSpPr txBox="1"/>
          <p:nvPr/>
        </p:nvSpPr>
        <p:spPr>
          <a:xfrm>
            <a:off x="1496567" y="2514271"/>
            <a:ext cx="7700681" cy="481607"/>
          </a:xfrm>
          <a:prstGeom prst="rect">
            <a:avLst/>
          </a:prstGeom>
          <a:noFill/>
        </p:spPr>
        <p:txBody>
          <a:bodyPr wrap="square" lIns="0" tIns="0" bIns="0" rtlCol="0" anchor="t">
            <a:spAutoFit/>
          </a:bodyPr>
          <a:lstStyle/>
          <a:p>
            <a:pPr>
              <a:lnSpc>
                <a:spcPct val="150000"/>
              </a:lnSpc>
            </a:pPr>
            <a:r>
              <a:rPr lang="en-US" sz="1100" dirty="0">
                <a:solidFill>
                  <a:schemeClr val="tx2"/>
                </a:solidFill>
                <a:latin typeface="Jost Medium" pitchFamily="2" charset="77"/>
                <a:ea typeface="Jost Medium" pitchFamily="2" charset="77"/>
              </a:rPr>
              <a:t>Traumatic evens are experienced differently by each person. Someone response to a traumatic event depends on various factors. Some of those factors include:</a:t>
            </a:r>
          </a:p>
        </p:txBody>
      </p:sp>
    </p:spTree>
    <p:extLst>
      <p:ext uri="{BB962C8B-B14F-4D97-AF65-F5344CB8AC3E}">
        <p14:creationId xmlns:p14="http://schemas.microsoft.com/office/powerpoint/2010/main" val="500267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539CB393-568A-1648-B1F4-2C1083300A13}"/>
              </a:ext>
            </a:extLst>
          </p:cNvPr>
          <p:cNvPicPr>
            <a:picLocks noChangeAspect="1"/>
          </p:cNvPicPr>
          <p:nvPr/>
        </p:nvPicPr>
        <p:blipFill>
          <a:blip r:embed="rId3" cstate="screen">
            <a:alphaModFix amt="58000"/>
            <a:extLst>
              <a:ext uri="{28A0092B-C50C-407E-A947-70E740481C1C}">
                <a14:useLocalDpi xmlns:a14="http://schemas.microsoft.com/office/drawing/2010/main"/>
              </a:ext>
            </a:extLst>
          </a:blip>
          <a:stretch>
            <a:fillRect/>
          </a:stretch>
        </p:blipFill>
        <p:spPr>
          <a:xfrm>
            <a:off x="0" y="-10794352"/>
            <a:ext cx="12239398" cy="6800849"/>
          </a:xfrm>
          <a:prstGeom prst="rect">
            <a:avLst/>
          </a:prstGeom>
        </p:spPr>
      </p:pic>
      <p:cxnSp>
        <p:nvCxnSpPr>
          <p:cNvPr id="25" name="Straight Connector 24">
            <a:extLst>
              <a:ext uri="{FF2B5EF4-FFF2-40B4-BE49-F238E27FC236}">
                <a16:creationId xmlns:a16="http://schemas.microsoft.com/office/drawing/2014/main" id="{1C1978C1-F208-5841-9527-64C2415B131C}"/>
              </a:ext>
            </a:extLst>
          </p:cNvPr>
          <p:cNvCxnSpPr/>
          <p:nvPr/>
        </p:nvCxnSpPr>
        <p:spPr>
          <a:xfrm>
            <a:off x="609600" y="-179275"/>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86A883D-EBFC-754C-B4C4-021DAFF8F06A}"/>
              </a:ext>
            </a:extLst>
          </p:cNvPr>
          <p:cNvSpPr txBox="1"/>
          <p:nvPr/>
        </p:nvSpPr>
        <p:spPr>
          <a:xfrm flipH="1">
            <a:off x="2076258" y="4343729"/>
            <a:ext cx="2009345" cy="282770"/>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Episodic Events</a:t>
            </a:r>
          </a:p>
        </p:txBody>
      </p:sp>
      <p:sp>
        <p:nvSpPr>
          <p:cNvPr id="14" name="TextBox 13">
            <a:extLst>
              <a:ext uri="{FF2B5EF4-FFF2-40B4-BE49-F238E27FC236}">
                <a16:creationId xmlns:a16="http://schemas.microsoft.com/office/drawing/2014/main" id="{79EAB9CE-32D4-8641-BF91-26CD47D92334}"/>
              </a:ext>
            </a:extLst>
          </p:cNvPr>
          <p:cNvSpPr txBox="1"/>
          <p:nvPr/>
        </p:nvSpPr>
        <p:spPr>
          <a:xfrm flipH="1">
            <a:off x="2093890" y="4721539"/>
            <a:ext cx="2007871" cy="709810"/>
          </a:xfrm>
          <a:prstGeom prst="rect">
            <a:avLst/>
          </a:prstGeom>
          <a:noFill/>
        </p:spPr>
        <p:txBody>
          <a:bodyPr wrap="square" lIns="0" tIns="0" bIns="0" rtlCol="0" anchor="t">
            <a:spAutoFit/>
          </a:bodyPr>
          <a:lstStyle/>
          <a:p>
            <a:pPr>
              <a:lnSpc>
                <a:spcPts val="1900"/>
              </a:lnSpc>
              <a:buSzPct val="70000"/>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Trauma can occur due to natural disasters (storms, floods, fires, pandemics)</a:t>
            </a:r>
          </a:p>
        </p:txBody>
      </p:sp>
      <p:sp>
        <p:nvSpPr>
          <p:cNvPr id="15" name="TextBox 14">
            <a:extLst>
              <a:ext uri="{FF2B5EF4-FFF2-40B4-BE49-F238E27FC236}">
                <a16:creationId xmlns:a16="http://schemas.microsoft.com/office/drawing/2014/main" id="{AE3F18D2-8177-5D4E-AA7A-A7CE5F6572EC}"/>
              </a:ext>
            </a:extLst>
          </p:cNvPr>
          <p:cNvSpPr txBox="1"/>
          <p:nvPr/>
        </p:nvSpPr>
        <p:spPr>
          <a:xfrm flipH="1">
            <a:off x="4409077" y="4343729"/>
            <a:ext cx="2017376" cy="282770"/>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Cultural Trauma</a:t>
            </a:r>
          </a:p>
        </p:txBody>
      </p:sp>
      <p:sp>
        <p:nvSpPr>
          <p:cNvPr id="16" name="TextBox 15">
            <a:extLst>
              <a:ext uri="{FF2B5EF4-FFF2-40B4-BE49-F238E27FC236}">
                <a16:creationId xmlns:a16="http://schemas.microsoft.com/office/drawing/2014/main" id="{17F79E3E-7714-F94C-B6D3-56BB9D2A66AD}"/>
              </a:ext>
            </a:extLst>
          </p:cNvPr>
          <p:cNvSpPr txBox="1"/>
          <p:nvPr/>
        </p:nvSpPr>
        <p:spPr>
          <a:xfrm flipH="1">
            <a:off x="4419588" y="4721539"/>
            <a:ext cx="2012831" cy="953466"/>
          </a:xfrm>
          <a:prstGeom prst="rect">
            <a:avLst/>
          </a:prstGeom>
          <a:noFill/>
        </p:spPr>
        <p:txBody>
          <a:bodyPr wrap="square" lIns="0" tIns="0" bIns="0" rtlCol="0" anchor="t">
            <a:spAutoFit/>
          </a:bodyPr>
          <a:lstStyle/>
          <a:p>
            <a:pPr>
              <a:lnSpc>
                <a:spcPts val="1900"/>
              </a:lnSpc>
              <a:buSzPct val="70000"/>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This trauma is passed down from generation to generation</a:t>
            </a:r>
          </a:p>
          <a:p>
            <a:pPr algn="l">
              <a:lnSpc>
                <a:spcPts val="1900"/>
              </a:lnSpc>
              <a:buSzPct val="70000"/>
            </a:pPr>
            <a:endParaRPr lang="en-US" sz="1200" dirty="0">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7" name="TextBox 16">
            <a:extLst>
              <a:ext uri="{FF2B5EF4-FFF2-40B4-BE49-F238E27FC236}">
                <a16:creationId xmlns:a16="http://schemas.microsoft.com/office/drawing/2014/main" id="{4A5DD79C-28E6-5945-8516-AAD09F6301EA}"/>
              </a:ext>
            </a:extLst>
          </p:cNvPr>
          <p:cNvSpPr txBox="1"/>
          <p:nvPr/>
        </p:nvSpPr>
        <p:spPr>
          <a:xfrm flipH="1">
            <a:off x="6737138" y="4343729"/>
            <a:ext cx="2009379" cy="282770"/>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Betrayal Trauma</a:t>
            </a:r>
          </a:p>
        </p:txBody>
      </p:sp>
      <p:sp>
        <p:nvSpPr>
          <p:cNvPr id="18" name="TextBox 17">
            <a:extLst>
              <a:ext uri="{FF2B5EF4-FFF2-40B4-BE49-F238E27FC236}">
                <a16:creationId xmlns:a16="http://schemas.microsoft.com/office/drawing/2014/main" id="{9A8ADFE0-171C-9549-987A-3C47D79D520B}"/>
              </a:ext>
            </a:extLst>
          </p:cNvPr>
          <p:cNvSpPr txBox="1"/>
          <p:nvPr/>
        </p:nvSpPr>
        <p:spPr>
          <a:xfrm flipH="1">
            <a:off x="6750245" y="4721539"/>
            <a:ext cx="1994171" cy="709810"/>
          </a:xfrm>
          <a:prstGeom prst="rect">
            <a:avLst/>
          </a:prstGeom>
          <a:noFill/>
        </p:spPr>
        <p:txBody>
          <a:bodyPr wrap="square" lIns="0" tIns="0" bIns="0" rtlCol="0" anchor="t">
            <a:spAutoFit/>
          </a:bodyPr>
          <a:lstStyle/>
          <a:p>
            <a:pPr>
              <a:lnSpc>
                <a:spcPts val="1900"/>
              </a:lnSpc>
              <a:buSzPct val="70000"/>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Trauma induced by a caregiver that the individual trusts</a:t>
            </a:r>
          </a:p>
        </p:txBody>
      </p:sp>
      <p:sp>
        <p:nvSpPr>
          <p:cNvPr id="19" name="TextBox 18">
            <a:extLst>
              <a:ext uri="{FF2B5EF4-FFF2-40B4-BE49-F238E27FC236}">
                <a16:creationId xmlns:a16="http://schemas.microsoft.com/office/drawing/2014/main" id="{E4F129BB-9D1F-DC4E-8882-921B1C0E3426}"/>
              </a:ext>
            </a:extLst>
          </p:cNvPr>
          <p:cNvSpPr txBox="1"/>
          <p:nvPr/>
        </p:nvSpPr>
        <p:spPr>
          <a:xfrm flipH="1">
            <a:off x="9072798" y="4343729"/>
            <a:ext cx="2015882" cy="282770"/>
          </a:xfrm>
          <a:prstGeom prst="rect">
            <a:avLst/>
          </a:prstGeom>
          <a:noFill/>
        </p:spPr>
        <p:txBody>
          <a:bodyPr wrap="square" lIns="0" tIns="0" bIns="0" rtlCol="0" anchor="t">
            <a:spAutoFit/>
          </a:bodyPr>
          <a:lstStyle/>
          <a:p>
            <a:pPr>
              <a:lnSpc>
                <a:spcPts val="2300"/>
              </a:lnSpc>
            </a:pPr>
            <a:r>
              <a:rPr lang="en-US" sz="1600" spc="30" dirty="0">
                <a:solidFill>
                  <a:schemeClr val="accent1"/>
                </a:solidFill>
                <a:latin typeface="Jost Medium" pitchFamily="2" charset="77"/>
                <a:ea typeface="Jost Medium" pitchFamily="2" charset="77"/>
              </a:rPr>
              <a:t>Secondary Trauma</a:t>
            </a:r>
          </a:p>
        </p:txBody>
      </p:sp>
      <p:sp>
        <p:nvSpPr>
          <p:cNvPr id="20" name="TextBox 19">
            <a:extLst>
              <a:ext uri="{FF2B5EF4-FFF2-40B4-BE49-F238E27FC236}">
                <a16:creationId xmlns:a16="http://schemas.microsoft.com/office/drawing/2014/main" id="{229496E0-683B-6E43-8554-2B00261DDA1C}"/>
              </a:ext>
            </a:extLst>
          </p:cNvPr>
          <p:cNvSpPr txBox="1"/>
          <p:nvPr/>
        </p:nvSpPr>
        <p:spPr>
          <a:xfrm flipH="1">
            <a:off x="9083309" y="4721539"/>
            <a:ext cx="2012240" cy="1197123"/>
          </a:xfrm>
          <a:prstGeom prst="rect">
            <a:avLst/>
          </a:prstGeom>
          <a:noFill/>
        </p:spPr>
        <p:txBody>
          <a:bodyPr wrap="square" lIns="0" tIns="0" bIns="0" rtlCol="0" anchor="t">
            <a:spAutoFit/>
          </a:bodyPr>
          <a:lstStyle/>
          <a:p>
            <a:pPr>
              <a:lnSpc>
                <a:spcPts val="1900"/>
              </a:lnSpc>
              <a:buSzPct val="70000"/>
            </a:pPr>
            <a:r>
              <a:rPr lang="en-US" sz="1200" dirty="0">
                <a:latin typeface="Open Sans Light" panose="020B0606030504020204" pitchFamily="34" charset="0"/>
                <a:ea typeface="Open Sans Light" panose="020B0606030504020204" pitchFamily="34" charset="0"/>
                <a:cs typeface="Open Sans Light" panose="020B0606030504020204" pitchFamily="34" charset="0"/>
              </a:rPr>
              <a:t>Trauma from being exposed to someone else’s traumatic experiences (witnessing it or hearing stories)</a:t>
            </a:r>
          </a:p>
        </p:txBody>
      </p:sp>
      <p:sp>
        <p:nvSpPr>
          <p:cNvPr id="27" name="TextBox 26">
            <a:extLst>
              <a:ext uri="{FF2B5EF4-FFF2-40B4-BE49-F238E27FC236}">
                <a16:creationId xmlns:a16="http://schemas.microsoft.com/office/drawing/2014/main" id="{02BF2325-A4ED-D94C-AD47-72055F158DD0}"/>
              </a:ext>
            </a:extLst>
          </p:cNvPr>
          <p:cNvSpPr txBox="1"/>
          <p:nvPr/>
        </p:nvSpPr>
        <p:spPr>
          <a:xfrm>
            <a:off x="2083676" y="1356630"/>
            <a:ext cx="6226606" cy="602729"/>
          </a:xfrm>
          <a:prstGeom prst="rect">
            <a:avLst/>
          </a:prstGeom>
          <a:noFill/>
        </p:spPr>
        <p:txBody>
          <a:bodyPr wrap="square" lIns="0" tIns="0" rIns="0" bIns="0" rtlCol="0">
            <a:spAutoFit/>
          </a:bodyPr>
          <a:lstStyle/>
          <a:p>
            <a:pPr>
              <a:lnSpc>
                <a:spcPts val="4700"/>
              </a:lnSpc>
            </a:pPr>
            <a:r>
              <a:rPr lang="en-US" sz="4000" dirty="0">
                <a:latin typeface="Jost Medium" pitchFamily="2" charset="77"/>
                <a:ea typeface="Jost Medium" pitchFamily="2" charset="77"/>
                <a:cs typeface="Helvetica Neue Moyen" charset="0"/>
              </a:rPr>
              <a:t>Traumatic Experiences</a:t>
            </a:r>
          </a:p>
        </p:txBody>
      </p:sp>
      <p:pic>
        <p:nvPicPr>
          <p:cNvPr id="5122" name="Picture 2">
            <a:extLst>
              <a:ext uri="{FF2B5EF4-FFF2-40B4-BE49-F238E27FC236}">
                <a16:creationId xmlns:a16="http://schemas.microsoft.com/office/drawing/2014/main" id="{5B0FC3F5-8F69-0628-5062-66F06CD1B005}"/>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37137" y="662693"/>
            <a:ext cx="4302239" cy="2877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71841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15cb511-e71f-4114-8c32-799af48e006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D724B1A304464E9FCC477CDF879B57" ma:contentTypeVersion="15" ma:contentTypeDescription="Create a new document." ma:contentTypeScope="" ma:versionID="0dc4143ac4a219ef878231582dd841c4">
  <xsd:schema xmlns:xsd="http://www.w3.org/2001/XMLSchema" xmlns:xs="http://www.w3.org/2001/XMLSchema" xmlns:p="http://schemas.microsoft.com/office/2006/metadata/properties" xmlns:ns3="015cb511-e71f-4114-8c32-799af48e0069" xmlns:ns4="93bad157-aa64-4d47-91fc-46c46ecc6b56" targetNamespace="http://schemas.microsoft.com/office/2006/metadata/properties" ma:root="true" ma:fieldsID="7475a62ca9045518ff8448dcdcca39ad" ns3:_="" ns4:_="">
    <xsd:import namespace="015cb511-e71f-4114-8c32-799af48e0069"/>
    <xsd:import namespace="93bad157-aa64-4d47-91fc-46c46ecc6b5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5cb511-e71f-4114-8c32-799af48e00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bad157-aa64-4d47-91fc-46c46ecc6b5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50D2E6-88A2-47D4-8F8B-8867968C258C}">
  <ds:schemaRefs>
    <ds:schemaRef ds:uri="http://schemas.microsoft.com/sharepoint/v3/contenttype/forms"/>
  </ds:schemaRefs>
</ds:datastoreItem>
</file>

<file path=customXml/itemProps2.xml><?xml version="1.0" encoding="utf-8"?>
<ds:datastoreItem xmlns:ds="http://schemas.openxmlformats.org/officeDocument/2006/customXml" ds:itemID="{22098A98-DD0C-49BF-A390-4CD6292EEF9C}">
  <ds:schemaRefs>
    <ds:schemaRef ds:uri="http://purl.org/dc/elements/1.1/"/>
    <ds:schemaRef ds:uri="http://schemas.microsoft.com/office/infopath/2007/PartnerControls"/>
    <ds:schemaRef ds:uri="http://purl.org/dc/dcmitype/"/>
    <ds:schemaRef ds:uri="http://schemas.microsoft.com/office/2006/metadata/properties"/>
    <ds:schemaRef ds:uri="http://purl.org/dc/terms/"/>
    <ds:schemaRef ds:uri="http://schemas.microsoft.com/office/2006/documentManagement/types"/>
    <ds:schemaRef ds:uri="015cb511-e71f-4114-8c32-799af48e0069"/>
    <ds:schemaRef ds:uri="http://schemas.openxmlformats.org/package/2006/metadata/core-properties"/>
    <ds:schemaRef ds:uri="93bad157-aa64-4d47-91fc-46c46ecc6b56"/>
    <ds:schemaRef ds:uri="http://www.w3.org/XML/1998/namespace"/>
  </ds:schemaRefs>
</ds:datastoreItem>
</file>

<file path=customXml/itemProps3.xml><?xml version="1.0" encoding="utf-8"?>
<ds:datastoreItem xmlns:ds="http://schemas.openxmlformats.org/officeDocument/2006/customXml" ds:itemID="{C7BD9C9A-765C-4143-8575-ED4A272015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5cb511-e71f-4114-8c32-799af48e0069"/>
    <ds:schemaRef ds:uri="93bad157-aa64-4d47-91fc-46c46ecc6b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TM04033927[[fn=Main Event]]</Template>
  <TotalTime>39322</TotalTime>
  <Words>5105</Words>
  <Application>Microsoft Office PowerPoint</Application>
  <PresentationFormat>Widescreen</PresentationFormat>
  <Paragraphs>429</Paragraphs>
  <Slides>35</Slides>
  <Notes>28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35</vt:i4>
      </vt:variant>
    </vt:vector>
  </HeadingPairs>
  <TitlesOfParts>
    <vt:vector size="53" baseType="lpstr">
      <vt:lpstr>Abadi</vt:lpstr>
      <vt:lpstr>Abadi Extra Light</vt:lpstr>
      <vt:lpstr>Arial</vt:lpstr>
      <vt:lpstr>Calibri</vt:lpstr>
      <vt:lpstr>Helvetica Neue</vt:lpstr>
      <vt:lpstr>Helvetica Neue Fin</vt:lpstr>
      <vt:lpstr>Helvetica Neue Moyen</vt:lpstr>
      <vt:lpstr>Helvetica Neue Normal</vt:lpstr>
      <vt:lpstr>Impact</vt:lpstr>
      <vt:lpstr>Jost</vt:lpstr>
      <vt:lpstr>Jost Medium</vt:lpstr>
      <vt:lpstr>Jost SemiBold</vt:lpstr>
      <vt:lpstr>Open Sans Extrabold</vt:lpstr>
      <vt:lpstr>Open Sans Light</vt:lpstr>
      <vt:lpstr>Segoe UI</vt:lpstr>
      <vt:lpstr>Times New Roman</vt:lpstr>
      <vt:lpstr>Wingdings</vt:lpstr>
      <vt:lpstr>Main Event</vt:lpstr>
      <vt:lpstr>PowerPoint Presentation</vt:lpstr>
      <vt:lpstr>PowerPoint Presentation</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Glide by Slidor</dc:title>
  <dc:creator>Jerome BESTEL;Slidor</dc:creator>
  <cp:keywords>PowerPoint, Glide, Slidor</cp:keywords>
  <cp:lastModifiedBy>Meghan Shreve</cp:lastModifiedBy>
  <cp:revision>741</cp:revision>
  <dcterms:created xsi:type="dcterms:W3CDTF">2018-11-08T16:43:29Z</dcterms:created>
  <dcterms:modified xsi:type="dcterms:W3CDTF">2023-09-15T18:02:21Z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0x010100F3D724B1A304464E9FCC477CDF879B57</vt:lpwstr>
  </property>
</Properties>
</file>