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56" r:id="rId5"/>
    <p:sldId id="276" r:id="rId6"/>
    <p:sldId id="260" r:id="rId7"/>
    <p:sldId id="258" r:id="rId8"/>
    <p:sldId id="1037" r:id="rId9"/>
    <p:sldId id="311" r:id="rId10"/>
    <p:sldId id="354" r:id="rId11"/>
    <p:sldId id="376" r:id="rId12"/>
    <p:sldId id="350" r:id="rId13"/>
    <p:sldId id="360" r:id="rId14"/>
    <p:sldId id="352" r:id="rId15"/>
    <p:sldId id="377" r:id="rId16"/>
    <p:sldId id="327" r:id="rId17"/>
    <p:sldId id="361" r:id="rId18"/>
    <p:sldId id="325" r:id="rId19"/>
    <p:sldId id="261" r:id="rId20"/>
    <p:sldId id="362" r:id="rId21"/>
    <p:sldId id="356" r:id="rId22"/>
    <p:sldId id="357" r:id="rId23"/>
    <p:sldId id="364" r:id="rId24"/>
    <p:sldId id="401" r:id="rId25"/>
    <p:sldId id="1032" r:id="rId26"/>
    <p:sldId id="1033" r:id="rId27"/>
    <p:sldId id="1034" r:id="rId28"/>
    <p:sldId id="1035" r:id="rId29"/>
    <p:sldId id="997" r:id="rId30"/>
    <p:sldId id="383" r:id="rId31"/>
    <p:sldId id="1036" r:id="rId32"/>
    <p:sldId id="375" r:id="rId33"/>
    <p:sldId id="103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2BB7D4-EFF4-498D-876B-F96085395BFD}" v="141" dt="2023-08-14T14:04:36.6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775" autoAdjust="0"/>
  </p:normalViewPr>
  <p:slideViewPr>
    <p:cSldViewPr snapToGrid="0">
      <p:cViewPr varScale="1">
        <p:scale>
          <a:sx n="83" d="100"/>
          <a:sy n="83" d="100"/>
        </p:scale>
        <p:origin x="686" y="62"/>
      </p:cViewPr>
      <p:guideLst/>
    </p:cSldViewPr>
  </p:slideViewPr>
  <p:notesTextViewPr>
    <p:cViewPr>
      <p:scale>
        <a:sx n="1" d="1"/>
        <a:sy n="1" d="1"/>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6" Type="http://schemas.openxmlformats.org/officeDocument/2006/relationships/image" Target="../media/image20.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6" Type="http://schemas.openxmlformats.org/officeDocument/2006/relationships/image" Target="../media/image20.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E9ACD5-FDF0-4124-8BE8-E57856C4A389}"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26C5DAAB-8447-4657-AD86-CA793A467D91}">
      <dgm:prSet/>
      <dgm:spPr/>
      <dgm:t>
        <a:bodyPr/>
        <a:lstStyle/>
        <a:p>
          <a:r>
            <a:rPr lang="en-US" dirty="0"/>
            <a:t>Post-accident drug testing?</a:t>
          </a:r>
        </a:p>
      </dgm:t>
    </dgm:pt>
    <dgm:pt modelId="{D99662F6-431C-4DD4-87A3-53E45218F9C1}" type="parTrans" cxnId="{875E91A9-4E64-46BB-B290-BD244BF629D3}">
      <dgm:prSet/>
      <dgm:spPr/>
      <dgm:t>
        <a:bodyPr/>
        <a:lstStyle/>
        <a:p>
          <a:endParaRPr lang="en-US"/>
        </a:p>
      </dgm:t>
    </dgm:pt>
    <dgm:pt modelId="{925C8E22-3F85-4AF6-9307-5ADD039FEF64}" type="sibTrans" cxnId="{875E91A9-4E64-46BB-B290-BD244BF629D3}">
      <dgm:prSet/>
      <dgm:spPr/>
      <dgm:t>
        <a:bodyPr/>
        <a:lstStyle/>
        <a:p>
          <a:endParaRPr lang="en-US"/>
        </a:p>
      </dgm:t>
    </dgm:pt>
    <dgm:pt modelId="{0CDE9D4F-75CC-448C-9298-098B81675776}">
      <dgm:prSet/>
      <dgm:spPr/>
      <dgm:t>
        <a:bodyPr/>
        <a:lstStyle/>
        <a:p>
          <a:r>
            <a:rPr lang="en-US" dirty="0"/>
            <a:t>Do you have any reason to </a:t>
          </a:r>
          <a:br>
            <a:rPr lang="en-US" dirty="0"/>
          </a:br>
          <a:r>
            <a:rPr lang="en-US" dirty="0"/>
            <a:t>question ?</a:t>
          </a:r>
        </a:p>
      </dgm:t>
    </dgm:pt>
    <dgm:pt modelId="{CFFA010A-969E-4112-B39C-459BD17FA7E1}" type="parTrans" cxnId="{703E5FFF-3C7D-42D7-A35F-282815869805}">
      <dgm:prSet/>
      <dgm:spPr/>
      <dgm:t>
        <a:bodyPr/>
        <a:lstStyle/>
        <a:p>
          <a:endParaRPr lang="en-US"/>
        </a:p>
      </dgm:t>
    </dgm:pt>
    <dgm:pt modelId="{71F43F27-7F19-4881-893B-4CAF46AE74A0}" type="sibTrans" cxnId="{703E5FFF-3C7D-42D7-A35F-282815869805}">
      <dgm:prSet/>
      <dgm:spPr/>
      <dgm:t>
        <a:bodyPr/>
        <a:lstStyle/>
        <a:p>
          <a:endParaRPr lang="en-US"/>
        </a:p>
      </dgm:t>
    </dgm:pt>
    <dgm:pt modelId="{34125664-4753-4A9D-A726-465F7AA610A4}">
      <dgm:prSet/>
      <dgm:spPr/>
      <dgm:t>
        <a:bodyPr/>
        <a:lstStyle/>
        <a:p>
          <a:r>
            <a:rPr lang="en-US" dirty="0"/>
            <a:t>Document all events</a:t>
          </a:r>
        </a:p>
      </dgm:t>
    </dgm:pt>
    <dgm:pt modelId="{C5157496-83CB-44E5-890D-316310624EE6}" type="parTrans" cxnId="{8AACCFEA-D12F-484E-8B86-472DFB7A4635}">
      <dgm:prSet/>
      <dgm:spPr/>
      <dgm:t>
        <a:bodyPr/>
        <a:lstStyle/>
        <a:p>
          <a:endParaRPr lang="en-US"/>
        </a:p>
      </dgm:t>
    </dgm:pt>
    <dgm:pt modelId="{CBC14520-4279-4FC3-A561-F1C499D0B4CB}" type="sibTrans" cxnId="{8AACCFEA-D12F-484E-8B86-472DFB7A4635}">
      <dgm:prSet/>
      <dgm:spPr/>
      <dgm:t>
        <a:bodyPr/>
        <a:lstStyle/>
        <a:p>
          <a:endParaRPr lang="en-US"/>
        </a:p>
      </dgm:t>
    </dgm:pt>
    <dgm:pt modelId="{261E90EF-4DAF-4BE7-9DFE-387CB7612F55}">
      <dgm:prSet/>
      <dgm:spPr/>
      <dgm:t>
        <a:bodyPr/>
        <a:lstStyle/>
        <a:p>
          <a:r>
            <a:rPr lang="en-US" dirty="0"/>
            <a:t>Obtain written statement from all witnesses</a:t>
          </a:r>
        </a:p>
      </dgm:t>
    </dgm:pt>
    <dgm:pt modelId="{3767D837-427A-46FE-9213-DB920BA5E98E}" type="parTrans" cxnId="{3A2BD926-1D0B-461C-9513-9ADFEF91C32F}">
      <dgm:prSet/>
      <dgm:spPr/>
      <dgm:t>
        <a:bodyPr/>
        <a:lstStyle/>
        <a:p>
          <a:endParaRPr lang="en-US"/>
        </a:p>
      </dgm:t>
    </dgm:pt>
    <dgm:pt modelId="{B16A2FCB-D33C-40DF-BDC4-FED46B2FBA77}" type="sibTrans" cxnId="{3A2BD926-1D0B-461C-9513-9ADFEF91C32F}">
      <dgm:prSet/>
      <dgm:spPr/>
      <dgm:t>
        <a:bodyPr/>
        <a:lstStyle/>
        <a:p>
          <a:endParaRPr lang="en-US"/>
        </a:p>
      </dgm:t>
    </dgm:pt>
    <dgm:pt modelId="{8ACC8616-DAAF-40EC-9B6C-65AA5F8B79A5}">
      <dgm:prSet/>
      <dgm:spPr/>
      <dgm:t>
        <a:bodyPr/>
        <a:lstStyle/>
        <a:p>
          <a:r>
            <a:rPr lang="en-US" dirty="0"/>
            <a:t>Is there video of accident? </a:t>
          </a:r>
        </a:p>
      </dgm:t>
    </dgm:pt>
    <dgm:pt modelId="{49B6AD24-3416-416B-B211-7D858969AD8B}" type="parTrans" cxnId="{A785677E-7C99-47EF-A54A-85E93A4ED025}">
      <dgm:prSet/>
      <dgm:spPr/>
      <dgm:t>
        <a:bodyPr/>
        <a:lstStyle/>
        <a:p>
          <a:endParaRPr lang="en-US"/>
        </a:p>
      </dgm:t>
    </dgm:pt>
    <dgm:pt modelId="{E69BA943-6DC0-490E-B363-7F0371BB712E}" type="sibTrans" cxnId="{A785677E-7C99-47EF-A54A-85E93A4ED025}">
      <dgm:prSet/>
      <dgm:spPr/>
      <dgm:t>
        <a:bodyPr/>
        <a:lstStyle/>
        <a:p>
          <a:endParaRPr lang="en-US"/>
        </a:p>
      </dgm:t>
    </dgm:pt>
    <dgm:pt modelId="{A6E2E2C1-7902-47D4-821C-358BF662BC9A}">
      <dgm:prSet/>
      <dgm:spPr/>
      <dgm:t>
        <a:bodyPr/>
        <a:lstStyle/>
        <a:p>
          <a:r>
            <a:rPr lang="en-US" dirty="0"/>
            <a:t>Notify adjuster of any developments in case</a:t>
          </a:r>
        </a:p>
      </dgm:t>
    </dgm:pt>
    <dgm:pt modelId="{4A15F50C-4DFA-4610-A2BF-CF623D7A14FD}" type="parTrans" cxnId="{0E08BB68-FF18-4156-BC47-19474055AD52}">
      <dgm:prSet/>
      <dgm:spPr/>
      <dgm:t>
        <a:bodyPr/>
        <a:lstStyle/>
        <a:p>
          <a:endParaRPr lang="en-US"/>
        </a:p>
      </dgm:t>
    </dgm:pt>
    <dgm:pt modelId="{70E6D7BB-E644-4455-829F-C6344E821CDC}" type="sibTrans" cxnId="{0E08BB68-FF18-4156-BC47-19474055AD52}">
      <dgm:prSet/>
      <dgm:spPr/>
      <dgm:t>
        <a:bodyPr/>
        <a:lstStyle/>
        <a:p>
          <a:endParaRPr lang="en-US"/>
        </a:p>
      </dgm:t>
    </dgm:pt>
    <dgm:pt modelId="{5DD422E6-3EA3-45C4-A520-AB3A1782F397}">
      <dgm:prSet/>
      <dgm:spPr/>
      <dgm:t>
        <a:bodyPr/>
        <a:lstStyle/>
        <a:p>
          <a:r>
            <a:rPr lang="en-US" dirty="0"/>
            <a:t>Subrogation claim – other party liable?</a:t>
          </a:r>
        </a:p>
      </dgm:t>
    </dgm:pt>
    <dgm:pt modelId="{24652273-0528-4005-BAEB-CB79E21E1761}" type="parTrans" cxnId="{D238EC0F-BA41-4649-B2C5-78091A3C9E85}">
      <dgm:prSet/>
      <dgm:spPr/>
      <dgm:t>
        <a:bodyPr/>
        <a:lstStyle/>
        <a:p>
          <a:endParaRPr lang="en-US"/>
        </a:p>
      </dgm:t>
    </dgm:pt>
    <dgm:pt modelId="{FDF388B5-B69C-491D-A10B-71D0183D6E06}" type="sibTrans" cxnId="{D238EC0F-BA41-4649-B2C5-78091A3C9E85}">
      <dgm:prSet/>
      <dgm:spPr/>
      <dgm:t>
        <a:bodyPr/>
        <a:lstStyle/>
        <a:p>
          <a:endParaRPr lang="en-US"/>
        </a:p>
      </dgm:t>
    </dgm:pt>
    <dgm:pt modelId="{2F6B459A-5A7F-4C5B-AA58-F22F170282AB}">
      <dgm:prSet/>
      <dgm:spPr/>
      <dgm:t>
        <a:bodyPr/>
        <a:lstStyle/>
        <a:p>
          <a:r>
            <a:rPr lang="en-US" dirty="0"/>
            <a:t>Rumors of prior injuries and / or outside activities?</a:t>
          </a:r>
        </a:p>
      </dgm:t>
    </dgm:pt>
    <dgm:pt modelId="{367C8C69-3E2E-4488-9BBB-A5DAC182C0C1}" type="parTrans" cxnId="{602D4501-5A33-43BB-B1BA-B34F1CEB5CC1}">
      <dgm:prSet/>
      <dgm:spPr/>
      <dgm:t>
        <a:bodyPr/>
        <a:lstStyle/>
        <a:p>
          <a:endParaRPr lang="en-US"/>
        </a:p>
      </dgm:t>
    </dgm:pt>
    <dgm:pt modelId="{7974DFD5-4011-48DC-8CDE-B5B0F67F7A8A}" type="sibTrans" cxnId="{602D4501-5A33-43BB-B1BA-B34F1CEB5CC1}">
      <dgm:prSet/>
      <dgm:spPr/>
      <dgm:t>
        <a:bodyPr/>
        <a:lstStyle/>
        <a:p>
          <a:endParaRPr lang="en-US"/>
        </a:p>
      </dgm:t>
    </dgm:pt>
    <dgm:pt modelId="{17BE18B1-A119-43D4-9DC6-C5FB8958AFD2}" type="pres">
      <dgm:prSet presAssocID="{16E9ACD5-FDF0-4124-8BE8-E57856C4A389}" presName="root" presStyleCnt="0">
        <dgm:presLayoutVars>
          <dgm:dir/>
          <dgm:resizeHandles val="exact"/>
        </dgm:presLayoutVars>
      </dgm:prSet>
      <dgm:spPr/>
    </dgm:pt>
    <dgm:pt modelId="{60C11A89-2BBF-4FD9-871D-FF4CA6AD51EC}" type="pres">
      <dgm:prSet presAssocID="{16E9ACD5-FDF0-4124-8BE8-E57856C4A389}" presName="container" presStyleCnt="0">
        <dgm:presLayoutVars>
          <dgm:dir/>
          <dgm:resizeHandles val="exact"/>
        </dgm:presLayoutVars>
      </dgm:prSet>
      <dgm:spPr/>
    </dgm:pt>
    <dgm:pt modelId="{652A48C8-8C4D-4D42-9176-30CE67D41CFF}" type="pres">
      <dgm:prSet presAssocID="{26C5DAAB-8447-4657-AD86-CA793A467D91}" presName="compNode" presStyleCnt="0"/>
      <dgm:spPr/>
    </dgm:pt>
    <dgm:pt modelId="{0BCE933B-033E-451C-9F62-7E65878BEC05}" type="pres">
      <dgm:prSet presAssocID="{26C5DAAB-8447-4657-AD86-CA793A467D91}" presName="iconBgRect" presStyleLbl="bgShp" presStyleIdx="0" presStyleCnt="8"/>
      <dgm:spPr/>
    </dgm:pt>
    <dgm:pt modelId="{7E921EF6-8A0A-41EF-AEC8-DCA2109B1B80}" type="pres">
      <dgm:prSet presAssocID="{26C5DAAB-8447-4657-AD86-CA793A467D91}"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mbulance"/>
        </a:ext>
      </dgm:extLst>
    </dgm:pt>
    <dgm:pt modelId="{E362FB4E-093F-415C-BAB5-1C9738E19612}" type="pres">
      <dgm:prSet presAssocID="{26C5DAAB-8447-4657-AD86-CA793A467D91}" presName="spaceRect" presStyleCnt="0"/>
      <dgm:spPr/>
    </dgm:pt>
    <dgm:pt modelId="{0FD4F8F0-2A90-4DAF-823E-9C19AB919460}" type="pres">
      <dgm:prSet presAssocID="{26C5DAAB-8447-4657-AD86-CA793A467D91}" presName="textRect" presStyleLbl="revTx" presStyleIdx="0" presStyleCnt="8">
        <dgm:presLayoutVars>
          <dgm:chMax val="1"/>
          <dgm:chPref val="1"/>
        </dgm:presLayoutVars>
      </dgm:prSet>
      <dgm:spPr/>
    </dgm:pt>
    <dgm:pt modelId="{D429AC19-57AF-40DB-AA98-49D1CD2BC09E}" type="pres">
      <dgm:prSet presAssocID="{925C8E22-3F85-4AF6-9307-5ADD039FEF64}" presName="sibTrans" presStyleLbl="sibTrans2D1" presStyleIdx="0" presStyleCnt="0"/>
      <dgm:spPr/>
    </dgm:pt>
    <dgm:pt modelId="{6921C7C5-059E-4E63-B2B2-F041526404C5}" type="pres">
      <dgm:prSet presAssocID="{0CDE9D4F-75CC-448C-9298-098B81675776}" presName="compNode" presStyleCnt="0"/>
      <dgm:spPr/>
    </dgm:pt>
    <dgm:pt modelId="{8B86F907-BC62-4830-99FA-1FFB0FB16513}" type="pres">
      <dgm:prSet presAssocID="{0CDE9D4F-75CC-448C-9298-098B81675776}" presName="iconBgRect" presStyleLbl="bgShp" presStyleIdx="1" presStyleCnt="8"/>
      <dgm:spPr/>
    </dgm:pt>
    <dgm:pt modelId="{FEC66E9C-D499-4909-892A-7802DAD2D218}" type="pres">
      <dgm:prSet presAssocID="{0CDE9D4F-75CC-448C-9298-098B81675776}"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B8E309F8-8132-47BF-B52B-3ED67A8911D8}" type="pres">
      <dgm:prSet presAssocID="{0CDE9D4F-75CC-448C-9298-098B81675776}" presName="spaceRect" presStyleCnt="0"/>
      <dgm:spPr/>
    </dgm:pt>
    <dgm:pt modelId="{CE3B8AB4-2F61-4458-904A-36772A7134B8}" type="pres">
      <dgm:prSet presAssocID="{0CDE9D4F-75CC-448C-9298-098B81675776}" presName="textRect" presStyleLbl="revTx" presStyleIdx="1" presStyleCnt="8">
        <dgm:presLayoutVars>
          <dgm:chMax val="1"/>
          <dgm:chPref val="1"/>
        </dgm:presLayoutVars>
      </dgm:prSet>
      <dgm:spPr/>
    </dgm:pt>
    <dgm:pt modelId="{F4260442-2109-43A3-9330-ACBE68FE35CE}" type="pres">
      <dgm:prSet presAssocID="{71F43F27-7F19-4881-893B-4CAF46AE74A0}" presName="sibTrans" presStyleLbl="sibTrans2D1" presStyleIdx="0" presStyleCnt="0"/>
      <dgm:spPr/>
    </dgm:pt>
    <dgm:pt modelId="{0C2C3470-7E61-4EFF-A0B1-C046BBDFA19A}" type="pres">
      <dgm:prSet presAssocID="{34125664-4753-4A9D-A726-465F7AA610A4}" presName="compNode" presStyleCnt="0"/>
      <dgm:spPr/>
    </dgm:pt>
    <dgm:pt modelId="{D1FADBDC-1A6E-48DA-9146-202333E84682}" type="pres">
      <dgm:prSet presAssocID="{34125664-4753-4A9D-A726-465F7AA610A4}" presName="iconBgRect" presStyleLbl="bgShp" presStyleIdx="2" presStyleCnt="8"/>
      <dgm:spPr/>
    </dgm:pt>
    <dgm:pt modelId="{D9D2474A-D83A-4226-AB14-9D7CFB1774C4}" type="pres">
      <dgm:prSet presAssocID="{34125664-4753-4A9D-A726-465F7AA610A4}"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021ACEF2-2439-468E-9AB8-5D3A97828B9E}" type="pres">
      <dgm:prSet presAssocID="{34125664-4753-4A9D-A726-465F7AA610A4}" presName="spaceRect" presStyleCnt="0"/>
      <dgm:spPr/>
    </dgm:pt>
    <dgm:pt modelId="{E1369F99-C5EF-4236-9CC7-46A6D0C88EBC}" type="pres">
      <dgm:prSet presAssocID="{34125664-4753-4A9D-A726-465F7AA610A4}" presName="textRect" presStyleLbl="revTx" presStyleIdx="2" presStyleCnt="8">
        <dgm:presLayoutVars>
          <dgm:chMax val="1"/>
          <dgm:chPref val="1"/>
        </dgm:presLayoutVars>
      </dgm:prSet>
      <dgm:spPr/>
    </dgm:pt>
    <dgm:pt modelId="{829B9F92-06F7-4B95-9584-2AAFD4D2A07E}" type="pres">
      <dgm:prSet presAssocID="{CBC14520-4279-4FC3-A561-F1C499D0B4CB}" presName="sibTrans" presStyleLbl="sibTrans2D1" presStyleIdx="0" presStyleCnt="0"/>
      <dgm:spPr/>
    </dgm:pt>
    <dgm:pt modelId="{2D4220DF-3C75-4A8F-851E-45025488556C}" type="pres">
      <dgm:prSet presAssocID="{261E90EF-4DAF-4BE7-9DFE-387CB7612F55}" presName="compNode" presStyleCnt="0"/>
      <dgm:spPr/>
    </dgm:pt>
    <dgm:pt modelId="{8B461790-2F13-4148-92A2-E5C960D5C693}" type="pres">
      <dgm:prSet presAssocID="{261E90EF-4DAF-4BE7-9DFE-387CB7612F55}" presName="iconBgRect" presStyleLbl="bgShp" presStyleIdx="3" presStyleCnt="8"/>
      <dgm:spPr/>
    </dgm:pt>
    <dgm:pt modelId="{BAA56735-28CA-404B-8D5F-D8044149A834}" type="pres">
      <dgm:prSet presAssocID="{261E90EF-4DAF-4BE7-9DFE-387CB7612F55}"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7429E036-4433-4B4B-A896-DA7C7DB682F6}" type="pres">
      <dgm:prSet presAssocID="{261E90EF-4DAF-4BE7-9DFE-387CB7612F55}" presName="spaceRect" presStyleCnt="0"/>
      <dgm:spPr/>
    </dgm:pt>
    <dgm:pt modelId="{7AE4E036-E548-4A7E-A6CD-AF1846EAE254}" type="pres">
      <dgm:prSet presAssocID="{261E90EF-4DAF-4BE7-9DFE-387CB7612F55}" presName="textRect" presStyleLbl="revTx" presStyleIdx="3" presStyleCnt="8">
        <dgm:presLayoutVars>
          <dgm:chMax val="1"/>
          <dgm:chPref val="1"/>
        </dgm:presLayoutVars>
      </dgm:prSet>
      <dgm:spPr/>
    </dgm:pt>
    <dgm:pt modelId="{945E9F27-854C-4D86-A6B9-228E367CB217}" type="pres">
      <dgm:prSet presAssocID="{B16A2FCB-D33C-40DF-BDC4-FED46B2FBA77}" presName="sibTrans" presStyleLbl="sibTrans2D1" presStyleIdx="0" presStyleCnt="0"/>
      <dgm:spPr/>
    </dgm:pt>
    <dgm:pt modelId="{B5D83516-4A63-49CC-969B-A725C69B806C}" type="pres">
      <dgm:prSet presAssocID="{8ACC8616-DAAF-40EC-9B6C-65AA5F8B79A5}" presName="compNode" presStyleCnt="0"/>
      <dgm:spPr/>
    </dgm:pt>
    <dgm:pt modelId="{96203078-34ED-45ED-9196-0B683DB0814A}" type="pres">
      <dgm:prSet presAssocID="{8ACC8616-DAAF-40EC-9B6C-65AA5F8B79A5}" presName="iconBgRect" presStyleLbl="bgShp" presStyleIdx="4" presStyleCnt="8"/>
      <dgm:spPr/>
    </dgm:pt>
    <dgm:pt modelId="{2810F94A-F115-4292-88B4-560E5036D88F}" type="pres">
      <dgm:prSet presAssocID="{8ACC8616-DAAF-40EC-9B6C-65AA5F8B79A5}"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Video camera"/>
        </a:ext>
      </dgm:extLst>
    </dgm:pt>
    <dgm:pt modelId="{3162AF0C-CC2D-443B-808A-11F3ADF23956}" type="pres">
      <dgm:prSet presAssocID="{8ACC8616-DAAF-40EC-9B6C-65AA5F8B79A5}" presName="spaceRect" presStyleCnt="0"/>
      <dgm:spPr/>
    </dgm:pt>
    <dgm:pt modelId="{0AE9BDC6-BA2A-403F-B0E6-CE428C62FE5E}" type="pres">
      <dgm:prSet presAssocID="{8ACC8616-DAAF-40EC-9B6C-65AA5F8B79A5}" presName="textRect" presStyleLbl="revTx" presStyleIdx="4" presStyleCnt="8">
        <dgm:presLayoutVars>
          <dgm:chMax val="1"/>
          <dgm:chPref val="1"/>
        </dgm:presLayoutVars>
      </dgm:prSet>
      <dgm:spPr/>
    </dgm:pt>
    <dgm:pt modelId="{D23078CB-DE61-4650-B65C-970EE225D5DD}" type="pres">
      <dgm:prSet presAssocID="{E69BA943-6DC0-490E-B363-7F0371BB712E}" presName="sibTrans" presStyleLbl="sibTrans2D1" presStyleIdx="0" presStyleCnt="0"/>
      <dgm:spPr/>
    </dgm:pt>
    <dgm:pt modelId="{34FFCCE1-783D-4BE8-B88F-83AAD143F9A3}" type="pres">
      <dgm:prSet presAssocID="{A6E2E2C1-7902-47D4-821C-358BF662BC9A}" presName="compNode" presStyleCnt="0"/>
      <dgm:spPr/>
    </dgm:pt>
    <dgm:pt modelId="{F8763CC4-E6E8-44B8-B9C5-DFC4C73080AF}" type="pres">
      <dgm:prSet presAssocID="{A6E2E2C1-7902-47D4-821C-358BF662BC9A}" presName="iconBgRect" presStyleLbl="bgShp" presStyleIdx="5" presStyleCnt="8"/>
      <dgm:spPr/>
    </dgm:pt>
    <dgm:pt modelId="{9DA49B4D-EFAF-4495-85ED-85CABE808AE4}" type="pres">
      <dgm:prSet presAssocID="{A6E2E2C1-7902-47D4-821C-358BF662BC9A}"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2003FECA-1DF8-4958-BE7F-9A1A89DE4C54}" type="pres">
      <dgm:prSet presAssocID="{A6E2E2C1-7902-47D4-821C-358BF662BC9A}" presName="spaceRect" presStyleCnt="0"/>
      <dgm:spPr/>
    </dgm:pt>
    <dgm:pt modelId="{FE376626-2B10-4D9E-9B4A-59F193CA84EE}" type="pres">
      <dgm:prSet presAssocID="{A6E2E2C1-7902-47D4-821C-358BF662BC9A}" presName="textRect" presStyleLbl="revTx" presStyleIdx="5" presStyleCnt="8">
        <dgm:presLayoutVars>
          <dgm:chMax val="1"/>
          <dgm:chPref val="1"/>
        </dgm:presLayoutVars>
      </dgm:prSet>
      <dgm:spPr/>
    </dgm:pt>
    <dgm:pt modelId="{DBEF6C99-DBB1-4C83-B541-B41F87AE0CDE}" type="pres">
      <dgm:prSet presAssocID="{70E6D7BB-E644-4455-829F-C6344E821CDC}" presName="sibTrans" presStyleLbl="sibTrans2D1" presStyleIdx="0" presStyleCnt="0"/>
      <dgm:spPr/>
    </dgm:pt>
    <dgm:pt modelId="{F400E12E-7948-408C-8896-965830DB74C4}" type="pres">
      <dgm:prSet presAssocID="{5DD422E6-3EA3-45C4-A520-AB3A1782F397}" presName="compNode" presStyleCnt="0"/>
      <dgm:spPr/>
    </dgm:pt>
    <dgm:pt modelId="{CB0AF4F2-4590-43D7-A410-922BFC1C9CF6}" type="pres">
      <dgm:prSet presAssocID="{5DD422E6-3EA3-45C4-A520-AB3A1782F397}" presName="iconBgRect" presStyleLbl="bgShp" presStyleIdx="6" presStyleCnt="8"/>
      <dgm:spPr/>
    </dgm:pt>
    <dgm:pt modelId="{FADEA23F-39C0-49CB-AC05-555CA3C8FA07}" type="pres">
      <dgm:prSet presAssocID="{5DD422E6-3EA3-45C4-A520-AB3A1782F397}"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Irritant"/>
        </a:ext>
      </dgm:extLst>
    </dgm:pt>
    <dgm:pt modelId="{6C75E756-430B-4CBC-B9C7-43EDFB74D082}" type="pres">
      <dgm:prSet presAssocID="{5DD422E6-3EA3-45C4-A520-AB3A1782F397}" presName="spaceRect" presStyleCnt="0"/>
      <dgm:spPr/>
    </dgm:pt>
    <dgm:pt modelId="{41EEF70C-A7E2-4717-BA1B-FFA0F135E2B8}" type="pres">
      <dgm:prSet presAssocID="{5DD422E6-3EA3-45C4-A520-AB3A1782F397}" presName="textRect" presStyleLbl="revTx" presStyleIdx="6" presStyleCnt="8">
        <dgm:presLayoutVars>
          <dgm:chMax val="1"/>
          <dgm:chPref val="1"/>
        </dgm:presLayoutVars>
      </dgm:prSet>
      <dgm:spPr/>
    </dgm:pt>
    <dgm:pt modelId="{F45805E3-4EF6-4913-8313-BF73C44DB7ED}" type="pres">
      <dgm:prSet presAssocID="{FDF388B5-B69C-491D-A10B-71D0183D6E06}" presName="sibTrans" presStyleLbl="sibTrans2D1" presStyleIdx="0" presStyleCnt="0"/>
      <dgm:spPr/>
    </dgm:pt>
    <dgm:pt modelId="{94EA84DB-81C3-41F8-BA6E-C0307D132492}" type="pres">
      <dgm:prSet presAssocID="{2F6B459A-5A7F-4C5B-AA58-F22F170282AB}" presName="compNode" presStyleCnt="0"/>
      <dgm:spPr/>
    </dgm:pt>
    <dgm:pt modelId="{77CEB401-8E49-41EB-B2A1-303477753B4B}" type="pres">
      <dgm:prSet presAssocID="{2F6B459A-5A7F-4C5B-AA58-F22F170282AB}" presName="iconBgRect" presStyleLbl="bgShp" presStyleIdx="7" presStyleCnt="8"/>
      <dgm:spPr/>
    </dgm:pt>
    <dgm:pt modelId="{84B8D19C-CB62-44E0-B305-DF4E9891128D}" type="pres">
      <dgm:prSet presAssocID="{2F6B459A-5A7F-4C5B-AA58-F22F170282AB}"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Office Worker"/>
        </a:ext>
      </dgm:extLst>
    </dgm:pt>
    <dgm:pt modelId="{374BD2B4-BAFE-4C79-A3B8-F577B10EEE9B}" type="pres">
      <dgm:prSet presAssocID="{2F6B459A-5A7F-4C5B-AA58-F22F170282AB}" presName="spaceRect" presStyleCnt="0"/>
      <dgm:spPr/>
    </dgm:pt>
    <dgm:pt modelId="{1D0E2E08-C4B9-4F6E-B189-CE0C7871B01D}" type="pres">
      <dgm:prSet presAssocID="{2F6B459A-5A7F-4C5B-AA58-F22F170282AB}" presName="textRect" presStyleLbl="revTx" presStyleIdx="7" presStyleCnt="8">
        <dgm:presLayoutVars>
          <dgm:chMax val="1"/>
          <dgm:chPref val="1"/>
        </dgm:presLayoutVars>
      </dgm:prSet>
      <dgm:spPr/>
    </dgm:pt>
  </dgm:ptLst>
  <dgm:cxnLst>
    <dgm:cxn modelId="{602D4501-5A33-43BB-B1BA-B34F1CEB5CC1}" srcId="{16E9ACD5-FDF0-4124-8BE8-E57856C4A389}" destId="{2F6B459A-5A7F-4C5B-AA58-F22F170282AB}" srcOrd="7" destOrd="0" parTransId="{367C8C69-3E2E-4488-9BBB-A5DAC182C0C1}" sibTransId="{7974DFD5-4011-48DC-8CDE-B5B0F67F7A8A}"/>
    <dgm:cxn modelId="{2623780B-A111-42A3-8861-5FC074684300}" type="presOf" srcId="{2F6B459A-5A7F-4C5B-AA58-F22F170282AB}" destId="{1D0E2E08-C4B9-4F6E-B189-CE0C7871B01D}" srcOrd="0" destOrd="0" presId="urn:microsoft.com/office/officeart/2018/2/layout/IconCircleList"/>
    <dgm:cxn modelId="{D238EC0F-BA41-4649-B2C5-78091A3C9E85}" srcId="{16E9ACD5-FDF0-4124-8BE8-E57856C4A389}" destId="{5DD422E6-3EA3-45C4-A520-AB3A1782F397}" srcOrd="6" destOrd="0" parTransId="{24652273-0528-4005-BAEB-CB79E21E1761}" sibTransId="{FDF388B5-B69C-491D-A10B-71D0183D6E06}"/>
    <dgm:cxn modelId="{AB642813-F72F-42F1-A118-6C7F5E7A30A6}" type="presOf" srcId="{261E90EF-4DAF-4BE7-9DFE-387CB7612F55}" destId="{7AE4E036-E548-4A7E-A6CD-AF1846EAE254}" srcOrd="0" destOrd="0" presId="urn:microsoft.com/office/officeart/2018/2/layout/IconCircleList"/>
    <dgm:cxn modelId="{3A2BD926-1D0B-461C-9513-9ADFEF91C32F}" srcId="{16E9ACD5-FDF0-4124-8BE8-E57856C4A389}" destId="{261E90EF-4DAF-4BE7-9DFE-387CB7612F55}" srcOrd="3" destOrd="0" parTransId="{3767D837-427A-46FE-9213-DB920BA5E98E}" sibTransId="{B16A2FCB-D33C-40DF-BDC4-FED46B2FBA77}"/>
    <dgm:cxn modelId="{5D9B712A-113C-4496-8F77-C7E8CF73ED80}" type="presOf" srcId="{5DD422E6-3EA3-45C4-A520-AB3A1782F397}" destId="{41EEF70C-A7E2-4717-BA1B-FFA0F135E2B8}" srcOrd="0" destOrd="0" presId="urn:microsoft.com/office/officeart/2018/2/layout/IconCircleList"/>
    <dgm:cxn modelId="{6AFEE435-6185-4C2C-8D43-52B73DF5E814}" type="presOf" srcId="{FDF388B5-B69C-491D-A10B-71D0183D6E06}" destId="{F45805E3-4EF6-4913-8313-BF73C44DB7ED}" srcOrd="0" destOrd="0" presId="urn:microsoft.com/office/officeart/2018/2/layout/IconCircleList"/>
    <dgm:cxn modelId="{157D3C3E-E154-476E-A89A-3AD578B69C04}" type="presOf" srcId="{CBC14520-4279-4FC3-A561-F1C499D0B4CB}" destId="{829B9F92-06F7-4B95-9584-2AAFD4D2A07E}" srcOrd="0" destOrd="0" presId="urn:microsoft.com/office/officeart/2018/2/layout/IconCircleList"/>
    <dgm:cxn modelId="{D80AF862-93E2-4BCA-8B19-A425046821D6}" type="presOf" srcId="{70E6D7BB-E644-4455-829F-C6344E821CDC}" destId="{DBEF6C99-DBB1-4C83-B541-B41F87AE0CDE}" srcOrd="0" destOrd="0" presId="urn:microsoft.com/office/officeart/2018/2/layout/IconCircleList"/>
    <dgm:cxn modelId="{0E08BB68-FF18-4156-BC47-19474055AD52}" srcId="{16E9ACD5-FDF0-4124-8BE8-E57856C4A389}" destId="{A6E2E2C1-7902-47D4-821C-358BF662BC9A}" srcOrd="5" destOrd="0" parTransId="{4A15F50C-4DFA-4610-A2BF-CF623D7A14FD}" sibTransId="{70E6D7BB-E644-4455-829F-C6344E821CDC}"/>
    <dgm:cxn modelId="{04E77C73-E299-4DD5-823D-B22D119296A0}" type="presOf" srcId="{34125664-4753-4A9D-A726-465F7AA610A4}" destId="{E1369F99-C5EF-4236-9CC7-46A6D0C88EBC}" srcOrd="0" destOrd="0" presId="urn:microsoft.com/office/officeart/2018/2/layout/IconCircleList"/>
    <dgm:cxn modelId="{A785677E-7C99-47EF-A54A-85E93A4ED025}" srcId="{16E9ACD5-FDF0-4124-8BE8-E57856C4A389}" destId="{8ACC8616-DAAF-40EC-9B6C-65AA5F8B79A5}" srcOrd="4" destOrd="0" parTransId="{49B6AD24-3416-416B-B211-7D858969AD8B}" sibTransId="{E69BA943-6DC0-490E-B363-7F0371BB712E}"/>
    <dgm:cxn modelId="{1D83B681-123B-4DC3-94F2-F526376BC998}" type="presOf" srcId="{925C8E22-3F85-4AF6-9307-5ADD039FEF64}" destId="{D429AC19-57AF-40DB-AA98-49D1CD2BC09E}" srcOrd="0" destOrd="0" presId="urn:microsoft.com/office/officeart/2018/2/layout/IconCircleList"/>
    <dgm:cxn modelId="{F4B15B8B-F577-475E-BF13-DB19EFF052A0}" type="presOf" srcId="{8ACC8616-DAAF-40EC-9B6C-65AA5F8B79A5}" destId="{0AE9BDC6-BA2A-403F-B0E6-CE428C62FE5E}" srcOrd="0" destOrd="0" presId="urn:microsoft.com/office/officeart/2018/2/layout/IconCircleList"/>
    <dgm:cxn modelId="{08208996-9444-4D96-9796-38964A605780}" type="presOf" srcId="{A6E2E2C1-7902-47D4-821C-358BF662BC9A}" destId="{FE376626-2B10-4D9E-9B4A-59F193CA84EE}" srcOrd="0" destOrd="0" presId="urn:microsoft.com/office/officeart/2018/2/layout/IconCircleList"/>
    <dgm:cxn modelId="{875E91A9-4E64-46BB-B290-BD244BF629D3}" srcId="{16E9ACD5-FDF0-4124-8BE8-E57856C4A389}" destId="{26C5DAAB-8447-4657-AD86-CA793A467D91}" srcOrd="0" destOrd="0" parTransId="{D99662F6-431C-4DD4-87A3-53E45218F9C1}" sibTransId="{925C8E22-3F85-4AF6-9307-5ADD039FEF64}"/>
    <dgm:cxn modelId="{B8CE83BB-5B02-4D56-B2D5-6CBD16E1A432}" type="presOf" srcId="{16E9ACD5-FDF0-4124-8BE8-E57856C4A389}" destId="{17BE18B1-A119-43D4-9DC6-C5FB8958AFD2}" srcOrd="0" destOrd="0" presId="urn:microsoft.com/office/officeart/2018/2/layout/IconCircleList"/>
    <dgm:cxn modelId="{3D5A6FBC-2526-4D30-A527-A965B404EFA4}" type="presOf" srcId="{26C5DAAB-8447-4657-AD86-CA793A467D91}" destId="{0FD4F8F0-2A90-4DAF-823E-9C19AB919460}" srcOrd="0" destOrd="0" presId="urn:microsoft.com/office/officeart/2018/2/layout/IconCircleList"/>
    <dgm:cxn modelId="{A3872DCB-F515-44EA-9107-62E96D187AFE}" type="presOf" srcId="{E69BA943-6DC0-490E-B363-7F0371BB712E}" destId="{D23078CB-DE61-4650-B65C-970EE225D5DD}" srcOrd="0" destOrd="0" presId="urn:microsoft.com/office/officeart/2018/2/layout/IconCircleList"/>
    <dgm:cxn modelId="{D34E18CD-9695-48F3-AB31-ABADF1AF6AE0}" type="presOf" srcId="{0CDE9D4F-75CC-448C-9298-098B81675776}" destId="{CE3B8AB4-2F61-4458-904A-36772A7134B8}" srcOrd="0" destOrd="0" presId="urn:microsoft.com/office/officeart/2018/2/layout/IconCircleList"/>
    <dgm:cxn modelId="{A4A336D2-A62E-4D8E-BDB6-1CFEABE22B3D}" type="presOf" srcId="{B16A2FCB-D33C-40DF-BDC4-FED46B2FBA77}" destId="{945E9F27-854C-4D86-A6B9-228E367CB217}" srcOrd="0" destOrd="0" presId="urn:microsoft.com/office/officeart/2018/2/layout/IconCircleList"/>
    <dgm:cxn modelId="{C8894FE9-1605-478D-9D2F-3109F85432F8}" type="presOf" srcId="{71F43F27-7F19-4881-893B-4CAF46AE74A0}" destId="{F4260442-2109-43A3-9330-ACBE68FE35CE}" srcOrd="0" destOrd="0" presId="urn:microsoft.com/office/officeart/2018/2/layout/IconCircleList"/>
    <dgm:cxn modelId="{8AACCFEA-D12F-484E-8B86-472DFB7A4635}" srcId="{16E9ACD5-FDF0-4124-8BE8-E57856C4A389}" destId="{34125664-4753-4A9D-A726-465F7AA610A4}" srcOrd="2" destOrd="0" parTransId="{C5157496-83CB-44E5-890D-316310624EE6}" sibTransId="{CBC14520-4279-4FC3-A561-F1C499D0B4CB}"/>
    <dgm:cxn modelId="{703E5FFF-3C7D-42D7-A35F-282815869805}" srcId="{16E9ACD5-FDF0-4124-8BE8-E57856C4A389}" destId="{0CDE9D4F-75CC-448C-9298-098B81675776}" srcOrd="1" destOrd="0" parTransId="{CFFA010A-969E-4112-B39C-459BD17FA7E1}" sibTransId="{71F43F27-7F19-4881-893B-4CAF46AE74A0}"/>
    <dgm:cxn modelId="{6DE81DD0-E503-45B8-ABE5-D2ABF023645D}" type="presParOf" srcId="{17BE18B1-A119-43D4-9DC6-C5FB8958AFD2}" destId="{60C11A89-2BBF-4FD9-871D-FF4CA6AD51EC}" srcOrd="0" destOrd="0" presId="urn:microsoft.com/office/officeart/2018/2/layout/IconCircleList"/>
    <dgm:cxn modelId="{931506A3-A9D3-4A72-BF7C-5A9295C658C1}" type="presParOf" srcId="{60C11A89-2BBF-4FD9-871D-FF4CA6AD51EC}" destId="{652A48C8-8C4D-4D42-9176-30CE67D41CFF}" srcOrd="0" destOrd="0" presId="urn:microsoft.com/office/officeart/2018/2/layout/IconCircleList"/>
    <dgm:cxn modelId="{F2560B7E-B729-4800-992A-7F88C7A7A0FE}" type="presParOf" srcId="{652A48C8-8C4D-4D42-9176-30CE67D41CFF}" destId="{0BCE933B-033E-451C-9F62-7E65878BEC05}" srcOrd="0" destOrd="0" presId="urn:microsoft.com/office/officeart/2018/2/layout/IconCircleList"/>
    <dgm:cxn modelId="{0DFB13BA-8285-4C37-B67D-273EB4AC7FB1}" type="presParOf" srcId="{652A48C8-8C4D-4D42-9176-30CE67D41CFF}" destId="{7E921EF6-8A0A-41EF-AEC8-DCA2109B1B80}" srcOrd="1" destOrd="0" presId="urn:microsoft.com/office/officeart/2018/2/layout/IconCircleList"/>
    <dgm:cxn modelId="{DA8E7104-88CC-4E7B-946A-8514E686C2E1}" type="presParOf" srcId="{652A48C8-8C4D-4D42-9176-30CE67D41CFF}" destId="{E362FB4E-093F-415C-BAB5-1C9738E19612}" srcOrd="2" destOrd="0" presId="urn:microsoft.com/office/officeart/2018/2/layout/IconCircleList"/>
    <dgm:cxn modelId="{BC47F501-1F17-489A-9B9B-53F0FC998ABB}" type="presParOf" srcId="{652A48C8-8C4D-4D42-9176-30CE67D41CFF}" destId="{0FD4F8F0-2A90-4DAF-823E-9C19AB919460}" srcOrd="3" destOrd="0" presId="urn:microsoft.com/office/officeart/2018/2/layout/IconCircleList"/>
    <dgm:cxn modelId="{5A361F46-128D-4483-8820-95FCC227256B}" type="presParOf" srcId="{60C11A89-2BBF-4FD9-871D-FF4CA6AD51EC}" destId="{D429AC19-57AF-40DB-AA98-49D1CD2BC09E}" srcOrd="1" destOrd="0" presId="urn:microsoft.com/office/officeart/2018/2/layout/IconCircleList"/>
    <dgm:cxn modelId="{00B2F6C3-B640-4C11-AC47-DEE55EAE6BFF}" type="presParOf" srcId="{60C11A89-2BBF-4FD9-871D-FF4CA6AD51EC}" destId="{6921C7C5-059E-4E63-B2B2-F041526404C5}" srcOrd="2" destOrd="0" presId="urn:microsoft.com/office/officeart/2018/2/layout/IconCircleList"/>
    <dgm:cxn modelId="{4CF2CC27-24C4-4ED6-896E-5CB8C98CF4FB}" type="presParOf" srcId="{6921C7C5-059E-4E63-B2B2-F041526404C5}" destId="{8B86F907-BC62-4830-99FA-1FFB0FB16513}" srcOrd="0" destOrd="0" presId="urn:microsoft.com/office/officeart/2018/2/layout/IconCircleList"/>
    <dgm:cxn modelId="{31DC650F-E5C5-4C50-9CC1-12373643FA20}" type="presParOf" srcId="{6921C7C5-059E-4E63-B2B2-F041526404C5}" destId="{FEC66E9C-D499-4909-892A-7802DAD2D218}" srcOrd="1" destOrd="0" presId="urn:microsoft.com/office/officeart/2018/2/layout/IconCircleList"/>
    <dgm:cxn modelId="{C6064E62-C9AC-4367-80B0-32CC1555C298}" type="presParOf" srcId="{6921C7C5-059E-4E63-B2B2-F041526404C5}" destId="{B8E309F8-8132-47BF-B52B-3ED67A8911D8}" srcOrd="2" destOrd="0" presId="urn:microsoft.com/office/officeart/2018/2/layout/IconCircleList"/>
    <dgm:cxn modelId="{6431C4E4-5E54-4177-A711-7B29B3DDB08C}" type="presParOf" srcId="{6921C7C5-059E-4E63-B2B2-F041526404C5}" destId="{CE3B8AB4-2F61-4458-904A-36772A7134B8}" srcOrd="3" destOrd="0" presId="urn:microsoft.com/office/officeart/2018/2/layout/IconCircleList"/>
    <dgm:cxn modelId="{0FE846C5-6F62-4962-A6A0-256E256EEF60}" type="presParOf" srcId="{60C11A89-2BBF-4FD9-871D-FF4CA6AD51EC}" destId="{F4260442-2109-43A3-9330-ACBE68FE35CE}" srcOrd="3" destOrd="0" presId="urn:microsoft.com/office/officeart/2018/2/layout/IconCircleList"/>
    <dgm:cxn modelId="{77B0309F-D4D7-4B3A-AFF2-C196169F45DA}" type="presParOf" srcId="{60C11A89-2BBF-4FD9-871D-FF4CA6AD51EC}" destId="{0C2C3470-7E61-4EFF-A0B1-C046BBDFA19A}" srcOrd="4" destOrd="0" presId="urn:microsoft.com/office/officeart/2018/2/layout/IconCircleList"/>
    <dgm:cxn modelId="{9A537A31-23F5-473A-9D79-26AD889921CD}" type="presParOf" srcId="{0C2C3470-7E61-4EFF-A0B1-C046BBDFA19A}" destId="{D1FADBDC-1A6E-48DA-9146-202333E84682}" srcOrd="0" destOrd="0" presId="urn:microsoft.com/office/officeart/2018/2/layout/IconCircleList"/>
    <dgm:cxn modelId="{A754352E-364E-4275-8CB0-971F3C55ACAF}" type="presParOf" srcId="{0C2C3470-7E61-4EFF-A0B1-C046BBDFA19A}" destId="{D9D2474A-D83A-4226-AB14-9D7CFB1774C4}" srcOrd="1" destOrd="0" presId="urn:microsoft.com/office/officeart/2018/2/layout/IconCircleList"/>
    <dgm:cxn modelId="{B0ACF217-5BF6-4479-BCF3-CDA45EFCCEA1}" type="presParOf" srcId="{0C2C3470-7E61-4EFF-A0B1-C046BBDFA19A}" destId="{021ACEF2-2439-468E-9AB8-5D3A97828B9E}" srcOrd="2" destOrd="0" presId="urn:microsoft.com/office/officeart/2018/2/layout/IconCircleList"/>
    <dgm:cxn modelId="{299EAC2B-8DA5-451B-8554-3E33E7E74259}" type="presParOf" srcId="{0C2C3470-7E61-4EFF-A0B1-C046BBDFA19A}" destId="{E1369F99-C5EF-4236-9CC7-46A6D0C88EBC}" srcOrd="3" destOrd="0" presId="urn:microsoft.com/office/officeart/2018/2/layout/IconCircleList"/>
    <dgm:cxn modelId="{ADDB1288-7D14-43A6-A891-8A202FC5BB2D}" type="presParOf" srcId="{60C11A89-2BBF-4FD9-871D-FF4CA6AD51EC}" destId="{829B9F92-06F7-4B95-9584-2AAFD4D2A07E}" srcOrd="5" destOrd="0" presId="urn:microsoft.com/office/officeart/2018/2/layout/IconCircleList"/>
    <dgm:cxn modelId="{AAB8E17C-2949-4DFD-86DE-92EB0CD769E8}" type="presParOf" srcId="{60C11A89-2BBF-4FD9-871D-FF4CA6AD51EC}" destId="{2D4220DF-3C75-4A8F-851E-45025488556C}" srcOrd="6" destOrd="0" presId="urn:microsoft.com/office/officeart/2018/2/layout/IconCircleList"/>
    <dgm:cxn modelId="{4732F783-78D3-473D-813D-4DC4B60CEBC3}" type="presParOf" srcId="{2D4220DF-3C75-4A8F-851E-45025488556C}" destId="{8B461790-2F13-4148-92A2-E5C960D5C693}" srcOrd="0" destOrd="0" presId="urn:microsoft.com/office/officeart/2018/2/layout/IconCircleList"/>
    <dgm:cxn modelId="{2878D773-832C-427D-A879-8512B1265E25}" type="presParOf" srcId="{2D4220DF-3C75-4A8F-851E-45025488556C}" destId="{BAA56735-28CA-404B-8D5F-D8044149A834}" srcOrd="1" destOrd="0" presId="urn:microsoft.com/office/officeart/2018/2/layout/IconCircleList"/>
    <dgm:cxn modelId="{1888F782-FF7B-422D-9D4D-D38CF37BB9B8}" type="presParOf" srcId="{2D4220DF-3C75-4A8F-851E-45025488556C}" destId="{7429E036-4433-4B4B-A896-DA7C7DB682F6}" srcOrd="2" destOrd="0" presId="urn:microsoft.com/office/officeart/2018/2/layout/IconCircleList"/>
    <dgm:cxn modelId="{661DA188-9CB4-446E-8F3D-39275FFA6592}" type="presParOf" srcId="{2D4220DF-3C75-4A8F-851E-45025488556C}" destId="{7AE4E036-E548-4A7E-A6CD-AF1846EAE254}" srcOrd="3" destOrd="0" presId="urn:microsoft.com/office/officeart/2018/2/layout/IconCircleList"/>
    <dgm:cxn modelId="{711E80AE-E3BD-4F38-B9A2-890D1C2B6CB0}" type="presParOf" srcId="{60C11A89-2BBF-4FD9-871D-FF4CA6AD51EC}" destId="{945E9F27-854C-4D86-A6B9-228E367CB217}" srcOrd="7" destOrd="0" presId="urn:microsoft.com/office/officeart/2018/2/layout/IconCircleList"/>
    <dgm:cxn modelId="{135B8C36-D600-4D5E-BBBA-D035CE156C04}" type="presParOf" srcId="{60C11A89-2BBF-4FD9-871D-FF4CA6AD51EC}" destId="{B5D83516-4A63-49CC-969B-A725C69B806C}" srcOrd="8" destOrd="0" presId="urn:microsoft.com/office/officeart/2018/2/layout/IconCircleList"/>
    <dgm:cxn modelId="{68E5C396-7034-49CD-A246-D1932C0FFF9A}" type="presParOf" srcId="{B5D83516-4A63-49CC-969B-A725C69B806C}" destId="{96203078-34ED-45ED-9196-0B683DB0814A}" srcOrd="0" destOrd="0" presId="urn:microsoft.com/office/officeart/2018/2/layout/IconCircleList"/>
    <dgm:cxn modelId="{C5F94CBC-F6F5-4688-9B08-79932335F3EB}" type="presParOf" srcId="{B5D83516-4A63-49CC-969B-A725C69B806C}" destId="{2810F94A-F115-4292-88B4-560E5036D88F}" srcOrd="1" destOrd="0" presId="urn:microsoft.com/office/officeart/2018/2/layout/IconCircleList"/>
    <dgm:cxn modelId="{63FEDA10-0E7B-4496-906E-942D46866778}" type="presParOf" srcId="{B5D83516-4A63-49CC-969B-A725C69B806C}" destId="{3162AF0C-CC2D-443B-808A-11F3ADF23956}" srcOrd="2" destOrd="0" presId="urn:microsoft.com/office/officeart/2018/2/layout/IconCircleList"/>
    <dgm:cxn modelId="{834F8752-65D6-41E4-B63A-EF825C2644CC}" type="presParOf" srcId="{B5D83516-4A63-49CC-969B-A725C69B806C}" destId="{0AE9BDC6-BA2A-403F-B0E6-CE428C62FE5E}" srcOrd="3" destOrd="0" presId="urn:microsoft.com/office/officeart/2018/2/layout/IconCircleList"/>
    <dgm:cxn modelId="{BB7D94E2-8FF9-45DF-A42E-957FF300DE34}" type="presParOf" srcId="{60C11A89-2BBF-4FD9-871D-FF4CA6AD51EC}" destId="{D23078CB-DE61-4650-B65C-970EE225D5DD}" srcOrd="9" destOrd="0" presId="urn:microsoft.com/office/officeart/2018/2/layout/IconCircleList"/>
    <dgm:cxn modelId="{8321C4EC-9EEF-4AE6-9635-9A882D28FC05}" type="presParOf" srcId="{60C11A89-2BBF-4FD9-871D-FF4CA6AD51EC}" destId="{34FFCCE1-783D-4BE8-B88F-83AAD143F9A3}" srcOrd="10" destOrd="0" presId="urn:microsoft.com/office/officeart/2018/2/layout/IconCircleList"/>
    <dgm:cxn modelId="{5575A50F-1490-48E1-95C1-B47CAC7B94C4}" type="presParOf" srcId="{34FFCCE1-783D-4BE8-B88F-83AAD143F9A3}" destId="{F8763CC4-E6E8-44B8-B9C5-DFC4C73080AF}" srcOrd="0" destOrd="0" presId="urn:microsoft.com/office/officeart/2018/2/layout/IconCircleList"/>
    <dgm:cxn modelId="{66F4E917-CB28-4BAC-9C98-F438F21BF32A}" type="presParOf" srcId="{34FFCCE1-783D-4BE8-B88F-83AAD143F9A3}" destId="{9DA49B4D-EFAF-4495-85ED-85CABE808AE4}" srcOrd="1" destOrd="0" presId="urn:microsoft.com/office/officeart/2018/2/layout/IconCircleList"/>
    <dgm:cxn modelId="{7D66D2C8-CD63-4710-A5DA-E1AB9117A9E4}" type="presParOf" srcId="{34FFCCE1-783D-4BE8-B88F-83AAD143F9A3}" destId="{2003FECA-1DF8-4958-BE7F-9A1A89DE4C54}" srcOrd="2" destOrd="0" presId="urn:microsoft.com/office/officeart/2018/2/layout/IconCircleList"/>
    <dgm:cxn modelId="{27F8C82D-BE6A-49FD-8E68-9E6BF17B17AD}" type="presParOf" srcId="{34FFCCE1-783D-4BE8-B88F-83AAD143F9A3}" destId="{FE376626-2B10-4D9E-9B4A-59F193CA84EE}" srcOrd="3" destOrd="0" presId="urn:microsoft.com/office/officeart/2018/2/layout/IconCircleList"/>
    <dgm:cxn modelId="{02E08C38-318C-425E-AA92-F6FD079EAC9F}" type="presParOf" srcId="{60C11A89-2BBF-4FD9-871D-FF4CA6AD51EC}" destId="{DBEF6C99-DBB1-4C83-B541-B41F87AE0CDE}" srcOrd="11" destOrd="0" presId="urn:microsoft.com/office/officeart/2018/2/layout/IconCircleList"/>
    <dgm:cxn modelId="{04611E6F-8FC5-4380-8C1D-64C1375FDD44}" type="presParOf" srcId="{60C11A89-2BBF-4FD9-871D-FF4CA6AD51EC}" destId="{F400E12E-7948-408C-8896-965830DB74C4}" srcOrd="12" destOrd="0" presId="urn:microsoft.com/office/officeart/2018/2/layout/IconCircleList"/>
    <dgm:cxn modelId="{5B6D4FE9-F40D-47DD-82F2-1C2584E779CE}" type="presParOf" srcId="{F400E12E-7948-408C-8896-965830DB74C4}" destId="{CB0AF4F2-4590-43D7-A410-922BFC1C9CF6}" srcOrd="0" destOrd="0" presId="urn:microsoft.com/office/officeart/2018/2/layout/IconCircleList"/>
    <dgm:cxn modelId="{7B3A1BA3-DE9A-43C1-AFF2-9436C99D8608}" type="presParOf" srcId="{F400E12E-7948-408C-8896-965830DB74C4}" destId="{FADEA23F-39C0-49CB-AC05-555CA3C8FA07}" srcOrd="1" destOrd="0" presId="urn:microsoft.com/office/officeart/2018/2/layout/IconCircleList"/>
    <dgm:cxn modelId="{E96D80CF-D07D-4B8E-9884-E9B9FE60A9F6}" type="presParOf" srcId="{F400E12E-7948-408C-8896-965830DB74C4}" destId="{6C75E756-430B-4CBC-B9C7-43EDFB74D082}" srcOrd="2" destOrd="0" presId="urn:microsoft.com/office/officeart/2018/2/layout/IconCircleList"/>
    <dgm:cxn modelId="{E34B1A80-AFF6-4951-B2C5-2BD24E4411B0}" type="presParOf" srcId="{F400E12E-7948-408C-8896-965830DB74C4}" destId="{41EEF70C-A7E2-4717-BA1B-FFA0F135E2B8}" srcOrd="3" destOrd="0" presId="urn:microsoft.com/office/officeart/2018/2/layout/IconCircleList"/>
    <dgm:cxn modelId="{30D47725-9630-488F-9057-A2E7E26255FD}" type="presParOf" srcId="{60C11A89-2BBF-4FD9-871D-FF4CA6AD51EC}" destId="{F45805E3-4EF6-4913-8313-BF73C44DB7ED}" srcOrd="13" destOrd="0" presId="urn:microsoft.com/office/officeart/2018/2/layout/IconCircleList"/>
    <dgm:cxn modelId="{26A2A3A4-C3AB-4C03-9EE2-CD3080BA016B}" type="presParOf" srcId="{60C11A89-2BBF-4FD9-871D-FF4CA6AD51EC}" destId="{94EA84DB-81C3-41F8-BA6E-C0307D132492}" srcOrd="14" destOrd="0" presId="urn:microsoft.com/office/officeart/2018/2/layout/IconCircleList"/>
    <dgm:cxn modelId="{DEC3E12D-F291-47FC-AA95-F07B02BED6FD}" type="presParOf" srcId="{94EA84DB-81C3-41F8-BA6E-C0307D132492}" destId="{77CEB401-8E49-41EB-B2A1-303477753B4B}" srcOrd="0" destOrd="0" presId="urn:microsoft.com/office/officeart/2018/2/layout/IconCircleList"/>
    <dgm:cxn modelId="{35F1F284-C118-4C53-AA16-A4622609272F}" type="presParOf" srcId="{94EA84DB-81C3-41F8-BA6E-C0307D132492}" destId="{84B8D19C-CB62-44E0-B305-DF4E9891128D}" srcOrd="1" destOrd="0" presId="urn:microsoft.com/office/officeart/2018/2/layout/IconCircleList"/>
    <dgm:cxn modelId="{E84B8652-0180-4674-8086-7C09753996D4}" type="presParOf" srcId="{94EA84DB-81C3-41F8-BA6E-C0307D132492}" destId="{374BD2B4-BAFE-4C79-A3B8-F577B10EEE9B}" srcOrd="2" destOrd="0" presId="urn:microsoft.com/office/officeart/2018/2/layout/IconCircleList"/>
    <dgm:cxn modelId="{24DE18AF-190B-4739-8CB1-7009B31F2B4B}" type="presParOf" srcId="{94EA84DB-81C3-41F8-BA6E-C0307D132492}" destId="{1D0E2E08-C4B9-4F6E-B189-CE0C7871B01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DD6B11-44BB-4A44-8D6A-9E1ADB9B01B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DD2683F-A801-41B3-979B-A04097A56A69}">
      <dgm:prSet/>
      <dgm:spPr/>
      <dgm:t>
        <a:bodyPr/>
        <a:lstStyle/>
        <a:p>
          <a:pPr>
            <a:lnSpc>
              <a:spcPct val="100000"/>
            </a:lnSpc>
          </a:pPr>
          <a:r>
            <a:rPr lang="en-US" dirty="0"/>
            <a:t>Employer </a:t>
          </a:r>
          <a:r>
            <a:rPr lang="en-US" u="sng" dirty="0"/>
            <a:t>not </a:t>
          </a:r>
          <a:r>
            <a:rPr lang="en-US" dirty="0"/>
            <a:t>employee directs medical care - unless employer fails or refuses to direct medical care </a:t>
          </a:r>
        </a:p>
      </dgm:t>
    </dgm:pt>
    <dgm:pt modelId="{446A39AC-C95D-4229-9576-1EF792A340FB}" type="parTrans" cxnId="{FA12CE0A-A3BB-4203-81A1-953C851149CE}">
      <dgm:prSet/>
      <dgm:spPr/>
      <dgm:t>
        <a:bodyPr/>
        <a:lstStyle/>
        <a:p>
          <a:endParaRPr lang="en-US"/>
        </a:p>
      </dgm:t>
    </dgm:pt>
    <dgm:pt modelId="{70E410B6-FADA-446C-8998-6CF9DA07C75C}" type="sibTrans" cxnId="{FA12CE0A-A3BB-4203-81A1-953C851149CE}">
      <dgm:prSet/>
      <dgm:spPr/>
      <dgm:t>
        <a:bodyPr/>
        <a:lstStyle/>
        <a:p>
          <a:endParaRPr lang="en-US"/>
        </a:p>
      </dgm:t>
    </dgm:pt>
    <dgm:pt modelId="{3087621F-CD58-4B6E-BE1B-3F84E05427D0}">
      <dgm:prSet/>
      <dgm:spPr/>
      <dgm:t>
        <a:bodyPr/>
        <a:lstStyle/>
        <a:p>
          <a:pPr>
            <a:lnSpc>
              <a:spcPct val="100000"/>
            </a:lnSpc>
          </a:pPr>
          <a:r>
            <a:rPr lang="en-US" dirty="0"/>
            <a:t>Have a list ready for both daytime and after hours authorized medical treatment facilities</a:t>
          </a:r>
        </a:p>
      </dgm:t>
    </dgm:pt>
    <dgm:pt modelId="{32B66C58-0331-47C2-B133-DE1BD0CF3C13}" type="parTrans" cxnId="{DE4CCD75-FA25-4755-9FD7-B29C3A7B099D}">
      <dgm:prSet/>
      <dgm:spPr/>
      <dgm:t>
        <a:bodyPr/>
        <a:lstStyle/>
        <a:p>
          <a:endParaRPr lang="en-US"/>
        </a:p>
      </dgm:t>
    </dgm:pt>
    <dgm:pt modelId="{2CFBFDC1-3A90-4896-84C4-2706030579D4}" type="sibTrans" cxnId="{DE4CCD75-FA25-4755-9FD7-B29C3A7B099D}">
      <dgm:prSet/>
      <dgm:spPr/>
      <dgm:t>
        <a:bodyPr/>
        <a:lstStyle/>
        <a:p>
          <a:endParaRPr lang="en-US"/>
        </a:p>
      </dgm:t>
    </dgm:pt>
    <dgm:pt modelId="{AAB8F552-E7D6-44F0-97B6-60D15F54FC4D}">
      <dgm:prSet/>
      <dgm:spPr/>
      <dgm:t>
        <a:bodyPr/>
        <a:lstStyle/>
        <a:p>
          <a:pPr>
            <a:lnSpc>
              <a:spcPct val="100000"/>
            </a:lnSpc>
          </a:pPr>
          <a:r>
            <a:rPr lang="en-US" dirty="0"/>
            <a:t>$500 </a:t>
          </a:r>
          <a:r>
            <a:rPr lang="en-US" u="sng" dirty="0"/>
            <a:t>Unauthorized</a:t>
          </a:r>
          <a:r>
            <a:rPr lang="en-US" dirty="0"/>
            <a:t> Medical</a:t>
          </a:r>
        </a:p>
      </dgm:t>
    </dgm:pt>
    <dgm:pt modelId="{04842428-4A62-43FA-AB8E-6C7935243820}" type="parTrans" cxnId="{E08823EC-B316-44FA-BCAD-063B71B67F1B}">
      <dgm:prSet/>
      <dgm:spPr/>
      <dgm:t>
        <a:bodyPr/>
        <a:lstStyle/>
        <a:p>
          <a:endParaRPr lang="en-US"/>
        </a:p>
      </dgm:t>
    </dgm:pt>
    <dgm:pt modelId="{581643AB-4956-4281-85C7-3EAD9A59BEDB}" type="sibTrans" cxnId="{E08823EC-B316-44FA-BCAD-063B71B67F1B}">
      <dgm:prSet/>
      <dgm:spPr/>
      <dgm:t>
        <a:bodyPr/>
        <a:lstStyle/>
        <a:p>
          <a:endParaRPr lang="en-US"/>
        </a:p>
      </dgm:t>
    </dgm:pt>
    <dgm:pt modelId="{CEB45130-A4A5-48F5-8F9C-C220884A1427}" type="pres">
      <dgm:prSet presAssocID="{60DD6B11-44BB-4A44-8D6A-9E1ADB9B01B4}" presName="root" presStyleCnt="0">
        <dgm:presLayoutVars>
          <dgm:dir/>
          <dgm:resizeHandles val="exact"/>
        </dgm:presLayoutVars>
      </dgm:prSet>
      <dgm:spPr/>
    </dgm:pt>
    <dgm:pt modelId="{497CC53F-4E85-4753-A7C8-42FB855B0D78}" type="pres">
      <dgm:prSet presAssocID="{7DD2683F-A801-41B3-979B-A04097A56A69}" presName="compNode" presStyleCnt="0"/>
      <dgm:spPr/>
    </dgm:pt>
    <dgm:pt modelId="{383AC907-8034-4E38-AEA6-0A7E5A13814A}" type="pres">
      <dgm:prSet presAssocID="{7DD2683F-A801-41B3-979B-A04097A56A69}" presName="bgRect" presStyleLbl="bgShp" presStyleIdx="0" presStyleCnt="3"/>
      <dgm:spPr/>
    </dgm:pt>
    <dgm:pt modelId="{7BF4B92B-E9F3-4266-BC3E-B61DCE642A27}" type="pres">
      <dgm:prSet presAssocID="{7DD2683F-A801-41B3-979B-A04097A56A6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BA564295-3385-407E-8A1C-66383BCE7E45}" type="pres">
      <dgm:prSet presAssocID="{7DD2683F-A801-41B3-979B-A04097A56A69}" presName="spaceRect" presStyleCnt="0"/>
      <dgm:spPr/>
    </dgm:pt>
    <dgm:pt modelId="{A1C07F2D-70A0-446B-9BF6-D19F8CA5DE5E}" type="pres">
      <dgm:prSet presAssocID="{7DD2683F-A801-41B3-979B-A04097A56A69}" presName="parTx" presStyleLbl="revTx" presStyleIdx="0" presStyleCnt="3">
        <dgm:presLayoutVars>
          <dgm:chMax val="0"/>
          <dgm:chPref val="0"/>
        </dgm:presLayoutVars>
      </dgm:prSet>
      <dgm:spPr/>
    </dgm:pt>
    <dgm:pt modelId="{9204BA69-D4DE-4CC3-9F9F-0CC7B97F7830}" type="pres">
      <dgm:prSet presAssocID="{70E410B6-FADA-446C-8998-6CF9DA07C75C}" presName="sibTrans" presStyleCnt="0"/>
      <dgm:spPr/>
    </dgm:pt>
    <dgm:pt modelId="{81C31C98-C300-49A7-9DF8-5194E3F32867}" type="pres">
      <dgm:prSet presAssocID="{3087621F-CD58-4B6E-BE1B-3F84E05427D0}" presName="compNode" presStyleCnt="0"/>
      <dgm:spPr/>
    </dgm:pt>
    <dgm:pt modelId="{9D6F2ED7-4CD8-4191-B58C-5605309AFB8D}" type="pres">
      <dgm:prSet presAssocID="{3087621F-CD58-4B6E-BE1B-3F84E05427D0}" presName="bgRect" presStyleLbl="bgShp" presStyleIdx="1" presStyleCnt="3"/>
      <dgm:spPr/>
    </dgm:pt>
    <dgm:pt modelId="{51535057-5B9B-4D97-9E3C-2701CC694058}" type="pres">
      <dgm:prSet presAssocID="{3087621F-CD58-4B6E-BE1B-3F84E05427D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D3DE976E-B777-4F7A-82C5-9732A5FC816A}" type="pres">
      <dgm:prSet presAssocID="{3087621F-CD58-4B6E-BE1B-3F84E05427D0}" presName="spaceRect" presStyleCnt="0"/>
      <dgm:spPr/>
    </dgm:pt>
    <dgm:pt modelId="{E3151542-695D-4755-89F3-37D399D6FFB9}" type="pres">
      <dgm:prSet presAssocID="{3087621F-CD58-4B6E-BE1B-3F84E05427D0}" presName="parTx" presStyleLbl="revTx" presStyleIdx="1" presStyleCnt="3">
        <dgm:presLayoutVars>
          <dgm:chMax val="0"/>
          <dgm:chPref val="0"/>
        </dgm:presLayoutVars>
      </dgm:prSet>
      <dgm:spPr/>
    </dgm:pt>
    <dgm:pt modelId="{D2CD0355-C6A4-4755-A6CE-2F53E839DCA8}" type="pres">
      <dgm:prSet presAssocID="{2CFBFDC1-3A90-4896-84C4-2706030579D4}" presName="sibTrans" presStyleCnt="0"/>
      <dgm:spPr/>
    </dgm:pt>
    <dgm:pt modelId="{DC630C8F-D7EE-40A6-92BB-DA469AD094F2}" type="pres">
      <dgm:prSet presAssocID="{AAB8F552-E7D6-44F0-97B6-60D15F54FC4D}" presName="compNode" presStyleCnt="0"/>
      <dgm:spPr/>
    </dgm:pt>
    <dgm:pt modelId="{37A0C5DA-9F20-402A-8108-AC4BAB6EB933}" type="pres">
      <dgm:prSet presAssocID="{AAB8F552-E7D6-44F0-97B6-60D15F54FC4D}" presName="bgRect" presStyleLbl="bgShp" presStyleIdx="2" presStyleCnt="3"/>
      <dgm:spPr/>
    </dgm:pt>
    <dgm:pt modelId="{E7444EA8-60BF-4F24-9302-A70E8E5C4E47}" type="pres">
      <dgm:prSet presAssocID="{AAB8F552-E7D6-44F0-97B6-60D15F54FC4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C129768A-B3DA-48C6-87C1-4D2B135E670E}" type="pres">
      <dgm:prSet presAssocID="{AAB8F552-E7D6-44F0-97B6-60D15F54FC4D}" presName="spaceRect" presStyleCnt="0"/>
      <dgm:spPr/>
    </dgm:pt>
    <dgm:pt modelId="{4541F6C2-3275-43DE-A388-2B78AEDA66EE}" type="pres">
      <dgm:prSet presAssocID="{AAB8F552-E7D6-44F0-97B6-60D15F54FC4D}" presName="parTx" presStyleLbl="revTx" presStyleIdx="2" presStyleCnt="3">
        <dgm:presLayoutVars>
          <dgm:chMax val="0"/>
          <dgm:chPref val="0"/>
        </dgm:presLayoutVars>
      </dgm:prSet>
      <dgm:spPr/>
    </dgm:pt>
  </dgm:ptLst>
  <dgm:cxnLst>
    <dgm:cxn modelId="{44735A02-97F7-40E5-BC72-CF35D20F815A}" type="presOf" srcId="{7DD2683F-A801-41B3-979B-A04097A56A69}" destId="{A1C07F2D-70A0-446B-9BF6-D19F8CA5DE5E}" srcOrd="0" destOrd="0" presId="urn:microsoft.com/office/officeart/2018/2/layout/IconVerticalSolidList"/>
    <dgm:cxn modelId="{FA12CE0A-A3BB-4203-81A1-953C851149CE}" srcId="{60DD6B11-44BB-4A44-8D6A-9E1ADB9B01B4}" destId="{7DD2683F-A801-41B3-979B-A04097A56A69}" srcOrd="0" destOrd="0" parTransId="{446A39AC-C95D-4229-9576-1EF792A340FB}" sibTransId="{70E410B6-FADA-446C-8998-6CF9DA07C75C}"/>
    <dgm:cxn modelId="{97A9660D-A0EB-423D-849B-01E7B65D078E}" type="presOf" srcId="{60DD6B11-44BB-4A44-8D6A-9E1ADB9B01B4}" destId="{CEB45130-A4A5-48F5-8F9C-C220884A1427}" srcOrd="0" destOrd="0" presId="urn:microsoft.com/office/officeart/2018/2/layout/IconVerticalSolidList"/>
    <dgm:cxn modelId="{A112F731-993E-4435-AD19-36CC4F9A4ADC}" type="presOf" srcId="{3087621F-CD58-4B6E-BE1B-3F84E05427D0}" destId="{E3151542-695D-4755-89F3-37D399D6FFB9}" srcOrd="0" destOrd="0" presId="urn:microsoft.com/office/officeart/2018/2/layout/IconVerticalSolidList"/>
    <dgm:cxn modelId="{DE4CCD75-FA25-4755-9FD7-B29C3A7B099D}" srcId="{60DD6B11-44BB-4A44-8D6A-9E1ADB9B01B4}" destId="{3087621F-CD58-4B6E-BE1B-3F84E05427D0}" srcOrd="1" destOrd="0" parTransId="{32B66C58-0331-47C2-B133-DE1BD0CF3C13}" sibTransId="{2CFBFDC1-3A90-4896-84C4-2706030579D4}"/>
    <dgm:cxn modelId="{85C17EB2-2A97-4330-98EB-BDFC035EDA07}" type="presOf" srcId="{AAB8F552-E7D6-44F0-97B6-60D15F54FC4D}" destId="{4541F6C2-3275-43DE-A388-2B78AEDA66EE}" srcOrd="0" destOrd="0" presId="urn:microsoft.com/office/officeart/2018/2/layout/IconVerticalSolidList"/>
    <dgm:cxn modelId="{E08823EC-B316-44FA-BCAD-063B71B67F1B}" srcId="{60DD6B11-44BB-4A44-8D6A-9E1ADB9B01B4}" destId="{AAB8F552-E7D6-44F0-97B6-60D15F54FC4D}" srcOrd="2" destOrd="0" parTransId="{04842428-4A62-43FA-AB8E-6C7935243820}" sibTransId="{581643AB-4956-4281-85C7-3EAD9A59BEDB}"/>
    <dgm:cxn modelId="{1CA19965-DF37-4B55-BAFA-14F73F1D2008}" type="presParOf" srcId="{CEB45130-A4A5-48F5-8F9C-C220884A1427}" destId="{497CC53F-4E85-4753-A7C8-42FB855B0D78}" srcOrd="0" destOrd="0" presId="urn:microsoft.com/office/officeart/2018/2/layout/IconVerticalSolidList"/>
    <dgm:cxn modelId="{0729FED9-6431-45B5-BED6-E6DB55CCE48B}" type="presParOf" srcId="{497CC53F-4E85-4753-A7C8-42FB855B0D78}" destId="{383AC907-8034-4E38-AEA6-0A7E5A13814A}" srcOrd="0" destOrd="0" presId="urn:microsoft.com/office/officeart/2018/2/layout/IconVerticalSolidList"/>
    <dgm:cxn modelId="{E0B1B172-51CB-48D1-B8E1-512A249A3CDF}" type="presParOf" srcId="{497CC53F-4E85-4753-A7C8-42FB855B0D78}" destId="{7BF4B92B-E9F3-4266-BC3E-B61DCE642A27}" srcOrd="1" destOrd="0" presId="urn:microsoft.com/office/officeart/2018/2/layout/IconVerticalSolidList"/>
    <dgm:cxn modelId="{6CD2764D-0541-45D0-8EDA-71BB1C3B02D2}" type="presParOf" srcId="{497CC53F-4E85-4753-A7C8-42FB855B0D78}" destId="{BA564295-3385-407E-8A1C-66383BCE7E45}" srcOrd="2" destOrd="0" presId="urn:microsoft.com/office/officeart/2018/2/layout/IconVerticalSolidList"/>
    <dgm:cxn modelId="{3EF58EAB-3428-481C-89A3-C5C5EA95AE96}" type="presParOf" srcId="{497CC53F-4E85-4753-A7C8-42FB855B0D78}" destId="{A1C07F2D-70A0-446B-9BF6-D19F8CA5DE5E}" srcOrd="3" destOrd="0" presId="urn:microsoft.com/office/officeart/2018/2/layout/IconVerticalSolidList"/>
    <dgm:cxn modelId="{5CB20619-985C-4E6A-8DD1-66AB27F3CAAE}" type="presParOf" srcId="{CEB45130-A4A5-48F5-8F9C-C220884A1427}" destId="{9204BA69-D4DE-4CC3-9F9F-0CC7B97F7830}" srcOrd="1" destOrd="0" presId="urn:microsoft.com/office/officeart/2018/2/layout/IconVerticalSolidList"/>
    <dgm:cxn modelId="{A3025683-14EA-4804-9582-382DB92776D5}" type="presParOf" srcId="{CEB45130-A4A5-48F5-8F9C-C220884A1427}" destId="{81C31C98-C300-49A7-9DF8-5194E3F32867}" srcOrd="2" destOrd="0" presId="urn:microsoft.com/office/officeart/2018/2/layout/IconVerticalSolidList"/>
    <dgm:cxn modelId="{8F32FCA0-56FD-47D9-B68A-A54AE722DC69}" type="presParOf" srcId="{81C31C98-C300-49A7-9DF8-5194E3F32867}" destId="{9D6F2ED7-4CD8-4191-B58C-5605309AFB8D}" srcOrd="0" destOrd="0" presId="urn:microsoft.com/office/officeart/2018/2/layout/IconVerticalSolidList"/>
    <dgm:cxn modelId="{3CFBF9EA-885B-43C2-B193-9BDAFF296D52}" type="presParOf" srcId="{81C31C98-C300-49A7-9DF8-5194E3F32867}" destId="{51535057-5B9B-4D97-9E3C-2701CC694058}" srcOrd="1" destOrd="0" presId="urn:microsoft.com/office/officeart/2018/2/layout/IconVerticalSolidList"/>
    <dgm:cxn modelId="{D5BA37CD-B0EA-4370-8598-E3F71CF2E9F8}" type="presParOf" srcId="{81C31C98-C300-49A7-9DF8-5194E3F32867}" destId="{D3DE976E-B777-4F7A-82C5-9732A5FC816A}" srcOrd="2" destOrd="0" presId="urn:microsoft.com/office/officeart/2018/2/layout/IconVerticalSolidList"/>
    <dgm:cxn modelId="{700F24EC-C2E7-43D3-8305-E87D2E67E3E8}" type="presParOf" srcId="{81C31C98-C300-49A7-9DF8-5194E3F32867}" destId="{E3151542-695D-4755-89F3-37D399D6FFB9}" srcOrd="3" destOrd="0" presId="urn:microsoft.com/office/officeart/2018/2/layout/IconVerticalSolidList"/>
    <dgm:cxn modelId="{1DBE91DF-857A-4FAA-8F0C-ED15F81BD680}" type="presParOf" srcId="{CEB45130-A4A5-48F5-8F9C-C220884A1427}" destId="{D2CD0355-C6A4-4755-A6CE-2F53E839DCA8}" srcOrd="3" destOrd="0" presId="urn:microsoft.com/office/officeart/2018/2/layout/IconVerticalSolidList"/>
    <dgm:cxn modelId="{B64AF62C-C468-410D-A047-426038AD08DC}" type="presParOf" srcId="{CEB45130-A4A5-48F5-8F9C-C220884A1427}" destId="{DC630C8F-D7EE-40A6-92BB-DA469AD094F2}" srcOrd="4" destOrd="0" presId="urn:microsoft.com/office/officeart/2018/2/layout/IconVerticalSolidList"/>
    <dgm:cxn modelId="{3B9DBB49-420D-4DF3-BB76-9C6F662A92D0}" type="presParOf" srcId="{DC630C8F-D7EE-40A6-92BB-DA469AD094F2}" destId="{37A0C5DA-9F20-402A-8108-AC4BAB6EB933}" srcOrd="0" destOrd="0" presId="urn:microsoft.com/office/officeart/2018/2/layout/IconVerticalSolidList"/>
    <dgm:cxn modelId="{EA214E4A-403F-4829-A227-C77978CFEAEB}" type="presParOf" srcId="{DC630C8F-D7EE-40A6-92BB-DA469AD094F2}" destId="{E7444EA8-60BF-4F24-9302-A70E8E5C4E47}" srcOrd="1" destOrd="0" presId="urn:microsoft.com/office/officeart/2018/2/layout/IconVerticalSolidList"/>
    <dgm:cxn modelId="{F518B7C1-6F8B-4EA1-93D9-9B9BDFCF135D}" type="presParOf" srcId="{DC630C8F-D7EE-40A6-92BB-DA469AD094F2}" destId="{C129768A-B3DA-48C6-87C1-4D2B135E670E}" srcOrd="2" destOrd="0" presId="urn:microsoft.com/office/officeart/2018/2/layout/IconVerticalSolidList"/>
    <dgm:cxn modelId="{74F837CE-AE9A-4BE9-9879-1C0840DBDC5E}" type="presParOf" srcId="{DC630C8F-D7EE-40A6-92BB-DA469AD094F2}" destId="{4541F6C2-3275-43DE-A388-2B78AEDA66E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E933B-033E-451C-9F62-7E65878BEC05}">
      <dsp:nvSpPr>
        <dsp:cNvPr id="0" name=""/>
        <dsp:cNvSpPr/>
      </dsp:nvSpPr>
      <dsp:spPr>
        <a:xfrm>
          <a:off x="174302" y="44948"/>
          <a:ext cx="908010" cy="90801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921EF6-8A0A-41EF-AEC8-DCA2109B1B80}">
      <dsp:nvSpPr>
        <dsp:cNvPr id="0" name=""/>
        <dsp:cNvSpPr/>
      </dsp:nvSpPr>
      <dsp:spPr>
        <a:xfrm>
          <a:off x="364984" y="235630"/>
          <a:ext cx="526646" cy="5266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D4F8F0-2A90-4DAF-823E-9C19AB919460}">
      <dsp:nvSpPr>
        <dsp:cNvPr id="0" name=""/>
        <dsp:cNvSpPr/>
      </dsp:nvSpPr>
      <dsp:spPr>
        <a:xfrm>
          <a:off x="1276886" y="44948"/>
          <a:ext cx="2140310" cy="908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t>Post-accident drug testing?</a:t>
          </a:r>
        </a:p>
      </dsp:txBody>
      <dsp:txXfrm>
        <a:off x="1276886" y="44948"/>
        <a:ext cx="2140310" cy="908010"/>
      </dsp:txXfrm>
    </dsp:sp>
    <dsp:sp modelId="{8B86F907-BC62-4830-99FA-1FFB0FB16513}">
      <dsp:nvSpPr>
        <dsp:cNvPr id="0" name=""/>
        <dsp:cNvSpPr/>
      </dsp:nvSpPr>
      <dsp:spPr>
        <a:xfrm>
          <a:off x="3790129" y="44948"/>
          <a:ext cx="908010" cy="90801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C66E9C-D499-4909-892A-7802DAD2D218}">
      <dsp:nvSpPr>
        <dsp:cNvPr id="0" name=""/>
        <dsp:cNvSpPr/>
      </dsp:nvSpPr>
      <dsp:spPr>
        <a:xfrm>
          <a:off x="3980812" y="235630"/>
          <a:ext cx="526646" cy="5266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3B8AB4-2F61-4458-904A-36772A7134B8}">
      <dsp:nvSpPr>
        <dsp:cNvPr id="0" name=""/>
        <dsp:cNvSpPr/>
      </dsp:nvSpPr>
      <dsp:spPr>
        <a:xfrm>
          <a:off x="4892713" y="44948"/>
          <a:ext cx="2140310" cy="908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t>Do you have any reason to </a:t>
          </a:r>
          <a:br>
            <a:rPr lang="en-US" sz="2100" kern="1200" dirty="0"/>
          </a:br>
          <a:r>
            <a:rPr lang="en-US" sz="2100" kern="1200" dirty="0"/>
            <a:t>question ?</a:t>
          </a:r>
        </a:p>
      </dsp:txBody>
      <dsp:txXfrm>
        <a:off x="4892713" y="44948"/>
        <a:ext cx="2140310" cy="908010"/>
      </dsp:txXfrm>
    </dsp:sp>
    <dsp:sp modelId="{D1FADBDC-1A6E-48DA-9146-202333E84682}">
      <dsp:nvSpPr>
        <dsp:cNvPr id="0" name=""/>
        <dsp:cNvSpPr/>
      </dsp:nvSpPr>
      <dsp:spPr>
        <a:xfrm>
          <a:off x="7405956" y="44948"/>
          <a:ext cx="908010" cy="90801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D2474A-D83A-4226-AB14-9D7CFB1774C4}">
      <dsp:nvSpPr>
        <dsp:cNvPr id="0" name=""/>
        <dsp:cNvSpPr/>
      </dsp:nvSpPr>
      <dsp:spPr>
        <a:xfrm>
          <a:off x="7596639" y="235630"/>
          <a:ext cx="526646" cy="5266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369F99-C5EF-4236-9CC7-46A6D0C88EBC}">
      <dsp:nvSpPr>
        <dsp:cNvPr id="0" name=""/>
        <dsp:cNvSpPr/>
      </dsp:nvSpPr>
      <dsp:spPr>
        <a:xfrm>
          <a:off x="8508541" y="44948"/>
          <a:ext cx="2140310" cy="908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t>Document all events</a:t>
          </a:r>
        </a:p>
      </dsp:txBody>
      <dsp:txXfrm>
        <a:off x="8508541" y="44948"/>
        <a:ext cx="2140310" cy="908010"/>
      </dsp:txXfrm>
    </dsp:sp>
    <dsp:sp modelId="{8B461790-2F13-4148-92A2-E5C960D5C693}">
      <dsp:nvSpPr>
        <dsp:cNvPr id="0" name=""/>
        <dsp:cNvSpPr/>
      </dsp:nvSpPr>
      <dsp:spPr>
        <a:xfrm>
          <a:off x="174302" y="1677758"/>
          <a:ext cx="908010" cy="90801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A56735-28CA-404B-8D5F-D8044149A834}">
      <dsp:nvSpPr>
        <dsp:cNvPr id="0" name=""/>
        <dsp:cNvSpPr/>
      </dsp:nvSpPr>
      <dsp:spPr>
        <a:xfrm>
          <a:off x="364984" y="1868440"/>
          <a:ext cx="526646" cy="5266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E4E036-E548-4A7E-A6CD-AF1846EAE254}">
      <dsp:nvSpPr>
        <dsp:cNvPr id="0" name=""/>
        <dsp:cNvSpPr/>
      </dsp:nvSpPr>
      <dsp:spPr>
        <a:xfrm>
          <a:off x="1276886" y="1677758"/>
          <a:ext cx="2140310" cy="908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t>Obtain written statement from all witnesses</a:t>
          </a:r>
        </a:p>
      </dsp:txBody>
      <dsp:txXfrm>
        <a:off x="1276886" y="1677758"/>
        <a:ext cx="2140310" cy="908010"/>
      </dsp:txXfrm>
    </dsp:sp>
    <dsp:sp modelId="{96203078-34ED-45ED-9196-0B683DB0814A}">
      <dsp:nvSpPr>
        <dsp:cNvPr id="0" name=""/>
        <dsp:cNvSpPr/>
      </dsp:nvSpPr>
      <dsp:spPr>
        <a:xfrm>
          <a:off x="3790129" y="1677758"/>
          <a:ext cx="908010" cy="90801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10F94A-F115-4292-88B4-560E5036D88F}">
      <dsp:nvSpPr>
        <dsp:cNvPr id="0" name=""/>
        <dsp:cNvSpPr/>
      </dsp:nvSpPr>
      <dsp:spPr>
        <a:xfrm>
          <a:off x="3980812" y="1868440"/>
          <a:ext cx="526646" cy="52664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E9BDC6-BA2A-403F-B0E6-CE428C62FE5E}">
      <dsp:nvSpPr>
        <dsp:cNvPr id="0" name=""/>
        <dsp:cNvSpPr/>
      </dsp:nvSpPr>
      <dsp:spPr>
        <a:xfrm>
          <a:off x="4892713" y="1677758"/>
          <a:ext cx="2140310" cy="908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t>Is there video of accident? </a:t>
          </a:r>
        </a:p>
      </dsp:txBody>
      <dsp:txXfrm>
        <a:off x="4892713" y="1677758"/>
        <a:ext cx="2140310" cy="908010"/>
      </dsp:txXfrm>
    </dsp:sp>
    <dsp:sp modelId="{F8763CC4-E6E8-44B8-B9C5-DFC4C73080AF}">
      <dsp:nvSpPr>
        <dsp:cNvPr id="0" name=""/>
        <dsp:cNvSpPr/>
      </dsp:nvSpPr>
      <dsp:spPr>
        <a:xfrm>
          <a:off x="7405956" y="1677758"/>
          <a:ext cx="908010" cy="90801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A49B4D-EFAF-4495-85ED-85CABE808AE4}">
      <dsp:nvSpPr>
        <dsp:cNvPr id="0" name=""/>
        <dsp:cNvSpPr/>
      </dsp:nvSpPr>
      <dsp:spPr>
        <a:xfrm>
          <a:off x="7596639" y="1868440"/>
          <a:ext cx="526646" cy="52664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376626-2B10-4D9E-9B4A-59F193CA84EE}">
      <dsp:nvSpPr>
        <dsp:cNvPr id="0" name=""/>
        <dsp:cNvSpPr/>
      </dsp:nvSpPr>
      <dsp:spPr>
        <a:xfrm>
          <a:off x="8508541" y="1677758"/>
          <a:ext cx="2140310" cy="908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t>Notify adjuster of any developments in case</a:t>
          </a:r>
        </a:p>
      </dsp:txBody>
      <dsp:txXfrm>
        <a:off x="8508541" y="1677758"/>
        <a:ext cx="2140310" cy="908010"/>
      </dsp:txXfrm>
    </dsp:sp>
    <dsp:sp modelId="{CB0AF4F2-4590-43D7-A410-922BFC1C9CF6}">
      <dsp:nvSpPr>
        <dsp:cNvPr id="0" name=""/>
        <dsp:cNvSpPr/>
      </dsp:nvSpPr>
      <dsp:spPr>
        <a:xfrm>
          <a:off x="174302" y="3310568"/>
          <a:ext cx="908010" cy="90801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DEA23F-39C0-49CB-AC05-555CA3C8FA07}">
      <dsp:nvSpPr>
        <dsp:cNvPr id="0" name=""/>
        <dsp:cNvSpPr/>
      </dsp:nvSpPr>
      <dsp:spPr>
        <a:xfrm>
          <a:off x="364984" y="3501250"/>
          <a:ext cx="526646" cy="52664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EEF70C-A7E2-4717-BA1B-FFA0F135E2B8}">
      <dsp:nvSpPr>
        <dsp:cNvPr id="0" name=""/>
        <dsp:cNvSpPr/>
      </dsp:nvSpPr>
      <dsp:spPr>
        <a:xfrm>
          <a:off x="1276886" y="3310568"/>
          <a:ext cx="2140310" cy="908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t>Subrogation claim – other party liable?</a:t>
          </a:r>
        </a:p>
      </dsp:txBody>
      <dsp:txXfrm>
        <a:off x="1276886" y="3310568"/>
        <a:ext cx="2140310" cy="908010"/>
      </dsp:txXfrm>
    </dsp:sp>
    <dsp:sp modelId="{77CEB401-8E49-41EB-B2A1-303477753B4B}">
      <dsp:nvSpPr>
        <dsp:cNvPr id="0" name=""/>
        <dsp:cNvSpPr/>
      </dsp:nvSpPr>
      <dsp:spPr>
        <a:xfrm>
          <a:off x="3790129" y="3310568"/>
          <a:ext cx="908010" cy="90801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B8D19C-CB62-44E0-B305-DF4E9891128D}">
      <dsp:nvSpPr>
        <dsp:cNvPr id="0" name=""/>
        <dsp:cNvSpPr/>
      </dsp:nvSpPr>
      <dsp:spPr>
        <a:xfrm>
          <a:off x="3980812" y="3501250"/>
          <a:ext cx="526646" cy="526646"/>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0E2E08-C4B9-4F6E-B189-CE0C7871B01D}">
      <dsp:nvSpPr>
        <dsp:cNvPr id="0" name=""/>
        <dsp:cNvSpPr/>
      </dsp:nvSpPr>
      <dsp:spPr>
        <a:xfrm>
          <a:off x="4892713" y="3310568"/>
          <a:ext cx="2140310" cy="908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t>Rumors of prior injuries and / or outside activities?</a:t>
          </a:r>
        </a:p>
      </dsp:txBody>
      <dsp:txXfrm>
        <a:off x="4892713" y="3310568"/>
        <a:ext cx="2140310" cy="908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AC907-8034-4E38-AEA6-0A7E5A13814A}">
      <dsp:nvSpPr>
        <dsp:cNvPr id="0" name=""/>
        <dsp:cNvSpPr/>
      </dsp:nvSpPr>
      <dsp:spPr>
        <a:xfrm>
          <a:off x="0" y="580"/>
          <a:ext cx="11058144" cy="13581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4B92B-E9F3-4266-BC3E-B61DCE642A27}">
      <dsp:nvSpPr>
        <dsp:cNvPr id="0" name=""/>
        <dsp:cNvSpPr/>
      </dsp:nvSpPr>
      <dsp:spPr>
        <a:xfrm>
          <a:off x="410829" y="306156"/>
          <a:ext cx="746963" cy="7469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C07F2D-70A0-446B-9BF6-D19F8CA5DE5E}">
      <dsp:nvSpPr>
        <dsp:cNvPr id="0" name=""/>
        <dsp:cNvSpPr/>
      </dsp:nvSpPr>
      <dsp:spPr>
        <a:xfrm>
          <a:off x="1568622" y="580"/>
          <a:ext cx="9489521" cy="135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734" tIns="143734" rIns="143734" bIns="143734" numCol="1" spcCol="1270" anchor="ctr" anchorCtr="0">
          <a:noAutofit/>
        </a:bodyPr>
        <a:lstStyle/>
        <a:p>
          <a:pPr marL="0" lvl="0" indent="0" algn="l" defTabSz="1111250">
            <a:lnSpc>
              <a:spcPct val="100000"/>
            </a:lnSpc>
            <a:spcBef>
              <a:spcPct val="0"/>
            </a:spcBef>
            <a:spcAft>
              <a:spcPct val="35000"/>
            </a:spcAft>
            <a:buNone/>
          </a:pPr>
          <a:r>
            <a:rPr lang="en-US" sz="2500" kern="1200" dirty="0"/>
            <a:t>Employer </a:t>
          </a:r>
          <a:r>
            <a:rPr lang="en-US" sz="2500" u="sng" kern="1200" dirty="0"/>
            <a:t>not </a:t>
          </a:r>
          <a:r>
            <a:rPr lang="en-US" sz="2500" kern="1200" dirty="0"/>
            <a:t>employee directs medical care - unless employer fails or refuses to direct medical care </a:t>
          </a:r>
        </a:p>
      </dsp:txBody>
      <dsp:txXfrm>
        <a:off x="1568622" y="580"/>
        <a:ext cx="9489521" cy="1358114"/>
      </dsp:txXfrm>
    </dsp:sp>
    <dsp:sp modelId="{9D6F2ED7-4CD8-4191-B58C-5605309AFB8D}">
      <dsp:nvSpPr>
        <dsp:cNvPr id="0" name=""/>
        <dsp:cNvSpPr/>
      </dsp:nvSpPr>
      <dsp:spPr>
        <a:xfrm>
          <a:off x="0" y="1698224"/>
          <a:ext cx="11058144" cy="13581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535057-5B9B-4D97-9E3C-2701CC694058}">
      <dsp:nvSpPr>
        <dsp:cNvPr id="0" name=""/>
        <dsp:cNvSpPr/>
      </dsp:nvSpPr>
      <dsp:spPr>
        <a:xfrm>
          <a:off x="410829" y="2003799"/>
          <a:ext cx="746963" cy="7469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151542-695D-4755-89F3-37D399D6FFB9}">
      <dsp:nvSpPr>
        <dsp:cNvPr id="0" name=""/>
        <dsp:cNvSpPr/>
      </dsp:nvSpPr>
      <dsp:spPr>
        <a:xfrm>
          <a:off x="1568622" y="1698224"/>
          <a:ext cx="9489521" cy="135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734" tIns="143734" rIns="143734" bIns="143734" numCol="1" spcCol="1270" anchor="ctr" anchorCtr="0">
          <a:noAutofit/>
        </a:bodyPr>
        <a:lstStyle/>
        <a:p>
          <a:pPr marL="0" lvl="0" indent="0" algn="l" defTabSz="1111250">
            <a:lnSpc>
              <a:spcPct val="100000"/>
            </a:lnSpc>
            <a:spcBef>
              <a:spcPct val="0"/>
            </a:spcBef>
            <a:spcAft>
              <a:spcPct val="35000"/>
            </a:spcAft>
            <a:buNone/>
          </a:pPr>
          <a:r>
            <a:rPr lang="en-US" sz="2500" kern="1200" dirty="0"/>
            <a:t>Have a list ready for both daytime and after hours authorized medical treatment facilities</a:t>
          </a:r>
        </a:p>
      </dsp:txBody>
      <dsp:txXfrm>
        <a:off x="1568622" y="1698224"/>
        <a:ext cx="9489521" cy="1358114"/>
      </dsp:txXfrm>
    </dsp:sp>
    <dsp:sp modelId="{37A0C5DA-9F20-402A-8108-AC4BAB6EB933}">
      <dsp:nvSpPr>
        <dsp:cNvPr id="0" name=""/>
        <dsp:cNvSpPr/>
      </dsp:nvSpPr>
      <dsp:spPr>
        <a:xfrm>
          <a:off x="0" y="3395867"/>
          <a:ext cx="11058144" cy="13581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444EA8-60BF-4F24-9302-A70E8E5C4E47}">
      <dsp:nvSpPr>
        <dsp:cNvPr id="0" name=""/>
        <dsp:cNvSpPr/>
      </dsp:nvSpPr>
      <dsp:spPr>
        <a:xfrm>
          <a:off x="410829" y="3701443"/>
          <a:ext cx="746963" cy="7469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41F6C2-3275-43DE-A388-2B78AEDA66EE}">
      <dsp:nvSpPr>
        <dsp:cNvPr id="0" name=""/>
        <dsp:cNvSpPr/>
      </dsp:nvSpPr>
      <dsp:spPr>
        <a:xfrm>
          <a:off x="1568622" y="3395867"/>
          <a:ext cx="9489521" cy="135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734" tIns="143734" rIns="143734" bIns="143734" numCol="1" spcCol="1270" anchor="ctr" anchorCtr="0">
          <a:noAutofit/>
        </a:bodyPr>
        <a:lstStyle/>
        <a:p>
          <a:pPr marL="0" lvl="0" indent="0" algn="l" defTabSz="1111250">
            <a:lnSpc>
              <a:spcPct val="100000"/>
            </a:lnSpc>
            <a:spcBef>
              <a:spcPct val="0"/>
            </a:spcBef>
            <a:spcAft>
              <a:spcPct val="35000"/>
            </a:spcAft>
            <a:buNone/>
          </a:pPr>
          <a:r>
            <a:rPr lang="en-US" sz="2500" kern="1200" dirty="0"/>
            <a:t>$500 </a:t>
          </a:r>
          <a:r>
            <a:rPr lang="en-US" sz="2500" u="sng" kern="1200" dirty="0"/>
            <a:t>Unauthorized</a:t>
          </a:r>
          <a:r>
            <a:rPr lang="en-US" sz="2500" kern="1200" dirty="0"/>
            <a:t> Medical</a:t>
          </a:r>
        </a:p>
      </dsp:txBody>
      <dsp:txXfrm>
        <a:off x="1568622" y="3395867"/>
        <a:ext cx="9489521" cy="135811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8/14/2023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biz.com/insights/articles/article-details/4-telemedicine-risks-strategies-for-reducti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45720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testimony of the injured worker as to how the injury occurred and whether it occurred in the course of, and arose out of, the employment; and</a:t>
            </a:r>
          </a:p>
          <a:p>
            <a:pPr marL="457200" marR="0" indent="-45720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Doctor’s report that will tie the condition being sought to the mechanism of injury, as described by the injured worker.</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5</a:t>
            </a:fld>
            <a:endParaRPr lang="en-US" dirty="0"/>
          </a:p>
        </p:txBody>
      </p:sp>
    </p:spTree>
    <p:extLst>
      <p:ext uri="{BB962C8B-B14F-4D97-AF65-F5344CB8AC3E}">
        <p14:creationId xmlns:p14="http://schemas.microsoft.com/office/powerpoint/2010/main" val="1440819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7</a:t>
            </a:fld>
            <a:endParaRPr lang="en-US" dirty="0"/>
          </a:p>
        </p:txBody>
      </p:sp>
    </p:spTree>
    <p:extLst>
      <p:ext uri="{BB962C8B-B14F-4D97-AF65-F5344CB8AC3E}">
        <p14:creationId xmlns:p14="http://schemas.microsoft.com/office/powerpoint/2010/main" val="2257655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EF548-E83B-4186-B01C-4F4FBCA17762}" type="slidenum">
              <a:rPr lang="en-US" smtClean="0"/>
              <a:t>9</a:t>
            </a:fld>
            <a:endParaRPr lang="en-US" dirty="0"/>
          </a:p>
        </p:txBody>
      </p:sp>
    </p:spTree>
    <p:extLst>
      <p:ext uri="{BB962C8B-B14F-4D97-AF65-F5344CB8AC3E}">
        <p14:creationId xmlns:p14="http://schemas.microsoft.com/office/powerpoint/2010/main" val="3464251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C4D4D"/>
                </a:solidFill>
                <a:effectLst/>
                <a:latin typeface="Karla" pitchFamily="2" charset="0"/>
              </a:rPr>
              <a:t>Rising in popularity, telemedicine allows your employees to receive virtual medical services following a workplace injury. Telemedicine has grown in popularity throughout the pandemic as employees can receive medical services without physically visiting a doctor’s office or navigating limited clinic availability. In fact, the Workers’ Compensation Research Institute reports that 25 states have either added or expanded telemedicine offerings for treating occupational injuries due to the pandemic. A sign of telemedicine’s acceptance, a recent survey found that 83% of current </a:t>
            </a:r>
            <a:r>
              <a:rPr lang="en-US" b="0" i="0" u="none" strike="noStrike" dirty="0">
                <a:effectLst/>
                <a:latin typeface="Karla" pitchFamily="2" charset="0"/>
                <a:hlinkClick r:id="rId3"/>
              </a:rPr>
              <a:t>telemedicine users</a:t>
            </a:r>
            <a:r>
              <a:rPr lang="en-US" b="0" i="0" dirty="0">
                <a:solidFill>
                  <a:srgbClr val="4C4D4D"/>
                </a:solidFill>
                <a:effectLst/>
                <a:latin typeface="Karla" pitchFamily="2" charset="0"/>
              </a:rPr>
              <a:t> plan to continue with the service.</a:t>
            </a:r>
            <a:endParaRPr lang="en-US" dirty="0"/>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16</a:t>
            </a:fld>
            <a:endParaRPr lang="en-US" dirty="0"/>
          </a:p>
        </p:txBody>
      </p:sp>
    </p:spTree>
    <p:extLst>
      <p:ext uri="{BB962C8B-B14F-4D97-AF65-F5344CB8AC3E}">
        <p14:creationId xmlns:p14="http://schemas.microsoft.com/office/powerpoint/2010/main" val="3788384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18</a:t>
            </a:fld>
            <a:endParaRPr lang="en-US" dirty="0"/>
          </a:p>
        </p:txBody>
      </p:sp>
    </p:spTree>
    <p:extLst>
      <p:ext uri="{BB962C8B-B14F-4D97-AF65-F5344CB8AC3E}">
        <p14:creationId xmlns:p14="http://schemas.microsoft.com/office/powerpoint/2010/main" val="327558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19</a:t>
            </a:fld>
            <a:endParaRPr lang="en-US" dirty="0"/>
          </a:p>
        </p:txBody>
      </p:sp>
    </p:spTree>
    <p:extLst>
      <p:ext uri="{BB962C8B-B14F-4D97-AF65-F5344CB8AC3E}">
        <p14:creationId xmlns:p14="http://schemas.microsoft.com/office/powerpoint/2010/main" val="3979922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170B386E-9089-E436-8A1B-D3BED7103966}"/>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AE993ED3-C31A-F309-261A-2A9E90F75C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0750"/>
            <a:endParaRPr lang="en-US" altLang="en-US" sz="1400" dirty="0">
              <a:latin typeface="Arial" panose="020B0604020202020204" pitchFamily="34" charset="0"/>
              <a:cs typeface="Arial" panose="020B0604020202020204" pitchFamily="34" charset="0"/>
            </a:endParaRPr>
          </a:p>
        </p:txBody>
      </p:sp>
      <p:sp>
        <p:nvSpPr>
          <p:cNvPr id="35844" name="Slide Number Placeholder 3">
            <a:extLst>
              <a:ext uri="{FF2B5EF4-FFF2-40B4-BE49-F238E27FC236}">
                <a16:creationId xmlns:a16="http://schemas.microsoft.com/office/drawing/2014/main" id="{7087E010-1A97-07FC-7239-43AC3E5E38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cs typeface="Arial" panose="020B0604020202020204" pitchFamily="34" charset="0"/>
              </a:defRPr>
            </a:lvl1pPr>
            <a:lvl2pPr marL="747713" indent="-287338">
              <a:spcBef>
                <a:spcPct val="30000"/>
              </a:spcBef>
              <a:defRPr kumimoji="1" sz="1200">
                <a:solidFill>
                  <a:schemeClr val="tx1"/>
                </a:solidFill>
                <a:latin typeface="Arial" panose="020B0604020202020204" pitchFamily="34" charset="0"/>
                <a:cs typeface="Arial" panose="020B0604020202020204" pitchFamily="34" charset="0"/>
              </a:defRPr>
            </a:lvl2pPr>
            <a:lvl3pPr marL="1150938" indent="-230188">
              <a:spcBef>
                <a:spcPct val="30000"/>
              </a:spcBef>
              <a:defRPr kumimoji="1" sz="1200">
                <a:solidFill>
                  <a:schemeClr val="tx1"/>
                </a:solidFill>
                <a:latin typeface="Arial" panose="020B0604020202020204" pitchFamily="34" charset="0"/>
                <a:cs typeface="Arial" panose="020B0604020202020204" pitchFamily="34" charset="0"/>
              </a:defRPr>
            </a:lvl3pPr>
            <a:lvl4pPr marL="1611313" indent="-230188">
              <a:spcBef>
                <a:spcPct val="30000"/>
              </a:spcBef>
              <a:defRPr kumimoji="1" sz="1200">
                <a:solidFill>
                  <a:schemeClr val="tx1"/>
                </a:solidFill>
                <a:latin typeface="Arial" panose="020B0604020202020204" pitchFamily="34" charset="0"/>
                <a:cs typeface="Arial" panose="020B0604020202020204" pitchFamily="34" charset="0"/>
              </a:defRPr>
            </a:lvl4pPr>
            <a:lvl5pPr marL="2071688" indent="-230188">
              <a:spcBef>
                <a:spcPct val="30000"/>
              </a:spcBef>
              <a:defRPr kumimoji="1" sz="1200">
                <a:solidFill>
                  <a:schemeClr val="tx1"/>
                </a:solidFill>
                <a:latin typeface="Arial" panose="020B0604020202020204" pitchFamily="34" charset="0"/>
                <a:cs typeface="Arial" panose="020B0604020202020204" pitchFamily="34" charset="0"/>
              </a:defRPr>
            </a:lvl5pPr>
            <a:lvl6pPr marL="2528888" indent="-230188"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86088" indent="-230188"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43288" indent="-230188"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900488" indent="-230188"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spcBef>
                <a:spcPct val="0"/>
              </a:spcBef>
            </a:pPr>
            <a:fld id="{E15132E8-AA3F-4F1C-BDF7-83816542DA93}" type="slidenum">
              <a:rPr kumimoji="0" lang="en-US" altLang="en-US"/>
              <a:pPr>
                <a:spcBef>
                  <a:spcPct val="0"/>
                </a:spcBef>
              </a:pPr>
              <a:t>26</a:t>
            </a:fld>
            <a:endParaRPr kumimoji="0"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5F02DCD1-2C6B-F948-9F72-3BB0CF3D512E}" type="datetime1">
              <a:rPr lang="en-US" smtClean="0"/>
              <a:pPr/>
              <a:t>8/14/2023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C1583C39-01BF-7F43-854C-FBB4E9AB6B0C}" type="datetime1">
              <a:rPr lang="en-US" smtClean="0"/>
              <a:pPr/>
              <a:t>8/14/2023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4B103E64-1627-9140-8127-1849FED275E1}" type="datetime1">
              <a:rPr lang="en-US" smtClean="0"/>
              <a:pPr/>
              <a:t>8/14/2023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4706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Left Side Cut In Graphic">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B485F3-84ED-46D1-A571-42B1789F75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4026135" cy="6858000"/>
          </a:xfrm>
          <a:prstGeom prst="rect">
            <a:avLst/>
          </a:prstGeom>
        </p:spPr>
      </p:pic>
      <p:sp>
        <p:nvSpPr>
          <p:cNvPr id="6" name="Rectangle 5">
            <a:extLst>
              <a:ext uri="{FF2B5EF4-FFF2-40B4-BE49-F238E27FC236}">
                <a16:creationId xmlns:a16="http://schemas.microsoft.com/office/drawing/2014/main" id="{A10F387A-0E7C-458A-B88E-6DFAD65EA9C6}"/>
              </a:ext>
            </a:extLst>
          </p:cNvPr>
          <p:cNvSpPr/>
          <p:nvPr userDrawn="1"/>
        </p:nvSpPr>
        <p:spPr>
          <a:xfrm>
            <a:off x="4076485" y="0"/>
            <a:ext cx="8115515"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Title Placeholder 3">
            <a:extLst>
              <a:ext uri="{FF2B5EF4-FFF2-40B4-BE49-F238E27FC236}">
                <a16:creationId xmlns:a16="http://schemas.microsoft.com/office/drawing/2014/main" id="{062583B9-1FEF-4E06-8255-D9FF9A7EE8A7}"/>
              </a:ext>
            </a:extLst>
          </p:cNvPr>
          <p:cNvSpPr>
            <a:spLocks noGrp="1"/>
          </p:cNvSpPr>
          <p:nvPr>
            <p:ph type="title"/>
          </p:nvPr>
        </p:nvSpPr>
        <p:spPr>
          <a:xfrm>
            <a:off x="6616613" y="533400"/>
            <a:ext cx="5270587" cy="533400"/>
          </a:xfrm>
          <a:prstGeom prst="rect">
            <a:avLst/>
          </a:prstGeom>
        </p:spPr>
        <p:txBody>
          <a:bodyPr vert="horz" lIns="91440" tIns="45720" rIns="91440" bIns="45720" rtlCol="0" anchor="ctr">
            <a:noAutofit/>
          </a:bodyPr>
          <a:lstStyle>
            <a:lvl1pPr>
              <a:defRPr/>
            </a:lvl1pPr>
          </a:lstStyle>
          <a:p>
            <a:r>
              <a:rPr lang="en-US" dirty="0"/>
              <a:t>Click to edit Master title</a:t>
            </a:r>
          </a:p>
        </p:txBody>
      </p:sp>
      <p:sp>
        <p:nvSpPr>
          <p:cNvPr id="12" name="Triangle 6">
            <a:extLst>
              <a:ext uri="{FF2B5EF4-FFF2-40B4-BE49-F238E27FC236}">
                <a16:creationId xmlns:a16="http://schemas.microsoft.com/office/drawing/2014/main" id="{91252DA0-A1DF-48C4-B468-11465FF0E64A}"/>
              </a:ext>
            </a:extLst>
          </p:cNvPr>
          <p:cNvSpPr/>
          <p:nvPr userDrawn="1"/>
        </p:nvSpPr>
        <p:spPr>
          <a:xfrm rot="10800000">
            <a:off x="5310792" y="3"/>
            <a:ext cx="1706880" cy="640080"/>
          </a:xfrm>
          <a:prstGeom prst="triangle">
            <a:avLst>
              <a:gd name="adj" fmla="val 51818"/>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6BC23802-84A7-4A4D-9A62-EF47C3A9B533}"/>
              </a:ext>
            </a:extLst>
          </p:cNvPr>
          <p:cNvSpPr>
            <a:spLocks noGrp="1"/>
          </p:cNvSpPr>
          <p:nvPr>
            <p:ph type="body" sz="quarter" idx="10"/>
          </p:nvPr>
        </p:nvSpPr>
        <p:spPr>
          <a:xfrm>
            <a:off x="6616613" y="1600200"/>
            <a:ext cx="5270587"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86D0E3C5-C308-480D-A153-D98E1C99B13D}"/>
              </a:ext>
            </a:extLst>
          </p:cNvPr>
          <p:cNvSpPr>
            <a:spLocks noGrp="1"/>
          </p:cNvSpPr>
          <p:nvPr>
            <p:ph type="sldNum" sz="quarter" idx="4"/>
          </p:nvPr>
        </p:nvSpPr>
        <p:spPr>
          <a:xfrm>
            <a:off x="11074400" y="6471859"/>
            <a:ext cx="812800" cy="294071"/>
          </a:xfrm>
          <a:prstGeom prst="rect">
            <a:avLst/>
          </a:prstGeom>
        </p:spPr>
        <p:txBody>
          <a:bodyPr vert="horz" lIns="91440" tIns="45720" rIns="91440" bIns="45720" rtlCol="0" anchor="ctr"/>
          <a:lstStyle>
            <a:lvl1pPr algn="r">
              <a:defRPr sz="825">
                <a:solidFill>
                  <a:schemeClr val="accent6"/>
                </a:solidFill>
                <a:latin typeface="+mj-lt"/>
              </a:defRPr>
            </a:lvl1pPr>
          </a:lstStyle>
          <a:p>
            <a:pPr defTabSz="685766"/>
            <a:fld id="{5647BA83-514F-49EE-9983-EEA9CDC87B3E}" type="slidenum">
              <a:rPr lang="en-US" smtClean="0">
                <a:latin typeface="Calibri Light" panose="020F0302020204030204"/>
              </a:rPr>
              <a:pPr defTabSz="685766"/>
              <a:t>‹#›</a:t>
            </a:fld>
            <a:endParaRPr lang="en-US" dirty="0">
              <a:latin typeface="Calibri Light" panose="020F0302020204030204"/>
            </a:endParaRPr>
          </a:p>
        </p:txBody>
      </p:sp>
      <p:sp>
        <p:nvSpPr>
          <p:cNvPr id="13" name="Triangle 6">
            <a:extLst>
              <a:ext uri="{FF2B5EF4-FFF2-40B4-BE49-F238E27FC236}">
                <a16:creationId xmlns:a16="http://schemas.microsoft.com/office/drawing/2014/main" id="{B701E6B0-FA75-4E75-A922-99DC48A96A30}"/>
              </a:ext>
            </a:extLst>
          </p:cNvPr>
          <p:cNvSpPr/>
          <p:nvPr userDrawn="1"/>
        </p:nvSpPr>
        <p:spPr>
          <a:xfrm rot="10800000">
            <a:off x="3499575" y="0"/>
            <a:ext cx="1219200" cy="457200"/>
          </a:xfrm>
          <a:prstGeom prst="triangle">
            <a:avLst>
              <a:gd name="adj" fmla="val 51818"/>
            </a:avLst>
          </a:prstGeom>
          <a:solidFill>
            <a:schemeClr val="accent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D41B7AC7-F241-47A5-B606-DD6CEE8E1CCF}"/>
              </a:ext>
            </a:extLst>
          </p:cNvPr>
          <p:cNvPicPr>
            <a:picLocks noChangeAspect="1"/>
          </p:cNvPicPr>
          <p:nvPr userDrawn="1"/>
        </p:nvPicPr>
        <p:blipFill>
          <a:blip r:embed="rId3"/>
          <a:stretch>
            <a:fillRect/>
          </a:stretch>
        </p:blipFill>
        <p:spPr>
          <a:xfrm>
            <a:off x="303533" y="6457900"/>
            <a:ext cx="552859" cy="304800"/>
          </a:xfrm>
          <a:prstGeom prst="rect">
            <a:avLst/>
          </a:prstGeom>
        </p:spPr>
      </p:pic>
    </p:spTree>
    <p:extLst>
      <p:ext uri="{BB962C8B-B14F-4D97-AF65-F5344CB8AC3E}">
        <p14:creationId xmlns:p14="http://schemas.microsoft.com/office/powerpoint/2010/main" val="1378961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ingle Lin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524256" y="1371601"/>
            <a:ext cx="11058144" cy="4754563"/>
          </a:xfrm>
        </p:spPr>
        <p:txBody>
          <a:bodyPr/>
          <a:lstStyle>
            <a:lvl1pPr>
              <a:defRPr b="0">
                <a:solidFill>
                  <a:srgbClr val="56606C"/>
                </a:solidFill>
              </a:defRPr>
            </a:lvl1pPr>
            <a:lvl2pPr>
              <a:buSzPct val="115000"/>
              <a:defRPr>
                <a:solidFill>
                  <a:srgbClr val="56606C"/>
                </a:solidFill>
              </a:defRPr>
            </a:lvl2pPr>
            <a:lvl3pPr>
              <a:defRPr>
                <a:solidFill>
                  <a:srgbClr val="56606C"/>
                </a:solidFill>
              </a:defRPr>
            </a:lvl3pPr>
            <a:lvl4pPr>
              <a:defRPr>
                <a:solidFill>
                  <a:srgbClr val="56606C"/>
                </a:solidFill>
              </a:defRPr>
            </a:lvl4pPr>
            <a:lvl5pPr>
              <a:defRPr>
                <a:solidFill>
                  <a:srgbClr val="56606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bwMode="gray">
          <a:xfrm>
            <a:off x="10472928" y="6291072"/>
            <a:ext cx="1109472" cy="365760"/>
          </a:xfrm>
          <a:prstGeom prst="rect">
            <a:avLst/>
          </a:prstGeom>
        </p:spPr>
        <p:txBody>
          <a:bodyPr vert="horz" lIns="91440" tIns="45720" rIns="91440" bIns="45720" rtlCol="0" anchor="ctr"/>
          <a:lstStyle>
            <a:lvl1pPr>
              <a:defRPr lang="en-US" smtClean="0"/>
            </a:lvl1pPr>
          </a:lstStyle>
          <a:p>
            <a:pPr defTabSz="457200"/>
            <a:fld id="{0A55921F-6EE2-4F14-B8AB-9B6D250547FC}" type="slidenum">
              <a:rPr lang="en-US" smtClean="0"/>
              <a:pPr defTabSz="457200"/>
              <a:t>‹#›</a:t>
            </a:fld>
            <a:endParaRPr lang="en-US" dirty="0"/>
          </a:p>
        </p:txBody>
      </p:sp>
      <p:sp>
        <p:nvSpPr>
          <p:cNvPr id="11" name="Title Placeholder 1"/>
          <p:cNvSpPr>
            <a:spLocks noGrp="1"/>
          </p:cNvSpPr>
          <p:nvPr>
            <p:ph type="title"/>
          </p:nvPr>
        </p:nvSpPr>
        <p:spPr bwMode="gray">
          <a:xfrm>
            <a:off x="524256" y="402336"/>
            <a:ext cx="11058144" cy="612648"/>
          </a:xfrm>
          <a:prstGeom prst="rect">
            <a:avLst/>
          </a:prstGeom>
          <a:solidFill>
            <a:schemeClr val="bg1"/>
          </a:solidFill>
        </p:spPr>
        <p:txBody>
          <a:bodyPr/>
          <a:lstStyle>
            <a:lvl1pPr>
              <a:defRPr lang="en-US" dirty="0">
                <a:solidFill>
                  <a:schemeClr val="tx2"/>
                </a:solidFill>
              </a:defRPr>
            </a:lvl1pPr>
          </a:lstStyle>
          <a:p>
            <a:pPr lvl="0" defTabSz="457200">
              <a:lnSpc>
                <a:spcPct val="80000"/>
              </a:lnSpc>
              <a:buFont typeface="Arial"/>
            </a:pPr>
            <a:r>
              <a:rPr lang="en-US" dirty="0"/>
              <a:t>Click to edit Master title style</a:t>
            </a:r>
          </a:p>
        </p:txBody>
      </p:sp>
      <p:sp>
        <p:nvSpPr>
          <p:cNvPr id="6" name="Footer Placeholder 4"/>
          <p:cNvSpPr>
            <a:spLocks noGrp="1"/>
          </p:cNvSpPr>
          <p:nvPr>
            <p:ph type="ftr" sz="quarter" idx="3"/>
          </p:nvPr>
        </p:nvSpPr>
        <p:spPr bwMode="gray">
          <a:xfrm>
            <a:off x="1915256" y="6282833"/>
            <a:ext cx="7184341" cy="365125"/>
          </a:xfrm>
          <a:prstGeom prst="rect">
            <a:avLst/>
          </a:prstGeom>
        </p:spPr>
        <p:txBody>
          <a:bodyPr vert="horz" lIns="91440" tIns="45720" rIns="91440" bIns="45720" rtlCol="0" anchor="ctr"/>
          <a:lstStyle>
            <a:lvl1pPr algn="ctr">
              <a:defRPr sz="1200">
                <a:solidFill>
                  <a:srgbClr val="005684"/>
                </a:solidFill>
              </a:defRPr>
            </a:lvl1pPr>
          </a:lstStyle>
          <a:p>
            <a:pPr algn="l"/>
            <a:r>
              <a:rPr lang="en-US" dirty="0"/>
              <a:t>INSURANCE | RISK MANAGEMENT | SURETY | EMPLOYEE BENEFITS</a:t>
            </a:r>
          </a:p>
        </p:txBody>
      </p:sp>
    </p:spTree>
    <p:extLst>
      <p:ext uri="{BB962C8B-B14F-4D97-AF65-F5344CB8AC3E}">
        <p14:creationId xmlns:p14="http://schemas.microsoft.com/office/powerpoint/2010/main" val="53300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DD9C8446-696E-6942-B6C8-CC9CAD0B34E0}" type="datetime1">
              <a:rPr lang="en-US" smtClean="0"/>
              <a:pPr/>
              <a:t>8/14/2023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F5592931-05C6-8543-8B6E-A8BD29BD5C2B}" type="datetime1">
              <a:rPr lang="en-US" smtClean="0"/>
              <a:pPr/>
              <a:t>8/14/2023</a:t>
            </a:fld>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7E7AB22C-8B7E-9B4A-8C65-396C3C874D86}" type="datetime1">
              <a:rPr lang="en-US" smtClean="0"/>
              <a:pPr/>
              <a:t>8/14/2023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8CE9AC2A-20AD-8C48-B5EB-B5322BDBCDEE}" type="datetime1">
              <a:rPr lang="en-US" smtClean="0"/>
              <a:pPr/>
              <a:t>8/14/2023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4CF75428-5BE0-934D-BB71-675F8E23A386}" type="datetime1">
              <a:rPr lang="en-US" smtClean="0"/>
              <a:pPr/>
              <a:t>8/14/2023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9A85C5CA-AE29-AB4C-8F85-0373C72001D8}" type="datetime1">
              <a:rPr lang="en-US" smtClean="0"/>
              <a:pPr/>
              <a:t>8/14/2023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75594855-01E8-5A4B-B2B8-E2ECEF879100}" type="datetime1">
              <a:rPr lang="en-US" smtClean="0"/>
              <a:pPr/>
              <a:t>8/14/2023</a:t>
            </a:fld>
            <a:endParaRPr lang="en-US" dirty="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B562DF68-3089-814D-8A14-C651FE91885E}" type="datetime1">
              <a:rPr lang="en-US" smtClean="0"/>
              <a:pPr/>
              <a:t>8/14/2023</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 id="2147483667" r:id="rId14"/>
    <p:sldLayoutId id="2147483670"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brainyquote.com/quotes/authors/b/benjamin_franklin.html"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723083" y="779461"/>
            <a:ext cx="7204346" cy="2762250"/>
          </a:xfrm>
        </p:spPr>
        <p:txBody>
          <a:bodyPr anchor="b">
            <a:normAutofit/>
          </a:bodyPr>
          <a:lstStyle/>
          <a:p>
            <a:pPr algn="ctr"/>
            <a:r>
              <a:rPr lang="en-US" sz="4000" dirty="0"/>
              <a:t>WORKERS’ COMPENSATION AFFECTS OUR</a:t>
            </a:r>
            <a:br>
              <a:rPr lang="en-US" sz="4000" dirty="0"/>
            </a:br>
            <a:r>
              <a:rPr lang="en-US" sz="4000" dirty="0"/>
              <a:t>SAFETEY PROGRAM</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538843" y="4697414"/>
            <a:ext cx="6220277" cy="1160462"/>
          </a:xfrm>
        </p:spPr>
        <p:txBody>
          <a:bodyPr>
            <a:normAutofit/>
          </a:bodyPr>
          <a:lstStyle/>
          <a:p>
            <a:r>
              <a:rPr lang="en-US" dirty="0"/>
              <a:t>Brenda Rice </a:t>
            </a:r>
          </a:p>
          <a:p>
            <a:r>
              <a:rPr lang="en-US" dirty="0"/>
              <a:t>IMA Risk Control Advisor</a:t>
            </a:r>
          </a:p>
          <a:p>
            <a:endParaRPr lang="en-US" dirty="0"/>
          </a:p>
        </p:txBody>
      </p:sp>
      <p:pic>
        <p:nvPicPr>
          <p:cNvPr id="4" name="Picture 3" descr="A picture containing text, sign, clipart&#10;&#10;Description automatically generated">
            <a:extLst>
              <a:ext uri="{FF2B5EF4-FFF2-40B4-BE49-F238E27FC236}">
                <a16:creationId xmlns:a16="http://schemas.microsoft.com/office/drawing/2014/main" id="{C3AA59DF-0668-CE12-69E4-30AB2FC25E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1264" y="5857876"/>
            <a:ext cx="1506165" cy="746535"/>
          </a:xfrm>
          <a:prstGeom prst="rect">
            <a:avLst/>
          </a:prstGeom>
        </p:spPr>
      </p:pic>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A29517-96F2-4C5B-A6BF-A0E4844EAE5C}"/>
              </a:ext>
            </a:extLst>
          </p:cNvPr>
          <p:cNvSpPr>
            <a:spLocks noGrp="1"/>
          </p:cNvSpPr>
          <p:nvPr>
            <p:ph type="ctrTitle"/>
          </p:nvPr>
        </p:nvSpPr>
        <p:spPr>
          <a:xfrm>
            <a:off x="2112264" y="2071434"/>
            <a:ext cx="5742432" cy="1271016"/>
          </a:xfrm>
        </p:spPr>
        <p:txBody>
          <a:bodyPr/>
          <a:lstStyle/>
          <a:p>
            <a:r>
              <a:rPr lang="en-US" sz="5500" dirty="0"/>
              <a:t>Lagtime </a:t>
            </a:r>
          </a:p>
        </p:txBody>
      </p:sp>
      <p:sp>
        <p:nvSpPr>
          <p:cNvPr id="5" name="Slide Number Placeholder 4">
            <a:extLst>
              <a:ext uri="{FF2B5EF4-FFF2-40B4-BE49-F238E27FC236}">
                <a16:creationId xmlns:a16="http://schemas.microsoft.com/office/drawing/2014/main" id="{199C0A2B-6557-4659-B8BA-B4FA736E5EBA}"/>
              </a:ext>
            </a:extLst>
          </p:cNvPr>
          <p:cNvSpPr>
            <a:spLocks noGrp="1"/>
          </p:cNvSpPr>
          <p:nvPr>
            <p:ph type="sldNum" sz="quarter" idx="4"/>
          </p:nvPr>
        </p:nvSpPr>
        <p:spPr bwMode="gray">
          <a:xfrm>
            <a:off x="7854696" y="6291072"/>
            <a:ext cx="832104" cy="365760"/>
          </a:xfrm>
          <a:prstGeom prst="rect">
            <a:avLst/>
          </a:prstGeom>
        </p:spPr>
        <p:txBody>
          <a:bodyPr vert="horz" lIns="91440" tIns="45720" rIns="91440" bIns="45720" rtlCol="0" anchor="ctr"/>
          <a:lstStyle>
            <a:defPPr>
              <a:defRPr lang="en-US"/>
            </a:defPPr>
            <a:lvl1pPr marL="0" algn="l" defTabSz="914400" rtl="0" eaLnBrk="1" latinLnBrk="0" hangingPunct="1">
              <a:defRPr lang="en-US" sz="1200" kern="1200" smtClean="0">
                <a:solidFill>
                  <a:srgbClr val="00568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0A55921F-6EE2-4F14-B8AB-9B6D250547FC}" type="slidenum">
              <a:rPr lang="en-US" smtClean="0"/>
              <a:pPr algn="r" defTabSz="457200">
                <a:defRPr/>
              </a:pPr>
              <a:t>10</a:t>
            </a:fld>
            <a:endParaRPr lang="en-US" altLang="en-US" dirty="0"/>
          </a:p>
        </p:txBody>
      </p:sp>
    </p:spTree>
    <p:extLst>
      <p:ext uri="{BB962C8B-B14F-4D97-AF65-F5344CB8AC3E}">
        <p14:creationId xmlns:p14="http://schemas.microsoft.com/office/powerpoint/2010/main" val="3383914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14DC8C-2192-4123-A14E-937CEB07E4EF}"/>
              </a:ext>
            </a:extLst>
          </p:cNvPr>
          <p:cNvSpPr>
            <a:spLocks noGrp="1"/>
          </p:cNvSpPr>
          <p:nvPr>
            <p:ph type="title"/>
          </p:nvPr>
        </p:nvSpPr>
        <p:spPr>
          <a:xfrm>
            <a:off x="1167492" y="381000"/>
            <a:ext cx="9779183" cy="1325563"/>
          </a:xfrm>
        </p:spPr>
        <p:txBody>
          <a:bodyPr anchor="b">
            <a:normAutofit/>
          </a:bodyPr>
          <a:lstStyle/>
          <a:p>
            <a:pPr defTabSz="685800">
              <a:spcBef>
                <a:spcPts val="0"/>
              </a:spcBef>
            </a:pPr>
            <a:r>
              <a:rPr lang="en-US" sz="4400" dirty="0"/>
              <a:t>Why Are Claims Typically Reported Late?</a:t>
            </a:r>
          </a:p>
        </p:txBody>
      </p:sp>
      <p:sp>
        <p:nvSpPr>
          <p:cNvPr id="2" name="Content Placeholder 1"/>
          <p:cNvSpPr>
            <a:spLocks noGrp="1"/>
          </p:cNvSpPr>
          <p:nvPr>
            <p:ph idx="1"/>
          </p:nvPr>
        </p:nvSpPr>
        <p:spPr>
          <a:xfrm>
            <a:off x="1231509" y="2087563"/>
            <a:ext cx="10230579" cy="4129223"/>
          </a:xfrm>
        </p:spPr>
        <p:txBody>
          <a:bodyPr>
            <a:noAutofit/>
          </a:bodyPr>
          <a:lstStyle/>
          <a:p>
            <a:pPr marL="257175" indent="-257175">
              <a:spcAft>
                <a:spcPts val="1350"/>
              </a:spcAft>
              <a:buFont typeface="Wingdings" panose="05000000000000000000" pitchFamily="2" charset="2"/>
              <a:buChar char="§"/>
            </a:pPr>
            <a:r>
              <a:rPr lang="en-US" sz="2400" dirty="0"/>
              <a:t>Employee and Employer attitudes towards workplace injuries</a:t>
            </a:r>
          </a:p>
          <a:p>
            <a:pPr marL="257175" indent="-257175">
              <a:spcAft>
                <a:spcPts val="1350"/>
              </a:spcAft>
              <a:buFont typeface="Wingdings" panose="05000000000000000000" pitchFamily="2" charset="2"/>
              <a:buChar char="§"/>
            </a:pPr>
            <a:r>
              <a:rPr lang="en-US" sz="2400" dirty="0"/>
              <a:t>“Macho Syndrome”</a:t>
            </a:r>
          </a:p>
          <a:p>
            <a:pPr marL="257175" indent="-257175">
              <a:spcAft>
                <a:spcPts val="1350"/>
              </a:spcAft>
              <a:buFont typeface="Wingdings" panose="05000000000000000000" pitchFamily="2" charset="2"/>
              <a:buChar char="§"/>
            </a:pPr>
            <a:r>
              <a:rPr lang="en-US" sz="2400" dirty="0"/>
              <a:t>Ability for overtime is impeded</a:t>
            </a:r>
          </a:p>
          <a:p>
            <a:pPr marL="257175" indent="-257175">
              <a:spcAft>
                <a:spcPts val="1350"/>
              </a:spcAft>
              <a:buFont typeface="Wingdings" panose="05000000000000000000" pitchFamily="2" charset="2"/>
              <a:buChar char="§"/>
            </a:pPr>
            <a:r>
              <a:rPr lang="en-US" sz="2400" dirty="0"/>
              <a:t>Employee doesn’t understand the claim reporting and work comp process</a:t>
            </a:r>
          </a:p>
          <a:p>
            <a:pPr marL="257175" indent="-257175">
              <a:spcAft>
                <a:spcPts val="1350"/>
              </a:spcAft>
              <a:buFont typeface="Wingdings" panose="05000000000000000000" pitchFamily="2" charset="2"/>
              <a:buChar char="§"/>
            </a:pPr>
            <a:r>
              <a:rPr lang="en-US" sz="2400" dirty="0"/>
              <a:t>Employees are afraid that they will jeopardize their employment</a:t>
            </a:r>
          </a:p>
          <a:p>
            <a:pPr marL="257175" indent="-257175">
              <a:spcAft>
                <a:spcPts val="1350"/>
              </a:spcAft>
              <a:buFont typeface="Wingdings" panose="05000000000000000000" pitchFamily="2" charset="2"/>
              <a:buChar char="§"/>
            </a:pPr>
            <a:r>
              <a:rPr lang="en-US" sz="2400" dirty="0"/>
              <a:t>Many employers and employees are unaware of the benefits of prompt claim reporting</a:t>
            </a:r>
          </a:p>
        </p:txBody>
      </p:sp>
      <p:sp>
        <p:nvSpPr>
          <p:cNvPr id="7" name="Date Placeholder 3">
            <a:extLst>
              <a:ext uri="{FF2B5EF4-FFF2-40B4-BE49-F238E27FC236}">
                <a16:creationId xmlns:a16="http://schemas.microsoft.com/office/drawing/2014/main" id="{CA8DF41C-D899-B882-2ABC-F61A7A8A5696}"/>
              </a:ext>
            </a:extLst>
          </p:cNvPr>
          <p:cNvSpPr>
            <a:spLocks noGrp="1"/>
          </p:cNvSpPr>
          <p:nvPr>
            <p:ph type="dt" sz="half" idx="2"/>
          </p:nvPr>
        </p:nvSpPr>
        <p:spPr>
          <a:xfrm>
            <a:off x="381000" y="6356350"/>
            <a:ext cx="1701018" cy="365125"/>
          </a:xfrm>
        </p:spPr>
        <p:txBody>
          <a:bodyPr/>
          <a:lstStyle/>
          <a:p>
            <a:pPr>
              <a:spcAft>
                <a:spcPts val="600"/>
              </a:spcAft>
            </a:pPr>
            <a:fld id="{8CE9AC2A-20AD-8C48-B5EB-B5322BDBCDEE}" type="datetime1">
              <a:rPr lang="en-US" smtClean="0"/>
              <a:pPr>
                <a:spcAft>
                  <a:spcPts val="600"/>
                </a:spcAft>
              </a:pPr>
              <a:t>8/14/2023</a:t>
            </a:fld>
            <a:endParaRPr lang="en-US" dirty="0"/>
          </a:p>
        </p:txBody>
      </p:sp>
      <p:sp>
        <p:nvSpPr>
          <p:cNvPr id="9" name="Slide Number Placeholder 5">
            <a:extLst>
              <a:ext uri="{FF2B5EF4-FFF2-40B4-BE49-F238E27FC236}">
                <a16:creationId xmlns:a16="http://schemas.microsoft.com/office/drawing/2014/main" id="{C04CBDCD-2BBE-4C29-1F0C-721FEC9356BB}"/>
              </a:ext>
            </a:extLst>
          </p:cNvPr>
          <p:cNvSpPr>
            <a:spLocks noGrp="1"/>
          </p:cNvSpPr>
          <p:nvPr>
            <p:ph type="sldNum" sz="quarter" idx="4"/>
          </p:nvPr>
        </p:nvSpPr>
        <p:spPr>
          <a:xfrm>
            <a:off x="10153276" y="6356350"/>
            <a:ext cx="1657723" cy="365125"/>
          </a:xfrm>
        </p:spPr>
        <p:txBody>
          <a:bodyPr/>
          <a:lstStyle/>
          <a:p>
            <a:pPr>
              <a:spcAft>
                <a:spcPts val="600"/>
              </a:spcAft>
            </a:pPr>
            <a:fld id="{294A09A9-5501-47C1-A89A-A340965A2BE2}" type="slidenum">
              <a:rPr lang="en-US" smtClean="0"/>
              <a:pPr>
                <a:spcAft>
                  <a:spcPts val="600"/>
                </a:spcAft>
              </a:pPr>
              <a:t>11</a:t>
            </a:fld>
            <a:endParaRPr lang="en-US" dirty="0"/>
          </a:p>
        </p:txBody>
      </p:sp>
      <p:sp>
        <p:nvSpPr>
          <p:cNvPr id="3" name="Footer Placeholder 4">
            <a:extLst>
              <a:ext uri="{FF2B5EF4-FFF2-40B4-BE49-F238E27FC236}">
                <a16:creationId xmlns:a16="http://schemas.microsoft.com/office/drawing/2014/main" id="{B332B34E-16CA-5BB6-5546-8DC0836E4221}"/>
              </a:ext>
            </a:extLst>
          </p:cNvPr>
          <p:cNvSpPr>
            <a:spLocks noGrp="1"/>
          </p:cNvSpPr>
          <p:nvPr>
            <p:ph type="ftr" sz="quarter" idx="3"/>
          </p:nvPr>
        </p:nvSpPr>
        <p:spPr>
          <a:xfrm>
            <a:off x="4038600" y="6356350"/>
            <a:ext cx="4114800" cy="365125"/>
          </a:xfrm>
        </p:spPr>
        <p:txBody>
          <a:bodyPr anchor="ctr">
            <a:normAutofit/>
          </a:bodyPr>
          <a:lstStyle/>
          <a:p>
            <a:pPr>
              <a:lnSpc>
                <a:spcPct val="90000"/>
              </a:lnSpc>
              <a:spcAft>
                <a:spcPts val="600"/>
              </a:spcAft>
            </a:pPr>
            <a:r>
              <a:rPr lang="en-US" sz="1000" dirty="0"/>
              <a:t>INSURANCE | RISK MANAGEMENT | SURETY | EMPLOYEE BENEFITS</a:t>
            </a:r>
          </a:p>
        </p:txBody>
      </p:sp>
      <p:pic>
        <p:nvPicPr>
          <p:cNvPr id="4" name="Picture 3" descr="A picture containing text, sign, clipart&#10;&#10;Description automatically generated">
            <a:extLst>
              <a:ext uri="{FF2B5EF4-FFF2-40B4-BE49-F238E27FC236}">
                <a16:creationId xmlns:a16="http://schemas.microsoft.com/office/drawing/2014/main" id="{E2382E49-0553-44BE-18D3-AC14998CC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5139" y="5835376"/>
            <a:ext cx="1506165" cy="746535"/>
          </a:xfrm>
          <a:prstGeom prst="rect">
            <a:avLst/>
          </a:prstGeom>
        </p:spPr>
      </p:pic>
    </p:spTree>
    <p:extLst>
      <p:ext uri="{BB962C8B-B14F-4D97-AF65-F5344CB8AC3E}">
        <p14:creationId xmlns:p14="http://schemas.microsoft.com/office/powerpoint/2010/main" val="1994263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11CEDE3-C678-BBE4-2302-54127EFF7FC8}"/>
              </a:ext>
            </a:extLst>
          </p:cNvPr>
          <p:cNvSpPr>
            <a:spLocks noGrp="1"/>
          </p:cNvSpPr>
          <p:nvPr>
            <p:ph type="dt" sz="half" idx="2"/>
          </p:nvPr>
        </p:nvSpPr>
        <p:spPr/>
        <p:txBody>
          <a:bodyPr/>
          <a:lstStyle/>
          <a:p>
            <a:fld id="{8CE9AC2A-20AD-8C48-B5EB-B5322BDBCDEE}" type="datetime1">
              <a:rPr lang="en-US" smtClean="0"/>
              <a:pPr/>
              <a:t>8/14/2023</a:t>
            </a:fld>
            <a:endParaRPr lang="en-US" dirty="0"/>
          </a:p>
        </p:txBody>
      </p:sp>
      <p:sp>
        <p:nvSpPr>
          <p:cNvPr id="6" name="Slide Number Placeholder 5">
            <a:extLst>
              <a:ext uri="{FF2B5EF4-FFF2-40B4-BE49-F238E27FC236}">
                <a16:creationId xmlns:a16="http://schemas.microsoft.com/office/drawing/2014/main" id="{AE38F87A-288E-9B20-B848-22D208BA010C}"/>
              </a:ext>
            </a:extLst>
          </p:cNvPr>
          <p:cNvSpPr>
            <a:spLocks noGrp="1"/>
          </p:cNvSpPr>
          <p:nvPr>
            <p:ph type="sldNum" sz="quarter" idx="4"/>
          </p:nvPr>
        </p:nvSpPr>
        <p:spPr/>
        <p:txBody>
          <a:bodyPr/>
          <a:lstStyle/>
          <a:p>
            <a:fld id="{294A09A9-5501-47C1-A89A-A340965A2BE2}" type="slidenum">
              <a:rPr lang="en-US" smtClean="0"/>
              <a:pPr/>
              <a:t>12</a:t>
            </a:fld>
            <a:endParaRPr lang="en-US" dirty="0"/>
          </a:p>
        </p:txBody>
      </p:sp>
      <p:pic>
        <p:nvPicPr>
          <p:cNvPr id="7" name="Picture 6" descr="A picture containing cup, table, indoor, next&#10;&#10;Description automatically generated">
            <a:extLst>
              <a:ext uri="{FF2B5EF4-FFF2-40B4-BE49-F238E27FC236}">
                <a16:creationId xmlns:a16="http://schemas.microsoft.com/office/drawing/2014/main" id="{9A0F8848-ACD1-FF6A-8836-26BBA51DB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5947" y="1863725"/>
            <a:ext cx="2894658" cy="4707594"/>
          </a:xfrm>
          <a:prstGeom prst="rect">
            <a:avLst/>
          </a:prstGeom>
        </p:spPr>
      </p:pic>
      <p:sp>
        <p:nvSpPr>
          <p:cNvPr id="8" name="Content Placeholder 1">
            <a:extLst>
              <a:ext uri="{FF2B5EF4-FFF2-40B4-BE49-F238E27FC236}">
                <a16:creationId xmlns:a16="http://schemas.microsoft.com/office/drawing/2014/main" id="{88F1C71F-DE1B-2E6E-82E4-19250FCDA0F3}"/>
              </a:ext>
            </a:extLst>
          </p:cNvPr>
          <p:cNvSpPr txBox="1">
            <a:spLocks/>
          </p:cNvSpPr>
          <p:nvPr/>
        </p:nvSpPr>
        <p:spPr>
          <a:xfrm>
            <a:off x="847325" y="1744732"/>
            <a:ext cx="7429560" cy="451153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spcAft>
                <a:spcPts val="450"/>
              </a:spcAft>
              <a:buFont typeface="Wingdings" panose="05000000000000000000" pitchFamily="2" charset="2"/>
              <a:buChar char="§"/>
            </a:pPr>
            <a:r>
              <a:rPr lang="en-US" sz="2400" dirty="0"/>
              <a:t>Immediate investigation</a:t>
            </a:r>
          </a:p>
          <a:p>
            <a:pPr marL="257175" indent="-257175">
              <a:spcAft>
                <a:spcPts val="450"/>
              </a:spcAft>
              <a:buFont typeface="Wingdings" panose="05000000000000000000" pitchFamily="2" charset="2"/>
              <a:buChar char="§"/>
            </a:pPr>
            <a:r>
              <a:rPr lang="en-US" sz="2400" dirty="0"/>
              <a:t>Decrease in litigation and associated costs</a:t>
            </a:r>
          </a:p>
          <a:p>
            <a:pPr marL="257175" indent="-257175">
              <a:spcAft>
                <a:spcPts val="450"/>
              </a:spcAft>
              <a:buFont typeface="Wingdings" panose="05000000000000000000" pitchFamily="2" charset="2"/>
              <a:buChar char="§"/>
            </a:pPr>
            <a:r>
              <a:rPr lang="en-US" sz="2400" dirty="0"/>
              <a:t>Decrease in work comp fraud due to early identification</a:t>
            </a:r>
          </a:p>
          <a:p>
            <a:pPr marL="257175" indent="-257175">
              <a:spcAft>
                <a:spcPts val="450"/>
              </a:spcAft>
              <a:buFont typeface="Wingdings" panose="05000000000000000000" pitchFamily="2" charset="2"/>
              <a:buChar char="§"/>
            </a:pPr>
            <a:r>
              <a:rPr lang="en-US" sz="2400" dirty="0"/>
              <a:t>Quicker resolution of the claim</a:t>
            </a:r>
          </a:p>
          <a:p>
            <a:pPr marL="257175" indent="-257175">
              <a:spcAft>
                <a:spcPts val="450"/>
              </a:spcAft>
              <a:buFont typeface="Wingdings" panose="05000000000000000000" pitchFamily="2" charset="2"/>
              <a:buChar char="§"/>
            </a:pPr>
            <a:r>
              <a:rPr lang="en-US" sz="2400" dirty="0"/>
              <a:t>Reduction in lost time from work and associated costs</a:t>
            </a:r>
          </a:p>
          <a:p>
            <a:pPr marL="257175" indent="-257175">
              <a:spcAft>
                <a:spcPts val="450"/>
              </a:spcAft>
              <a:buFont typeface="Wingdings" panose="05000000000000000000" pitchFamily="2" charset="2"/>
              <a:buChar char="§"/>
            </a:pPr>
            <a:r>
              <a:rPr lang="en-US" sz="2400" dirty="0"/>
              <a:t>Ensuring the employee receives prompt, necessary medical attention</a:t>
            </a:r>
          </a:p>
          <a:p>
            <a:pPr marL="257175" indent="-257175">
              <a:spcAft>
                <a:spcPts val="450"/>
              </a:spcAft>
              <a:buFont typeface="Wingdings" panose="05000000000000000000" pitchFamily="2" charset="2"/>
              <a:buChar char="§"/>
            </a:pPr>
            <a:r>
              <a:rPr lang="en-US" sz="2400" dirty="0"/>
              <a:t>Promoting a positive workplace culture</a:t>
            </a:r>
          </a:p>
          <a:p>
            <a:pPr>
              <a:spcAft>
                <a:spcPts val="450"/>
              </a:spcAft>
            </a:pPr>
            <a:endParaRPr lang="en-US" sz="1800" dirty="0">
              <a:latin typeface="Baskerville Old Face" panose="02020602080505020303" pitchFamily="18" charset="0"/>
            </a:endParaRPr>
          </a:p>
        </p:txBody>
      </p:sp>
      <p:sp>
        <p:nvSpPr>
          <p:cNvPr id="9" name="Title 3">
            <a:extLst>
              <a:ext uri="{FF2B5EF4-FFF2-40B4-BE49-F238E27FC236}">
                <a16:creationId xmlns:a16="http://schemas.microsoft.com/office/drawing/2014/main" id="{B8425346-9C9F-F536-90E8-7771BF342BD6}"/>
              </a:ext>
            </a:extLst>
          </p:cNvPr>
          <p:cNvSpPr>
            <a:spLocks noGrp="1"/>
          </p:cNvSpPr>
          <p:nvPr>
            <p:ph type="title"/>
          </p:nvPr>
        </p:nvSpPr>
        <p:spPr>
          <a:xfrm>
            <a:off x="494784" y="442913"/>
            <a:ext cx="9780587" cy="1325563"/>
          </a:xfrm>
        </p:spPr>
        <p:txBody>
          <a:bodyPr/>
          <a:lstStyle/>
          <a:p>
            <a:pPr defTabSz="685800">
              <a:spcBef>
                <a:spcPts val="0"/>
              </a:spcBef>
            </a:pPr>
            <a:r>
              <a:rPr lang="en-US" sz="4400" b="0" dirty="0">
                <a:ea typeface="+mn-ea"/>
                <a:cs typeface="+mn-cs"/>
              </a:rPr>
              <a:t>Prompt Claim Reporting Allows For…</a:t>
            </a:r>
            <a:br>
              <a:rPr lang="en-US" sz="4400" b="0" dirty="0">
                <a:ea typeface="+mn-ea"/>
                <a:cs typeface="+mn-cs"/>
              </a:rPr>
            </a:br>
            <a:endParaRPr lang="en-US" sz="4400" b="0" dirty="0"/>
          </a:p>
        </p:txBody>
      </p:sp>
      <p:sp>
        <p:nvSpPr>
          <p:cNvPr id="10" name="Footer Placeholder 4">
            <a:extLst>
              <a:ext uri="{FF2B5EF4-FFF2-40B4-BE49-F238E27FC236}">
                <a16:creationId xmlns:a16="http://schemas.microsoft.com/office/drawing/2014/main" id="{016E4B0F-9D5F-E94E-782D-F8DEBB593A12}"/>
              </a:ext>
            </a:extLst>
          </p:cNvPr>
          <p:cNvSpPr>
            <a:spLocks noGrp="1"/>
          </p:cNvSpPr>
          <p:nvPr>
            <p:ph type="ftr" sz="quarter" idx="3"/>
          </p:nvPr>
        </p:nvSpPr>
        <p:spPr>
          <a:xfrm>
            <a:off x="2612918" y="6294437"/>
            <a:ext cx="4114800" cy="365125"/>
          </a:xfrm>
        </p:spPr>
        <p:txBody>
          <a:bodyPr anchor="ctr">
            <a:normAutofit/>
          </a:bodyPr>
          <a:lstStyle/>
          <a:p>
            <a:pPr>
              <a:lnSpc>
                <a:spcPct val="90000"/>
              </a:lnSpc>
              <a:spcAft>
                <a:spcPts val="600"/>
              </a:spcAft>
            </a:pPr>
            <a:r>
              <a:rPr lang="en-US" sz="1000" dirty="0"/>
              <a:t>INSURANCE | RISK MANAGEMENT | SURETY | EMPLOYEE BENEFITS</a:t>
            </a:r>
          </a:p>
        </p:txBody>
      </p:sp>
      <p:pic>
        <p:nvPicPr>
          <p:cNvPr id="11" name="Picture 10" descr="A picture containing text, sign, clipart&#10;&#10;Description automatically generated">
            <a:extLst>
              <a:ext uri="{FF2B5EF4-FFF2-40B4-BE49-F238E27FC236}">
                <a16:creationId xmlns:a16="http://schemas.microsoft.com/office/drawing/2014/main" id="{29D65A7C-DDDB-82FF-7573-08BBAF57E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5842" y="6074877"/>
            <a:ext cx="1199711" cy="594640"/>
          </a:xfrm>
          <a:prstGeom prst="rect">
            <a:avLst/>
          </a:prstGeom>
        </p:spPr>
      </p:pic>
    </p:spTree>
    <p:extLst>
      <p:ext uri="{BB962C8B-B14F-4D97-AF65-F5344CB8AC3E}">
        <p14:creationId xmlns:p14="http://schemas.microsoft.com/office/powerpoint/2010/main" val="713217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B68B44-1B85-495A-9C67-900BD6EA285C}"/>
              </a:ext>
            </a:extLst>
          </p:cNvPr>
          <p:cNvSpPr>
            <a:spLocks noGrp="1"/>
          </p:cNvSpPr>
          <p:nvPr>
            <p:ph type="title"/>
          </p:nvPr>
        </p:nvSpPr>
        <p:spPr>
          <a:xfrm>
            <a:off x="1167492" y="381001"/>
            <a:ext cx="9779183" cy="1271530"/>
          </a:xfrm>
        </p:spPr>
        <p:txBody>
          <a:bodyPr anchor="b">
            <a:normAutofit fontScale="90000"/>
          </a:bodyPr>
          <a:lstStyle/>
          <a:p>
            <a:r>
              <a:rPr lang="en-US" sz="4400" dirty="0"/>
              <a:t>Post Accident – claim investigation</a:t>
            </a:r>
            <a:br>
              <a:rPr lang="en-US" sz="4400" dirty="0"/>
            </a:br>
            <a:endParaRPr lang="en-US" sz="4400" dirty="0"/>
          </a:p>
        </p:txBody>
      </p:sp>
      <p:sp>
        <p:nvSpPr>
          <p:cNvPr id="11" name="Date Placeholder 3">
            <a:extLst>
              <a:ext uri="{FF2B5EF4-FFF2-40B4-BE49-F238E27FC236}">
                <a16:creationId xmlns:a16="http://schemas.microsoft.com/office/drawing/2014/main" id="{06ABB81C-9727-8AFB-F830-D69E12D5C302}"/>
              </a:ext>
            </a:extLst>
          </p:cNvPr>
          <p:cNvSpPr>
            <a:spLocks noGrp="1"/>
          </p:cNvSpPr>
          <p:nvPr>
            <p:ph type="dt" sz="half" idx="2"/>
          </p:nvPr>
        </p:nvSpPr>
        <p:spPr>
          <a:xfrm>
            <a:off x="381000" y="6356350"/>
            <a:ext cx="2743200" cy="365125"/>
          </a:xfrm>
        </p:spPr>
        <p:txBody>
          <a:bodyPr/>
          <a:lstStyle/>
          <a:p>
            <a:pPr>
              <a:spcAft>
                <a:spcPts val="600"/>
              </a:spcAft>
            </a:pPr>
            <a:fld id="{DD9C8446-696E-6942-B6C8-CC9CAD0B34E0}" type="datetime1">
              <a:rPr lang="en-US" smtClean="0"/>
              <a:pPr>
                <a:spcAft>
                  <a:spcPts val="600"/>
                </a:spcAft>
              </a:pPr>
              <a:t>8/14/2023</a:t>
            </a:fld>
            <a:endParaRPr lang="en-US" dirty="0"/>
          </a:p>
        </p:txBody>
      </p:sp>
      <p:sp>
        <p:nvSpPr>
          <p:cNvPr id="5" name="Footer Placeholder 4">
            <a:extLst>
              <a:ext uri="{FF2B5EF4-FFF2-40B4-BE49-F238E27FC236}">
                <a16:creationId xmlns:a16="http://schemas.microsoft.com/office/drawing/2014/main" id="{A26A3B25-00D7-45EE-92E3-2D9057C86A41}"/>
              </a:ext>
            </a:extLst>
          </p:cNvPr>
          <p:cNvSpPr>
            <a:spLocks noGrp="1"/>
          </p:cNvSpPr>
          <p:nvPr>
            <p:ph type="ftr" sz="quarter" idx="3"/>
          </p:nvPr>
        </p:nvSpPr>
        <p:spPr>
          <a:xfrm>
            <a:off x="3355554" y="6366984"/>
            <a:ext cx="4114800" cy="365125"/>
          </a:xfrm>
        </p:spPr>
        <p:txBody>
          <a:bodyPr anchor="ctr">
            <a:normAutofit/>
          </a:bodyPr>
          <a:lstStyle/>
          <a:p>
            <a:pPr>
              <a:lnSpc>
                <a:spcPct val="90000"/>
              </a:lnSpc>
              <a:spcAft>
                <a:spcPts val="600"/>
              </a:spcAft>
            </a:pPr>
            <a:r>
              <a:rPr lang="en-US" sz="1000" dirty="0"/>
              <a:t>INSURANCE | RISK MANAGEMENT | SURETY | EMPLOYEE BENEFITS</a:t>
            </a:r>
          </a:p>
        </p:txBody>
      </p:sp>
      <p:sp>
        <p:nvSpPr>
          <p:cNvPr id="3" name="Slide Number Placeholder 2">
            <a:extLst>
              <a:ext uri="{FF2B5EF4-FFF2-40B4-BE49-F238E27FC236}">
                <a16:creationId xmlns:a16="http://schemas.microsoft.com/office/drawing/2014/main" id="{E0EAD468-BC2C-4226-86BD-3F4EB6FF4F9E}"/>
              </a:ext>
            </a:extLst>
          </p:cNvPr>
          <p:cNvSpPr>
            <a:spLocks noGrp="1"/>
          </p:cNvSpPr>
          <p:nvPr>
            <p:ph type="sldNum" sz="quarter" idx="4"/>
          </p:nvPr>
        </p:nvSpPr>
        <p:spPr>
          <a:xfrm>
            <a:off x="10153276" y="6356350"/>
            <a:ext cx="1657723" cy="365125"/>
          </a:xfrm>
        </p:spPr>
        <p:txBody>
          <a:bodyPr anchor="ctr">
            <a:normAutofit/>
          </a:bodyPr>
          <a:lstStyle/>
          <a:p>
            <a:pPr defTabSz="457200">
              <a:spcAft>
                <a:spcPts val="600"/>
              </a:spcAft>
            </a:pPr>
            <a:fld id="{0A55921F-6EE2-4F14-B8AB-9B6D250547FC}" type="slidenum">
              <a:rPr lang="en-US" smtClean="0"/>
              <a:pPr defTabSz="457200">
                <a:spcAft>
                  <a:spcPts val="600"/>
                </a:spcAft>
              </a:pPr>
              <a:t>13</a:t>
            </a:fld>
            <a:endParaRPr lang="en-US" dirty="0"/>
          </a:p>
        </p:txBody>
      </p:sp>
      <p:graphicFrame>
        <p:nvGraphicFramePr>
          <p:cNvPr id="7" name="Content Placeholder 1">
            <a:extLst>
              <a:ext uri="{FF2B5EF4-FFF2-40B4-BE49-F238E27FC236}">
                <a16:creationId xmlns:a16="http://schemas.microsoft.com/office/drawing/2014/main" id="{CDE60AED-0AF5-4452-0283-5F04B29A0F78}"/>
              </a:ext>
            </a:extLst>
          </p:cNvPr>
          <p:cNvGraphicFramePr>
            <a:graphicFrameLocks noGrp="1"/>
          </p:cNvGraphicFramePr>
          <p:nvPr>
            <p:ph idx="1"/>
            <p:extLst>
              <p:ext uri="{D42A27DB-BD31-4B8C-83A1-F6EECF244321}">
                <p14:modId xmlns:p14="http://schemas.microsoft.com/office/powerpoint/2010/main" val="4118788770"/>
              </p:ext>
            </p:extLst>
          </p:nvPr>
        </p:nvGraphicFramePr>
        <p:xfrm>
          <a:off x="381000" y="1652531"/>
          <a:ext cx="10823154" cy="4263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icture containing text, sign, clipart&#10;&#10;Description automatically generated">
            <a:extLst>
              <a:ext uri="{FF2B5EF4-FFF2-40B4-BE49-F238E27FC236}">
                <a16:creationId xmlns:a16="http://schemas.microsoft.com/office/drawing/2014/main" id="{56F3BA5B-967C-75D3-4527-867BEE7F9A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4797" y="5762937"/>
            <a:ext cx="1506165" cy="746535"/>
          </a:xfrm>
          <a:prstGeom prst="rect">
            <a:avLst/>
          </a:prstGeom>
        </p:spPr>
      </p:pic>
    </p:spTree>
    <p:extLst>
      <p:ext uri="{BB962C8B-B14F-4D97-AF65-F5344CB8AC3E}">
        <p14:creationId xmlns:p14="http://schemas.microsoft.com/office/powerpoint/2010/main" val="3874374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1256A-FF0A-4AF8-964E-73EF4FFAA0D5}"/>
              </a:ext>
            </a:extLst>
          </p:cNvPr>
          <p:cNvSpPr>
            <a:spLocks noGrp="1"/>
          </p:cNvSpPr>
          <p:nvPr>
            <p:ph type="ctrTitle"/>
          </p:nvPr>
        </p:nvSpPr>
        <p:spPr/>
        <p:txBody>
          <a:bodyPr/>
          <a:lstStyle/>
          <a:p>
            <a:r>
              <a:rPr lang="en-US" dirty="0"/>
              <a:t>Medical Treatment </a:t>
            </a:r>
          </a:p>
        </p:txBody>
      </p:sp>
      <p:sp>
        <p:nvSpPr>
          <p:cNvPr id="3" name="Slide Number Placeholder 2">
            <a:extLst>
              <a:ext uri="{FF2B5EF4-FFF2-40B4-BE49-F238E27FC236}">
                <a16:creationId xmlns:a16="http://schemas.microsoft.com/office/drawing/2014/main" id="{48591B3A-45F4-4FD5-B2E6-1ABC68EA1B34}"/>
              </a:ext>
            </a:extLst>
          </p:cNvPr>
          <p:cNvSpPr>
            <a:spLocks noGrp="1"/>
          </p:cNvSpPr>
          <p:nvPr>
            <p:ph type="sldNum" sz="quarter" idx="4"/>
          </p:nvPr>
        </p:nvSpPr>
        <p:spPr bwMode="gray">
          <a:xfrm>
            <a:off x="7854696" y="6291072"/>
            <a:ext cx="832104" cy="365760"/>
          </a:xfrm>
          <a:prstGeom prst="rect">
            <a:avLst/>
          </a:prstGeom>
        </p:spPr>
        <p:txBody>
          <a:bodyPr vert="horz" lIns="91440" tIns="45720" rIns="91440" bIns="45720" rtlCol="0" anchor="ctr"/>
          <a:lstStyle>
            <a:defPPr>
              <a:defRPr lang="en-US"/>
            </a:defPPr>
            <a:lvl1pPr marL="0" algn="l" defTabSz="914400" rtl="0" eaLnBrk="1" latinLnBrk="0" hangingPunct="1">
              <a:defRPr lang="en-US" sz="1200" kern="1200" smtClean="0">
                <a:solidFill>
                  <a:srgbClr val="00568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fld id="{0A55921F-6EE2-4F14-B8AB-9B6D250547FC}" type="slidenum">
              <a:rPr lang="en-US" smtClean="0"/>
              <a:pPr algn="r" defTabSz="457200"/>
              <a:t>14</a:t>
            </a:fld>
            <a:endParaRPr lang="en-US" dirty="0"/>
          </a:p>
        </p:txBody>
      </p:sp>
    </p:spTree>
    <p:extLst>
      <p:ext uri="{BB962C8B-B14F-4D97-AF65-F5344CB8AC3E}">
        <p14:creationId xmlns:p14="http://schemas.microsoft.com/office/powerpoint/2010/main" val="2387930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CBC845-24AA-4C88-B3FB-386CC83B2046}"/>
              </a:ext>
            </a:extLst>
          </p:cNvPr>
          <p:cNvSpPr>
            <a:spLocks noGrp="1"/>
          </p:cNvSpPr>
          <p:nvPr>
            <p:ph type="sldNum" sz="quarter" idx="4"/>
          </p:nvPr>
        </p:nvSpPr>
        <p:spPr>
          <a:xfrm>
            <a:off x="10472928" y="6291072"/>
            <a:ext cx="1109472" cy="365760"/>
          </a:xfrm>
        </p:spPr>
        <p:txBody>
          <a:bodyPr anchor="ctr">
            <a:normAutofit/>
          </a:bodyPr>
          <a:lstStyle/>
          <a:p>
            <a:pPr defTabSz="457200">
              <a:spcAft>
                <a:spcPts val="600"/>
              </a:spcAft>
            </a:pPr>
            <a:fld id="{0A55921F-6EE2-4F14-B8AB-9B6D250547FC}" type="slidenum">
              <a:rPr lang="en-US" smtClean="0"/>
              <a:pPr defTabSz="457200">
                <a:spcAft>
                  <a:spcPts val="600"/>
                </a:spcAft>
              </a:pPr>
              <a:t>15</a:t>
            </a:fld>
            <a:endParaRPr lang="en-US" dirty="0"/>
          </a:p>
        </p:txBody>
      </p:sp>
      <p:sp>
        <p:nvSpPr>
          <p:cNvPr id="4" name="Title 3">
            <a:extLst>
              <a:ext uri="{FF2B5EF4-FFF2-40B4-BE49-F238E27FC236}">
                <a16:creationId xmlns:a16="http://schemas.microsoft.com/office/drawing/2014/main" id="{371A60DF-403A-4BA0-B9FC-D4CBF141ABBD}"/>
              </a:ext>
            </a:extLst>
          </p:cNvPr>
          <p:cNvSpPr>
            <a:spLocks noGrp="1"/>
          </p:cNvSpPr>
          <p:nvPr>
            <p:ph type="title"/>
          </p:nvPr>
        </p:nvSpPr>
        <p:spPr>
          <a:xfrm>
            <a:off x="524256" y="402336"/>
            <a:ext cx="11058144" cy="612648"/>
          </a:xfrm>
        </p:spPr>
        <p:txBody>
          <a:bodyPr anchor="ctr">
            <a:normAutofit/>
          </a:bodyPr>
          <a:lstStyle/>
          <a:p>
            <a:r>
              <a:rPr lang="en-US" sz="3700" dirty="0"/>
              <a:t>Medical Treatment</a:t>
            </a:r>
          </a:p>
        </p:txBody>
      </p:sp>
      <p:sp>
        <p:nvSpPr>
          <p:cNvPr id="5" name="Footer Placeholder 4">
            <a:extLst>
              <a:ext uri="{FF2B5EF4-FFF2-40B4-BE49-F238E27FC236}">
                <a16:creationId xmlns:a16="http://schemas.microsoft.com/office/drawing/2014/main" id="{2927A37F-87AE-402D-AE4D-99D17C004314}"/>
              </a:ext>
            </a:extLst>
          </p:cNvPr>
          <p:cNvSpPr>
            <a:spLocks noGrp="1"/>
          </p:cNvSpPr>
          <p:nvPr>
            <p:ph type="ftr" sz="quarter" idx="3"/>
          </p:nvPr>
        </p:nvSpPr>
        <p:spPr>
          <a:xfrm>
            <a:off x="3369482" y="6303165"/>
            <a:ext cx="7184341" cy="365125"/>
          </a:xfrm>
        </p:spPr>
        <p:txBody>
          <a:bodyPr anchor="ctr">
            <a:normAutofit/>
          </a:bodyPr>
          <a:lstStyle/>
          <a:p>
            <a:pPr algn="l">
              <a:spcAft>
                <a:spcPts val="600"/>
              </a:spcAft>
            </a:pPr>
            <a:r>
              <a:rPr lang="en-US" dirty="0"/>
              <a:t>INSURANCE | RISK MANAGEMENT | SURETY | EMPLOYEE BENEFITS</a:t>
            </a:r>
          </a:p>
        </p:txBody>
      </p:sp>
      <p:graphicFrame>
        <p:nvGraphicFramePr>
          <p:cNvPr id="7" name="Content Placeholder 1">
            <a:extLst>
              <a:ext uri="{FF2B5EF4-FFF2-40B4-BE49-F238E27FC236}">
                <a16:creationId xmlns:a16="http://schemas.microsoft.com/office/drawing/2014/main" id="{8296C8B2-26EE-80C5-5BFA-81E57AEA8BCA}"/>
              </a:ext>
            </a:extLst>
          </p:cNvPr>
          <p:cNvGraphicFramePr>
            <a:graphicFrameLocks noGrp="1"/>
          </p:cNvGraphicFramePr>
          <p:nvPr>
            <p:ph idx="1"/>
            <p:extLst>
              <p:ext uri="{D42A27DB-BD31-4B8C-83A1-F6EECF244321}">
                <p14:modId xmlns:p14="http://schemas.microsoft.com/office/powerpoint/2010/main" val="2316530531"/>
              </p:ext>
            </p:extLst>
          </p:nvPr>
        </p:nvGraphicFramePr>
        <p:xfrm>
          <a:off x="524256" y="1371601"/>
          <a:ext cx="11058144"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2087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206408" y="0"/>
            <a:ext cx="9779183" cy="1325563"/>
          </a:xfrm>
        </p:spPr>
        <p:txBody>
          <a:bodyPr/>
          <a:lstStyle/>
          <a:p>
            <a:r>
              <a:rPr lang="en-US" dirty="0"/>
              <a:t>TeleHealth </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8/14/2023</a:t>
            </a:fld>
            <a:endParaRPr lang="en-US" dirty="0"/>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16</a:t>
            </a:fld>
            <a:endParaRPr lang="en-US" dirty="0"/>
          </a:p>
        </p:txBody>
      </p:sp>
      <p:sp>
        <p:nvSpPr>
          <p:cNvPr id="9" name="Content Placeholder 8">
            <a:extLst>
              <a:ext uri="{FF2B5EF4-FFF2-40B4-BE49-F238E27FC236}">
                <a16:creationId xmlns:a16="http://schemas.microsoft.com/office/drawing/2014/main" id="{7522E72E-FC08-2ECC-3905-0898A532E9D4}"/>
              </a:ext>
            </a:extLst>
          </p:cNvPr>
          <p:cNvSpPr>
            <a:spLocks noGrp="1"/>
          </p:cNvSpPr>
          <p:nvPr>
            <p:ph idx="1"/>
          </p:nvPr>
        </p:nvSpPr>
        <p:spPr>
          <a:xfrm>
            <a:off x="825806" y="1882117"/>
            <a:ext cx="9779182" cy="4975883"/>
          </a:xfrm>
        </p:spPr>
        <p:txBody>
          <a:bodyPr/>
          <a:lstStyle/>
          <a:p>
            <a:pPr marL="285750" indent="-285750">
              <a:buClr>
                <a:schemeClr val="bg1"/>
              </a:buClr>
              <a:buFont typeface="Arial" panose="020B0604020202020204" pitchFamily="34" charset="0"/>
              <a:buChar char="•"/>
            </a:pPr>
            <a:r>
              <a:rPr lang="en-US" sz="2000" dirty="0">
                <a:cs typeface="Calibri" panose="020F0502020204030204" pitchFamily="34" charset="0"/>
              </a:rPr>
              <a:t>24/7/365 access to integrated nurse triage &amp; telemedicine, providing the right care at the right time</a:t>
            </a:r>
            <a:br>
              <a:rPr lang="en-US" sz="2000" dirty="0">
                <a:cs typeface="Calibri" panose="020F0502020204030204" pitchFamily="34" charset="0"/>
              </a:rPr>
            </a:br>
            <a:endParaRPr lang="en-US" sz="2000" dirty="0">
              <a:cs typeface="Calibri" panose="020F0502020204030204" pitchFamily="34" charset="0"/>
            </a:endParaRPr>
          </a:p>
          <a:p>
            <a:pPr marL="285750" indent="-285750">
              <a:buClr>
                <a:schemeClr val="bg1"/>
              </a:buClr>
              <a:buFont typeface="Arial" panose="020B0604020202020204" pitchFamily="34" charset="0"/>
              <a:buChar char="•"/>
            </a:pPr>
            <a:r>
              <a:rPr lang="en-US" sz="2000" dirty="0">
                <a:cs typeface="Calibri" panose="020F0502020204030204" pitchFamily="34" charset="0"/>
              </a:rPr>
              <a:t>Triage report is used as the First Report of Injury (FROI), employer is no longer required to report claim to AF Group directly</a:t>
            </a:r>
            <a:br>
              <a:rPr lang="en-US" sz="2000" dirty="0">
                <a:cs typeface="Calibri" panose="020F0502020204030204" pitchFamily="34" charset="0"/>
              </a:rPr>
            </a:br>
            <a:endParaRPr lang="en-US" sz="2000" dirty="0">
              <a:cs typeface="Calibri" panose="020F0502020204030204" pitchFamily="34" charset="0"/>
            </a:endParaRPr>
          </a:p>
          <a:p>
            <a:pPr marL="285750" indent="-285750">
              <a:buClr>
                <a:schemeClr val="bg1"/>
              </a:buClr>
              <a:buFont typeface="Arial" panose="020B0604020202020204" pitchFamily="34" charset="0"/>
              <a:buChar char="•"/>
            </a:pPr>
            <a:r>
              <a:rPr lang="en-US" sz="2000" dirty="0">
                <a:cs typeface="Calibri" panose="020F0502020204030204" pitchFamily="34" charset="0"/>
              </a:rPr>
              <a:t>Ability to direct or soft-channel injured workers to customer’s preferred clinic</a:t>
            </a:r>
            <a:br>
              <a:rPr lang="en-US" sz="2000" dirty="0">
                <a:cs typeface="Calibri" panose="020F0502020204030204" pitchFamily="34" charset="0"/>
              </a:rPr>
            </a:br>
            <a:endParaRPr lang="en-US" sz="2000" dirty="0">
              <a:cs typeface="Calibri" panose="020F0502020204030204" pitchFamily="34" charset="0"/>
            </a:endParaRPr>
          </a:p>
          <a:p>
            <a:pPr marL="285750" indent="-285750">
              <a:buClr>
                <a:schemeClr val="bg1"/>
              </a:buClr>
              <a:buFont typeface="Arial" panose="020B0604020202020204" pitchFamily="34" charset="0"/>
              <a:buChar char="•"/>
            </a:pPr>
            <a:r>
              <a:rPr lang="en-US" sz="2000" dirty="0">
                <a:cs typeface="Calibri" panose="020F0502020204030204" pitchFamily="34" charset="0"/>
              </a:rPr>
              <a:t>Many employees can receive care while staying at work after an injury</a:t>
            </a:r>
            <a:br>
              <a:rPr lang="en-US" sz="2000" dirty="0">
                <a:cs typeface="Calibri" panose="020F0502020204030204" pitchFamily="34" charset="0"/>
              </a:rPr>
            </a:br>
            <a:endParaRPr lang="en-US" sz="2000" dirty="0">
              <a:cs typeface="Calibri" panose="020F0502020204030204" pitchFamily="34" charset="0"/>
            </a:endParaRPr>
          </a:p>
          <a:p>
            <a:pPr marL="285750" indent="-285750">
              <a:buClr>
                <a:schemeClr val="bg1"/>
              </a:buClr>
              <a:buFont typeface="Arial" panose="020B0604020202020204" pitchFamily="34" charset="0"/>
              <a:buChar char="•"/>
            </a:pPr>
            <a:r>
              <a:rPr lang="en-US" sz="2000" dirty="0">
                <a:effectLst/>
                <a:ea typeface="Calibri" panose="020F0502020204030204" pitchFamily="34" charset="0"/>
                <a:cs typeface="Calibri" panose="020F0502020204030204" pitchFamily="34" charset="0"/>
              </a:rPr>
              <a:t>Increased use of our provider network physicians can lead to lower overall claim costs.</a:t>
            </a:r>
            <a:br>
              <a:rPr lang="en-US" sz="2000" dirty="0">
                <a:effectLst/>
                <a:ea typeface="Calibri" panose="020F0502020204030204" pitchFamily="34" charset="0"/>
                <a:cs typeface="Calibri" panose="020F0502020204030204" pitchFamily="34" charset="0"/>
              </a:rPr>
            </a:br>
            <a:endParaRPr lang="en-US" sz="2000" dirty="0">
              <a:effectLst/>
              <a:ea typeface="Calibri" panose="020F0502020204030204" pitchFamily="34" charset="0"/>
              <a:cs typeface="Calibri" panose="020F0502020204030204" pitchFamily="34" charset="0"/>
            </a:endParaRPr>
          </a:p>
          <a:p>
            <a:pPr marL="285750" indent="-285750">
              <a:buClr>
                <a:schemeClr val="bg1"/>
              </a:buClr>
              <a:buFont typeface="Arial" panose="020B0604020202020204" pitchFamily="34" charset="0"/>
              <a:buChar char="•"/>
            </a:pPr>
            <a:r>
              <a:rPr lang="en-US" sz="2000" dirty="0">
                <a:cs typeface="Calibri" panose="020F0502020204030204" pitchFamily="34" charset="0"/>
              </a:rPr>
              <a:t>Improve Lag Time Results</a:t>
            </a:r>
          </a:p>
          <a:p>
            <a:endParaRPr lang="en-US" dirty="0"/>
          </a:p>
        </p:txBody>
      </p:sp>
      <p:sp>
        <p:nvSpPr>
          <p:cNvPr id="11" name="Footer Placeholder 4">
            <a:extLst>
              <a:ext uri="{FF2B5EF4-FFF2-40B4-BE49-F238E27FC236}">
                <a16:creationId xmlns:a16="http://schemas.microsoft.com/office/drawing/2014/main" id="{784E2D76-5880-15AE-C162-27278D0C46C7}"/>
              </a:ext>
            </a:extLst>
          </p:cNvPr>
          <p:cNvSpPr>
            <a:spLocks noGrp="1"/>
          </p:cNvSpPr>
          <p:nvPr>
            <p:ph type="ftr" sz="quarter" idx="3"/>
          </p:nvPr>
        </p:nvSpPr>
        <p:spPr>
          <a:xfrm>
            <a:off x="3303904" y="6356350"/>
            <a:ext cx="4114800" cy="365125"/>
          </a:xfrm>
        </p:spPr>
        <p:txBody>
          <a:bodyPr anchor="ctr">
            <a:normAutofit/>
          </a:bodyPr>
          <a:lstStyle/>
          <a:p>
            <a:pPr>
              <a:lnSpc>
                <a:spcPct val="90000"/>
              </a:lnSpc>
              <a:spcAft>
                <a:spcPts val="600"/>
              </a:spcAft>
            </a:pPr>
            <a:r>
              <a:rPr lang="en-US" sz="1000" dirty="0"/>
              <a:t>INSURANCE | RISK MANAGEMENT | SURETY | EMPLOYEE BENEFITS</a:t>
            </a:r>
          </a:p>
        </p:txBody>
      </p:sp>
      <p:pic>
        <p:nvPicPr>
          <p:cNvPr id="12" name="Picture 11" descr="A picture containing text, sign, clipart&#10;&#10;Description automatically generated">
            <a:extLst>
              <a:ext uri="{FF2B5EF4-FFF2-40B4-BE49-F238E27FC236}">
                <a16:creationId xmlns:a16="http://schemas.microsoft.com/office/drawing/2014/main" id="{CE432CE0-2E02-4412-42B3-C02A3F3F0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1828" y="5846557"/>
            <a:ext cx="1506165" cy="746535"/>
          </a:xfrm>
          <a:prstGeom prst="rect">
            <a:avLst/>
          </a:prstGeom>
        </p:spPr>
      </p:pic>
    </p:spTree>
    <p:extLst>
      <p:ext uri="{BB962C8B-B14F-4D97-AF65-F5344CB8AC3E}">
        <p14:creationId xmlns:p14="http://schemas.microsoft.com/office/powerpoint/2010/main" val="1527386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2423FA-0EC4-4632-81AF-65D3F72F3F0B}"/>
              </a:ext>
            </a:extLst>
          </p:cNvPr>
          <p:cNvSpPr>
            <a:spLocks noGrp="1"/>
          </p:cNvSpPr>
          <p:nvPr>
            <p:ph type="ctrTitle"/>
          </p:nvPr>
        </p:nvSpPr>
        <p:spPr/>
        <p:txBody>
          <a:bodyPr/>
          <a:lstStyle/>
          <a:p>
            <a:r>
              <a:rPr lang="en-US" dirty="0"/>
              <a:t>Return To Work </a:t>
            </a:r>
          </a:p>
        </p:txBody>
      </p:sp>
      <p:sp>
        <p:nvSpPr>
          <p:cNvPr id="3" name="Slide Number Placeholder 2">
            <a:extLst>
              <a:ext uri="{FF2B5EF4-FFF2-40B4-BE49-F238E27FC236}">
                <a16:creationId xmlns:a16="http://schemas.microsoft.com/office/drawing/2014/main" id="{3127534C-FE7B-48F8-9CEC-FCC19E9F5364}"/>
              </a:ext>
            </a:extLst>
          </p:cNvPr>
          <p:cNvSpPr>
            <a:spLocks noGrp="1"/>
          </p:cNvSpPr>
          <p:nvPr>
            <p:ph type="sldNum" sz="quarter" idx="4"/>
          </p:nvPr>
        </p:nvSpPr>
        <p:spPr bwMode="gray">
          <a:xfrm>
            <a:off x="7854696" y="6291072"/>
            <a:ext cx="832104" cy="365760"/>
          </a:xfrm>
          <a:prstGeom prst="rect">
            <a:avLst/>
          </a:prstGeom>
        </p:spPr>
        <p:txBody>
          <a:bodyPr vert="horz" lIns="91440" tIns="45720" rIns="91440" bIns="45720" rtlCol="0" anchor="ctr"/>
          <a:lstStyle>
            <a:defPPr>
              <a:defRPr lang="en-US"/>
            </a:defPPr>
            <a:lvl1pPr marL="0" algn="l" defTabSz="914400" rtl="0" eaLnBrk="1" latinLnBrk="0" hangingPunct="1">
              <a:defRPr lang="en-US" sz="1200" kern="1200" smtClean="0">
                <a:solidFill>
                  <a:srgbClr val="00568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fld id="{0A55921F-6EE2-4F14-B8AB-9B6D250547FC}" type="slidenum">
              <a:rPr lang="en-US" smtClean="0"/>
              <a:pPr algn="r" defTabSz="457200"/>
              <a:t>17</a:t>
            </a:fld>
            <a:endParaRPr lang="en-US" dirty="0"/>
          </a:p>
        </p:txBody>
      </p:sp>
    </p:spTree>
    <p:extLst>
      <p:ext uri="{BB962C8B-B14F-4D97-AF65-F5344CB8AC3E}">
        <p14:creationId xmlns:p14="http://schemas.microsoft.com/office/powerpoint/2010/main" val="1088743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966CCC9A-2731-460B-8E34-9963F9E51E8A}"/>
              </a:ext>
            </a:extLst>
          </p:cNvPr>
          <p:cNvSpPr>
            <a:spLocks noGrp="1"/>
          </p:cNvSpPr>
          <p:nvPr>
            <p:ph type="title"/>
          </p:nvPr>
        </p:nvSpPr>
        <p:spPr>
          <a:xfrm>
            <a:off x="4702859" y="236219"/>
            <a:ext cx="7039778" cy="927751"/>
          </a:xfrm>
        </p:spPr>
        <p:txBody>
          <a:bodyPr anchor="ctr">
            <a:noAutofit/>
          </a:bodyPr>
          <a:lstStyle/>
          <a:p>
            <a:r>
              <a:rPr lang="en-US" sz="4000" b="1" dirty="0"/>
              <a:t>Return to Work is a Key Factor!</a:t>
            </a:r>
          </a:p>
        </p:txBody>
      </p:sp>
      <p:sp>
        <p:nvSpPr>
          <p:cNvPr id="7" name="Content Placeholder 6">
            <a:extLst>
              <a:ext uri="{FF2B5EF4-FFF2-40B4-BE49-F238E27FC236}">
                <a16:creationId xmlns:a16="http://schemas.microsoft.com/office/drawing/2014/main" id="{C6277A1B-F3D1-41D2-8851-2257F400EA01}"/>
              </a:ext>
            </a:extLst>
          </p:cNvPr>
          <p:cNvSpPr>
            <a:spLocks noGrp="1"/>
          </p:cNvSpPr>
          <p:nvPr>
            <p:ph type="body" sz="quarter" idx="10"/>
          </p:nvPr>
        </p:nvSpPr>
        <p:spPr>
          <a:xfrm>
            <a:off x="4847422" y="1311007"/>
            <a:ext cx="7184341" cy="5044073"/>
          </a:xfrm>
        </p:spPr>
        <p:txBody>
          <a:bodyPr>
            <a:noAutofit/>
          </a:bodyPr>
          <a:lstStyle/>
          <a:p>
            <a:pPr marL="342900" indent="-342900">
              <a:spcAft>
                <a:spcPts val="1200"/>
              </a:spcAft>
              <a:buFont typeface="Wingdings" panose="05000000000000000000" pitchFamily="2" charset="2"/>
              <a:buChar char="v"/>
            </a:pPr>
            <a:r>
              <a:rPr lang="en-US" sz="2400" dirty="0"/>
              <a:t>Written Program reduces unnecessary administrative time, lost days when attempting to coordinate return to work and increases employee accountability.</a:t>
            </a:r>
          </a:p>
          <a:p>
            <a:pPr marL="342900" indent="-342900">
              <a:spcAft>
                <a:spcPts val="1200"/>
              </a:spcAft>
              <a:buFont typeface="Wingdings" panose="05000000000000000000" pitchFamily="2" charset="2"/>
              <a:buChar char="v"/>
            </a:pPr>
            <a:r>
              <a:rPr lang="en-US" sz="2400" dirty="0"/>
              <a:t>Employee is transitioned back to full duty.</a:t>
            </a:r>
          </a:p>
          <a:p>
            <a:pPr marL="342900" indent="-342900">
              <a:spcAft>
                <a:spcPts val="1200"/>
              </a:spcAft>
              <a:buFont typeface="Wingdings" panose="05000000000000000000" pitchFamily="2" charset="2"/>
              <a:buChar char="v"/>
            </a:pPr>
            <a:r>
              <a:rPr lang="en-US" sz="2400" dirty="0"/>
              <a:t>If refused lost time indemnity benefits can be terminated.</a:t>
            </a:r>
          </a:p>
          <a:p>
            <a:pPr marL="342900" indent="-342900">
              <a:spcAft>
                <a:spcPts val="1200"/>
              </a:spcAft>
              <a:buFont typeface="Wingdings" panose="05000000000000000000" pitchFamily="2" charset="2"/>
              <a:buChar char="v"/>
            </a:pPr>
            <a:r>
              <a:rPr lang="en-US" sz="2400" dirty="0"/>
              <a:t>Claims without lost time (or disability ratings) remain as Medical Only. </a:t>
            </a:r>
            <a:br>
              <a:rPr lang="en-US" sz="2400" dirty="0"/>
            </a:br>
            <a:r>
              <a:rPr lang="en-US" sz="2400" dirty="0"/>
              <a:t> Result - Cost Savings!</a:t>
            </a:r>
          </a:p>
          <a:p>
            <a:pPr marL="342900" indent="-342900">
              <a:spcAft>
                <a:spcPts val="1200"/>
              </a:spcAft>
              <a:buFont typeface="Wingdings" panose="05000000000000000000" pitchFamily="2" charset="2"/>
              <a:buChar char="v"/>
            </a:pPr>
            <a:r>
              <a:rPr lang="en-US" sz="2400" dirty="0"/>
              <a:t>Often results in less litigation, reduces abuse of the work comp system.</a:t>
            </a:r>
          </a:p>
        </p:txBody>
      </p:sp>
      <p:sp>
        <p:nvSpPr>
          <p:cNvPr id="3" name="Slide Number Placeholder 2">
            <a:extLst>
              <a:ext uri="{FF2B5EF4-FFF2-40B4-BE49-F238E27FC236}">
                <a16:creationId xmlns:a16="http://schemas.microsoft.com/office/drawing/2014/main" id="{D12B09A4-1DA3-428B-8733-98088C7AB103}"/>
              </a:ext>
            </a:extLst>
          </p:cNvPr>
          <p:cNvSpPr>
            <a:spLocks noGrp="1"/>
          </p:cNvSpPr>
          <p:nvPr>
            <p:ph type="sldNum" sz="quarter" idx="4"/>
          </p:nvPr>
        </p:nvSpPr>
        <p:spPr>
          <a:xfrm>
            <a:off x="11074400" y="6471859"/>
            <a:ext cx="812800" cy="294071"/>
          </a:xfrm>
        </p:spPr>
        <p:txBody>
          <a:bodyPr anchor="ctr">
            <a:normAutofit/>
          </a:bodyPr>
          <a:lstStyle/>
          <a:p>
            <a:pPr defTabSz="457200">
              <a:spcAft>
                <a:spcPts val="600"/>
              </a:spcAft>
            </a:pPr>
            <a:fld id="{0A55921F-6EE2-4F14-B8AB-9B6D250547FC}" type="slidenum">
              <a:rPr lang="en-US" smtClean="0"/>
              <a:pPr defTabSz="457200">
                <a:spcAft>
                  <a:spcPts val="600"/>
                </a:spcAft>
              </a:pPr>
              <a:t>18</a:t>
            </a:fld>
            <a:endParaRPr lang="en-US" dirty="0"/>
          </a:p>
        </p:txBody>
      </p:sp>
      <p:sp>
        <p:nvSpPr>
          <p:cNvPr id="5" name="Footer Placeholder 4">
            <a:extLst>
              <a:ext uri="{FF2B5EF4-FFF2-40B4-BE49-F238E27FC236}">
                <a16:creationId xmlns:a16="http://schemas.microsoft.com/office/drawing/2014/main" id="{285BFF8F-7BD9-4F9A-8935-7A380A5BD2B5}"/>
              </a:ext>
            </a:extLst>
          </p:cNvPr>
          <p:cNvSpPr>
            <a:spLocks noGrp="1"/>
          </p:cNvSpPr>
          <p:nvPr>
            <p:ph type="ftr" sz="quarter" idx="4294967295"/>
          </p:nvPr>
        </p:nvSpPr>
        <p:spPr>
          <a:xfrm>
            <a:off x="4296459" y="6492875"/>
            <a:ext cx="7184341" cy="365125"/>
          </a:xfrm>
        </p:spPr>
        <p:txBody>
          <a:bodyPr/>
          <a:lstStyle/>
          <a:p>
            <a:pPr algn="l">
              <a:spcAft>
                <a:spcPts val="600"/>
              </a:spcAft>
            </a:pPr>
            <a:r>
              <a:rPr lang="en-US" dirty="0"/>
              <a:t>INSURANCE | RISK MANAGEMENT | SURETY | EMPLOYEE BENEFITS</a:t>
            </a:r>
          </a:p>
        </p:txBody>
      </p:sp>
    </p:spTree>
    <p:extLst>
      <p:ext uri="{BB962C8B-B14F-4D97-AF65-F5344CB8AC3E}">
        <p14:creationId xmlns:p14="http://schemas.microsoft.com/office/powerpoint/2010/main" val="1401332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966CCC9A-2731-460B-8E34-9963F9E51E8A}"/>
              </a:ext>
            </a:extLst>
          </p:cNvPr>
          <p:cNvSpPr>
            <a:spLocks noGrp="1"/>
          </p:cNvSpPr>
          <p:nvPr>
            <p:ph type="title"/>
          </p:nvPr>
        </p:nvSpPr>
        <p:spPr>
          <a:xfrm>
            <a:off x="1167492" y="381000"/>
            <a:ext cx="9779183" cy="1325563"/>
          </a:xfrm>
        </p:spPr>
        <p:txBody>
          <a:bodyPr anchor="b">
            <a:normAutofit/>
          </a:bodyPr>
          <a:lstStyle/>
          <a:p>
            <a:r>
              <a:rPr lang="en-US" b="1" dirty="0"/>
              <a:t>Return to Work is a Key Factor!</a:t>
            </a:r>
          </a:p>
        </p:txBody>
      </p:sp>
      <p:sp>
        <p:nvSpPr>
          <p:cNvPr id="22" name="Content Placeholder 6">
            <a:extLst>
              <a:ext uri="{FF2B5EF4-FFF2-40B4-BE49-F238E27FC236}">
                <a16:creationId xmlns:a16="http://schemas.microsoft.com/office/drawing/2014/main" id="{C6277A1B-F3D1-41D2-8851-2257F400EA01}"/>
              </a:ext>
            </a:extLst>
          </p:cNvPr>
          <p:cNvSpPr>
            <a:spLocks noGrp="1"/>
          </p:cNvSpPr>
          <p:nvPr>
            <p:ph idx="1"/>
          </p:nvPr>
        </p:nvSpPr>
        <p:spPr>
          <a:xfrm>
            <a:off x="1167493" y="2017467"/>
            <a:ext cx="9779182" cy="3366815"/>
          </a:xfrm>
        </p:spPr>
        <p:txBody>
          <a:bodyPr>
            <a:normAutofit/>
          </a:bodyPr>
          <a:lstStyle/>
          <a:p>
            <a:pPr marL="342900" indent="-342900">
              <a:spcAft>
                <a:spcPts val="1200"/>
              </a:spcAft>
              <a:buFont typeface="Wingdings" panose="05000000000000000000" pitchFamily="2" charset="2"/>
              <a:buChar char="v"/>
            </a:pPr>
            <a:r>
              <a:rPr lang="en-US" sz="2400" dirty="0"/>
              <a:t>Allows employer and insurance carrier to maintain control of the claim.</a:t>
            </a:r>
          </a:p>
          <a:p>
            <a:pPr marL="342900" indent="-342900">
              <a:spcAft>
                <a:spcPts val="800"/>
              </a:spcAft>
              <a:buFont typeface="Wingdings" panose="05000000000000000000" pitchFamily="2" charset="2"/>
              <a:buChar char="v"/>
            </a:pPr>
            <a:r>
              <a:rPr lang="en-US" sz="2400" dirty="0"/>
              <a:t>Tends to speed recovery periods and foster good will.</a:t>
            </a:r>
          </a:p>
          <a:p>
            <a:pPr marL="342900" indent="-342900">
              <a:spcAft>
                <a:spcPts val="1200"/>
              </a:spcAft>
              <a:buFont typeface="Wingdings" panose="05000000000000000000" pitchFamily="2" charset="2"/>
              <a:buChar char="v"/>
            </a:pPr>
            <a:r>
              <a:rPr lang="en-US" sz="2400" dirty="0"/>
              <a:t>Fact:  The longer an employee is off work:</a:t>
            </a:r>
          </a:p>
          <a:p>
            <a:pPr>
              <a:spcAft>
                <a:spcPts val="1200"/>
              </a:spcAft>
            </a:pPr>
            <a:r>
              <a:rPr lang="en-US" sz="2400" dirty="0"/>
              <a:t>	- the more costly the claim will become </a:t>
            </a:r>
            <a:br>
              <a:rPr lang="en-US" sz="2400" dirty="0"/>
            </a:br>
            <a:r>
              <a:rPr lang="en-US" sz="2400" dirty="0"/>
              <a:t>	- greater chance that they will not return at all</a:t>
            </a:r>
            <a:br>
              <a:rPr lang="en-US" sz="2400" dirty="0"/>
            </a:br>
            <a:r>
              <a:rPr lang="en-US" sz="2400" dirty="0"/>
              <a:t>	- cost can increase by 2-10 x the original claim</a:t>
            </a:r>
          </a:p>
        </p:txBody>
      </p:sp>
      <p:sp>
        <p:nvSpPr>
          <p:cNvPr id="23" name="Date Placeholder 3">
            <a:extLst>
              <a:ext uri="{FF2B5EF4-FFF2-40B4-BE49-F238E27FC236}">
                <a16:creationId xmlns:a16="http://schemas.microsoft.com/office/drawing/2014/main" id="{D672A58D-CB7D-39C8-6A90-9E36E49310C7}"/>
              </a:ext>
            </a:extLst>
          </p:cNvPr>
          <p:cNvSpPr>
            <a:spLocks noGrp="1"/>
          </p:cNvSpPr>
          <p:nvPr>
            <p:ph type="dt" sz="half" idx="2"/>
          </p:nvPr>
        </p:nvSpPr>
        <p:spPr>
          <a:xfrm>
            <a:off x="381000" y="6356350"/>
            <a:ext cx="2743200" cy="365125"/>
          </a:xfrm>
        </p:spPr>
        <p:txBody>
          <a:bodyPr anchor="ctr">
            <a:normAutofit/>
          </a:bodyPr>
          <a:lstStyle/>
          <a:p>
            <a:pPr>
              <a:spcAft>
                <a:spcPts val="600"/>
              </a:spcAft>
            </a:pPr>
            <a:fld id="{5F02DCD1-2C6B-F948-9F72-3BB0CF3D512E}" type="datetime1">
              <a:rPr lang="en-US" smtClean="0"/>
              <a:pPr>
                <a:spcAft>
                  <a:spcPts val="600"/>
                </a:spcAft>
              </a:pPr>
              <a:t>8/14/2023</a:t>
            </a:fld>
            <a:endParaRPr lang="en-US" dirty="0"/>
          </a:p>
        </p:txBody>
      </p:sp>
      <p:sp>
        <p:nvSpPr>
          <p:cNvPr id="5" name="Footer Placeholder 4">
            <a:extLst>
              <a:ext uri="{FF2B5EF4-FFF2-40B4-BE49-F238E27FC236}">
                <a16:creationId xmlns:a16="http://schemas.microsoft.com/office/drawing/2014/main" id="{285BFF8F-7BD9-4F9A-8935-7A380A5BD2B5}"/>
              </a:ext>
            </a:extLst>
          </p:cNvPr>
          <p:cNvSpPr>
            <a:spLocks noGrp="1"/>
          </p:cNvSpPr>
          <p:nvPr>
            <p:ph type="ftr" sz="quarter" idx="3"/>
          </p:nvPr>
        </p:nvSpPr>
        <p:spPr>
          <a:xfrm>
            <a:off x="3025049" y="6366984"/>
            <a:ext cx="4114800" cy="365125"/>
          </a:xfrm>
        </p:spPr>
        <p:txBody>
          <a:bodyPr anchor="ctr">
            <a:normAutofit/>
          </a:bodyPr>
          <a:lstStyle/>
          <a:p>
            <a:pPr>
              <a:lnSpc>
                <a:spcPct val="90000"/>
              </a:lnSpc>
              <a:spcAft>
                <a:spcPts val="600"/>
              </a:spcAft>
            </a:pPr>
            <a:r>
              <a:rPr lang="en-US" sz="1000" dirty="0"/>
              <a:t>INSURANCE | RISK MANAGEMENT | SURETY | EMPLOYEE BENEFITS</a:t>
            </a:r>
          </a:p>
        </p:txBody>
      </p:sp>
      <p:sp>
        <p:nvSpPr>
          <p:cNvPr id="3" name="Slide Number Placeholder 2">
            <a:extLst>
              <a:ext uri="{FF2B5EF4-FFF2-40B4-BE49-F238E27FC236}">
                <a16:creationId xmlns:a16="http://schemas.microsoft.com/office/drawing/2014/main" id="{D12B09A4-1DA3-428B-8733-98088C7AB103}"/>
              </a:ext>
            </a:extLst>
          </p:cNvPr>
          <p:cNvSpPr>
            <a:spLocks noGrp="1"/>
          </p:cNvSpPr>
          <p:nvPr>
            <p:ph type="sldNum" sz="quarter" idx="4"/>
          </p:nvPr>
        </p:nvSpPr>
        <p:spPr>
          <a:xfrm>
            <a:off x="10153276" y="6356350"/>
            <a:ext cx="1657723" cy="365125"/>
          </a:xfrm>
        </p:spPr>
        <p:txBody>
          <a:bodyPr anchor="ctr">
            <a:normAutofit/>
          </a:bodyPr>
          <a:lstStyle/>
          <a:p>
            <a:pPr defTabSz="457200">
              <a:spcAft>
                <a:spcPts val="600"/>
              </a:spcAft>
            </a:pPr>
            <a:fld id="{0A55921F-6EE2-4F14-B8AB-9B6D250547FC}" type="slidenum">
              <a:rPr lang="en-US" smtClean="0"/>
              <a:pPr defTabSz="457200">
                <a:spcAft>
                  <a:spcPts val="600"/>
                </a:spcAft>
              </a:pPr>
              <a:t>19</a:t>
            </a:fld>
            <a:endParaRPr lang="en-US" dirty="0"/>
          </a:p>
        </p:txBody>
      </p:sp>
      <p:pic>
        <p:nvPicPr>
          <p:cNvPr id="2" name="Picture 1" descr="A picture containing text, sign, clipart&#10;&#10;Description automatically generated">
            <a:extLst>
              <a:ext uri="{FF2B5EF4-FFF2-40B4-BE49-F238E27FC236}">
                <a16:creationId xmlns:a16="http://schemas.microsoft.com/office/drawing/2014/main" id="{9DA78F6E-E726-BF5B-A9C7-D6E0D7D6A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3274" y="5792377"/>
            <a:ext cx="1506165" cy="746535"/>
          </a:xfrm>
          <a:prstGeom prst="rect">
            <a:avLst/>
          </a:prstGeom>
        </p:spPr>
      </p:pic>
    </p:spTree>
    <p:extLst>
      <p:ext uri="{BB962C8B-B14F-4D97-AF65-F5344CB8AC3E}">
        <p14:creationId xmlns:p14="http://schemas.microsoft.com/office/powerpoint/2010/main" val="2292998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51776-CA76-701B-C463-49900B008A9F}"/>
              </a:ext>
            </a:extLst>
          </p:cNvPr>
          <p:cNvSpPr>
            <a:spLocks noGrp="1"/>
          </p:cNvSpPr>
          <p:nvPr>
            <p:ph type="title"/>
          </p:nvPr>
        </p:nvSpPr>
        <p:spPr/>
        <p:txBody>
          <a:bodyPr/>
          <a:lstStyle/>
          <a:p>
            <a:r>
              <a:rPr lang="en-US" dirty="0"/>
              <a:t>Workers Compensation </a:t>
            </a:r>
          </a:p>
        </p:txBody>
      </p:sp>
      <p:sp>
        <p:nvSpPr>
          <p:cNvPr id="3" name="Content Placeholder 2">
            <a:extLst>
              <a:ext uri="{FF2B5EF4-FFF2-40B4-BE49-F238E27FC236}">
                <a16:creationId xmlns:a16="http://schemas.microsoft.com/office/drawing/2014/main" id="{490DD943-8D96-31D4-873D-7EAE4A39D1B8}"/>
              </a:ext>
            </a:extLst>
          </p:cNvPr>
          <p:cNvSpPr>
            <a:spLocks noGrp="1"/>
          </p:cNvSpPr>
          <p:nvPr>
            <p:ph idx="1"/>
          </p:nvPr>
        </p:nvSpPr>
        <p:spPr>
          <a:xfrm>
            <a:off x="1088835" y="1909312"/>
            <a:ext cx="9779182" cy="3940881"/>
          </a:xfrm>
        </p:spPr>
        <p:txBody>
          <a:bodyPr/>
          <a:lstStyle/>
          <a:p>
            <a:r>
              <a:rPr lang="en-US" dirty="0">
                <a:solidFill>
                  <a:srgbClr val="666666"/>
                </a:solidFill>
              </a:rPr>
              <a:t>Workers’ Compensation Insurance protects a business  and its employees.</a:t>
            </a:r>
          </a:p>
          <a:p>
            <a:endParaRPr lang="en-US" dirty="0">
              <a:solidFill>
                <a:srgbClr val="666666"/>
              </a:solidFill>
            </a:endParaRPr>
          </a:p>
          <a:p>
            <a:r>
              <a:rPr lang="en-US" dirty="0">
                <a:solidFill>
                  <a:srgbClr val="666666"/>
                </a:solidFill>
              </a:rPr>
              <a:t>Provides benefits to most types of employee injuries that occur on the job. </a:t>
            </a:r>
            <a:br>
              <a:rPr lang="en-US" dirty="0">
                <a:solidFill>
                  <a:srgbClr val="666666"/>
                </a:solidFill>
              </a:rPr>
            </a:br>
            <a:endParaRPr lang="en-US" dirty="0">
              <a:solidFill>
                <a:srgbClr val="666666"/>
              </a:solidFill>
            </a:endParaRPr>
          </a:p>
          <a:p>
            <a:r>
              <a:rPr lang="en-US" b="0" i="0" dirty="0">
                <a:solidFill>
                  <a:srgbClr val="666666"/>
                </a:solidFill>
                <a:effectLst/>
              </a:rPr>
              <a:t>Workers’ compensation insurance is state mandated, meaning that every state has its own workers’ compensation laws and programs</a:t>
            </a:r>
            <a:endParaRPr lang="en-US" dirty="0">
              <a:solidFill>
                <a:srgbClr val="666666"/>
              </a:solidFill>
            </a:endParaRPr>
          </a:p>
          <a:p>
            <a:endParaRPr lang="en-US" dirty="0">
              <a:solidFill>
                <a:srgbClr val="666666"/>
              </a:solidFill>
              <a:latin typeface="Source Sans Pro" panose="020B0503030403020204" pitchFamily="34" charset="0"/>
            </a:endParaRPr>
          </a:p>
          <a:p>
            <a:endParaRPr lang="en-US" dirty="0"/>
          </a:p>
        </p:txBody>
      </p:sp>
      <p:sp>
        <p:nvSpPr>
          <p:cNvPr id="4" name="Date Placeholder 3">
            <a:extLst>
              <a:ext uri="{FF2B5EF4-FFF2-40B4-BE49-F238E27FC236}">
                <a16:creationId xmlns:a16="http://schemas.microsoft.com/office/drawing/2014/main" id="{0DD7F174-98D3-325B-9BCA-1B17BE73A4B1}"/>
              </a:ext>
            </a:extLst>
          </p:cNvPr>
          <p:cNvSpPr>
            <a:spLocks noGrp="1"/>
          </p:cNvSpPr>
          <p:nvPr>
            <p:ph type="dt" sz="half" idx="2"/>
          </p:nvPr>
        </p:nvSpPr>
        <p:spPr/>
        <p:txBody>
          <a:bodyPr/>
          <a:lstStyle/>
          <a:p>
            <a:fld id="{DD9C8446-696E-6942-B6C8-CC9CAD0B34E0}" type="datetime1">
              <a:rPr lang="en-US" smtClean="0"/>
              <a:pPr/>
              <a:t>8/14/2023</a:t>
            </a:fld>
            <a:endParaRPr lang="en-US" dirty="0"/>
          </a:p>
        </p:txBody>
      </p:sp>
      <p:sp>
        <p:nvSpPr>
          <p:cNvPr id="6" name="Slide Number Placeholder 5">
            <a:extLst>
              <a:ext uri="{FF2B5EF4-FFF2-40B4-BE49-F238E27FC236}">
                <a16:creationId xmlns:a16="http://schemas.microsoft.com/office/drawing/2014/main" id="{B8525B1B-BCE1-3F19-8CFF-DB209E15299F}"/>
              </a:ext>
            </a:extLst>
          </p:cNvPr>
          <p:cNvSpPr>
            <a:spLocks noGrp="1"/>
          </p:cNvSpPr>
          <p:nvPr>
            <p:ph type="sldNum" sz="quarter" idx="4"/>
          </p:nvPr>
        </p:nvSpPr>
        <p:spPr/>
        <p:txBody>
          <a:bodyPr/>
          <a:lstStyle/>
          <a:p>
            <a:fld id="{294A09A9-5501-47C1-A89A-A340965A2BE2}" type="slidenum">
              <a:rPr lang="en-US" smtClean="0"/>
              <a:pPr/>
              <a:t>2</a:t>
            </a:fld>
            <a:endParaRPr lang="en-US" dirty="0"/>
          </a:p>
        </p:txBody>
      </p:sp>
      <p:sp>
        <p:nvSpPr>
          <p:cNvPr id="7" name="Footer Placeholder 4">
            <a:extLst>
              <a:ext uri="{FF2B5EF4-FFF2-40B4-BE49-F238E27FC236}">
                <a16:creationId xmlns:a16="http://schemas.microsoft.com/office/drawing/2014/main" id="{A4678496-62B7-B042-5E4E-BDEFDB1101E9}"/>
              </a:ext>
            </a:extLst>
          </p:cNvPr>
          <p:cNvSpPr>
            <a:spLocks noGrp="1"/>
          </p:cNvSpPr>
          <p:nvPr>
            <p:ph type="ftr" sz="quarter" idx="3"/>
          </p:nvPr>
        </p:nvSpPr>
        <p:spPr>
          <a:xfrm>
            <a:off x="3267419" y="6356350"/>
            <a:ext cx="4114800" cy="365125"/>
          </a:xfrm>
        </p:spPr>
        <p:txBody>
          <a:bodyPr anchor="ctr">
            <a:normAutofit/>
          </a:bodyPr>
          <a:lstStyle/>
          <a:p>
            <a:pPr>
              <a:lnSpc>
                <a:spcPct val="90000"/>
              </a:lnSpc>
              <a:spcAft>
                <a:spcPts val="600"/>
              </a:spcAft>
            </a:pPr>
            <a:r>
              <a:rPr lang="en-US" sz="1000" dirty="0"/>
              <a:t>INSURANCE | RISK MANAGEMENT | SURETY | EMPLOYEE BENEFITS</a:t>
            </a:r>
          </a:p>
        </p:txBody>
      </p:sp>
      <p:pic>
        <p:nvPicPr>
          <p:cNvPr id="8" name="Picture 7" descr="A picture containing text, sign, clipart&#10;&#10;Description automatically generated">
            <a:extLst>
              <a:ext uri="{FF2B5EF4-FFF2-40B4-BE49-F238E27FC236}">
                <a16:creationId xmlns:a16="http://schemas.microsoft.com/office/drawing/2014/main" id="{7A8F195C-596E-5800-1F03-612497CC6C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8526" y="5942126"/>
            <a:ext cx="1506165" cy="746535"/>
          </a:xfrm>
          <a:prstGeom prst="rect">
            <a:avLst/>
          </a:prstGeom>
        </p:spPr>
      </p:pic>
    </p:spTree>
    <p:extLst>
      <p:ext uri="{BB962C8B-B14F-4D97-AF65-F5344CB8AC3E}">
        <p14:creationId xmlns:p14="http://schemas.microsoft.com/office/powerpoint/2010/main" val="1666232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8B9564-994B-4246-9BFA-2F183AD3C356}"/>
              </a:ext>
            </a:extLst>
          </p:cNvPr>
          <p:cNvSpPr>
            <a:spLocks noGrp="1"/>
          </p:cNvSpPr>
          <p:nvPr>
            <p:ph type="ctrTitle"/>
          </p:nvPr>
        </p:nvSpPr>
        <p:spPr>
          <a:xfrm>
            <a:off x="1524001" y="2003713"/>
            <a:ext cx="7096933" cy="2387600"/>
          </a:xfrm>
        </p:spPr>
        <p:txBody>
          <a:bodyPr/>
          <a:lstStyle/>
          <a:p>
            <a:r>
              <a:rPr lang="en-US" dirty="0"/>
              <a:t>Accident Investigation – 				</a:t>
            </a:r>
            <a:r>
              <a:rPr lang="en-US" dirty="0">
                <a:solidFill>
                  <a:srgbClr val="FF0000"/>
                </a:solidFill>
              </a:rPr>
              <a:t>FOCUS ON 				PREVENTION </a:t>
            </a:r>
          </a:p>
        </p:txBody>
      </p:sp>
      <p:sp>
        <p:nvSpPr>
          <p:cNvPr id="3" name="Slide Number Placeholder 2">
            <a:extLst>
              <a:ext uri="{FF2B5EF4-FFF2-40B4-BE49-F238E27FC236}">
                <a16:creationId xmlns:a16="http://schemas.microsoft.com/office/drawing/2014/main" id="{909B47F0-7D5F-4D8E-ACC3-01A0FB606EF6}"/>
              </a:ext>
            </a:extLst>
          </p:cNvPr>
          <p:cNvSpPr>
            <a:spLocks noGrp="1"/>
          </p:cNvSpPr>
          <p:nvPr>
            <p:ph type="sldNum" sz="quarter" idx="4"/>
          </p:nvPr>
        </p:nvSpPr>
        <p:spPr bwMode="gray">
          <a:xfrm>
            <a:off x="7854696" y="6291072"/>
            <a:ext cx="832104" cy="365760"/>
          </a:xfrm>
          <a:prstGeom prst="rect">
            <a:avLst/>
          </a:prstGeom>
        </p:spPr>
        <p:txBody>
          <a:bodyPr vert="horz" lIns="91440" tIns="45720" rIns="91440" bIns="45720" rtlCol="0" anchor="ctr"/>
          <a:lstStyle>
            <a:defPPr>
              <a:defRPr lang="en-US"/>
            </a:defPPr>
            <a:lvl1pPr marL="0" algn="l" defTabSz="914400" rtl="0" eaLnBrk="1" latinLnBrk="0" hangingPunct="1">
              <a:defRPr lang="en-US" sz="1200" kern="1200" smtClean="0">
                <a:solidFill>
                  <a:srgbClr val="00568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fld id="{0A55921F-6EE2-4F14-B8AB-9B6D250547FC}" type="slidenum">
              <a:rPr lang="en-US" smtClean="0"/>
              <a:pPr algn="r" defTabSz="457200"/>
              <a:t>20</a:t>
            </a:fld>
            <a:endParaRPr lang="en-US" dirty="0"/>
          </a:p>
        </p:txBody>
      </p:sp>
    </p:spTree>
    <p:extLst>
      <p:ext uri="{BB962C8B-B14F-4D97-AF65-F5344CB8AC3E}">
        <p14:creationId xmlns:p14="http://schemas.microsoft.com/office/powerpoint/2010/main" val="1369902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709816-E10B-451F-A90C-7FFF92AD18E5}"/>
              </a:ext>
            </a:extLst>
          </p:cNvPr>
          <p:cNvSpPr>
            <a:spLocks noGrp="1"/>
          </p:cNvSpPr>
          <p:nvPr>
            <p:ph type="title"/>
          </p:nvPr>
        </p:nvSpPr>
        <p:spPr/>
        <p:txBody>
          <a:bodyPr/>
          <a:lstStyle/>
          <a:p>
            <a:pPr>
              <a:defRPr/>
            </a:pPr>
            <a:r>
              <a:rPr lang="en-US" dirty="0"/>
              <a:t>Why Investigate ? ? ? </a:t>
            </a:r>
          </a:p>
        </p:txBody>
      </p:sp>
      <p:sp>
        <p:nvSpPr>
          <p:cNvPr id="4" name="Content Placeholder 3">
            <a:extLst>
              <a:ext uri="{FF2B5EF4-FFF2-40B4-BE49-F238E27FC236}">
                <a16:creationId xmlns:a16="http://schemas.microsoft.com/office/drawing/2014/main" id="{746DC915-CCA1-CD3A-0082-73BAA33E02B8}"/>
              </a:ext>
            </a:extLst>
          </p:cNvPr>
          <p:cNvSpPr>
            <a:spLocks noGrp="1"/>
          </p:cNvSpPr>
          <p:nvPr>
            <p:ph idx="1"/>
          </p:nvPr>
        </p:nvSpPr>
        <p:spPr>
          <a:xfrm>
            <a:off x="1584593" y="1954865"/>
            <a:ext cx="8229600" cy="3140347"/>
          </a:xfrm>
        </p:spPr>
        <p:txBody>
          <a:bodyPr>
            <a:spAutoFit/>
          </a:bodyPr>
          <a:lstStyle/>
          <a:p>
            <a:pPr>
              <a:spcBef>
                <a:spcPts val="0"/>
              </a:spcBef>
              <a:spcAft>
                <a:spcPts val="1300"/>
              </a:spcAft>
              <a:defRPr/>
            </a:pPr>
            <a:r>
              <a:rPr lang="en-US" dirty="0">
                <a:solidFill>
                  <a:srgbClr val="333333"/>
                </a:solidFill>
                <a:ea typeface="Open Sans" panose="020B0606030504020204" pitchFamily="34" charset="0"/>
                <a:cs typeface="Open Sans" panose="020B0606030504020204" pitchFamily="34" charset="0"/>
              </a:rPr>
              <a:t>Save lives and money by investigating all incidents in your organization. Even a minor incident or near miss can be a warning of a major risk.</a:t>
            </a:r>
          </a:p>
          <a:p>
            <a:pPr>
              <a:spcBef>
                <a:spcPts val="0"/>
              </a:spcBef>
              <a:spcAft>
                <a:spcPts val="1300"/>
              </a:spcAft>
              <a:defRPr/>
            </a:pPr>
            <a:endParaRPr lang="en-US" dirty="0">
              <a:solidFill>
                <a:srgbClr val="333333"/>
              </a:solidFill>
              <a:ea typeface="Open Sans" panose="020B0606030504020204" pitchFamily="34" charset="0"/>
              <a:cs typeface="Open Sans" panose="020B0606030504020204" pitchFamily="34" charset="0"/>
            </a:endParaRPr>
          </a:p>
          <a:p>
            <a:pPr>
              <a:spcBef>
                <a:spcPts val="0"/>
              </a:spcBef>
              <a:spcAft>
                <a:spcPts val="1300"/>
              </a:spcAft>
              <a:defRPr/>
            </a:pPr>
            <a:r>
              <a:rPr lang="en-US" dirty="0">
                <a:solidFill>
                  <a:srgbClr val="333333"/>
                </a:solidFill>
                <a:ea typeface="Open Sans" panose="020B0606030504020204" pitchFamily="34" charset="0"/>
                <a:cs typeface="Open Sans" panose="020B0606030504020204" pitchFamily="34" charset="0"/>
              </a:rPr>
              <a:t>Investigate incidents in order to pinpoint the root causes. Addressing these underlying issues allows you to prevent similar incidents from recurring. </a:t>
            </a:r>
          </a:p>
        </p:txBody>
      </p:sp>
      <p:pic>
        <p:nvPicPr>
          <p:cNvPr id="2" name="Picture 1" descr="A picture containing text, sign, clipart&#10;&#10;Description automatically generated">
            <a:extLst>
              <a:ext uri="{FF2B5EF4-FFF2-40B4-BE49-F238E27FC236}">
                <a16:creationId xmlns:a16="http://schemas.microsoft.com/office/drawing/2014/main" id="{AA94B733-7C0F-5268-61DC-956492F587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4193" y="5730465"/>
            <a:ext cx="1506165" cy="746535"/>
          </a:xfrm>
          <a:prstGeom prst="rect">
            <a:avLst/>
          </a:prstGeom>
        </p:spPr>
      </p:pic>
      <p:sp>
        <p:nvSpPr>
          <p:cNvPr id="5" name="Footer Placeholder 4">
            <a:extLst>
              <a:ext uri="{FF2B5EF4-FFF2-40B4-BE49-F238E27FC236}">
                <a16:creationId xmlns:a16="http://schemas.microsoft.com/office/drawing/2014/main" id="{59293721-0320-1220-3F31-13EF6343FB74}"/>
              </a:ext>
            </a:extLst>
          </p:cNvPr>
          <p:cNvSpPr>
            <a:spLocks noGrp="1"/>
          </p:cNvSpPr>
          <p:nvPr>
            <p:ph type="ftr" sz="quarter" idx="3"/>
          </p:nvPr>
        </p:nvSpPr>
        <p:spPr>
          <a:xfrm>
            <a:off x="3025049" y="6366984"/>
            <a:ext cx="4114800" cy="365125"/>
          </a:xfrm>
        </p:spPr>
        <p:txBody>
          <a:bodyPr anchor="ctr">
            <a:normAutofit/>
          </a:bodyPr>
          <a:lstStyle/>
          <a:p>
            <a:pPr>
              <a:lnSpc>
                <a:spcPct val="90000"/>
              </a:lnSpc>
              <a:spcAft>
                <a:spcPts val="600"/>
              </a:spcAft>
            </a:pPr>
            <a:r>
              <a:rPr lang="en-US" sz="1000" dirty="0"/>
              <a:t>INSURANCE | RISK MANAGEMENT | SURETY | EMPLOYEE BENEFITS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88E5-6F86-568D-900D-DDF73A788A8E}"/>
              </a:ext>
            </a:extLst>
          </p:cNvPr>
          <p:cNvSpPr>
            <a:spLocks noGrp="1"/>
          </p:cNvSpPr>
          <p:nvPr>
            <p:ph type="title"/>
          </p:nvPr>
        </p:nvSpPr>
        <p:spPr>
          <a:xfrm>
            <a:off x="1090374" y="359731"/>
            <a:ext cx="9779183" cy="1371336"/>
          </a:xfrm>
        </p:spPr>
        <p:txBody>
          <a:bodyPr/>
          <a:lstStyle/>
          <a:p>
            <a:br>
              <a:rPr lang="en-US" altLang="en-US" sz="4800" dirty="0">
                <a:ea typeface="Open Sans Condensed"/>
                <a:cs typeface="Open Sans Condensed"/>
              </a:rPr>
            </a:br>
            <a:br>
              <a:rPr lang="en-US" altLang="en-US" sz="4800" dirty="0">
                <a:ea typeface="Open Sans Condensed"/>
                <a:cs typeface="Open Sans Condensed"/>
              </a:rPr>
            </a:br>
            <a:br>
              <a:rPr lang="en-US" altLang="en-US" sz="4800" dirty="0">
                <a:ea typeface="Open Sans Condensed"/>
                <a:cs typeface="Open Sans Condensed"/>
              </a:rPr>
            </a:br>
            <a:r>
              <a:rPr lang="en-US" altLang="en-US" sz="4800" dirty="0">
                <a:ea typeface="Open Sans Condensed"/>
                <a:cs typeface="Open Sans Condensed"/>
              </a:rPr>
              <a:t>Respond, Investigate, and Analyze</a:t>
            </a:r>
            <a:br>
              <a:rPr lang="en-US" altLang="en-US" sz="4800" dirty="0">
                <a:solidFill>
                  <a:srgbClr val="4A72A8"/>
                </a:solidFill>
                <a:latin typeface="Lucida Sans Unicode" panose="020B0602030504020204" pitchFamily="34" charset="0"/>
                <a:ea typeface="Open Sans Condensed"/>
                <a:cs typeface="Open Sans Condensed"/>
              </a:rPr>
            </a:br>
            <a:endParaRPr lang="en-US" dirty="0"/>
          </a:p>
        </p:txBody>
      </p:sp>
      <p:sp>
        <p:nvSpPr>
          <p:cNvPr id="3" name="Content Placeholder 2">
            <a:extLst>
              <a:ext uri="{FF2B5EF4-FFF2-40B4-BE49-F238E27FC236}">
                <a16:creationId xmlns:a16="http://schemas.microsoft.com/office/drawing/2014/main" id="{DD1C536B-0F73-823C-CF94-93F1A8A18951}"/>
              </a:ext>
            </a:extLst>
          </p:cNvPr>
          <p:cNvSpPr>
            <a:spLocks noGrp="1"/>
          </p:cNvSpPr>
          <p:nvPr>
            <p:ph idx="1"/>
          </p:nvPr>
        </p:nvSpPr>
        <p:spPr>
          <a:xfrm>
            <a:off x="1090375" y="1607881"/>
            <a:ext cx="9779182" cy="3366815"/>
          </a:xfrm>
        </p:spPr>
        <p:txBody>
          <a:bodyPr/>
          <a:lstStyle/>
          <a:p>
            <a:pPr marL="0" indent="0">
              <a:spcBef>
                <a:spcPct val="0"/>
              </a:spcBef>
              <a:spcAft>
                <a:spcPts val="935"/>
              </a:spcAft>
              <a:buNone/>
              <a:defRPr/>
            </a:pPr>
            <a:r>
              <a:rPr lang="en-US" altLang="en-US" sz="3200" b="1" dirty="0">
                <a:solidFill>
                  <a:srgbClr val="DA5500"/>
                </a:solidFill>
                <a:ea typeface="Open Sans" panose="020B0606030504020204" pitchFamily="34" charset="0"/>
                <a:cs typeface="Open Sans" panose="020B0606030504020204" pitchFamily="34" charset="0"/>
              </a:rPr>
              <a:t>Benefits of investigating and analyzing incidents:</a:t>
            </a:r>
          </a:p>
          <a:p>
            <a:pPr marL="320474" indent="-320474">
              <a:spcBef>
                <a:spcPct val="0"/>
              </a:spcBef>
              <a:spcAft>
                <a:spcPts val="1215"/>
              </a:spcAft>
              <a:buFont typeface="Tahoma" pitchFamily="34" charset="0"/>
              <a:buChar char="•"/>
              <a:defRPr/>
            </a:pPr>
            <a:r>
              <a:rPr lang="en-US" altLang="en-US" sz="2800" dirty="0">
                <a:solidFill>
                  <a:srgbClr val="333333"/>
                </a:solidFill>
                <a:ea typeface="Open Sans" panose="020B0606030504020204" pitchFamily="34" charset="0"/>
                <a:cs typeface="Open Sans" panose="020B0606030504020204" pitchFamily="34" charset="0"/>
              </a:rPr>
              <a:t>Identifying unsafe conditions and behaviors</a:t>
            </a:r>
          </a:p>
          <a:p>
            <a:pPr marL="320474" indent="-320474">
              <a:spcBef>
                <a:spcPct val="0"/>
              </a:spcBef>
              <a:spcAft>
                <a:spcPts val="1215"/>
              </a:spcAft>
              <a:buFont typeface="Tahoma" pitchFamily="34" charset="0"/>
              <a:buChar char="•"/>
              <a:defRPr/>
            </a:pPr>
            <a:r>
              <a:rPr lang="en-US" altLang="en-US" sz="2800" dirty="0">
                <a:solidFill>
                  <a:srgbClr val="333333"/>
                </a:solidFill>
                <a:ea typeface="Open Sans" panose="020B0606030504020204" pitchFamily="34" charset="0"/>
                <a:cs typeface="Open Sans" panose="020B0606030504020204" pitchFamily="34" charset="0"/>
              </a:rPr>
              <a:t>Identifying needed organizational changes</a:t>
            </a:r>
          </a:p>
          <a:p>
            <a:pPr marL="320474" indent="-320474">
              <a:spcBef>
                <a:spcPct val="0"/>
              </a:spcBef>
              <a:spcAft>
                <a:spcPts val="1215"/>
              </a:spcAft>
              <a:buFont typeface="Tahoma" pitchFamily="34" charset="0"/>
              <a:buChar char="•"/>
              <a:defRPr/>
            </a:pPr>
            <a:r>
              <a:rPr lang="en-US" altLang="en-US" sz="2800" dirty="0">
                <a:solidFill>
                  <a:srgbClr val="333333"/>
                </a:solidFill>
                <a:ea typeface="Open Sans" panose="020B0606030504020204" pitchFamily="34" charset="0"/>
                <a:cs typeface="Open Sans" panose="020B0606030504020204" pitchFamily="34" charset="0"/>
              </a:rPr>
              <a:t>Providing constructive feedback</a:t>
            </a:r>
          </a:p>
          <a:p>
            <a:pPr marL="320474" indent="-320474">
              <a:spcBef>
                <a:spcPct val="0"/>
              </a:spcBef>
              <a:spcAft>
                <a:spcPts val="1215"/>
              </a:spcAft>
              <a:buFont typeface="Tahoma" pitchFamily="34" charset="0"/>
              <a:buChar char="•"/>
              <a:defRPr/>
            </a:pPr>
            <a:r>
              <a:rPr lang="en-US" altLang="en-US" sz="2800" dirty="0">
                <a:solidFill>
                  <a:srgbClr val="333333"/>
                </a:solidFill>
                <a:ea typeface="Open Sans" panose="020B0606030504020204" pitchFamily="34" charset="0"/>
                <a:cs typeface="Open Sans" panose="020B0606030504020204" pitchFamily="34" charset="0"/>
              </a:rPr>
              <a:t>Reinforcing best practices</a:t>
            </a:r>
          </a:p>
          <a:p>
            <a:pPr marL="320474" indent="-320474">
              <a:spcBef>
                <a:spcPct val="0"/>
              </a:spcBef>
              <a:spcAft>
                <a:spcPts val="1215"/>
              </a:spcAft>
              <a:buFont typeface="Tahoma" pitchFamily="34" charset="0"/>
              <a:buChar char="•"/>
              <a:defRPr/>
            </a:pPr>
            <a:r>
              <a:rPr lang="en-US" altLang="en-US" sz="2800" dirty="0">
                <a:solidFill>
                  <a:srgbClr val="333333"/>
                </a:solidFill>
                <a:ea typeface="Open Sans" panose="020B0606030504020204" pitchFamily="34" charset="0"/>
                <a:cs typeface="Open Sans" panose="020B0606030504020204" pitchFamily="34" charset="0"/>
              </a:rPr>
              <a:t>Reducing future incidents</a:t>
            </a:r>
          </a:p>
          <a:p>
            <a:pPr marL="320474" indent="-320474">
              <a:spcBef>
                <a:spcPct val="0"/>
              </a:spcBef>
              <a:spcAft>
                <a:spcPts val="1215"/>
              </a:spcAft>
              <a:buFont typeface="Tahoma" pitchFamily="34" charset="0"/>
              <a:buChar char="•"/>
              <a:defRPr/>
            </a:pPr>
            <a:r>
              <a:rPr lang="en-US" altLang="en-US" sz="2800" dirty="0">
                <a:solidFill>
                  <a:srgbClr val="333333"/>
                </a:solidFill>
                <a:ea typeface="Open Sans" panose="020B0606030504020204" pitchFamily="34" charset="0"/>
                <a:cs typeface="Open Sans" panose="020B0606030504020204" pitchFamily="34" charset="0"/>
              </a:rPr>
              <a:t>Prioritizing the safety and well-being of </a:t>
            </a:r>
            <a:br>
              <a:rPr lang="en-US" altLang="en-US" sz="2800" dirty="0">
                <a:solidFill>
                  <a:srgbClr val="333333"/>
                </a:solidFill>
                <a:ea typeface="Open Sans" panose="020B0606030504020204" pitchFamily="34" charset="0"/>
                <a:cs typeface="Open Sans" panose="020B0606030504020204" pitchFamily="34" charset="0"/>
              </a:rPr>
            </a:br>
            <a:r>
              <a:rPr lang="en-US" altLang="en-US" sz="2800" dirty="0">
                <a:solidFill>
                  <a:srgbClr val="333333"/>
                </a:solidFill>
                <a:ea typeface="Open Sans" panose="020B0606030504020204" pitchFamily="34" charset="0"/>
                <a:cs typeface="Open Sans" panose="020B0606030504020204" pitchFamily="34" charset="0"/>
              </a:rPr>
              <a:t>everyone in the organization</a:t>
            </a:r>
          </a:p>
          <a:p>
            <a:endParaRPr lang="en-US" dirty="0"/>
          </a:p>
        </p:txBody>
      </p:sp>
      <p:sp>
        <p:nvSpPr>
          <p:cNvPr id="4" name="Date Placeholder 3">
            <a:extLst>
              <a:ext uri="{FF2B5EF4-FFF2-40B4-BE49-F238E27FC236}">
                <a16:creationId xmlns:a16="http://schemas.microsoft.com/office/drawing/2014/main" id="{10A5C1E1-3C7E-8475-EDA1-43E9EAA286DB}"/>
              </a:ext>
            </a:extLst>
          </p:cNvPr>
          <p:cNvSpPr>
            <a:spLocks noGrp="1"/>
          </p:cNvSpPr>
          <p:nvPr>
            <p:ph type="dt" sz="half" idx="2"/>
          </p:nvPr>
        </p:nvSpPr>
        <p:spPr/>
        <p:txBody>
          <a:bodyPr/>
          <a:lstStyle/>
          <a:p>
            <a:fld id="{DD9C8446-696E-6942-B6C8-CC9CAD0B34E0}" type="datetime1">
              <a:rPr lang="en-US" smtClean="0"/>
              <a:pPr/>
              <a:t>8/14/2023</a:t>
            </a:fld>
            <a:endParaRPr lang="en-US" dirty="0"/>
          </a:p>
        </p:txBody>
      </p:sp>
      <p:sp>
        <p:nvSpPr>
          <p:cNvPr id="6" name="Slide Number Placeholder 5">
            <a:extLst>
              <a:ext uri="{FF2B5EF4-FFF2-40B4-BE49-F238E27FC236}">
                <a16:creationId xmlns:a16="http://schemas.microsoft.com/office/drawing/2014/main" id="{9101CD14-A1E1-3972-084F-EC97EBF6DCCD}"/>
              </a:ext>
            </a:extLst>
          </p:cNvPr>
          <p:cNvSpPr>
            <a:spLocks noGrp="1"/>
          </p:cNvSpPr>
          <p:nvPr>
            <p:ph type="sldNum" sz="quarter" idx="4"/>
          </p:nvPr>
        </p:nvSpPr>
        <p:spPr/>
        <p:txBody>
          <a:bodyPr/>
          <a:lstStyle/>
          <a:p>
            <a:fld id="{294A09A9-5501-47C1-A89A-A340965A2BE2}" type="slidenum">
              <a:rPr lang="en-US" smtClean="0"/>
              <a:pPr/>
              <a:t>22</a:t>
            </a:fld>
            <a:endParaRPr lang="en-US" dirty="0"/>
          </a:p>
        </p:txBody>
      </p:sp>
      <p:pic>
        <p:nvPicPr>
          <p:cNvPr id="7" name="Picture 3">
            <a:extLst>
              <a:ext uri="{FF2B5EF4-FFF2-40B4-BE49-F238E27FC236}">
                <a16:creationId xmlns:a16="http://schemas.microsoft.com/office/drawing/2014/main" id="{99E423B1-A7F4-6D62-687D-79F8DEA0A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2" y="3291289"/>
            <a:ext cx="35814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40DA448C-C7FF-6DFD-9258-A57D3B47AF75}"/>
              </a:ext>
            </a:extLst>
          </p:cNvPr>
          <p:cNvSpPr>
            <a:spLocks noGrp="1"/>
          </p:cNvSpPr>
          <p:nvPr>
            <p:ph type="ftr" sz="quarter" idx="3"/>
          </p:nvPr>
        </p:nvSpPr>
        <p:spPr>
          <a:xfrm>
            <a:off x="3025049" y="6366984"/>
            <a:ext cx="4114800" cy="365125"/>
          </a:xfrm>
        </p:spPr>
        <p:txBody>
          <a:bodyPr anchor="ctr">
            <a:normAutofit/>
          </a:bodyPr>
          <a:lstStyle/>
          <a:p>
            <a:pPr>
              <a:lnSpc>
                <a:spcPct val="90000"/>
              </a:lnSpc>
              <a:spcAft>
                <a:spcPts val="600"/>
              </a:spcAft>
            </a:pPr>
            <a:r>
              <a:rPr lang="en-US" sz="1000" dirty="0"/>
              <a:t>INSURANCE | RISK MANAGEMENT | SURETY | EMPLOYEE BENEFITS</a:t>
            </a:r>
          </a:p>
        </p:txBody>
      </p:sp>
      <p:pic>
        <p:nvPicPr>
          <p:cNvPr id="9" name="Picture 8" descr="A picture containing text, sign, clipart&#10;&#10;Description automatically generated">
            <a:extLst>
              <a:ext uri="{FF2B5EF4-FFF2-40B4-BE49-F238E27FC236}">
                <a16:creationId xmlns:a16="http://schemas.microsoft.com/office/drawing/2014/main" id="{BDD6AB22-2BE5-982A-C591-A813CFEDF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4193" y="5730465"/>
            <a:ext cx="1506165" cy="746535"/>
          </a:xfrm>
          <a:prstGeom prst="rect">
            <a:avLst/>
          </a:prstGeom>
        </p:spPr>
      </p:pic>
    </p:spTree>
    <p:extLst>
      <p:ext uri="{BB962C8B-B14F-4D97-AF65-F5344CB8AC3E}">
        <p14:creationId xmlns:p14="http://schemas.microsoft.com/office/powerpoint/2010/main" val="1284956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D3390F-2FE7-3773-89D3-4AE221501270}"/>
              </a:ext>
            </a:extLst>
          </p:cNvPr>
          <p:cNvSpPr>
            <a:spLocks noGrp="1"/>
          </p:cNvSpPr>
          <p:nvPr>
            <p:ph idx="1"/>
          </p:nvPr>
        </p:nvSpPr>
        <p:spPr>
          <a:xfrm>
            <a:off x="702901" y="1259557"/>
            <a:ext cx="10274646" cy="4975989"/>
          </a:xfrm>
        </p:spPr>
        <p:txBody>
          <a:bodyPr/>
          <a:lstStyle/>
          <a:p>
            <a:r>
              <a:rPr lang="en-US" altLang="en-US" sz="2800" b="1" dirty="0">
                <a:solidFill>
                  <a:srgbClr val="333333"/>
                </a:solidFill>
                <a:ea typeface="Open Sans" panose="020B0606030504020204" pitchFamily="34" charset="0"/>
                <a:cs typeface="Open Sans" panose="020B0606030504020204" pitchFamily="34" charset="0"/>
              </a:rPr>
              <a:t>Unsafe acts </a:t>
            </a:r>
            <a:r>
              <a:rPr lang="en-US" altLang="en-US" sz="2800" dirty="0">
                <a:solidFill>
                  <a:srgbClr val="333333"/>
                </a:solidFill>
                <a:ea typeface="Open Sans" panose="020B0606030504020204" pitchFamily="34" charset="0"/>
                <a:cs typeface="Open Sans" panose="020B0606030504020204" pitchFamily="34" charset="0"/>
              </a:rPr>
              <a:t>are activities that create or increase the risk of injury or property damage. They result from behavior rather than a lack of skill. </a:t>
            </a:r>
            <a:br>
              <a:rPr lang="en-US" altLang="en-US" sz="2800" dirty="0">
                <a:solidFill>
                  <a:srgbClr val="333333"/>
                </a:solidFill>
                <a:ea typeface="Open Sans" panose="020B0606030504020204" pitchFamily="34" charset="0"/>
                <a:cs typeface="Open Sans" panose="020B0606030504020204" pitchFamily="34" charset="0"/>
              </a:rPr>
            </a:br>
            <a:endParaRPr lang="en-US" altLang="en-US" sz="2800" dirty="0">
              <a:solidFill>
                <a:srgbClr val="333333"/>
              </a:solidFill>
              <a:ea typeface="Open Sans" panose="020B0606030504020204" pitchFamily="34" charset="0"/>
              <a:cs typeface="Open Sans" panose="020B0606030504020204" pitchFamily="34" charset="0"/>
            </a:endParaRPr>
          </a:p>
          <a:p>
            <a:pPr marL="0" indent="0">
              <a:spcBef>
                <a:spcPct val="0"/>
              </a:spcBef>
              <a:spcAft>
                <a:spcPts val="935"/>
              </a:spcAft>
              <a:buNone/>
              <a:defRPr/>
            </a:pPr>
            <a:r>
              <a:rPr lang="en-US" altLang="en-US" sz="2800" b="1" kern="0" dirty="0">
                <a:solidFill>
                  <a:srgbClr val="DA5500"/>
                </a:solidFill>
                <a:ea typeface="Open Sans" panose="020B0606030504020204" pitchFamily="34" charset="0"/>
                <a:cs typeface="Open Sans" panose="020B0606030504020204" pitchFamily="34" charset="0"/>
              </a:rPr>
              <a:t>Examples:</a:t>
            </a:r>
            <a:endParaRPr lang="en-US" altLang="en-US" sz="2800" kern="0" dirty="0">
              <a:solidFill>
                <a:srgbClr val="DA5500"/>
              </a:solidFill>
              <a:ea typeface="Open Sans" panose="020B0606030504020204" pitchFamily="34" charset="0"/>
              <a:cs typeface="Open Sans" panose="020B0606030504020204" pitchFamily="34" charset="0"/>
            </a:endParaRPr>
          </a:p>
          <a:p>
            <a:pPr marL="342900" indent="-342900">
              <a:spcBef>
                <a:spcPct val="0"/>
              </a:spcBef>
              <a:spcAft>
                <a:spcPts val="1215"/>
              </a:spcAft>
              <a:buFont typeface="Arial" panose="020B0604020202020204" pitchFamily="34" charset="0"/>
              <a:buChar char="•"/>
              <a:defRPr/>
            </a:pPr>
            <a:r>
              <a:rPr lang="en-US" altLang="en-US" sz="2400" kern="0" dirty="0">
                <a:solidFill>
                  <a:srgbClr val="333333"/>
                </a:solidFill>
                <a:ea typeface="Open Sans" panose="020B0606030504020204" pitchFamily="34" charset="0"/>
                <a:cs typeface="Open Sans" panose="020B0606030504020204" pitchFamily="34" charset="0"/>
              </a:rPr>
              <a:t>Disregard for proper procedures or training</a:t>
            </a:r>
          </a:p>
          <a:p>
            <a:pPr marL="342900" indent="-342900">
              <a:spcBef>
                <a:spcPct val="0"/>
              </a:spcBef>
              <a:spcAft>
                <a:spcPts val="1215"/>
              </a:spcAft>
              <a:buFont typeface="Arial" panose="020B0604020202020204" pitchFamily="34" charset="0"/>
              <a:buChar char="•"/>
              <a:defRPr/>
            </a:pPr>
            <a:r>
              <a:rPr lang="en-US" altLang="en-US" sz="2400" kern="0" dirty="0">
                <a:solidFill>
                  <a:srgbClr val="333333"/>
                </a:solidFill>
                <a:ea typeface="Open Sans" panose="020B0606030504020204" pitchFamily="34" charset="0"/>
                <a:cs typeface="Open Sans" panose="020B0606030504020204" pitchFamily="34" charset="0"/>
              </a:rPr>
              <a:t>The bypassing or disabling of safety devices </a:t>
            </a:r>
          </a:p>
          <a:p>
            <a:pPr marL="342900" indent="-342900">
              <a:spcBef>
                <a:spcPct val="0"/>
              </a:spcBef>
              <a:spcAft>
                <a:spcPts val="1215"/>
              </a:spcAft>
              <a:buFont typeface="Arial" panose="020B0604020202020204" pitchFamily="34" charset="0"/>
              <a:buChar char="•"/>
              <a:defRPr/>
            </a:pPr>
            <a:r>
              <a:rPr lang="en-US" altLang="en-US" sz="2400" kern="0" dirty="0">
                <a:solidFill>
                  <a:srgbClr val="333333"/>
                </a:solidFill>
                <a:ea typeface="Open Sans" panose="020B0606030504020204" pitchFamily="34" charset="0"/>
                <a:cs typeface="Open Sans" panose="020B0606030504020204" pitchFamily="34" charset="0"/>
              </a:rPr>
              <a:t>Failure to use proper personal protective equipment (PPE)</a:t>
            </a:r>
          </a:p>
          <a:p>
            <a:pPr marL="342900" indent="-342900">
              <a:spcBef>
                <a:spcPct val="0"/>
              </a:spcBef>
              <a:spcAft>
                <a:spcPts val="1215"/>
              </a:spcAft>
              <a:buFont typeface="Arial" panose="020B0604020202020204" pitchFamily="34" charset="0"/>
              <a:buChar char="•"/>
              <a:defRPr/>
            </a:pPr>
            <a:r>
              <a:rPr lang="en-US" altLang="en-US" sz="2400" kern="0" dirty="0">
                <a:solidFill>
                  <a:srgbClr val="333333"/>
                </a:solidFill>
                <a:ea typeface="Open Sans" panose="020B0606030504020204" pitchFamily="34" charset="0"/>
                <a:cs typeface="Open Sans" panose="020B0606030504020204" pitchFamily="34" charset="0"/>
              </a:rPr>
              <a:t>Careless, distracted, or unauthorized operation of equipment</a:t>
            </a:r>
          </a:p>
          <a:p>
            <a:pPr marL="342900" indent="-342900">
              <a:spcBef>
                <a:spcPct val="0"/>
              </a:spcBef>
              <a:spcAft>
                <a:spcPts val="1215"/>
              </a:spcAft>
              <a:buFont typeface="Arial" panose="020B0604020202020204" pitchFamily="34" charset="0"/>
              <a:buChar char="•"/>
              <a:defRPr/>
            </a:pPr>
            <a:r>
              <a:rPr lang="en-US" altLang="en-US" sz="2400" kern="0" dirty="0">
                <a:solidFill>
                  <a:srgbClr val="333333"/>
                </a:solidFill>
                <a:ea typeface="Open Sans" panose="020B0606030504020204" pitchFamily="34" charset="0"/>
                <a:cs typeface="Open Sans" panose="020B0606030504020204" pitchFamily="34" charset="0"/>
              </a:rPr>
              <a:t>Working under the influence of drugs or alcohol</a:t>
            </a:r>
          </a:p>
          <a:p>
            <a:pPr marL="342900" indent="-342900">
              <a:spcBef>
                <a:spcPct val="0"/>
              </a:spcBef>
              <a:spcAft>
                <a:spcPts val="1215"/>
              </a:spcAft>
              <a:buFont typeface="Arial" panose="020B0604020202020204" pitchFamily="34" charset="0"/>
              <a:buChar char="•"/>
              <a:defRPr/>
            </a:pPr>
            <a:r>
              <a:rPr lang="en-US" altLang="en-US" sz="2400" kern="0" dirty="0">
                <a:solidFill>
                  <a:srgbClr val="333333"/>
                </a:solidFill>
                <a:ea typeface="Open Sans" panose="020B0606030504020204" pitchFamily="34" charset="0"/>
                <a:cs typeface="Open Sans" panose="020B0606030504020204" pitchFamily="34" charset="0"/>
              </a:rPr>
              <a:t>Horseplay</a:t>
            </a:r>
            <a:endParaRPr lang="en-US" sz="2400" dirty="0"/>
          </a:p>
        </p:txBody>
      </p:sp>
      <p:sp>
        <p:nvSpPr>
          <p:cNvPr id="4" name="Date Placeholder 3">
            <a:extLst>
              <a:ext uri="{FF2B5EF4-FFF2-40B4-BE49-F238E27FC236}">
                <a16:creationId xmlns:a16="http://schemas.microsoft.com/office/drawing/2014/main" id="{0E534C7C-A446-2B0A-C1E6-20F87C3EB562}"/>
              </a:ext>
            </a:extLst>
          </p:cNvPr>
          <p:cNvSpPr>
            <a:spLocks noGrp="1"/>
          </p:cNvSpPr>
          <p:nvPr>
            <p:ph type="dt" sz="half" idx="2"/>
          </p:nvPr>
        </p:nvSpPr>
        <p:spPr/>
        <p:txBody>
          <a:bodyPr/>
          <a:lstStyle/>
          <a:p>
            <a:fld id="{DD9C8446-696E-6942-B6C8-CC9CAD0B34E0}" type="datetime1">
              <a:rPr lang="en-US" smtClean="0"/>
              <a:pPr/>
              <a:t>8/14/2023</a:t>
            </a:fld>
            <a:endParaRPr lang="en-US" dirty="0"/>
          </a:p>
        </p:txBody>
      </p:sp>
      <p:sp>
        <p:nvSpPr>
          <p:cNvPr id="6" name="Slide Number Placeholder 5">
            <a:extLst>
              <a:ext uri="{FF2B5EF4-FFF2-40B4-BE49-F238E27FC236}">
                <a16:creationId xmlns:a16="http://schemas.microsoft.com/office/drawing/2014/main" id="{3094FFB4-504E-DA69-332D-B30AE8540738}"/>
              </a:ext>
            </a:extLst>
          </p:cNvPr>
          <p:cNvSpPr>
            <a:spLocks noGrp="1"/>
          </p:cNvSpPr>
          <p:nvPr>
            <p:ph type="sldNum" sz="quarter" idx="4"/>
          </p:nvPr>
        </p:nvSpPr>
        <p:spPr/>
        <p:txBody>
          <a:bodyPr/>
          <a:lstStyle/>
          <a:p>
            <a:fld id="{294A09A9-5501-47C1-A89A-A340965A2BE2}" type="slidenum">
              <a:rPr lang="en-US" smtClean="0"/>
              <a:pPr/>
              <a:t>23</a:t>
            </a:fld>
            <a:endParaRPr lang="en-US" dirty="0"/>
          </a:p>
        </p:txBody>
      </p:sp>
      <p:sp>
        <p:nvSpPr>
          <p:cNvPr id="7" name="Title 1">
            <a:extLst>
              <a:ext uri="{FF2B5EF4-FFF2-40B4-BE49-F238E27FC236}">
                <a16:creationId xmlns:a16="http://schemas.microsoft.com/office/drawing/2014/main" id="{EA763DF1-A02F-415D-C920-6DF030EA6777}"/>
              </a:ext>
            </a:extLst>
          </p:cNvPr>
          <p:cNvSpPr txBox="1">
            <a:spLocks noGrp="1" noChangeArrowheads="1"/>
          </p:cNvSpPr>
          <p:nvPr>
            <p:ph type="title"/>
          </p:nvPr>
        </p:nvSpPr>
        <p:spPr bwMode="auto">
          <a:xfrm>
            <a:off x="1343083" y="-280164"/>
            <a:ext cx="978058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80" tIns="38090" rIns="76180" bIns="380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dirty="0">
                <a:latin typeface="+mj-lt"/>
                <a:ea typeface="Open Sans Condensed"/>
                <a:cs typeface="Open Sans Condensed"/>
              </a:rPr>
              <a:t>Unsafe Acts</a:t>
            </a:r>
          </a:p>
        </p:txBody>
      </p:sp>
      <p:pic>
        <p:nvPicPr>
          <p:cNvPr id="8" name="Picture 5">
            <a:extLst>
              <a:ext uri="{FF2B5EF4-FFF2-40B4-BE49-F238E27FC236}">
                <a16:creationId xmlns:a16="http://schemas.microsoft.com/office/drawing/2014/main" id="{EB9B7110-F0AD-EAEF-371E-6F0681ED2D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7348" y="2484217"/>
            <a:ext cx="1816245" cy="252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text, sign, clipart&#10;&#10;Description automatically generated">
            <a:extLst>
              <a:ext uri="{FF2B5EF4-FFF2-40B4-BE49-F238E27FC236}">
                <a16:creationId xmlns:a16="http://schemas.microsoft.com/office/drawing/2014/main" id="{E240C56A-F236-1810-C6F5-7C52004EB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4193" y="5730465"/>
            <a:ext cx="1506165" cy="746535"/>
          </a:xfrm>
          <a:prstGeom prst="rect">
            <a:avLst/>
          </a:prstGeom>
        </p:spPr>
      </p:pic>
      <p:sp>
        <p:nvSpPr>
          <p:cNvPr id="10" name="Footer Placeholder 4">
            <a:extLst>
              <a:ext uri="{FF2B5EF4-FFF2-40B4-BE49-F238E27FC236}">
                <a16:creationId xmlns:a16="http://schemas.microsoft.com/office/drawing/2014/main" id="{325844E5-46B2-50C1-A1D8-002E1736EA4C}"/>
              </a:ext>
            </a:extLst>
          </p:cNvPr>
          <p:cNvSpPr>
            <a:spLocks noGrp="1"/>
          </p:cNvSpPr>
          <p:nvPr>
            <p:ph type="ftr" sz="quarter" idx="3"/>
          </p:nvPr>
        </p:nvSpPr>
        <p:spPr>
          <a:xfrm>
            <a:off x="3025049" y="6366984"/>
            <a:ext cx="4114800" cy="365125"/>
          </a:xfrm>
        </p:spPr>
        <p:txBody>
          <a:bodyPr anchor="ctr">
            <a:normAutofit/>
          </a:bodyPr>
          <a:lstStyle/>
          <a:p>
            <a:pPr>
              <a:lnSpc>
                <a:spcPct val="90000"/>
              </a:lnSpc>
              <a:spcAft>
                <a:spcPts val="600"/>
              </a:spcAft>
            </a:pPr>
            <a:r>
              <a:rPr lang="en-US" sz="1000" dirty="0"/>
              <a:t>INSURANCE | RISK MANAGEMENT | SURETY | EMPLOYEE BENEFITS</a:t>
            </a:r>
          </a:p>
        </p:txBody>
      </p:sp>
    </p:spTree>
    <p:extLst>
      <p:ext uri="{BB962C8B-B14F-4D97-AF65-F5344CB8AC3E}">
        <p14:creationId xmlns:p14="http://schemas.microsoft.com/office/powerpoint/2010/main" val="2087889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5DDEE-2532-6892-46CC-BB7D3126A6DC}"/>
              </a:ext>
            </a:extLst>
          </p:cNvPr>
          <p:cNvSpPr>
            <a:spLocks noGrp="1"/>
          </p:cNvSpPr>
          <p:nvPr>
            <p:ph type="title"/>
          </p:nvPr>
        </p:nvSpPr>
        <p:spPr/>
        <p:txBody>
          <a:bodyPr/>
          <a:lstStyle/>
          <a:p>
            <a:r>
              <a:rPr lang="en-US" altLang="en-US" sz="4800" dirty="0">
                <a:ea typeface="Open Sans Condensed"/>
                <a:cs typeface="Open Sans Condensed"/>
              </a:rPr>
              <a:t>Unsafe Conditions</a:t>
            </a:r>
            <a:br>
              <a:rPr lang="en-US" altLang="en-US" sz="4800" dirty="0">
                <a:solidFill>
                  <a:srgbClr val="4A72A8"/>
                </a:solidFill>
                <a:latin typeface="Lucida Sans Unicode" panose="020B0602030504020204" pitchFamily="34" charset="0"/>
                <a:ea typeface="Open Sans Condensed"/>
                <a:cs typeface="Open Sans Condensed"/>
              </a:rPr>
            </a:br>
            <a:endParaRPr lang="en-US" dirty="0"/>
          </a:p>
        </p:txBody>
      </p:sp>
      <p:sp>
        <p:nvSpPr>
          <p:cNvPr id="4" name="Date Placeholder 3">
            <a:extLst>
              <a:ext uri="{FF2B5EF4-FFF2-40B4-BE49-F238E27FC236}">
                <a16:creationId xmlns:a16="http://schemas.microsoft.com/office/drawing/2014/main" id="{E0157C0C-5D26-02CB-361A-59392815A2AD}"/>
              </a:ext>
            </a:extLst>
          </p:cNvPr>
          <p:cNvSpPr>
            <a:spLocks noGrp="1"/>
          </p:cNvSpPr>
          <p:nvPr>
            <p:ph type="dt" sz="half" idx="2"/>
          </p:nvPr>
        </p:nvSpPr>
        <p:spPr/>
        <p:txBody>
          <a:bodyPr/>
          <a:lstStyle/>
          <a:p>
            <a:fld id="{DD9C8446-696E-6942-B6C8-CC9CAD0B34E0}" type="datetime1">
              <a:rPr lang="en-US" smtClean="0"/>
              <a:pPr/>
              <a:t>8/14/2023</a:t>
            </a:fld>
            <a:endParaRPr lang="en-US" dirty="0"/>
          </a:p>
        </p:txBody>
      </p:sp>
      <p:sp>
        <p:nvSpPr>
          <p:cNvPr id="6" name="Slide Number Placeholder 5">
            <a:extLst>
              <a:ext uri="{FF2B5EF4-FFF2-40B4-BE49-F238E27FC236}">
                <a16:creationId xmlns:a16="http://schemas.microsoft.com/office/drawing/2014/main" id="{EBEE9718-AA8B-9900-62F4-3B5E4D2129F0}"/>
              </a:ext>
            </a:extLst>
          </p:cNvPr>
          <p:cNvSpPr>
            <a:spLocks noGrp="1"/>
          </p:cNvSpPr>
          <p:nvPr>
            <p:ph type="sldNum" sz="quarter" idx="4"/>
          </p:nvPr>
        </p:nvSpPr>
        <p:spPr/>
        <p:txBody>
          <a:bodyPr/>
          <a:lstStyle/>
          <a:p>
            <a:fld id="{294A09A9-5501-47C1-A89A-A340965A2BE2}" type="slidenum">
              <a:rPr lang="en-US" smtClean="0"/>
              <a:pPr/>
              <a:t>24</a:t>
            </a:fld>
            <a:endParaRPr lang="en-US" dirty="0"/>
          </a:p>
        </p:txBody>
      </p:sp>
      <p:sp>
        <p:nvSpPr>
          <p:cNvPr id="9" name="Content Placeholder 8">
            <a:extLst>
              <a:ext uri="{FF2B5EF4-FFF2-40B4-BE49-F238E27FC236}">
                <a16:creationId xmlns:a16="http://schemas.microsoft.com/office/drawing/2014/main" id="{37D78DEE-6094-A9CC-B5B7-D1F33D7A738A}"/>
              </a:ext>
            </a:extLst>
          </p:cNvPr>
          <p:cNvSpPr>
            <a:spLocks noGrp="1"/>
          </p:cNvSpPr>
          <p:nvPr>
            <p:ph idx="11"/>
          </p:nvPr>
        </p:nvSpPr>
        <p:spPr>
          <a:xfrm>
            <a:off x="792480" y="2070266"/>
            <a:ext cx="4663440" cy="522514"/>
          </a:xfrm>
        </p:spPr>
        <p:txBody>
          <a:bodyPr/>
          <a:lstStyle/>
          <a:p>
            <a:r>
              <a:rPr lang="en-US" altLang="en-US" sz="2400" kern="0" dirty="0">
                <a:solidFill>
                  <a:srgbClr val="DA5500"/>
                </a:solidFill>
                <a:latin typeface="+mj-lt"/>
                <a:ea typeface="Open Sans" panose="020B0606030504020204" pitchFamily="34" charset="0"/>
                <a:cs typeface="Open Sans" panose="020B0606030504020204" pitchFamily="34" charset="0"/>
              </a:rPr>
              <a:t>Examples inherent to the worksite:</a:t>
            </a:r>
          </a:p>
          <a:p>
            <a:pPr marL="320474" indent="-320474">
              <a:spcBef>
                <a:spcPct val="0"/>
              </a:spcBef>
              <a:spcAft>
                <a:spcPts val="1215"/>
              </a:spcAft>
              <a:buFont typeface="Tahoma" panose="020B0604030504040204" pitchFamily="34" charset="0"/>
              <a:buChar char="•"/>
              <a:defRPr/>
            </a:pPr>
            <a:r>
              <a:rPr lang="en-US" altLang="en-US" sz="2400" b="0" kern="0" dirty="0">
                <a:solidFill>
                  <a:srgbClr val="333333"/>
                </a:solidFill>
                <a:latin typeface="+mn-lt"/>
                <a:ea typeface="Open Sans" panose="020B0606030504020204" pitchFamily="34" charset="0"/>
                <a:cs typeface="Open Sans" panose="020B0606030504020204" pitchFamily="34" charset="0"/>
              </a:rPr>
              <a:t>Extreme temperatures</a:t>
            </a:r>
          </a:p>
          <a:p>
            <a:pPr marL="320474" indent="-320474">
              <a:spcBef>
                <a:spcPct val="0"/>
              </a:spcBef>
              <a:spcAft>
                <a:spcPts val="1215"/>
              </a:spcAft>
              <a:buFont typeface="Tahoma" panose="020B0604030504040204" pitchFamily="34" charset="0"/>
              <a:buChar char="•"/>
              <a:defRPr/>
            </a:pPr>
            <a:r>
              <a:rPr lang="en-US" altLang="en-US" sz="2400" b="0" kern="0" dirty="0">
                <a:solidFill>
                  <a:srgbClr val="333333"/>
                </a:solidFill>
                <a:latin typeface="+mn-lt"/>
                <a:ea typeface="Open Sans" panose="020B0606030504020204" pitchFamily="34" charset="0"/>
                <a:cs typeface="Open Sans" panose="020B0606030504020204" pitchFamily="34" charset="0"/>
              </a:rPr>
              <a:t>Heights</a:t>
            </a:r>
          </a:p>
          <a:p>
            <a:pPr marL="320474" indent="-320474">
              <a:spcBef>
                <a:spcPct val="0"/>
              </a:spcBef>
              <a:spcAft>
                <a:spcPts val="1215"/>
              </a:spcAft>
              <a:buFont typeface="Tahoma" panose="020B0604030504040204" pitchFamily="34" charset="0"/>
              <a:buChar char="•"/>
              <a:defRPr/>
            </a:pPr>
            <a:r>
              <a:rPr lang="en-US" altLang="en-US" sz="2400" b="0" kern="0" dirty="0">
                <a:solidFill>
                  <a:srgbClr val="333333"/>
                </a:solidFill>
                <a:latin typeface="+mn-lt"/>
                <a:ea typeface="Open Sans" panose="020B0606030504020204" pitchFamily="34" charset="0"/>
                <a:cs typeface="Open Sans" panose="020B0606030504020204" pitchFamily="34" charset="0"/>
              </a:rPr>
              <a:t>Air quality</a:t>
            </a:r>
          </a:p>
          <a:p>
            <a:pPr marL="320474" indent="-320474">
              <a:spcBef>
                <a:spcPct val="0"/>
              </a:spcBef>
              <a:spcAft>
                <a:spcPts val="1215"/>
              </a:spcAft>
              <a:buFont typeface="Tahoma" panose="020B0604030504040204" pitchFamily="34" charset="0"/>
              <a:buChar char="•"/>
              <a:defRPr/>
            </a:pPr>
            <a:r>
              <a:rPr lang="en-US" altLang="en-US" sz="2400" b="0" kern="0" dirty="0">
                <a:solidFill>
                  <a:srgbClr val="333333"/>
                </a:solidFill>
                <a:latin typeface="+mn-lt"/>
                <a:ea typeface="Open Sans" panose="020B0606030504020204" pitchFamily="34" charset="0"/>
                <a:cs typeface="Open Sans" panose="020B0606030504020204" pitchFamily="34" charset="0"/>
              </a:rPr>
              <a:t>Other environmental or atmospheric conditions</a:t>
            </a:r>
            <a:endParaRPr lang="en-US" b="0" dirty="0">
              <a:latin typeface="+mn-lt"/>
            </a:endParaRPr>
          </a:p>
        </p:txBody>
      </p:sp>
      <p:sp>
        <p:nvSpPr>
          <p:cNvPr id="10" name="Content Placeholder 9">
            <a:extLst>
              <a:ext uri="{FF2B5EF4-FFF2-40B4-BE49-F238E27FC236}">
                <a16:creationId xmlns:a16="http://schemas.microsoft.com/office/drawing/2014/main" id="{313C512F-0180-EEDC-2764-797CFAB0D0FB}"/>
              </a:ext>
            </a:extLst>
          </p:cNvPr>
          <p:cNvSpPr>
            <a:spLocks noGrp="1"/>
          </p:cNvSpPr>
          <p:nvPr>
            <p:ph idx="12"/>
          </p:nvPr>
        </p:nvSpPr>
        <p:spPr>
          <a:xfrm>
            <a:off x="5821680" y="1445306"/>
            <a:ext cx="4663440" cy="522514"/>
          </a:xfrm>
        </p:spPr>
        <p:txBody>
          <a:bodyPr/>
          <a:lstStyle/>
          <a:p>
            <a:r>
              <a:rPr lang="en-US" altLang="en-US" sz="2400" kern="0" dirty="0">
                <a:solidFill>
                  <a:srgbClr val="DA5500"/>
                </a:solidFill>
                <a:latin typeface="+mj-lt"/>
                <a:ea typeface="Open Sans" panose="020B0606030504020204" pitchFamily="34" charset="0"/>
                <a:cs typeface="Open Sans" panose="020B0606030504020204" pitchFamily="34" charset="0"/>
              </a:rPr>
              <a:t>Examples not inherent to the worksite:</a:t>
            </a:r>
          </a:p>
          <a:p>
            <a:pPr marL="320474" indent="-320474">
              <a:spcAft>
                <a:spcPts val="1215"/>
              </a:spcAft>
              <a:buFont typeface="Tahoma" panose="020B0604030504040204" pitchFamily="34" charset="0"/>
              <a:buChar char="•"/>
              <a:defRPr/>
            </a:pPr>
            <a:r>
              <a:rPr lang="en-US" altLang="en-US" sz="2200" b="0" dirty="0">
                <a:solidFill>
                  <a:srgbClr val="333333"/>
                </a:solidFill>
                <a:latin typeface="+mn-lt"/>
                <a:ea typeface="Open Sans" panose="020B0606030504020204" pitchFamily="34" charset="0"/>
                <a:cs typeface="Open Sans" panose="020B0606030504020204" pitchFamily="34" charset="0"/>
              </a:rPr>
              <a:t>Uneven or slick walking surfaces</a:t>
            </a:r>
          </a:p>
          <a:p>
            <a:pPr marL="320474" indent="-320474">
              <a:spcAft>
                <a:spcPts val="1215"/>
              </a:spcAft>
              <a:buFont typeface="Tahoma" panose="020B0604030504040204" pitchFamily="34" charset="0"/>
              <a:buChar char="•"/>
              <a:defRPr/>
            </a:pPr>
            <a:r>
              <a:rPr lang="en-US" altLang="en-US" sz="2200" b="0" kern="0" dirty="0">
                <a:solidFill>
                  <a:srgbClr val="333333"/>
                </a:solidFill>
                <a:latin typeface="+mn-lt"/>
                <a:ea typeface="Open Sans" panose="020B0606030504020204" pitchFamily="34" charset="0"/>
                <a:cs typeface="Open Sans" panose="020B0606030504020204" pitchFamily="34" charset="0"/>
              </a:rPr>
              <a:t>Damaged or improperly maintained equipment or PPE</a:t>
            </a:r>
          </a:p>
          <a:p>
            <a:pPr marL="320474" indent="-320474">
              <a:spcAft>
                <a:spcPts val="1215"/>
              </a:spcAft>
              <a:buFont typeface="Tahoma" panose="020B0604030504040204" pitchFamily="34" charset="0"/>
              <a:buChar char="•"/>
              <a:defRPr/>
            </a:pPr>
            <a:r>
              <a:rPr lang="en-US" altLang="en-US" sz="2200" b="0" dirty="0">
                <a:solidFill>
                  <a:srgbClr val="333333"/>
                </a:solidFill>
                <a:latin typeface="+mn-lt"/>
                <a:ea typeface="Open Sans" panose="020B0606030504020204" pitchFamily="34" charset="0"/>
                <a:cs typeface="Open Sans" panose="020B0606030504020204" pitchFamily="34" charset="0"/>
              </a:rPr>
              <a:t>Ergonomic hazards</a:t>
            </a:r>
          </a:p>
          <a:p>
            <a:pPr marL="320474" indent="-320474">
              <a:spcAft>
                <a:spcPts val="1215"/>
              </a:spcAft>
              <a:buFont typeface="Tahoma" panose="020B0604030504040204" pitchFamily="34" charset="0"/>
              <a:buChar char="•"/>
              <a:defRPr/>
            </a:pPr>
            <a:r>
              <a:rPr lang="en-US" altLang="en-US" sz="2200" b="0" dirty="0">
                <a:solidFill>
                  <a:srgbClr val="333333"/>
                </a:solidFill>
                <a:latin typeface="+mn-lt"/>
                <a:ea typeface="Open Sans" panose="020B0606030504020204" pitchFamily="34" charset="0"/>
                <a:cs typeface="Open Sans" panose="020B0606030504020204" pitchFamily="34" charset="0"/>
              </a:rPr>
              <a:t>Improper storage</a:t>
            </a:r>
          </a:p>
          <a:p>
            <a:pPr marL="320474" indent="-320474">
              <a:spcAft>
                <a:spcPts val="1215"/>
              </a:spcAft>
              <a:buFont typeface="Tahoma" panose="020B0604030504040204" pitchFamily="34" charset="0"/>
              <a:buChar char="•"/>
              <a:defRPr/>
            </a:pPr>
            <a:r>
              <a:rPr lang="en-US" altLang="en-US" sz="2200" b="0" dirty="0">
                <a:solidFill>
                  <a:srgbClr val="333333"/>
                </a:solidFill>
                <a:latin typeface="+mn-lt"/>
                <a:ea typeface="Open Sans" panose="020B0606030504020204" pitchFamily="34" charset="0"/>
                <a:cs typeface="Open Sans" panose="020B0606030504020204" pitchFamily="34" charset="0"/>
              </a:rPr>
              <a:t>Inadequate machine guarding</a:t>
            </a:r>
          </a:p>
          <a:p>
            <a:endParaRPr lang="en-US" dirty="0"/>
          </a:p>
        </p:txBody>
      </p:sp>
      <p:pic>
        <p:nvPicPr>
          <p:cNvPr id="14" name="Picture 13" descr="A picture containing text, sign, clipart&#10;&#10;Description automatically generated">
            <a:extLst>
              <a:ext uri="{FF2B5EF4-FFF2-40B4-BE49-F238E27FC236}">
                <a16:creationId xmlns:a16="http://schemas.microsoft.com/office/drawing/2014/main" id="{F099947F-5ED8-7AFF-2741-CABD355CD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4193" y="5730465"/>
            <a:ext cx="1506165" cy="746535"/>
          </a:xfrm>
          <a:prstGeom prst="rect">
            <a:avLst/>
          </a:prstGeom>
        </p:spPr>
      </p:pic>
      <p:sp>
        <p:nvSpPr>
          <p:cNvPr id="15" name="Footer Placeholder 4">
            <a:extLst>
              <a:ext uri="{FF2B5EF4-FFF2-40B4-BE49-F238E27FC236}">
                <a16:creationId xmlns:a16="http://schemas.microsoft.com/office/drawing/2014/main" id="{9FBFBAF9-D47F-9A89-4BD7-1C8B91E69AFD}"/>
              </a:ext>
            </a:extLst>
          </p:cNvPr>
          <p:cNvSpPr>
            <a:spLocks noGrp="1"/>
          </p:cNvSpPr>
          <p:nvPr>
            <p:ph type="ftr" sz="quarter" idx="3"/>
          </p:nvPr>
        </p:nvSpPr>
        <p:spPr>
          <a:xfrm>
            <a:off x="3025049" y="6366984"/>
            <a:ext cx="4114800" cy="365125"/>
          </a:xfrm>
        </p:spPr>
        <p:txBody>
          <a:bodyPr anchor="ctr">
            <a:normAutofit/>
          </a:bodyPr>
          <a:lstStyle/>
          <a:p>
            <a:pPr>
              <a:lnSpc>
                <a:spcPct val="90000"/>
              </a:lnSpc>
              <a:spcAft>
                <a:spcPts val="600"/>
              </a:spcAft>
            </a:pPr>
            <a:r>
              <a:rPr lang="en-US" sz="1000" dirty="0"/>
              <a:t>INSURANCE | RISK MANAGEMENT | SURETY | EMPLOYEE BENEFITS</a:t>
            </a:r>
          </a:p>
        </p:txBody>
      </p:sp>
    </p:spTree>
    <p:extLst>
      <p:ext uri="{BB962C8B-B14F-4D97-AF65-F5344CB8AC3E}">
        <p14:creationId xmlns:p14="http://schemas.microsoft.com/office/powerpoint/2010/main" val="2355766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6CD42A0-9E53-5227-2494-8B0BEAD81120}"/>
              </a:ext>
            </a:extLst>
          </p:cNvPr>
          <p:cNvSpPr>
            <a:spLocks noGrp="1"/>
          </p:cNvSpPr>
          <p:nvPr>
            <p:ph type="title"/>
          </p:nvPr>
        </p:nvSpPr>
        <p:spPr/>
        <p:txBody>
          <a:bodyPr/>
          <a:lstStyle/>
          <a:p>
            <a:r>
              <a:rPr lang="en-US" altLang="en-US" sz="4800" dirty="0">
                <a:ea typeface="Open Sans Condensed"/>
                <a:cs typeface="Open Sans Condensed"/>
              </a:rPr>
              <a:t>Common Misconceptions</a:t>
            </a:r>
            <a:br>
              <a:rPr lang="en-US" altLang="en-US" sz="4800" dirty="0">
                <a:solidFill>
                  <a:srgbClr val="4A72A8"/>
                </a:solidFill>
                <a:latin typeface="Lucida Sans Unicode" panose="020B0602030504020204" pitchFamily="34" charset="0"/>
                <a:ea typeface="Open Sans Condensed"/>
                <a:cs typeface="Open Sans Condensed"/>
              </a:rPr>
            </a:br>
            <a:endParaRPr lang="en-US" dirty="0"/>
          </a:p>
        </p:txBody>
      </p:sp>
      <p:sp>
        <p:nvSpPr>
          <p:cNvPr id="11" name="Content Placeholder 10">
            <a:extLst>
              <a:ext uri="{FF2B5EF4-FFF2-40B4-BE49-F238E27FC236}">
                <a16:creationId xmlns:a16="http://schemas.microsoft.com/office/drawing/2014/main" id="{A1E2CA07-CDF8-F5BD-A8D7-7C9FA4F80A1C}"/>
              </a:ext>
            </a:extLst>
          </p:cNvPr>
          <p:cNvSpPr>
            <a:spLocks noGrp="1"/>
          </p:cNvSpPr>
          <p:nvPr>
            <p:ph idx="1"/>
          </p:nvPr>
        </p:nvSpPr>
        <p:spPr>
          <a:xfrm>
            <a:off x="1167492" y="1706564"/>
            <a:ext cx="10256999" cy="5151436"/>
          </a:xfrm>
        </p:spPr>
        <p:txBody>
          <a:bodyPr/>
          <a:lstStyle/>
          <a:p>
            <a:pPr marL="0" indent="0">
              <a:spcBef>
                <a:spcPct val="0"/>
              </a:spcBef>
              <a:spcAft>
                <a:spcPts val="1215"/>
              </a:spcAft>
              <a:buNone/>
              <a:defRPr/>
            </a:pPr>
            <a:r>
              <a:rPr lang="en-US" altLang="en-US" sz="2800" b="1" dirty="0">
                <a:solidFill>
                  <a:srgbClr val="DA5500"/>
                </a:solidFill>
                <a:ea typeface="Open Sans" panose="020B0606030504020204" pitchFamily="34" charset="0"/>
                <a:cs typeface="Open Sans" panose="020B0606030504020204" pitchFamily="34" charset="0"/>
              </a:rPr>
              <a:t>Avoid making these assumptions:</a:t>
            </a:r>
          </a:p>
          <a:p>
            <a:pPr marL="457200" indent="-457200">
              <a:spcBef>
                <a:spcPct val="0"/>
              </a:spcBef>
              <a:spcAft>
                <a:spcPts val="1215"/>
              </a:spcAft>
              <a:buFont typeface="Arial" panose="020B0604020202020204" pitchFamily="34" charset="0"/>
              <a:buChar char="•"/>
              <a:defRPr/>
            </a:pPr>
            <a:r>
              <a:rPr lang="en-US" altLang="en-US" sz="2800" dirty="0">
                <a:solidFill>
                  <a:srgbClr val="333333"/>
                </a:solidFill>
                <a:ea typeface="Open Sans" panose="020B0606030504020204" pitchFamily="34" charset="0"/>
                <a:cs typeface="Open Sans" panose="020B0606030504020204" pitchFamily="34" charset="0"/>
              </a:rPr>
              <a:t>There can only be one true cause and </a:t>
            </a:r>
            <a:br>
              <a:rPr lang="en-US" altLang="en-US" sz="2800" dirty="0">
                <a:solidFill>
                  <a:srgbClr val="333333"/>
                </a:solidFill>
                <a:ea typeface="Open Sans" panose="020B0606030504020204" pitchFamily="34" charset="0"/>
                <a:cs typeface="Open Sans" panose="020B0606030504020204" pitchFamily="34" charset="0"/>
              </a:rPr>
            </a:br>
            <a:r>
              <a:rPr lang="en-US" altLang="en-US" sz="2800" dirty="0">
                <a:solidFill>
                  <a:srgbClr val="333333"/>
                </a:solidFill>
                <a:ea typeface="Open Sans" panose="020B0606030504020204" pitchFamily="34" charset="0"/>
                <a:cs typeface="Open Sans" panose="020B0606030504020204" pitchFamily="34" charset="0"/>
              </a:rPr>
              <a:t>solution for the accident.</a:t>
            </a:r>
          </a:p>
          <a:p>
            <a:pPr marL="457200" indent="-457200">
              <a:spcBef>
                <a:spcPct val="0"/>
              </a:spcBef>
              <a:spcAft>
                <a:spcPts val="1215"/>
              </a:spcAft>
              <a:buFont typeface="Arial" panose="020B0604020202020204" pitchFamily="34" charset="0"/>
              <a:buChar char="•"/>
              <a:defRPr/>
            </a:pPr>
            <a:r>
              <a:rPr lang="en-US" altLang="en-US" sz="2800" dirty="0">
                <a:solidFill>
                  <a:srgbClr val="333333"/>
                </a:solidFill>
                <a:ea typeface="Open Sans" panose="020B0606030504020204" pitchFamily="34" charset="0"/>
                <a:cs typeface="Open Sans" panose="020B0606030504020204" pitchFamily="34" charset="0"/>
              </a:rPr>
              <a:t>Incidents only occur when rules are broken.</a:t>
            </a:r>
          </a:p>
          <a:p>
            <a:pPr marL="457200" indent="-457200">
              <a:spcBef>
                <a:spcPct val="0"/>
              </a:spcBef>
              <a:spcAft>
                <a:spcPts val="1215"/>
              </a:spcAft>
              <a:buFont typeface="Arial" panose="020B0604020202020204" pitchFamily="34" charset="0"/>
              <a:buChar char="•"/>
              <a:defRPr/>
            </a:pPr>
            <a:r>
              <a:rPr lang="en-US" altLang="en-US" sz="2800" dirty="0">
                <a:solidFill>
                  <a:srgbClr val="333333"/>
                </a:solidFill>
                <a:ea typeface="Open Sans" panose="020B0606030504020204" pitchFamily="34" charset="0"/>
                <a:cs typeface="Open Sans" panose="020B0606030504020204" pitchFamily="34" charset="0"/>
              </a:rPr>
              <a:t>Someone must be held accountable.</a:t>
            </a:r>
          </a:p>
          <a:p>
            <a:pPr marL="457200" indent="-457200">
              <a:spcBef>
                <a:spcPct val="0"/>
              </a:spcBef>
              <a:spcAft>
                <a:spcPts val="1215"/>
              </a:spcAft>
              <a:buFont typeface="Arial" panose="020B0604020202020204" pitchFamily="34" charset="0"/>
              <a:buChar char="•"/>
              <a:defRPr/>
            </a:pPr>
            <a:r>
              <a:rPr lang="en-US" altLang="en-US" sz="2800" dirty="0">
                <a:solidFill>
                  <a:srgbClr val="333333"/>
                </a:solidFill>
                <a:ea typeface="Open Sans" panose="020B0606030504020204" pitchFamily="34" charset="0"/>
                <a:cs typeface="Open Sans" panose="020B0606030504020204" pitchFamily="34" charset="0"/>
              </a:rPr>
              <a:t>Given the same set of facts, everyone will come to the same conclusion.</a:t>
            </a:r>
          </a:p>
          <a:p>
            <a:endParaRPr lang="en-US" dirty="0"/>
          </a:p>
        </p:txBody>
      </p:sp>
      <p:sp>
        <p:nvSpPr>
          <p:cNvPr id="4" name="Date Placeholder 3">
            <a:extLst>
              <a:ext uri="{FF2B5EF4-FFF2-40B4-BE49-F238E27FC236}">
                <a16:creationId xmlns:a16="http://schemas.microsoft.com/office/drawing/2014/main" id="{8D755D0A-AD63-20ED-A234-CBAB110F48CD}"/>
              </a:ext>
            </a:extLst>
          </p:cNvPr>
          <p:cNvSpPr>
            <a:spLocks noGrp="1"/>
          </p:cNvSpPr>
          <p:nvPr>
            <p:ph type="dt" sz="half" idx="2"/>
          </p:nvPr>
        </p:nvSpPr>
        <p:spPr/>
        <p:txBody>
          <a:bodyPr/>
          <a:lstStyle/>
          <a:p>
            <a:fld id="{C1583C39-01BF-7F43-854C-FBB4E9AB6B0C}" type="datetime1">
              <a:rPr lang="en-US" smtClean="0"/>
              <a:pPr/>
              <a:t>8/14/2023</a:t>
            </a:fld>
            <a:endParaRPr lang="en-US" dirty="0"/>
          </a:p>
        </p:txBody>
      </p:sp>
      <p:sp>
        <p:nvSpPr>
          <p:cNvPr id="6" name="Slide Number Placeholder 5">
            <a:extLst>
              <a:ext uri="{FF2B5EF4-FFF2-40B4-BE49-F238E27FC236}">
                <a16:creationId xmlns:a16="http://schemas.microsoft.com/office/drawing/2014/main" id="{0B3E527C-F0EE-F510-A65F-B7EEC49E0779}"/>
              </a:ext>
            </a:extLst>
          </p:cNvPr>
          <p:cNvSpPr>
            <a:spLocks noGrp="1"/>
          </p:cNvSpPr>
          <p:nvPr>
            <p:ph type="sldNum" sz="quarter" idx="4"/>
          </p:nvPr>
        </p:nvSpPr>
        <p:spPr/>
        <p:txBody>
          <a:bodyPr/>
          <a:lstStyle/>
          <a:p>
            <a:fld id="{294A09A9-5501-47C1-A89A-A340965A2BE2}" type="slidenum">
              <a:rPr lang="en-US" smtClean="0"/>
              <a:pPr/>
              <a:t>25</a:t>
            </a:fld>
            <a:endParaRPr lang="en-US" dirty="0"/>
          </a:p>
        </p:txBody>
      </p:sp>
      <p:pic>
        <p:nvPicPr>
          <p:cNvPr id="12" name="Picture 10">
            <a:extLst>
              <a:ext uri="{FF2B5EF4-FFF2-40B4-BE49-F238E27FC236}">
                <a16:creationId xmlns:a16="http://schemas.microsoft.com/office/drawing/2014/main" id="{8AA0C494-BE2A-62D4-6563-256976E6B4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1675" y="538486"/>
            <a:ext cx="2582821" cy="357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picture containing text, sign, clipart&#10;&#10;Description automatically generated">
            <a:extLst>
              <a:ext uri="{FF2B5EF4-FFF2-40B4-BE49-F238E27FC236}">
                <a16:creationId xmlns:a16="http://schemas.microsoft.com/office/drawing/2014/main" id="{10A630F3-057C-DE01-5BB3-26CB6988A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3177" y="5993716"/>
            <a:ext cx="1506165" cy="746535"/>
          </a:xfrm>
          <a:prstGeom prst="rect">
            <a:avLst/>
          </a:prstGeom>
        </p:spPr>
      </p:pic>
      <p:sp>
        <p:nvSpPr>
          <p:cNvPr id="14" name="Footer Placeholder 4">
            <a:extLst>
              <a:ext uri="{FF2B5EF4-FFF2-40B4-BE49-F238E27FC236}">
                <a16:creationId xmlns:a16="http://schemas.microsoft.com/office/drawing/2014/main" id="{C81782FC-3990-A607-4F48-4D57C8B4E12D}"/>
              </a:ext>
            </a:extLst>
          </p:cNvPr>
          <p:cNvSpPr>
            <a:spLocks noGrp="1"/>
          </p:cNvSpPr>
          <p:nvPr>
            <p:ph type="ftr" sz="quarter" idx="3"/>
          </p:nvPr>
        </p:nvSpPr>
        <p:spPr>
          <a:xfrm>
            <a:off x="3025049" y="6366984"/>
            <a:ext cx="4114800" cy="365125"/>
          </a:xfrm>
        </p:spPr>
        <p:txBody>
          <a:bodyPr anchor="ctr">
            <a:normAutofit/>
          </a:bodyPr>
          <a:lstStyle/>
          <a:p>
            <a:pPr>
              <a:lnSpc>
                <a:spcPct val="90000"/>
              </a:lnSpc>
              <a:spcAft>
                <a:spcPts val="600"/>
              </a:spcAft>
            </a:pPr>
            <a:r>
              <a:rPr lang="en-US" sz="1000" dirty="0"/>
              <a:t>INSURANCE | RISK MANAGEMENT | SURETY | EMPLOYEE BENEFITS</a:t>
            </a:r>
          </a:p>
        </p:txBody>
      </p:sp>
    </p:spTree>
    <p:extLst>
      <p:ext uri="{BB962C8B-B14F-4D97-AF65-F5344CB8AC3E}">
        <p14:creationId xmlns:p14="http://schemas.microsoft.com/office/powerpoint/2010/main" val="336534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a:extLst>
              <a:ext uri="{FF2B5EF4-FFF2-40B4-BE49-F238E27FC236}">
                <a16:creationId xmlns:a16="http://schemas.microsoft.com/office/drawing/2014/main" id="{634B2515-B650-AEA5-25B9-23745475BC80}"/>
              </a:ext>
            </a:extLst>
          </p:cNvPr>
          <p:cNvSpPr>
            <a:spLocks noGrp="1"/>
          </p:cNvSpPr>
          <p:nvPr>
            <p:ph idx="1"/>
          </p:nvPr>
        </p:nvSpPr>
        <p:spPr>
          <a:xfrm>
            <a:off x="1501087" y="1808602"/>
            <a:ext cx="8616950" cy="2851150"/>
          </a:xfrm>
        </p:spPr>
        <p:txBody>
          <a:bodyPr/>
          <a:lstStyle/>
          <a:p>
            <a:pPr algn="ctr">
              <a:spcBef>
                <a:spcPct val="0"/>
              </a:spcBef>
              <a:spcAft>
                <a:spcPts val="1215"/>
              </a:spcAft>
              <a:defRPr/>
            </a:pPr>
            <a:r>
              <a:rPr lang="en-US" altLang="en-US" dirty="0">
                <a:solidFill>
                  <a:srgbClr val="333333"/>
                </a:solidFill>
                <a:ea typeface="Open Sans" panose="020B0606030504020204" pitchFamily="34" charset="0"/>
                <a:cs typeface="Open Sans" panose="020B0606030504020204" pitchFamily="34" charset="0"/>
              </a:rPr>
              <a:t>Often, the easiest way to get to the root cause of a problem is simply asking</a:t>
            </a:r>
          </a:p>
          <a:p>
            <a:pPr algn="ctr">
              <a:spcBef>
                <a:spcPct val="0"/>
              </a:spcBef>
              <a:spcAft>
                <a:spcPts val="1215"/>
              </a:spcAft>
              <a:defRPr/>
            </a:pPr>
            <a:endParaRPr lang="en-US" altLang="en-US" dirty="0">
              <a:solidFill>
                <a:srgbClr val="333333"/>
              </a:solidFill>
              <a:latin typeface="+mj-lt"/>
              <a:ea typeface="Open Sans" panose="020B0606030504020204" pitchFamily="34" charset="0"/>
              <a:cs typeface="Open Sans" panose="020B0606030504020204" pitchFamily="34" charset="0"/>
            </a:endParaRPr>
          </a:p>
          <a:p>
            <a:pPr algn="ctr">
              <a:spcBef>
                <a:spcPct val="0"/>
              </a:spcBef>
              <a:spcAft>
                <a:spcPts val="1215"/>
              </a:spcAft>
              <a:defRPr/>
            </a:pPr>
            <a:r>
              <a:rPr lang="en-US" altLang="en-US" dirty="0">
                <a:solidFill>
                  <a:srgbClr val="333333"/>
                </a:solidFill>
                <a:latin typeface="+mj-lt"/>
                <a:ea typeface="Open Sans" panose="020B0606030504020204" pitchFamily="34" charset="0"/>
                <a:cs typeface="Open Sans" panose="020B0606030504020204" pitchFamily="34" charset="0"/>
              </a:rPr>
              <a:t> </a:t>
            </a:r>
            <a:br>
              <a:rPr lang="en-US" altLang="en-US" sz="1402" dirty="0">
                <a:solidFill>
                  <a:srgbClr val="333333"/>
                </a:solidFill>
                <a:latin typeface="+mj-lt"/>
                <a:ea typeface="Open Sans" panose="020B0606030504020204" pitchFamily="34" charset="0"/>
                <a:cs typeface="Open Sans" panose="020B0606030504020204" pitchFamily="34" charset="0"/>
              </a:rPr>
            </a:br>
            <a:r>
              <a:rPr lang="en-US" altLang="en-US" sz="6000" b="1" dirty="0">
                <a:solidFill>
                  <a:srgbClr val="333333"/>
                </a:solidFill>
                <a:latin typeface="+mj-lt"/>
                <a:ea typeface="Open Sans" panose="020B0606030504020204" pitchFamily="34" charset="0"/>
                <a:cs typeface="Open Sans" panose="020B0606030504020204" pitchFamily="34" charset="0"/>
              </a:rPr>
              <a:t>“why did this happen?”</a:t>
            </a:r>
          </a:p>
        </p:txBody>
      </p:sp>
      <p:sp>
        <p:nvSpPr>
          <p:cNvPr id="34819" name="Title 1">
            <a:extLst>
              <a:ext uri="{FF2B5EF4-FFF2-40B4-BE49-F238E27FC236}">
                <a16:creationId xmlns:a16="http://schemas.microsoft.com/office/drawing/2014/main" id="{C265FBD9-E7DA-2936-B8E2-09A75DA0F0C8}"/>
              </a:ext>
            </a:extLst>
          </p:cNvPr>
          <p:cNvSpPr txBox="1">
            <a:spLocks noChangeArrowheads="1"/>
          </p:cNvSpPr>
          <p:nvPr/>
        </p:nvSpPr>
        <p:spPr bwMode="auto">
          <a:xfrm>
            <a:off x="2055650" y="543652"/>
            <a:ext cx="769143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80" tIns="38090" rIns="76180" bIns="380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dirty="0">
                <a:latin typeface="+mj-lt"/>
                <a:ea typeface="Open Sans Condensed"/>
                <a:cs typeface="Open Sans Condensed"/>
              </a:rPr>
              <a:t>The Why Method</a:t>
            </a:r>
          </a:p>
        </p:txBody>
      </p:sp>
      <p:pic>
        <p:nvPicPr>
          <p:cNvPr id="34820" name="Picture 2">
            <a:extLst>
              <a:ext uri="{FF2B5EF4-FFF2-40B4-BE49-F238E27FC236}">
                <a16:creationId xmlns:a16="http://schemas.microsoft.com/office/drawing/2014/main" id="{1D02D189-8519-A7FF-6467-F4B04FB43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809" y="4286250"/>
            <a:ext cx="25717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6D5BE1B-8260-CB65-58A3-49F329821601}"/>
              </a:ext>
            </a:extLst>
          </p:cNvPr>
          <p:cNvPicPr>
            <a:picLocks noChangeAspect="1"/>
          </p:cNvPicPr>
          <p:nvPr/>
        </p:nvPicPr>
        <p:blipFill>
          <a:blip r:embed="rId4"/>
          <a:stretch>
            <a:fillRect/>
          </a:stretch>
        </p:blipFill>
        <p:spPr>
          <a:xfrm>
            <a:off x="355331" y="6492208"/>
            <a:ext cx="4115157" cy="365792"/>
          </a:xfrm>
          <a:prstGeom prst="rect">
            <a:avLst/>
          </a:prstGeom>
        </p:spPr>
      </p:pic>
      <p:pic>
        <p:nvPicPr>
          <p:cNvPr id="3" name="Picture 2" descr="A picture containing text, sign, clipart&#10;&#10;Description automatically generated">
            <a:extLst>
              <a:ext uri="{FF2B5EF4-FFF2-40B4-BE49-F238E27FC236}">
                <a16:creationId xmlns:a16="http://schemas.microsoft.com/office/drawing/2014/main" id="{DCCEDF73-7876-97E1-7533-E7CF0F601B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9447" y="5745673"/>
            <a:ext cx="1506165" cy="74653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a:extLst>
              <a:ext uri="{FF2B5EF4-FFF2-40B4-BE49-F238E27FC236}">
                <a16:creationId xmlns:a16="http://schemas.microsoft.com/office/drawing/2014/main" id="{F5118E02-69B9-EE4E-6AC3-E04EBC33127F}"/>
              </a:ext>
            </a:extLst>
          </p:cNvPr>
          <p:cNvSpPr>
            <a:spLocks noGrp="1"/>
          </p:cNvSpPr>
          <p:nvPr>
            <p:ph idx="1"/>
          </p:nvPr>
        </p:nvSpPr>
        <p:spPr>
          <a:xfrm>
            <a:off x="1366091" y="1547105"/>
            <a:ext cx="8117595" cy="5018948"/>
          </a:xfrm>
        </p:spPr>
        <p:txBody>
          <a:bodyPr/>
          <a:lstStyle/>
          <a:p>
            <a:pPr eaLnBrk="1" hangingPunct="1"/>
            <a:r>
              <a:rPr lang="en-US" altLang="en-US" dirty="0"/>
              <a:t>The time for accident investigation is always as soon as possible. </a:t>
            </a:r>
            <a:br>
              <a:rPr lang="en-US" altLang="en-US" dirty="0"/>
            </a:br>
            <a:endParaRPr lang="en-US" altLang="en-US" dirty="0"/>
          </a:p>
          <a:p>
            <a:pPr eaLnBrk="1" hangingPunct="1"/>
            <a:r>
              <a:rPr lang="en-US" altLang="en-US" dirty="0"/>
              <a:t>The less time between the </a:t>
            </a:r>
            <a:br>
              <a:rPr lang="en-US" altLang="en-US" dirty="0"/>
            </a:br>
            <a:r>
              <a:rPr lang="en-US" altLang="en-US" dirty="0"/>
              <a:t>accident and the investigation,</a:t>
            </a:r>
            <a:br>
              <a:rPr lang="en-US" altLang="en-US" dirty="0"/>
            </a:br>
            <a:r>
              <a:rPr lang="en-US" altLang="en-US" dirty="0"/>
              <a:t>the better the information that</a:t>
            </a:r>
            <a:br>
              <a:rPr lang="en-US" altLang="en-US" dirty="0"/>
            </a:br>
            <a:r>
              <a:rPr lang="en-US" altLang="en-US" dirty="0"/>
              <a:t>can be obtained.  </a:t>
            </a:r>
            <a:br>
              <a:rPr lang="en-US" altLang="en-US" dirty="0"/>
            </a:br>
            <a:endParaRPr lang="en-US" altLang="en-US" dirty="0"/>
          </a:p>
          <a:p>
            <a:pPr eaLnBrk="1" hangingPunct="1"/>
            <a:r>
              <a:rPr lang="en-US" altLang="en-US" dirty="0"/>
              <a:t>Facts are clearer, more details remembered, and the conditions are nearest those at the time of the accident</a:t>
            </a:r>
          </a:p>
        </p:txBody>
      </p:sp>
      <p:sp>
        <p:nvSpPr>
          <p:cNvPr id="3" name="Title 2">
            <a:extLst>
              <a:ext uri="{FF2B5EF4-FFF2-40B4-BE49-F238E27FC236}">
                <a16:creationId xmlns:a16="http://schemas.microsoft.com/office/drawing/2014/main" id="{07FA2A34-96B9-E6E2-C221-9C536942A175}"/>
              </a:ext>
            </a:extLst>
          </p:cNvPr>
          <p:cNvSpPr>
            <a:spLocks noGrp="1"/>
          </p:cNvSpPr>
          <p:nvPr>
            <p:ph type="title"/>
          </p:nvPr>
        </p:nvSpPr>
        <p:spPr>
          <a:xfrm>
            <a:off x="1676400" y="152400"/>
            <a:ext cx="8229600" cy="1143000"/>
          </a:xfrm>
        </p:spPr>
        <p:txBody>
          <a:bodyPr>
            <a:normAutofit fontScale="90000"/>
          </a:bodyPr>
          <a:lstStyle/>
          <a:p>
            <a:pPr eaLnBrk="1" hangingPunct="1">
              <a:defRPr/>
            </a:pPr>
            <a:r>
              <a:rPr lang="en-US" dirty="0"/>
              <a:t>When Is the Time to Investigate?</a:t>
            </a:r>
          </a:p>
        </p:txBody>
      </p:sp>
      <p:pic>
        <p:nvPicPr>
          <p:cNvPr id="40965" name="Picture 3">
            <a:extLst>
              <a:ext uri="{FF2B5EF4-FFF2-40B4-BE49-F238E27FC236}">
                <a16:creationId xmlns:a16="http://schemas.microsoft.com/office/drawing/2014/main" id="{AA95A009-0AB3-3C8D-CD70-560362866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89" y="2213931"/>
            <a:ext cx="2936416" cy="243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picture containing text, sign, clipart&#10;&#10;Description automatically generated">
            <a:extLst>
              <a:ext uri="{FF2B5EF4-FFF2-40B4-BE49-F238E27FC236}">
                <a16:creationId xmlns:a16="http://schemas.microsoft.com/office/drawing/2014/main" id="{A450EF89-ECF4-8C4B-F344-75549632E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6027" y="5729311"/>
            <a:ext cx="1506165" cy="746535"/>
          </a:xfrm>
          <a:prstGeom prst="rect">
            <a:avLst/>
          </a:prstGeom>
        </p:spPr>
      </p:pic>
      <p:sp>
        <p:nvSpPr>
          <p:cNvPr id="4" name="Footer Placeholder 4">
            <a:extLst>
              <a:ext uri="{FF2B5EF4-FFF2-40B4-BE49-F238E27FC236}">
                <a16:creationId xmlns:a16="http://schemas.microsoft.com/office/drawing/2014/main" id="{B07FA941-6C0D-CF5C-3A7C-F04DF0CCDD09}"/>
              </a:ext>
            </a:extLst>
          </p:cNvPr>
          <p:cNvSpPr>
            <a:spLocks noGrp="1"/>
          </p:cNvSpPr>
          <p:nvPr>
            <p:ph type="ftr" sz="quarter" idx="3"/>
          </p:nvPr>
        </p:nvSpPr>
        <p:spPr>
          <a:xfrm>
            <a:off x="3025049" y="6366984"/>
            <a:ext cx="4114800" cy="365125"/>
          </a:xfrm>
        </p:spPr>
        <p:txBody>
          <a:bodyPr anchor="ctr">
            <a:normAutofit/>
          </a:bodyPr>
          <a:lstStyle/>
          <a:p>
            <a:pPr>
              <a:lnSpc>
                <a:spcPct val="90000"/>
              </a:lnSpc>
              <a:spcAft>
                <a:spcPts val="600"/>
              </a:spcAft>
            </a:pPr>
            <a:r>
              <a:rPr lang="en-US" sz="1000" dirty="0"/>
              <a:t>INSURANCE | RISK MANAGEMENT | SURETY | EMPLOYEE BENEFITS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F1F9F3-E3D0-C701-546B-A80E5E796D25}"/>
              </a:ext>
            </a:extLst>
          </p:cNvPr>
          <p:cNvSpPr>
            <a:spLocks noGrp="1"/>
          </p:cNvSpPr>
          <p:nvPr>
            <p:ph type="title"/>
          </p:nvPr>
        </p:nvSpPr>
        <p:spPr/>
        <p:txBody>
          <a:bodyPr/>
          <a:lstStyle/>
          <a:p>
            <a:r>
              <a:rPr lang="en-US" altLang="en-US" sz="4800" dirty="0">
                <a:ea typeface="Open Sans Condensed" panose="020B0806030504020204"/>
                <a:cs typeface="Open Sans Condensed" panose="020B0806030504020204"/>
              </a:rPr>
              <a:t>Corrective Actions</a:t>
            </a:r>
            <a:br>
              <a:rPr lang="en-US" altLang="en-US" sz="4800" dirty="0">
                <a:solidFill>
                  <a:srgbClr val="4A72A8"/>
                </a:solidFill>
                <a:latin typeface="Lucida Sans Unicode" panose="020B0602030504020204" pitchFamily="34" charset="0"/>
                <a:ea typeface="Open Sans Condensed" panose="020B0806030504020204"/>
                <a:cs typeface="Open Sans Condensed" panose="020B0806030504020204"/>
              </a:rPr>
            </a:br>
            <a:endParaRPr lang="en-US" dirty="0"/>
          </a:p>
        </p:txBody>
      </p:sp>
      <p:sp>
        <p:nvSpPr>
          <p:cNvPr id="8" name="Content Placeholder 7">
            <a:extLst>
              <a:ext uri="{FF2B5EF4-FFF2-40B4-BE49-F238E27FC236}">
                <a16:creationId xmlns:a16="http://schemas.microsoft.com/office/drawing/2014/main" id="{08E14961-E9DB-34AC-7897-C7D87C941208}"/>
              </a:ext>
            </a:extLst>
          </p:cNvPr>
          <p:cNvSpPr>
            <a:spLocks noGrp="1"/>
          </p:cNvSpPr>
          <p:nvPr>
            <p:ph idx="1"/>
          </p:nvPr>
        </p:nvSpPr>
        <p:spPr>
          <a:xfrm>
            <a:off x="486881" y="1333041"/>
            <a:ext cx="7511365" cy="5023309"/>
          </a:xfrm>
        </p:spPr>
        <p:txBody>
          <a:bodyPr/>
          <a:lstStyle/>
          <a:p>
            <a:pPr marL="0" indent="0">
              <a:spcBef>
                <a:spcPct val="0"/>
              </a:spcBef>
              <a:spcAft>
                <a:spcPts val="1215"/>
              </a:spcAft>
              <a:buNone/>
              <a:defRPr/>
            </a:pPr>
            <a:r>
              <a:rPr lang="en-US" altLang="en-US" sz="2800" dirty="0">
                <a:solidFill>
                  <a:srgbClr val="333333"/>
                </a:solidFill>
                <a:ea typeface="Open Sans" panose="020B0606030504020204" pitchFamily="34" charset="0"/>
                <a:cs typeface="Open Sans" panose="020B0606030504020204" pitchFamily="34" charset="0"/>
              </a:rPr>
              <a:t>Recommendations for corrective actions should address each </a:t>
            </a:r>
            <a:r>
              <a:rPr lang="en-US" altLang="en-US" sz="2800" b="1" dirty="0">
                <a:solidFill>
                  <a:srgbClr val="333333"/>
                </a:solidFill>
                <a:ea typeface="Open Sans" panose="020B0606030504020204" pitchFamily="34" charset="0"/>
                <a:cs typeface="Open Sans" panose="020B0606030504020204" pitchFamily="34" charset="0"/>
              </a:rPr>
              <a:t>root cause </a:t>
            </a:r>
            <a:r>
              <a:rPr lang="en-US" altLang="en-US" sz="2800" dirty="0">
                <a:solidFill>
                  <a:srgbClr val="333333"/>
                </a:solidFill>
                <a:ea typeface="Open Sans" panose="020B0606030504020204" pitchFamily="34" charset="0"/>
                <a:cs typeface="Open Sans" panose="020B0606030504020204" pitchFamily="34" charset="0"/>
              </a:rPr>
              <a:t>that was identified in the analysis. </a:t>
            </a:r>
          </a:p>
          <a:p>
            <a:pPr marL="457200" indent="-457200">
              <a:spcBef>
                <a:spcPct val="0"/>
              </a:spcBef>
              <a:spcAft>
                <a:spcPts val="1215"/>
              </a:spcAft>
              <a:buFont typeface="Wingdings" panose="05000000000000000000" pitchFamily="2" charset="2"/>
              <a:buChar char="Ø"/>
              <a:defRPr/>
            </a:pPr>
            <a:r>
              <a:rPr lang="en-US" altLang="en-US" sz="2800" dirty="0">
                <a:solidFill>
                  <a:srgbClr val="333333"/>
                </a:solidFill>
                <a:ea typeface="Open Sans" panose="020B0606030504020204" pitchFamily="34" charset="0"/>
                <a:cs typeface="Open Sans" panose="020B0606030504020204" pitchFamily="34" charset="0"/>
              </a:rPr>
              <a:t>Be specific on how </a:t>
            </a:r>
            <a:r>
              <a:rPr lang="en-US" altLang="en-US" dirty="0">
                <a:solidFill>
                  <a:srgbClr val="333333"/>
                </a:solidFill>
                <a:ea typeface="Open Sans" panose="020B0606030504020204" pitchFamily="34" charset="0"/>
                <a:cs typeface="Open Sans" panose="020B0606030504020204" pitchFamily="34" charset="0"/>
              </a:rPr>
              <a:t>to</a:t>
            </a:r>
            <a:r>
              <a:rPr lang="en-US" altLang="en-US" sz="2800" dirty="0">
                <a:solidFill>
                  <a:srgbClr val="333333"/>
                </a:solidFill>
                <a:ea typeface="Open Sans" panose="020B0606030504020204" pitchFamily="34" charset="0"/>
                <a:cs typeface="Open Sans" panose="020B0606030504020204" pitchFamily="34" charset="0"/>
              </a:rPr>
              <a:t> implement.</a:t>
            </a:r>
          </a:p>
          <a:p>
            <a:pPr marL="457200" indent="-457200">
              <a:spcBef>
                <a:spcPct val="0"/>
              </a:spcBef>
              <a:spcAft>
                <a:spcPts val="1215"/>
              </a:spcAft>
              <a:buFont typeface="Wingdings" panose="05000000000000000000" pitchFamily="2" charset="2"/>
              <a:buChar char="Ø"/>
              <a:defRPr/>
            </a:pPr>
            <a:r>
              <a:rPr lang="en-US" altLang="en-US" sz="2800" dirty="0">
                <a:solidFill>
                  <a:srgbClr val="333333"/>
                </a:solidFill>
                <a:ea typeface="Open Sans" panose="020B0606030504020204" pitchFamily="34" charset="0"/>
                <a:cs typeface="Open Sans" panose="020B0606030504020204" pitchFamily="34" charset="0"/>
              </a:rPr>
              <a:t>Keep your recommendations constructive </a:t>
            </a:r>
            <a:br>
              <a:rPr lang="en-US" altLang="en-US" sz="2800" dirty="0">
                <a:solidFill>
                  <a:srgbClr val="333333"/>
                </a:solidFill>
                <a:ea typeface="Open Sans" panose="020B0606030504020204" pitchFamily="34" charset="0"/>
                <a:cs typeface="Open Sans" panose="020B0606030504020204" pitchFamily="34" charset="0"/>
              </a:rPr>
            </a:br>
            <a:r>
              <a:rPr lang="en-US" altLang="en-US" sz="2800" dirty="0">
                <a:solidFill>
                  <a:srgbClr val="333333"/>
                </a:solidFill>
                <a:ea typeface="Open Sans" panose="020B0606030504020204" pitchFamily="34" charset="0"/>
                <a:cs typeface="Open Sans" panose="020B0606030504020204" pitchFamily="34" charset="0"/>
              </a:rPr>
              <a:t>and objective.</a:t>
            </a:r>
          </a:p>
          <a:p>
            <a:pPr marL="457200" indent="-457200">
              <a:spcBef>
                <a:spcPct val="0"/>
              </a:spcBef>
              <a:spcAft>
                <a:spcPts val="1215"/>
              </a:spcAft>
              <a:buFont typeface="Wingdings" panose="05000000000000000000" pitchFamily="2" charset="2"/>
              <a:buChar char="Ø"/>
              <a:defRPr/>
            </a:pPr>
            <a:r>
              <a:rPr lang="en-US" altLang="en-US" sz="2800" dirty="0">
                <a:solidFill>
                  <a:srgbClr val="333333"/>
                </a:solidFill>
                <a:ea typeface="Open Sans" panose="020B0606030504020204" pitchFamily="34" charset="0"/>
                <a:cs typeface="Open Sans" panose="020B0606030504020204" pitchFamily="34" charset="0"/>
              </a:rPr>
              <a:t>Identify safety deficiencies. However disciplinary action should be handled separate of investigation.  </a:t>
            </a:r>
            <a:endParaRPr lang="en-US" dirty="0"/>
          </a:p>
        </p:txBody>
      </p:sp>
      <p:sp>
        <p:nvSpPr>
          <p:cNvPr id="4" name="Date Placeholder 3">
            <a:extLst>
              <a:ext uri="{FF2B5EF4-FFF2-40B4-BE49-F238E27FC236}">
                <a16:creationId xmlns:a16="http://schemas.microsoft.com/office/drawing/2014/main" id="{71A7862B-0364-AE57-F7B2-B669E7F3D7EF}"/>
              </a:ext>
            </a:extLst>
          </p:cNvPr>
          <p:cNvSpPr>
            <a:spLocks noGrp="1"/>
          </p:cNvSpPr>
          <p:nvPr>
            <p:ph type="dt" sz="half" idx="2"/>
          </p:nvPr>
        </p:nvSpPr>
        <p:spPr/>
        <p:txBody>
          <a:bodyPr/>
          <a:lstStyle/>
          <a:p>
            <a:fld id="{DD9C8446-696E-6942-B6C8-CC9CAD0B34E0}" type="datetime1">
              <a:rPr lang="en-US" smtClean="0"/>
              <a:pPr/>
              <a:t>8/14/2023</a:t>
            </a:fld>
            <a:endParaRPr lang="en-US" dirty="0"/>
          </a:p>
        </p:txBody>
      </p:sp>
      <p:sp>
        <p:nvSpPr>
          <p:cNvPr id="6" name="Slide Number Placeholder 5">
            <a:extLst>
              <a:ext uri="{FF2B5EF4-FFF2-40B4-BE49-F238E27FC236}">
                <a16:creationId xmlns:a16="http://schemas.microsoft.com/office/drawing/2014/main" id="{F97E7C36-B9F0-81E7-2A1D-1F6DBD387363}"/>
              </a:ext>
            </a:extLst>
          </p:cNvPr>
          <p:cNvSpPr>
            <a:spLocks noGrp="1"/>
          </p:cNvSpPr>
          <p:nvPr>
            <p:ph type="sldNum" sz="quarter" idx="4"/>
          </p:nvPr>
        </p:nvSpPr>
        <p:spPr/>
        <p:txBody>
          <a:bodyPr/>
          <a:lstStyle/>
          <a:p>
            <a:fld id="{294A09A9-5501-47C1-A89A-A340965A2BE2}" type="slidenum">
              <a:rPr lang="en-US" smtClean="0"/>
              <a:pPr/>
              <a:t>28</a:t>
            </a:fld>
            <a:endParaRPr lang="en-US" dirty="0"/>
          </a:p>
        </p:txBody>
      </p:sp>
      <p:pic>
        <p:nvPicPr>
          <p:cNvPr id="9" name="Picture 3">
            <a:extLst>
              <a:ext uri="{FF2B5EF4-FFF2-40B4-BE49-F238E27FC236}">
                <a16:creationId xmlns:a16="http://schemas.microsoft.com/office/drawing/2014/main" id="{8DE4AD2C-907E-D405-F89F-E39BD0120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6167" y="1765453"/>
            <a:ext cx="2803909" cy="488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a:extLst>
              <a:ext uri="{FF2B5EF4-FFF2-40B4-BE49-F238E27FC236}">
                <a16:creationId xmlns:a16="http://schemas.microsoft.com/office/drawing/2014/main" id="{2D383471-C02E-C4D4-9A52-8DB9C4609195}"/>
              </a:ext>
            </a:extLst>
          </p:cNvPr>
          <p:cNvSpPr>
            <a:spLocks noGrp="1"/>
          </p:cNvSpPr>
          <p:nvPr>
            <p:ph type="ftr" sz="quarter" idx="3"/>
          </p:nvPr>
        </p:nvSpPr>
        <p:spPr>
          <a:xfrm>
            <a:off x="1981200" y="6293283"/>
            <a:ext cx="4114800" cy="365125"/>
          </a:xfrm>
        </p:spPr>
        <p:txBody>
          <a:bodyPr anchor="ctr">
            <a:normAutofit/>
          </a:bodyPr>
          <a:lstStyle/>
          <a:p>
            <a:pPr>
              <a:lnSpc>
                <a:spcPct val="90000"/>
              </a:lnSpc>
              <a:spcAft>
                <a:spcPts val="600"/>
              </a:spcAft>
            </a:pPr>
            <a:r>
              <a:rPr lang="en-US" sz="1000" dirty="0"/>
              <a:t>INSURANCE | RISK MANAGEMENT | SURETY | EMPLOYEE BENEFITS</a:t>
            </a:r>
          </a:p>
        </p:txBody>
      </p:sp>
      <p:pic>
        <p:nvPicPr>
          <p:cNvPr id="11" name="Picture 10" descr="A picture containing text, sign, clipart&#10;&#10;Description automatically generated">
            <a:extLst>
              <a:ext uri="{FF2B5EF4-FFF2-40B4-BE49-F238E27FC236}">
                <a16:creationId xmlns:a16="http://schemas.microsoft.com/office/drawing/2014/main" id="{DC960EE3-BB47-D771-CD80-5F3B3F122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2807" y="6228713"/>
            <a:ext cx="994168" cy="492762"/>
          </a:xfrm>
          <a:prstGeom prst="rect">
            <a:avLst/>
          </a:prstGeom>
        </p:spPr>
      </p:pic>
    </p:spTree>
    <p:extLst>
      <p:ext uri="{BB962C8B-B14F-4D97-AF65-F5344CB8AC3E}">
        <p14:creationId xmlns:p14="http://schemas.microsoft.com/office/powerpoint/2010/main" val="3127883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Tell me and I forget. Teach me and I remember. Involve me and I learn. - Benjamin Franklin">
            <a:hlinkClick r:id="rId2"/>
            <a:extLst>
              <a:ext uri="{FF2B5EF4-FFF2-40B4-BE49-F238E27FC236}">
                <a16:creationId xmlns:a16="http://schemas.microsoft.com/office/drawing/2014/main" id="{97F44AB2-4D94-45C8-9BDF-A5D557C3A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47" y="533399"/>
            <a:ext cx="9461653" cy="633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picture containing text, sign, clipart&#10;&#10;Description automatically generated">
            <a:extLst>
              <a:ext uri="{FF2B5EF4-FFF2-40B4-BE49-F238E27FC236}">
                <a16:creationId xmlns:a16="http://schemas.microsoft.com/office/drawing/2014/main" id="{11527F4A-4049-75D8-7959-BE1BF7C0C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5476" y="5736691"/>
            <a:ext cx="1506165" cy="746535"/>
          </a:xfrm>
          <a:prstGeom prst="rect">
            <a:avLst/>
          </a:prstGeom>
        </p:spPr>
      </p:pic>
    </p:spTree>
    <p:extLst>
      <p:ext uri="{BB962C8B-B14F-4D97-AF65-F5344CB8AC3E}">
        <p14:creationId xmlns:p14="http://schemas.microsoft.com/office/powerpoint/2010/main" val="422855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p:txBody>
          <a:bodyPr/>
          <a:lstStyle/>
          <a:p>
            <a:r>
              <a:rPr lang="en-US" dirty="0"/>
              <a:t>Return on Investment</a:t>
            </a:r>
          </a:p>
        </p:txBody>
      </p:sp>
      <p:sp>
        <p:nvSpPr>
          <p:cNvPr id="3" name="Date Placeholder 2">
            <a:extLst>
              <a:ext uri="{FF2B5EF4-FFF2-40B4-BE49-F238E27FC236}">
                <a16:creationId xmlns:a16="http://schemas.microsoft.com/office/drawing/2014/main" id="{4E809DF5-56B4-304A-8777-BB8576005AF2}"/>
              </a:ext>
            </a:extLst>
          </p:cNvPr>
          <p:cNvSpPr>
            <a:spLocks noGrp="1"/>
          </p:cNvSpPr>
          <p:nvPr>
            <p:ph type="dt" sz="half" idx="2"/>
          </p:nvPr>
        </p:nvSpPr>
        <p:spPr/>
        <p:txBody>
          <a:bodyPr/>
          <a:lstStyle/>
          <a:p>
            <a:fld id="{7699C8CE-7534-A244-ABE9-5BED2DFEFBDF}" type="datetime1">
              <a:rPr lang="en-US" smtClean="0"/>
              <a:t>8/14/2023</a:t>
            </a:fld>
            <a:endParaRPr lang="en-US" dirty="0"/>
          </a:p>
        </p:txBody>
      </p:sp>
      <p:sp>
        <p:nvSpPr>
          <p:cNvPr id="6" name="Slide Number Placeholder 5">
            <a:extLst>
              <a:ext uri="{FF2B5EF4-FFF2-40B4-BE49-F238E27FC236}">
                <a16:creationId xmlns:a16="http://schemas.microsoft.com/office/drawing/2014/main" id="{50B6C709-8794-DF4E-A15C-6E648F09DD12}"/>
              </a:ext>
            </a:extLst>
          </p:cNvPr>
          <p:cNvSpPr>
            <a:spLocks noGrp="1"/>
          </p:cNvSpPr>
          <p:nvPr>
            <p:ph type="sldNum" sz="quarter" idx="4"/>
          </p:nvPr>
        </p:nvSpPr>
        <p:spPr/>
        <p:txBody>
          <a:bodyPr/>
          <a:lstStyle/>
          <a:p>
            <a:fld id="{294A09A9-5501-47C1-A89A-A340965A2BE2}" type="slidenum">
              <a:rPr lang="en-US" smtClean="0"/>
              <a:pPr/>
              <a:t>3</a:t>
            </a:fld>
            <a:endParaRPr lang="en-US" dirty="0"/>
          </a:p>
        </p:txBody>
      </p:sp>
      <p:sp>
        <p:nvSpPr>
          <p:cNvPr id="8" name="Content Placeholder 7">
            <a:extLst>
              <a:ext uri="{FF2B5EF4-FFF2-40B4-BE49-F238E27FC236}">
                <a16:creationId xmlns:a16="http://schemas.microsoft.com/office/drawing/2014/main" id="{78A6F7A3-7D6A-60E2-6043-AD05B2B6F169}"/>
              </a:ext>
            </a:extLst>
          </p:cNvPr>
          <p:cNvSpPr>
            <a:spLocks noGrp="1"/>
          </p:cNvSpPr>
          <p:nvPr>
            <p:ph idx="1"/>
          </p:nvPr>
        </p:nvSpPr>
        <p:spPr>
          <a:xfrm>
            <a:off x="1167493" y="2087563"/>
            <a:ext cx="9779182" cy="4257388"/>
          </a:xfrm>
        </p:spPr>
        <p:txBody>
          <a:bodyPr/>
          <a:lstStyle/>
          <a:p>
            <a:r>
              <a:rPr lang="en-US" sz="3200" b="0" i="0" dirty="0">
                <a:solidFill>
                  <a:srgbClr val="666666"/>
                </a:solidFill>
                <a:effectLst/>
              </a:rPr>
              <a:t>Although the workplace continues to become a safer environment for employees, accidents can still occur </a:t>
            </a:r>
          </a:p>
          <a:p>
            <a:r>
              <a:rPr lang="en-US" sz="3200" dirty="0">
                <a:solidFill>
                  <a:srgbClr val="666666"/>
                </a:solidFill>
              </a:rPr>
              <a:t>	* </a:t>
            </a:r>
            <a:r>
              <a:rPr lang="en-US" sz="3200" b="0" i="0" dirty="0">
                <a:solidFill>
                  <a:srgbClr val="666666"/>
                </a:solidFill>
                <a:effectLst/>
              </a:rPr>
              <a:t>cost a business thousands of dollars every year </a:t>
            </a:r>
          </a:p>
          <a:p>
            <a:r>
              <a:rPr lang="en-US" sz="3200" dirty="0">
                <a:solidFill>
                  <a:srgbClr val="666666"/>
                </a:solidFill>
              </a:rPr>
              <a:t>	* </a:t>
            </a:r>
            <a:r>
              <a:rPr lang="en-US" sz="3200" b="0" i="0" dirty="0">
                <a:solidFill>
                  <a:srgbClr val="666666"/>
                </a:solidFill>
                <a:effectLst/>
              </a:rPr>
              <a:t>lower productivity and employee morale</a:t>
            </a:r>
          </a:p>
          <a:p>
            <a:r>
              <a:rPr lang="en-US" sz="3200" dirty="0">
                <a:solidFill>
                  <a:srgbClr val="666666"/>
                </a:solidFill>
              </a:rPr>
              <a:t>	* </a:t>
            </a:r>
            <a:r>
              <a:rPr lang="en-US" sz="3200" b="0" i="0" dirty="0">
                <a:solidFill>
                  <a:srgbClr val="666666"/>
                </a:solidFill>
                <a:effectLst/>
              </a:rPr>
              <a:t>result in increased absences </a:t>
            </a:r>
          </a:p>
          <a:p>
            <a:r>
              <a:rPr lang="en-US" sz="3200" dirty="0">
                <a:solidFill>
                  <a:srgbClr val="666666"/>
                </a:solidFill>
              </a:rPr>
              <a:t>	* </a:t>
            </a:r>
            <a:r>
              <a:rPr lang="en-US" sz="3200" b="0" i="0" dirty="0">
                <a:solidFill>
                  <a:srgbClr val="666666"/>
                </a:solidFill>
                <a:effectLst/>
              </a:rPr>
              <a:t>ultimately lead to lower profits.</a:t>
            </a:r>
            <a:endParaRPr lang="en-US" sz="3200" dirty="0"/>
          </a:p>
        </p:txBody>
      </p:sp>
      <p:sp>
        <p:nvSpPr>
          <p:cNvPr id="9" name="Footer Placeholder 4">
            <a:extLst>
              <a:ext uri="{FF2B5EF4-FFF2-40B4-BE49-F238E27FC236}">
                <a16:creationId xmlns:a16="http://schemas.microsoft.com/office/drawing/2014/main" id="{848D4781-9EBF-2B51-F94F-B63156C02F65}"/>
              </a:ext>
            </a:extLst>
          </p:cNvPr>
          <p:cNvSpPr>
            <a:spLocks noGrp="1"/>
          </p:cNvSpPr>
          <p:nvPr>
            <p:ph type="ftr" sz="quarter" idx="3"/>
          </p:nvPr>
        </p:nvSpPr>
        <p:spPr>
          <a:xfrm>
            <a:off x="3741144" y="6344951"/>
            <a:ext cx="4114800" cy="365125"/>
          </a:xfrm>
        </p:spPr>
        <p:txBody>
          <a:bodyPr anchor="ctr">
            <a:normAutofit/>
          </a:bodyPr>
          <a:lstStyle/>
          <a:p>
            <a:pPr>
              <a:lnSpc>
                <a:spcPct val="90000"/>
              </a:lnSpc>
              <a:spcAft>
                <a:spcPts val="600"/>
              </a:spcAft>
            </a:pPr>
            <a:r>
              <a:rPr lang="en-US" sz="1000" dirty="0"/>
              <a:t>INSURANCE | RISK MANAGEMENT | SURETY | EMPLOYEE BENEFITS</a:t>
            </a:r>
          </a:p>
        </p:txBody>
      </p:sp>
      <p:pic>
        <p:nvPicPr>
          <p:cNvPr id="10" name="Picture 9" descr="A picture containing text, sign, clipart&#10;&#10;Description automatically generated">
            <a:extLst>
              <a:ext uri="{FF2B5EF4-FFF2-40B4-BE49-F238E27FC236}">
                <a16:creationId xmlns:a16="http://schemas.microsoft.com/office/drawing/2014/main" id="{57471F2B-AE27-395D-5173-BB3CB602E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7683" y="5792377"/>
            <a:ext cx="1506165" cy="746535"/>
          </a:xfrm>
          <a:prstGeom prst="rect">
            <a:avLst/>
          </a:prstGeom>
        </p:spPr>
      </p:pic>
    </p:spTree>
    <p:extLst>
      <p:ext uri="{BB962C8B-B14F-4D97-AF65-F5344CB8AC3E}">
        <p14:creationId xmlns:p14="http://schemas.microsoft.com/office/powerpoint/2010/main" val="4212917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291C9C8-CC7C-D7C2-80A4-A96E9A892484}"/>
              </a:ext>
            </a:extLst>
          </p:cNvPr>
          <p:cNvSpPr>
            <a:spLocks noGrp="1"/>
          </p:cNvSpPr>
          <p:nvPr>
            <p:ph type="ctrTitle"/>
          </p:nvPr>
        </p:nvSpPr>
        <p:spPr>
          <a:xfrm>
            <a:off x="1757803" y="136525"/>
            <a:ext cx="6245912" cy="2387600"/>
          </a:xfrm>
        </p:spPr>
        <p:txBody>
          <a:bodyPr/>
          <a:lstStyle/>
          <a:p>
            <a:r>
              <a:rPr lang="en-US" dirty="0"/>
              <a:t>THANK YOU</a:t>
            </a:r>
          </a:p>
        </p:txBody>
      </p:sp>
      <p:sp>
        <p:nvSpPr>
          <p:cNvPr id="4" name="Date Placeholder 3">
            <a:extLst>
              <a:ext uri="{FF2B5EF4-FFF2-40B4-BE49-F238E27FC236}">
                <a16:creationId xmlns:a16="http://schemas.microsoft.com/office/drawing/2014/main" id="{D2ED543F-6F5A-5804-433B-CC8BC86EC5C2}"/>
              </a:ext>
            </a:extLst>
          </p:cNvPr>
          <p:cNvSpPr>
            <a:spLocks noGrp="1"/>
          </p:cNvSpPr>
          <p:nvPr>
            <p:ph type="dt" sz="half" idx="4294967295"/>
          </p:nvPr>
        </p:nvSpPr>
        <p:spPr>
          <a:xfrm>
            <a:off x="0" y="6356350"/>
            <a:ext cx="2743200" cy="365125"/>
          </a:xfrm>
        </p:spPr>
        <p:txBody>
          <a:bodyPr anchor="ctr">
            <a:normAutofit/>
          </a:bodyPr>
          <a:lstStyle/>
          <a:p>
            <a:pPr>
              <a:spcAft>
                <a:spcPts val="600"/>
              </a:spcAft>
            </a:pPr>
            <a:fld id="{DD9C8446-696E-6942-B6C8-CC9CAD0B34E0}" type="datetime1">
              <a:rPr lang="en-US" smtClean="0"/>
              <a:pPr>
                <a:spcAft>
                  <a:spcPts val="600"/>
                </a:spcAft>
              </a:pPr>
              <a:t>8/14/2023</a:t>
            </a:fld>
            <a:endParaRPr lang="en-US"/>
          </a:p>
        </p:txBody>
      </p:sp>
      <p:sp>
        <p:nvSpPr>
          <p:cNvPr id="6" name="Slide Number Placeholder 5">
            <a:extLst>
              <a:ext uri="{FF2B5EF4-FFF2-40B4-BE49-F238E27FC236}">
                <a16:creationId xmlns:a16="http://schemas.microsoft.com/office/drawing/2014/main" id="{78828B53-0AF2-1FE4-DAD1-3E8D9D5012B1}"/>
              </a:ext>
            </a:extLst>
          </p:cNvPr>
          <p:cNvSpPr>
            <a:spLocks noGrp="1"/>
          </p:cNvSpPr>
          <p:nvPr>
            <p:ph type="sldNum" sz="quarter" idx="4294967295"/>
          </p:nvPr>
        </p:nvSpPr>
        <p:spPr>
          <a:xfrm>
            <a:off x="9448800" y="6356350"/>
            <a:ext cx="2743200" cy="365125"/>
          </a:xfrm>
        </p:spPr>
        <p:txBody>
          <a:bodyPr anchor="ctr">
            <a:normAutofit/>
          </a:bodyPr>
          <a:lstStyle/>
          <a:p>
            <a:pPr>
              <a:spcAft>
                <a:spcPts val="600"/>
              </a:spcAft>
            </a:pPr>
            <a:fld id="{294A09A9-5501-47C1-A89A-A340965A2BE2}" type="slidenum">
              <a:rPr lang="en-US" smtClean="0"/>
              <a:pPr>
                <a:spcAft>
                  <a:spcPts val="600"/>
                </a:spcAft>
              </a:pPr>
              <a:t>30</a:t>
            </a:fld>
            <a:endParaRPr lang="en-US"/>
          </a:p>
        </p:txBody>
      </p:sp>
      <p:grpSp>
        <p:nvGrpSpPr>
          <p:cNvPr id="7" name="Group 6">
            <a:extLst>
              <a:ext uri="{FF2B5EF4-FFF2-40B4-BE49-F238E27FC236}">
                <a16:creationId xmlns:a16="http://schemas.microsoft.com/office/drawing/2014/main" id="{B205593C-D78F-73B0-B861-362571F9F6FA}"/>
              </a:ext>
            </a:extLst>
          </p:cNvPr>
          <p:cNvGrpSpPr/>
          <p:nvPr/>
        </p:nvGrpSpPr>
        <p:grpSpPr>
          <a:xfrm>
            <a:off x="437390" y="3721477"/>
            <a:ext cx="6873589" cy="2062104"/>
            <a:chOff x="1235736" y="3329814"/>
            <a:chExt cx="3005786" cy="1342749"/>
          </a:xfrm>
        </p:grpSpPr>
        <p:sp>
          <p:nvSpPr>
            <p:cNvPr id="8" name="TextBox 7">
              <a:extLst>
                <a:ext uri="{FF2B5EF4-FFF2-40B4-BE49-F238E27FC236}">
                  <a16:creationId xmlns:a16="http://schemas.microsoft.com/office/drawing/2014/main" id="{F272F9D2-4B4E-7A71-D84B-865E455C9716}"/>
                </a:ext>
              </a:extLst>
            </p:cNvPr>
            <p:cNvSpPr txBox="1"/>
            <p:nvPr/>
          </p:nvSpPr>
          <p:spPr>
            <a:xfrm>
              <a:off x="2005978" y="3329814"/>
              <a:ext cx="2235544" cy="1342749"/>
            </a:xfrm>
            <a:prstGeom prst="rect">
              <a:avLst/>
            </a:prstGeom>
            <a:noFill/>
          </p:spPr>
          <p:txBody>
            <a:bodyPr wrap="square">
              <a:spAutoFit/>
            </a:bodyPr>
            <a:lstStyle/>
            <a:p>
              <a:pPr algn="ctr" defTabSz="914354">
                <a:defRPr/>
              </a:pPr>
              <a:r>
                <a:rPr lang="en-US" sz="3200" b="1" dirty="0">
                  <a:solidFill>
                    <a:schemeClr val="bg2"/>
                  </a:solidFill>
                  <a:ea typeface="Calibri" charset="0"/>
                  <a:cs typeface="Calibri" charset="0"/>
                </a:rPr>
                <a:t>Brenda Rice </a:t>
              </a:r>
            </a:p>
            <a:p>
              <a:pPr algn="ctr" defTabSz="914354">
                <a:defRPr/>
              </a:pPr>
              <a:r>
                <a:rPr lang="en-US" sz="3200" dirty="0">
                  <a:solidFill>
                    <a:schemeClr val="bg2"/>
                  </a:solidFill>
                  <a:ea typeface="Calibri" charset="0"/>
                  <a:cs typeface="Calibri" charset="0"/>
                </a:rPr>
                <a:t>Risk Control Advisor</a:t>
              </a:r>
            </a:p>
            <a:p>
              <a:pPr algn="ctr" defTabSz="914354">
                <a:defRPr/>
              </a:pPr>
              <a:r>
                <a:rPr lang="en-US" sz="3200" dirty="0">
                  <a:solidFill>
                    <a:schemeClr val="bg2"/>
                  </a:solidFill>
                  <a:ea typeface="Calibri" charset="0"/>
                  <a:cs typeface="Calibri" charset="0"/>
                </a:rPr>
                <a:t>Brenda.rice@imacorp.com</a:t>
              </a:r>
            </a:p>
            <a:p>
              <a:pPr algn="ctr" defTabSz="914354">
                <a:defRPr/>
              </a:pPr>
              <a:r>
                <a:rPr lang="en-US" sz="3200" dirty="0">
                  <a:solidFill>
                    <a:schemeClr val="bg2"/>
                  </a:solidFill>
                  <a:ea typeface="Calibri" charset="0"/>
                  <a:cs typeface="Calibri" charset="0"/>
                </a:rPr>
                <a:t>(913) 912-2932</a:t>
              </a:r>
            </a:p>
          </p:txBody>
        </p:sp>
        <p:pic>
          <p:nvPicPr>
            <p:cNvPr id="9" name="Picture 8">
              <a:extLst>
                <a:ext uri="{FF2B5EF4-FFF2-40B4-BE49-F238E27FC236}">
                  <a16:creationId xmlns:a16="http://schemas.microsoft.com/office/drawing/2014/main" id="{54114499-2681-524E-5DAE-0EE1C36773F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35736" y="3390110"/>
              <a:ext cx="631386" cy="1111612"/>
            </a:xfrm>
            <a:prstGeom prst="rect">
              <a:avLst/>
            </a:prstGeom>
            <a:effectLst>
              <a:outerShdw blurRad="63500" sx="102000" sy="102000" algn="ctr" rotWithShape="0">
                <a:prstClr val="black">
                  <a:alpha val="40000"/>
                </a:prstClr>
              </a:outerShdw>
            </a:effectLst>
          </p:spPr>
        </p:pic>
      </p:grpSp>
      <p:pic>
        <p:nvPicPr>
          <p:cNvPr id="14" name="Picture 13" descr="A picture containing text, sign, clipart&#10;&#10;Description automatically generated">
            <a:extLst>
              <a:ext uri="{FF2B5EF4-FFF2-40B4-BE49-F238E27FC236}">
                <a16:creationId xmlns:a16="http://schemas.microsoft.com/office/drawing/2014/main" id="{512C2878-31E4-7129-8219-7CDBA31644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2635" y="5521215"/>
            <a:ext cx="1506165" cy="746535"/>
          </a:xfrm>
          <a:prstGeom prst="rect">
            <a:avLst/>
          </a:prstGeom>
        </p:spPr>
      </p:pic>
    </p:spTree>
    <p:extLst>
      <p:ext uri="{BB962C8B-B14F-4D97-AF65-F5344CB8AC3E}">
        <p14:creationId xmlns:p14="http://schemas.microsoft.com/office/powerpoint/2010/main" val="3555050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892070" y="478189"/>
            <a:ext cx="9779183" cy="1325563"/>
          </a:xfrm>
        </p:spPr>
        <p:txBody>
          <a:bodyPr/>
          <a:lstStyle/>
          <a:p>
            <a:r>
              <a:rPr lang="en-US" dirty="0"/>
              <a:t>Qualified Worker Shortage </a:t>
            </a:r>
            <a:br>
              <a:rPr lang="en-US" dirty="0"/>
            </a:br>
            <a:r>
              <a:rPr lang="en-US" dirty="0"/>
              <a:t>	</a:t>
            </a:r>
            <a:r>
              <a:rPr lang="en-US" sz="2800" dirty="0"/>
              <a:t>Hire Right to Mitigate Work Related Incidents</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idx="1"/>
          </p:nvPr>
        </p:nvSpPr>
        <p:spPr>
          <a:xfrm>
            <a:off x="1101391" y="2527508"/>
            <a:ext cx="9779183" cy="3776108"/>
          </a:xfrm>
        </p:spPr>
        <p:txBody>
          <a:bodyPr vert="horz" lIns="91440" tIns="45720" rIns="91440" bIns="45720" rtlCol="0" anchor="t">
            <a:normAutofit/>
          </a:bodyPr>
          <a:lstStyle/>
          <a:p>
            <a:pPr marL="342900" indent="-342900">
              <a:buFont typeface="Wingdings" panose="05000000000000000000" pitchFamily="2" charset="2"/>
              <a:buChar char="Ø"/>
            </a:pPr>
            <a:r>
              <a:rPr lang="en-US" b="0" i="0" dirty="0">
                <a:effectLst/>
              </a:rPr>
              <a:t>Implement a solid plan for recruiting, hiring, and training workers.  </a:t>
            </a:r>
          </a:p>
          <a:p>
            <a:pPr marL="342900" indent="-342900">
              <a:buFont typeface="Wingdings" panose="05000000000000000000" pitchFamily="2" charset="2"/>
              <a:buChar char="Ø"/>
            </a:pPr>
            <a:r>
              <a:rPr lang="en-US" b="0" i="0" dirty="0">
                <a:effectLst/>
              </a:rPr>
              <a:t>The Bureau of Labor Statistics found that nearly 40% of injured workers have been on the job for less than a year. </a:t>
            </a:r>
          </a:p>
          <a:p>
            <a:pPr marL="342900" indent="-342900">
              <a:buFont typeface="Wingdings" panose="05000000000000000000" pitchFamily="2" charset="2"/>
              <a:buChar char="Ø"/>
            </a:pPr>
            <a:r>
              <a:rPr lang="en-US" b="0" i="0" dirty="0">
                <a:effectLst/>
              </a:rPr>
              <a:t>New workers are more likely to be hurt because they lack the experience and information needed to properly protect themselves</a:t>
            </a:r>
            <a:endParaRPr lang="en-US" dirty="0"/>
          </a:p>
        </p:txBody>
      </p:sp>
      <p:sp>
        <p:nvSpPr>
          <p:cNvPr id="4" name="Date Placeholder 3">
            <a:extLst>
              <a:ext uri="{FF2B5EF4-FFF2-40B4-BE49-F238E27FC236}">
                <a16:creationId xmlns:a16="http://schemas.microsoft.com/office/drawing/2014/main" id="{DB056174-CBC5-7B48-9681-7DDAC423337E}"/>
              </a:ext>
            </a:extLst>
          </p:cNvPr>
          <p:cNvSpPr>
            <a:spLocks noGrp="1"/>
          </p:cNvSpPr>
          <p:nvPr>
            <p:ph type="dt" sz="half" idx="10"/>
          </p:nvPr>
        </p:nvSpPr>
        <p:spPr>
          <a:xfrm>
            <a:off x="381000" y="6356350"/>
            <a:ext cx="2743200" cy="365125"/>
          </a:xfrm>
        </p:spPr>
        <p:txBody>
          <a:bodyPr/>
          <a:lstStyle/>
          <a:p>
            <a:fld id="{E1707CF3-9BC4-A745-ACDA-A73543D800FE}" type="datetime1">
              <a:rPr lang="en-US" smtClean="0"/>
              <a:pPr/>
              <a:t>8/14/2023</a:t>
            </a:fld>
            <a:endParaRPr lang="en-US" dirty="0"/>
          </a:p>
        </p:txBody>
      </p:sp>
      <p:sp>
        <p:nvSpPr>
          <p:cNvPr id="6" name="Slide Number Placeholder 5">
            <a:extLst>
              <a:ext uri="{FF2B5EF4-FFF2-40B4-BE49-F238E27FC236}">
                <a16:creationId xmlns:a16="http://schemas.microsoft.com/office/drawing/2014/main" id="{134C72D2-EFDF-844A-8472-CB49A59B127B}"/>
              </a:ext>
            </a:extLst>
          </p:cNvPr>
          <p:cNvSpPr>
            <a:spLocks noGrp="1"/>
          </p:cNvSpPr>
          <p:nvPr>
            <p:ph type="sldNum" sz="quarter" idx="12"/>
          </p:nvPr>
        </p:nvSpPr>
        <p:spPr>
          <a:xfrm>
            <a:off x="10206318" y="6356350"/>
            <a:ext cx="1604682" cy="365125"/>
          </a:xfrm>
        </p:spPr>
        <p:txBody>
          <a:bodyPr/>
          <a:lstStyle/>
          <a:p>
            <a:fld id="{294A09A9-5501-47C1-A89A-A340965A2BE2}" type="slidenum">
              <a:rPr lang="en-US" smtClean="0"/>
              <a:pPr/>
              <a:t>4</a:t>
            </a:fld>
            <a:endParaRPr lang="en-US" dirty="0"/>
          </a:p>
        </p:txBody>
      </p:sp>
      <p:sp>
        <p:nvSpPr>
          <p:cNvPr id="7" name="Footer Placeholder 4">
            <a:extLst>
              <a:ext uri="{FF2B5EF4-FFF2-40B4-BE49-F238E27FC236}">
                <a16:creationId xmlns:a16="http://schemas.microsoft.com/office/drawing/2014/main" id="{F9921E3C-F7EE-665B-72AD-113E56799594}"/>
              </a:ext>
            </a:extLst>
          </p:cNvPr>
          <p:cNvSpPr txBox="1">
            <a:spLocks/>
          </p:cNvSpPr>
          <p:nvPr/>
        </p:nvSpPr>
        <p:spPr>
          <a:xfrm>
            <a:off x="4038600" y="6356350"/>
            <a:ext cx="4114800" cy="365125"/>
          </a:xfrm>
          <a:prstGeom prst="rect">
            <a:avLst/>
          </a:prstGeom>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000" dirty="0"/>
              <a:t>INSURANCE | RISK MANAGEMENT | SURETY | EMPLOYEE BENEFITS</a:t>
            </a:r>
          </a:p>
        </p:txBody>
      </p:sp>
      <p:pic>
        <p:nvPicPr>
          <p:cNvPr id="8" name="Picture 7" descr="A picture containing text, sign, clipart&#10;&#10;Description automatically generated">
            <a:extLst>
              <a:ext uri="{FF2B5EF4-FFF2-40B4-BE49-F238E27FC236}">
                <a16:creationId xmlns:a16="http://schemas.microsoft.com/office/drawing/2014/main" id="{CA9023E1-05B1-0D24-99EE-064330A5A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6968" y="6006543"/>
            <a:ext cx="1506165" cy="746535"/>
          </a:xfrm>
          <a:prstGeom prst="rect">
            <a:avLst/>
          </a:prstGeom>
        </p:spPr>
      </p:pic>
    </p:spTree>
    <p:extLst>
      <p:ext uri="{BB962C8B-B14F-4D97-AF65-F5344CB8AC3E}">
        <p14:creationId xmlns:p14="http://schemas.microsoft.com/office/powerpoint/2010/main" val="1639799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5EC713A-CCC4-CE5B-8918-BD696B65B453}"/>
              </a:ext>
            </a:extLst>
          </p:cNvPr>
          <p:cNvSpPr>
            <a:spLocks noGrp="1"/>
          </p:cNvSpPr>
          <p:nvPr>
            <p:ph type="title"/>
          </p:nvPr>
        </p:nvSpPr>
        <p:spPr>
          <a:xfrm>
            <a:off x="1167492" y="381000"/>
            <a:ext cx="9779183" cy="1325563"/>
          </a:xfrm>
        </p:spPr>
        <p:txBody>
          <a:bodyPr/>
          <a:lstStyle/>
          <a:p>
            <a:r>
              <a:rPr lang="en-US" sz="4800" dirty="0">
                <a:effectLst>
                  <a:outerShdw blurRad="38100" dist="38100" dir="2700000" algn="tl">
                    <a:srgbClr val="C0C0C0"/>
                  </a:outerShdw>
                </a:effectLst>
                <a:latin typeface="+mj-lt"/>
              </a:rPr>
              <a:t>Telecommuters &amp; Work Comp</a:t>
            </a:r>
            <a:br>
              <a:rPr lang="en-US" sz="4800" dirty="0">
                <a:effectLst>
                  <a:outerShdw blurRad="38100" dist="38100" dir="2700000" algn="tl">
                    <a:srgbClr val="C0C0C0"/>
                  </a:outerShdw>
                </a:effectLst>
                <a:latin typeface="+mj-lt"/>
              </a:rPr>
            </a:br>
            <a:endParaRPr lang="en-US" dirty="0"/>
          </a:p>
        </p:txBody>
      </p:sp>
      <p:sp>
        <p:nvSpPr>
          <p:cNvPr id="13" name="Content Placeholder 2">
            <a:extLst>
              <a:ext uri="{FF2B5EF4-FFF2-40B4-BE49-F238E27FC236}">
                <a16:creationId xmlns:a16="http://schemas.microsoft.com/office/drawing/2014/main" id="{156612F8-533B-F202-2723-C39A86F877DB}"/>
              </a:ext>
            </a:extLst>
          </p:cNvPr>
          <p:cNvSpPr>
            <a:spLocks noGrp="1"/>
          </p:cNvSpPr>
          <p:nvPr>
            <p:ph idx="1"/>
          </p:nvPr>
        </p:nvSpPr>
        <p:spPr>
          <a:xfrm>
            <a:off x="1046306" y="1706563"/>
            <a:ext cx="10367167" cy="3366815"/>
          </a:xfrm>
        </p:spPr>
        <p:txBody>
          <a:bodyPr/>
          <a:lstStyle/>
          <a:p>
            <a:pPr eaLnBrk="1" hangingPunct="1">
              <a:defRPr/>
            </a:pPr>
            <a:r>
              <a:rPr lang="en-US" sz="2800" dirty="0">
                <a:effectLst/>
                <a:ea typeface="Calibri" panose="020F0502020204030204" pitchFamily="34" charset="0"/>
                <a:cs typeface="Times New Roman" panose="02020603050405020304" pitchFamily="18" charset="0"/>
              </a:rPr>
              <a:t>An injured telecommuter must show the injury occurred “in the course of and arising out of” their employment to prevail on a workers’ compensation claim. </a:t>
            </a:r>
            <a:br>
              <a:rPr lang="en-US" sz="2800" dirty="0">
                <a:effectLst/>
                <a:ea typeface="Calibri" panose="020F0502020204030204" pitchFamily="34" charset="0"/>
                <a:cs typeface="Times New Roman" panose="02020603050405020304" pitchFamily="18" charset="0"/>
              </a:rPr>
            </a:br>
            <a:br>
              <a:rPr lang="en-US" sz="2800" dirty="0">
                <a:effectLst/>
                <a:ea typeface="Calibri" panose="020F0502020204030204" pitchFamily="34" charset="0"/>
                <a:cs typeface="Times New Roman" panose="02020603050405020304" pitchFamily="18" charset="0"/>
              </a:rPr>
            </a:br>
            <a:endParaRPr lang="en-US" sz="2800" dirty="0">
              <a:effectLst/>
              <a:ea typeface="Calibri" panose="020F0502020204030204" pitchFamily="34" charset="0"/>
              <a:cs typeface="Times New Roman" panose="02020603050405020304" pitchFamily="18" charset="0"/>
            </a:endParaRPr>
          </a:p>
          <a:p>
            <a:pPr eaLnBrk="1" hangingPunct="1">
              <a:defRPr/>
            </a:pPr>
            <a:r>
              <a:rPr lang="en-US" sz="2800" u="sng" dirty="0">
                <a:effectLst>
                  <a:outerShdw blurRad="38100" dist="38100" dir="2700000" algn="tl">
                    <a:srgbClr val="C0C0C0"/>
                  </a:outerShdw>
                </a:effectLst>
                <a:cs typeface="Times New Roman" panose="02020603050405020304" pitchFamily="18" charset="0"/>
              </a:rPr>
              <a:t>Telecommuting Policy/Procedure to include: </a:t>
            </a:r>
            <a:br>
              <a:rPr lang="en-US" sz="2800" u="sng" dirty="0">
                <a:effectLst>
                  <a:outerShdw blurRad="38100" dist="38100" dir="2700000" algn="tl">
                    <a:srgbClr val="C0C0C0"/>
                  </a:outerShdw>
                </a:effectLst>
                <a:cs typeface="Times New Roman" panose="02020603050405020304" pitchFamily="18" charset="0"/>
              </a:rPr>
            </a:br>
            <a:r>
              <a:rPr lang="en-US" sz="2800" dirty="0">
                <a:effectLst>
                  <a:outerShdw blurRad="38100" dist="38100" dir="2700000" algn="tl">
                    <a:srgbClr val="C0C0C0"/>
                  </a:outerShdw>
                </a:effectLst>
                <a:cs typeface="Times New Roman" panose="02020603050405020304" pitchFamily="18" charset="0"/>
              </a:rPr>
              <a:t>	- safety assessment of home / work area</a:t>
            </a:r>
            <a:br>
              <a:rPr lang="en-US" sz="2800" dirty="0">
                <a:effectLst>
                  <a:outerShdw blurRad="38100" dist="38100" dir="2700000" algn="tl">
                    <a:srgbClr val="C0C0C0"/>
                  </a:outerShdw>
                </a:effectLst>
                <a:cs typeface="Times New Roman" panose="02020603050405020304" pitchFamily="18" charset="0"/>
              </a:rPr>
            </a:br>
            <a:r>
              <a:rPr lang="en-US" sz="2800" dirty="0">
                <a:effectLst>
                  <a:outerShdw blurRad="38100" dist="38100" dir="2700000" algn="tl">
                    <a:srgbClr val="C0C0C0"/>
                  </a:outerShdw>
                </a:effectLst>
                <a:cs typeface="Times New Roman" panose="02020603050405020304" pitchFamily="18" charset="0"/>
              </a:rPr>
              <a:t>	- incident reporting requirement </a:t>
            </a:r>
            <a:br>
              <a:rPr lang="en-US" sz="2800" dirty="0">
                <a:effectLst>
                  <a:outerShdw blurRad="38100" dist="38100" dir="2700000" algn="tl">
                    <a:srgbClr val="C0C0C0"/>
                  </a:outerShdw>
                </a:effectLst>
                <a:cs typeface="Times New Roman" panose="02020603050405020304" pitchFamily="18" charset="0"/>
              </a:rPr>
            </a:br>
            <a:r>
              <a:rPr lang="en-US" sz="2800" dirty="0">
                <a:effectLst>
                  <a:outerShdw blurRad="38100" dist="38100" dir="2700000" algn="tl">
                    <a:srgbClr val="C0C0C0"/>
                  </a:outerShdw>
                </a:effectLst>
                <a:cs typeface="Times New Roman" panose="02020603050405020304" pitchFamily="18" charset="0"/>
              </a:rPr>
              <a:t>	- training for home work safety </a:t>
            </a:r>
            <a:br>
              <a:rPr lang="en-US" sz="2800" dirty="0">
                <a:effectLst>
                  <a:outerShdw blurRad="38100" dist="38100" dir="2700000" algn="tl">
                    <a:srgbClr val="C0C0C0"/>
                  </a:outerShdw>
                </a:effectLst>
                <a:cs typeface="Times New Roman" panose="02020603050405020304" pitchFamily="18" charset="0"/>
              </a:rPr>
            </a:br>
            <a:r>
              <a:rPr lang="en-US" sz="2800" dirty="0">
                <a:effectLst>
                  <a:outerShdw blurRad="38100" dist="38100" dir="2700000" algn="tl">
                    <a:srgbClr val="C0C0C0"/>
                  </a:outerShdw>
                </a:effectLst>
                <a:cs typeface="Times New Roman" panose="02020603050405020304" pitchFamily="18" charset="0"/>
              </a:rPr>
              <a:t>	- incident investigation procedures </a:t>
            </a:r>
            <a:endParaRPr lang="en-US" sz="3600" dirty="0">
              <a:effectLst>
                <a:outerShdw blurRad="38100" dist="38100" dir="2700000" algn="tl">
                  <a:srgbClr val="C0C0C0"/>
                </a:outerShdw>
              </a:effectLst>
            </a:endParaRPr>
          </a:p>
          <a:p>
            <a:endParaRPr lang="en-US" dirty="0"/>
          </a:p>
        </p:txBody>
      </p:sp>
      <p:sp>
        <p:nvSpPr>
          <p:cNvPr id="4" name="Date Placeholder 3">
            <a:extLst>
              <a:ext uri="{FF2B5EF4-FFF2-40B4-BE49-F238E27FC236}">
                <a16:creationId xmlns:a16="http://schemas.microsoft.com/office/drawing/2014/main" id="{A8E920C4-E41E-7347-0FE6-A76A7C3E38BD}"/>
              </a:ext>
            </a:extLst>
          </p:cNvPr>
          <p:cNvSpPr>
            <a:spLocks noGrp="1"/>
          </p:cNvSpPr>
          <p:nvPr>
            <p:ph type="dt" sz="half" idx="2"/>
          </p:nvPr>
        </p:nvSpPr>
        <p:spPr>
          <a:xfrm>
            <a:off x="381000" y="6356350"/>
            <a:ext cx="1701018" cy="365125"/>
          </a:xfrm>
        </p:spPr>
        <p:txBody>
          <a:bodyPr anchor="ctr">
            <a:normAutofit/>
          </a:bodyPr>
          <a:lstStyle/>
          <a:p>
            <a:pPr>
              <a:spcAft>
                <a:spcPts val="600"/>
              </a:spcAft>
            </a:pPr>
            <a:fld id="{F5592931-05C6-8543-8B6E-A8BD29BD5C2B}" type="datetime1">
              <a:rPr lang="en-US" smtClean="0"/>
              <a:pPr>
                <a:spcAft>
                  <a:spcPts val="600"/>
                </a:spcAft>
              </a:pPr>
              <a:t>8/14/2023</a:t>
            </a:fld>
            <a:endParaRPr lang="en-US" dirty="0"/>
          </a:p>
        </p:txBody>
      </p:sp>
      <p:sp>
        <p:nvSpPr>
          <p:cNvPr id="6" name="Slide Number Placeholder 5">
            <a:extLst>
              <a:ext uri="{FF2B5EF4-FFF2-40B4-BE49-F238E27FC236}">
                <a16:creationId xmlns:a16="http://schemas.microsoft.com/office/drawing/2014/main" id="{1CF062DA-64D5-6743-E694-502C18287BE2}"/>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5</a:t>
            </a:fld>
            <a:endParaRPr lang="en-US" dirty="0"/>
          </a:p>
        </p:txBody>
      </p:sp>
      <p:sp>
        <p:nvSpPr>
          <p:cNvPr id="7" name="Footer Placeholder 4">
            <a:extLst>
              <a:ext uri="{FF2B5EF4-FFF2-40B4-BE49-F238E27FC236}">
                <a16:creationId xmlns:a16="http://schemas.microsoft.com/office/drawing/2014/main" id="{D80B4A46-20CF-F5BB-013F-3E86B8D43AFB}"/>
              </a:ext>
            </a:extLst>
          </p:cNvPr>
          <p:cNvSpPr txBox="1">
            <a:spLocks/>
          </p:cNvSpPr>
          <p:nvPr/>
        </p:nvSpPr>
        <p:spPr>
          <a:xfrm>
            <a:off x="4038600" y="6356350"/>
            <a:ext cx="4114800" cy="365125"/>
          </a:xfrm>
          <a:prstGeom prst="rect">
            <a:avLst/>
          </a:prstGeom>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000" dirty="0"/>
              <a:t>INSURANCE | RISK MANAGEMENT | SURETY | EMPLOYEE BENEFITS</a:t>
            </a:r>
          </a:p>
        </p:txBody>
      </p:sp>
      <p:pic>
        <p:nvPicPr>
          <p:cNvPr id="8" name="Picture 7" descr="A picture containing text, sign, clipart&#10;&#10;Description automatically generated">
            <a:extLst>
              <a:ext uri="{FF2B5EF4-FFF2-40B4-BE49-F238E27FC236}">
                <a16:creationId xmlns:a16="http://schemas.microsoft.com/office/drawing/2014/main" id="{B77FDE58-7E98-3C5C-3352-17DEC19B6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7722" y="6025673"/>
            <a:ext cx="1506165" cy="746535"/>
          </a:xfrm>
          <a:prstGeom prst="rect">
            <a:avLst/>
          </a:prstGeom>
        </p:spPr>
      </p:pic>
    </p:spTree>
    <p:extLst>
      <p:ext uri="{BB962C8B-B14F-4D97-AF65-F5344CB8AC3E}">
        <p14:creationId xmlns:p14="http://schemas.microsoft.com/office/powerpoint/2010/main" val="1212120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DBFFF73B-2007-BB67-98F4-D89E520250E6}"/>
              </a:ext>
            </a:extLst>
          </p:cNvPr>
          <p:cNvSpPr>
            <a:spLocks noGrp="1"/>
          </p:cNvSpPr>
          <p:nvPr>
            <p:ph idx="1"/>
          </p:nvPr>
        </p:nvSpPr>
        <p:spPr>
          <a:xfrm>
            <a:off x="1168324" y="1535936"/>
            <a:ext cx="8229600" cy="4525963"/>
          </a:xfrm>
        </p:spPr>
        <p:txBody>
          <a:bodyPr/>
          <a:lstStyle/>
          <a:p>
            <a:pPr marL="457200" indent="-457200" eaLnBrk="1" hangingPunct="1">
              <a:buFont typeface="Wingdings" panose="05000000000000000000" pitchFamily="2" charset="2"/>
              <a:buChar char="Ø"/>
            </a:pPr>
            <a:r>
              <a:rPr lang="en-US" altLang="en-US" sz="2600" dirty="0"/>
              <a:t>No Fault System </a:t>
            </a:r>
            <a:br>
              <a:rPr lang="en-US" altLang="en-US" sz="2600" dirty="0"/>
            </a:br>
            <a:endParaRPr lang="en-US" altLang="en-US" sz="2600" dirty="0"/>
          </a:p>
          <a:p>
            <a:pPr marL="457200" indent="-457200" eaLnBrk="1" hangingPunct="1">
              <a:buFont typeface="Wingdings" panose="05000000000000000000" pitchFamily="2" charset="2"/>
              <a:buChar char="Ø"/>
            </a:pPr>
            <a:r>
              <a:rPr lang="en-US" altLang="en-US" sz="2600" dirty="0"/>
              <a:t>Pays benefits for accidental injuries and illnesses related to work</a:t>
            </a:r>
            <a:br>
              <a:rPr lang="en-US" altLang="en-US" sz="2600" dirty="0"/>
            </a:br>
            <a:endParaRPr lang="en-US" altLang="en-US" sz="2600" dirty="0"/>
          </a:p>
          <a:p>
            <a:pPr marL="457200" indent="-457200" eaLnBrk="1" hangingPunct="1">
              <a:buFont typeface="Wingdings" panose="05000000000000000000" pitchFamily="2" charset="2"/>
              <a:buChar char="Ø"/>
            </a:pPr>
            <a:r>
              <a:rPr lang="en-US" altLang="en-US" sz="2600" dirty="0"/>
              <a:t>Benefits include medical treatment, rehabilitation and income replacement</a:t>
            </a:r>
            <a:br>
              <a:rPr lang="en-US" altLang="en-US" sz="2600" dirty="0"/>
            </a:br>
            <a:endParaRPr lang="en-US" altLang="en-US" sz="2600" dirty="0"/>
          </a:p>
          <a:p>
            <a:pPr marL="457200" indent="-457200" eaLnBrk="1" hangingPunct="1">
              <a:buFont typeface="Wingdings" panose="05000000000000000000" pitchFamily="2" charset="2"/>
              <a:buChar char="Ø"/>
            </a:pPr>
            <a:r>
              <a:rPr lang="en-US" altLang="en-US" sz="2600" dirty="0"/>
              <a:t>Income replacement is 2/3 of weekly wage</a:t>
            </a:r>
            <a:br>
              <a:rPr lang="en-US" altLang="en-US" sz="2600" dirty="0"/>
            </a:br>
            <a:endParaRPr lang="en-US" altLang="en-US" sz="2600" dirty="0"/>
          </a:p>
          <a:p>
            <a:pPr marL="457200" indent="-457200" eaLnBrk="1" hangingPunct="1">
              <a:buFont typeface="Wingdings" panose="05000000000000000000" pitchFamily="2" charset="2"/>
              <a:buChar char="Ø"/>
            </a:pPr>
            <a:r>
              <a:rPr lang="en-US" altLang="en-US" sz="2600" dirty="0"/>
              <a:t>7  day waiting period – State Specific.  </a:t>
            </a:r>
          </a:p>
        </p:txBody>
      </p:sp>
      <p:sp>
        <p:nvSpPr>
          <p:cNvPr id="6146" name="Rectangle 2">
            <a:extLst>
              <a:ext uri="{FF2B5EF4-FFF2-40B4-BE49-F238E27FC236}">
                <a16:creationId xmlns:a16="http://schemas.microsoft.com/office/drawing/2014/main" id="{20BDFB06-181C-99E2-9395-26E750FF2E2C}"/>
              </a:ext>
            </a:extLst>
          </p:cNvPr>
          <p:cNvSpPr>
            <a:spLocks noGrp="1" noChangeArrowheads="1"/>
          </p:cNvSpPr>
          <p:nvPr>
            <p:ph type="title"/>
          </p:nvPr>
        </p:nvSpPr>
        <p:spPr>
          <a:xfrm>
            <a:off x="1168324" y="-79352"/>
            <a:ext cx="9595156" cy="1143000"/>
          </a:xfrm>
        </p:spPr>
        <p:txBody>
          <a:bodyPr/>
          <a:lstStyle/>
          <a:p>
            <a:pPr>
              <a:defRPr/>
            </a:pPr>
            <a:r>
              <a:rPr lang="en-US" sz="3600" b="0" dirty="0"/>
              <a:t>WORKERS COMPENSATION . . .</a:t>
            </a:r>
            <a:r>
              <a:rPr lang="en-US" sz="3600" b="0" dirty="0">
                <a:solidFill>
                  <a:srgbClr val="0D0800"/>
                </a:solidFill>
              </a:rPr>
              <a:t>What is it?</a:t>
            </a:r>
          </a:p>
        </p:txBody>
      </p:sp>
      <p:sp>
        <p:nvSpPr>
          <p:cNvPr id="2" name="Footer Placeholder 4">
            <a:extLst>
              <a:ext uri="{FF2B5EF4-FFF2-40B4-BE49-F238E27FC236}">
                <a16:creationId xmlns:a16="http://schemas.microsoft.com/office/drawing/2014/main" id="{7849C6E0-E0DE-CC3C-9706-237DDCC7F79E}"/>
              </a:ext>
            </a:extLst>
          </p:cNvPr>
          <p:cNvSpPr>
            <a:spLocks noGrp="1"/>
          </p:cNvSpPr>
          <p:nvPr>
            <p:ph type="ftr" sz="quarter" idx="3"/>
          </p:nvPr>
        </p:nvSpPr>
        <p:spPr>
          <a:xfrm>
            <a:off x="3597926" y="6340475"/>
            <a:ext cx="4114800" cy="365125"/>
          </a:xfrm>
        </p:spPr>
        <p:txBody>
          <a:bodyPr anchor="ctr">
            <a:normAutofit/>
          </a:bodyPr>
          <a:lstStyle/>
          <a:p>
            <a:pPr>
              <a:lnSpc>
                <a:spcPct val="90000"/>
              </a:lnSpc>
              <a:spcAft>
                <a:spcPts val="600"/>
              </a:spcAft>
            </a:pPr>
            <a:r>
              <a:rPr lang="en-US" sz="1000" dirty="0"/>
              <a:t>INSURANCE | RISK MANAGEMENT | SURETY | EMPLOYEE BENEFITS</a:t>
            </a:r>
          </a:p>
        </p:txBody>
      </p:sp>
      <p:pic>
        <p:nvPicPr>
          <p:cNvPr id="3" name="Picture 2" descr="A picture containing text, sign, clipart&#10;&#10;Description automatically generated">
            <a:extLst>
              <a:ext uri="{FF2B5EF4-FFF2-40B4-BE49-F238E27FC236}">
                <a16:creationId xmlns:a16="http://schemas.microsoft.com/office/drawing/2014/main" id="{2C31A44D-F074-A246-31A3-C78655FDD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016" y="5783852"/>
            <a:ext cx="1506165" cy="7465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a:extLst>
              <a:ext uri="{FF2B5EF4-FFF2-40B4-BE49-F238E27FC236}">
                <a16:creationId xmlns:a16="http://schemas.microsoft.com/office/drawing/2014/main" id="{DE1E366F-FB72-4AE4-9B73-00976EC541A2}"/>
              </a:ext>
            </a:extLst>
          </p:cNvPr>
          <p:cNvSpPr>
            <a:spLocks noGrp="1" noChangeArrowheads="1"/>
          </p:cNvSpPr>
          <p:nvPr>
            <p:ph type="title"/>
          </p:nvPr>
        </p:nvSpPr>
        <p:spPr>
          <a:xfrm>
            <a:off x="515957" y="-49034"/>
            <a:ext cx="9079734" cy="1093788"/>
          </a:xfrm>
        </p:spPr>
        <p:txBody>
          <a:bodyPr>
            <a:normAutofit/>
          </a:bodyPr>
          <a:lstStyle/>
          <a:p>
            <a:pPr algn="ctr">
              <a:defRPr/>
            </a:pPr>
            <a:r>
              <a:rPr lang="en-US" sz="3600" dirty="0"/>
              <a:t>EXPERIENCE MODIFICATION FACTOR</a:t>
            </a:r>
          </a:p>
        </p:txBody>
      </p:sp>
      <p:sp>
        <p:nvSpPr>
          <p:cNvPr id="226309" name="Text Box 5">
            <a:extLst>
              <a:ext uri="{FF2B5EF4-FFF2-40B4-BE49-F238E27FC236}">
                <a16:creationId xmlns:a16="http://schemas.microsoft.com/office/drawing/2014/main" id="{1C3A79CA-1788-448E-B64A-ECD6E570908A}"/>
              </a:ext>
            </a:extLst>
          </p:cNvPr>
          <p:cNvSpPr txBox="1">
            <a:spLocks noChangeArrowheads="1"/>
          </p:cNvSpPr>
          <p:nvPr/>
        </p:nvSpPr>
        <p:spPr bwMode="auto">
          <a:xfrm>
            <a:off x="627043" y="1292766"/>
            <a:ext cx="958375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dirty="0">
                <a:latin typeface="+mn-lt"/>
              </a:rPr>
              <a:t>  </a:t>
            </a:r>
            <a:r>
              <a:rPr lang="en-US" altLang="en-US" sz="2800" dirty="0">
                <a:latin typeface="+mn-lt"/>
              </a:rPr>
              <a:t>It</a:t>
            </a:r>
            <a:r>
              <a:rPr lang="en-US" altLang="en-US" sz="2800" b="1" dirty="0">
                <a:latin typeface="+mn-lt"/>
              </a:rPr>
              <a:t> </a:t>
            </a:r>
            <a:r>
              <a:rPr lang="en-US" altLang="en-US" sz="2800" dirty="0">
                <a:latin typeface="+mn-lt"/>
              </a:rPr>
              <a:t>is an indicator of how safe or unsafe a company has operated.</a:t>
            </a:r>
            <a:br>
              <a:rPr lang="en-US" altLang="en-US" sz="2800" dirty="0">
                <a:latin typeface="+mn-lt"/>
              </a:rPr>
            </a:br>
            <a:endParaRPr lang="en-US" altLang="en-US" sz="2800" dirty="0">
              <a:latin typeface="+mn-lt"/>
            </a:endParaRPr>
          </a:p>
          <a:p>
            <a:r>
              <a:rPr lang="en-US" altLang="en-US" sz="2800" dirty="0">
                <a:latin typeface="+mn-lt"/>
              </a:rPr>
              <a:t>  Based on your loss experience over the past three years, not </a:t>
            </a:r>
            <a:br>
              <a:rPr lang="en-US" altLang="en-US" sz="2800" dirty="0">
                <a:latin typeface="+mn-lt"/>
              </a:rPr>
            </a:br>
            <a:r>
              <a:rPr lang="en-US" altLang="en-US" sz="2800" dirty="0">
                <a:latin typeface="+mn-lt"/>
              </a:rPr>
              <a:t>  counting the most recent year.</a:t>
            </a:r>
            <a:br>
              <a:rPr lang="en-US" altLang="en-US" sz="2800" dirty="0">
                <a:latin typeface="+mn-lt"/>
              </a:rPr>
            </a:br>
            <a:br>
              <a:rPr lang="en-US" altLang="en-US" sz="2800" dirty="0">
                <a:latin typeface="+mn-lt"/>
              </a:rPr>
            </a:br>
            <a:r>
              <a:rPr lang="en-US" altLang="en-US" sz="2800" dirty="0">
                <a:latin typeface="+mn-lt"/>
              </a:rPr>
              <a:t>  2023 Mod is based on 21, 20, 19 losses.</a:t>
            </a:r>
            <a:br>
              <a:rPr lang="en-US" altLang="en-US" sz="2800" dirty="0">
                <a:latin typeface="+mn-lt"/>
              </a:rPr>
            </a:br>
            <a:br>
              <a:rPr lang="en-US" altLang="en-US" sz="2800" dirty="0">
                <a:latin typeface="+mn-lt"/>
              </a:rPr>
            </a:br>
            <a:r>
              <a:rPr lang="en-US" altLang="en-US" sz="2800" dirty="0">
                <a:latin typeface="+mn-lt"/>
              </a:rPr>
              <a:t>  Based on dollar costs of workers‘ compensation  injuries</a:t>
            </a:r>
            <a:br>
              <a:rPr lang="en-US" altLang="en-US" sz="2800" dirty="0">
                <a:latin typeface="+mn-lt"/>
              </a:rPr>
            </a:br>
            <a:r>
              <a:rPr lang="en-US" altLang="en-US" sz="2800" dirty="0">
                <a:latin typeface="+mn-lt"/>
              </a:rPr>
              <a:t>     Medical Costs</a:t>
            </a:r>
            <a:r>
              <a:rPr lang="en-US" altLang="en-US" sz="2800" dirty="0">
                <a:latin typeface="+mn-lt"/>
                <a:sym typeface="Wingdings" panose="05000000000000000000" pitchFamily="2" charset="2"/>
              </a:rPr>
              <a:t></a:t>
            </a:r>
            <a:r>
              <a:rPr lang="en-US" altLang="en-US" sz="2800" dirty="0">
                <a:latin typeface="+mn-lt"/>
              </a:rPr>
              <a:t>30%      </a:t>
            </a:r>
          </a:p>
          <a:p>
            <a:r>
              <a:rPr lang="en-US" altLang="en-US" sz="2800" dirty="0">
                <a:latin typeface="+mn-lt"/>
              </a:rPr>
              <a:t>     Indemnity Costs</a:t>
            </a:r>
            <a:r>
              <a:rPr lang="en-US" altLang="en-US" sz="2800" dirty="0">
                <a:latin typeface="+mn-lt"/>
                <a:sym typeface="Wingdings" panose="05000000000000000000" pitchFamily="2" charset="2"/>
              </a:rPr>
              <a:t></a:t>
            </a:r>
            <a:r>
              <a:rPr lang="en-US" altLang="en-US" sz="2800" dirty="0">
                <a:latin typeface="+mn-lt"/>
              </a:rPr>
              <a:t> 100% </a:t>
            </a:r>
          </a:p>
          <a:p>
            <a:r>
              <a:rPr lang="en-US" altLang="en-US" sz="2000" dirty="0">
                <a:latin typeface="+mn-lt"/>
              </a:rPr>
              <a:t>            (lost time from work &amp; permanent disability</a:t>
            </a:r>
            <a:r>
              <a:rPr lang="en-US" altLang="en-US" sz="2000" b="1" dirty="0">
                <a:latin typeface="+mn-lt"/>
              </a:rPr>
              <a:t>) </a:t>
            </a:r>
            <a:endParaRPr lang="en-US" altLang="en-US" sz="2000" dirty="0">
              <a:latin typeface="+mn-lt"/>
            </a:endParaRPr>
          </a:p>
        </p:txBody>
      </p:sp>
      <p:sp>
        <p:nvSpPr>
          <p:cNvPr id="2" name="Footer Placeholder 4">
            <a:extLst>
              <a:ext uri="{FF2B5EF4-FFF2-40B4-BE49-F238E27FC236}">
                <a16:creationId xmlns:a16="http://schemas.microsoft.com/office/drawing/2014/main" id="{CDA41DB7-45DD-6418-6E66-8760BF909135}"/>
              </a:ext>
            </a:extLst>
          </p:cNvPr>
          <p:cNvSpPr>
            <a:spLocks noGrp="1"/>
          </p:cNvSpPr>
          <p:nvPr>
            <p:ph type="ftr" sz="quarter" idx="3"/>
          </p:nvPr>
        </p:nvSpPr>
        <p:spPr>
          <a:xfrm>
            <a:off x="3190302" y="6438632"/>
            <a:ext cx="4114800" cy="365125"/>
          </a:xfrm>
        </p:spPr>
        <p:txBody>
          <a:bodyPr anchor="ctr">
            <a:normAutofit/>
          </a:bodyPr>
          <a:lstStyle/>
          <a:p>
            <a:pPr>
              <a:lnSpc>
                <a:spcPct val="90000"/>
              </a:lnSpc>
              <a:spcAft>
                <a:spcPts val="600"/>
              </a:spcAft>
            </a:pPr>
            <a:r>
              <a:rPr lang="en-US" sz="1000" dirty="0"/>
              <a:t>INSURANCE | RISK MANAGEMENT | SURETY | EMPLOYEE BENEFITS</a:t>
            </a:r>
          </a:p>
        </p:txBody>
      </p:sp>
      <p:pic>
        <p:nvPicPr>
          <p:cNvPr id="3" name="Picture 2" descr="A picture containing text, sign, clipart&#10;&#10;Description automatically generated">
            <a:extLst>
              <a:ext uri="{FF2B5EF4-FFF2-40B4-BE49-F238E27FC236}">
                <a16:creationId xmlns:a16="http://schemas.microsoft.com/office/drawing/2014/main" id="{B588BA58-F447-0AD7-1A44-CE82807D6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0" y="5846762"/>
            <a:ext cx="1506165" cy="746535"/>
          </a:xfrm>
          <a:prstGeom prst="rect">
            <a:avLst/>
          </a:prstGeom>
        </p:spPr>
      </p:pic>
    </p:spTree>
    <p:extLst>
      <p:ext uri="{BB962C8B-B14F-4D97-AF65-F5344CB8AC3E}">
        <p14:creationId xmlns:p14="http://schemas.microsoft.com/office/powerpoint/2010/main" val="737442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26309"/>
                                        </p:tgtEl>
                                        <p:attrNameLst>
                                          <p:attrName>style.visibility</p:attrName>
                                        </p:attrNameLst>
                                      </p:cBhvr>
                                      <p:to>
                                        <p:strVal val="visible"/>
                                      </p:to>
                                    </p:set>
                                    <p:animEffect transition="in" filter="strips(downLeft)">
                                      <p:cBhvr>
                                        <p:cTn id="7" dur="500"/>
                                        <p:tgtEl>
                                          <p:spTgt spid="226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A9DF-9DA9-2593-9136-8A302E38E354}"/>
              </a:ext>
            </a:extLst>
          </p:cNvPr>
          <p:cNvSpPr>
            <a:spLocks noGrp="1"/>
          </p:cNvSpPr>
          <p:nvPr>
            <p:ph type="title"/>
          </p:nvPr>
        </p:nvSpPr>
        <p:spPr/>
        <p:txBody>
          <a:bodyPr/>
          <a:lstStyle/>
          <a:p>
            <a:r>
              <a:rPr lang="en-US" dirty="0"/>
              <a:t>OSHA Visits &amp; Experience Mod 	</a:t>
            </a:r>
          </a:p>
        </p:txBody>
      </p:sp>
      <p:sp>
        <p:nvSpPr>
          <p:cNvPr id="3" name="Content Placeholder 2">
            <a:extLst>
              <a:ext uri="{FF2B5EF4-FFF2-40B4-BE49-F238E27FC236}">
                <a16:creationId xmlns:a16="http://schemas.microsoft.com/office/drawing/2014/main" id="{F3436849-B7A0-549F-3740-93F3B2A8D691}"/>
              </a:ext>
            </a:extLst>
          </p:cNvPr>
          <p:cNvSpPr>
            <a:spLocks noGrp="1"/>
          </p:cNvSpPr>
          <p:nvPr>
            <p:ph idx="1"/>
          </p:nvPr>
        </p:nvSpPr>
        <p:spPr>
          <a:xfrm>
            <a:off x="1167493" y="2017468"/>
            <a:ext cx="9779182" cy="2534868"/>
          </a:xfrm>
        </p:spPr>
        <p:txBody>
          <a:bodyPr/>
          <a:lstStyle/>
          <a:p>
            <a:r>
              <a:rPr lang="en-US" dirty="0"/>
              <a:t>Experience Modification Factors can impact your organizations possibility for an OSHA Inspection </a:t>
            </a:r>
          </a:p>
          <a:p>
            <a:pPr marL="914400" lvl="1" indent="-457200">
              <a:buFont typeface="Wingdings" panose="05000000000000000000" pitchFamily="2" charset="2"/>
              <a:buChar char="§"/>
            </a:pPr>
            <a:r>
              <a:rPr lang="en-US" dirty="0"/>
              <a:t>1.00 – Industry  Average</a:t>
            </a:r>
          </a:p>
          <a:p>
            <a:pPr marL="914400" lvl="1" indent="-457200">
              <a:buFont typeface="Wingdings" panose="05000000000000000000" pitchFamily="2" charset="2"/>
              <a:buChar char="§"/>
            </a:pPr>
            <a:r>
              <a:rPr lang="en-US" dirty="0"/>
              <a:t>Above 1.00 – increase cost </a:t>
            </a:r>
          </a:p>
          <a:p>
            <a:pPr marL="914400" lvl="1" indent="-457200">
              <a:buFont typeface="Wingdings" panose="05000000000000000000" pitchFamily="2" charset="2"/>
              <a:buChar char="§"/>
            </a:pPr>
            <a:r>
              <a:rPr lang="en-US" dirty="0"/>
              <a:t>Above 1.00 – OSHA Emphasis Group Potential</a:t>
            </a:r>
          </a:p>
        </p:txBody>
      </p:sp>
      <p:sp>
        <p:nvSpPr>
          <p:cNvPr id="4" name="Date Placeholder 3">
            <a:extLst>
              <a:ext uri="{FF2B5EF4-FFF2-40B4-BE49-F238E27FC236}">
                <a16:creationId xmlns:a16="http://schemas.microsoft.com/office/drawing/2014/main" id="{53083B07-EDDA-85F1-A78C-B4E02DF96091}"/>
              </a:ext>
            </a:extLst>
          </p:cNvPr>
          <p:cNvSpPr>
            <a:spLocks noGrp="1"/>
          </p:cNvSpPr>
          <p:nvPr>
            <p:ph type="dt" sz="half" idx="2"/>
          </p:nvPr>
        </p:nvSpPr>
        <p:spPr/>
        <p:txBody>
          <a:bodyPr/>
          <a:lstStyle/>
          <a:p>
            <a:fld id="{DD9C8446-696E-6942-B6C8-CC9CAD0B34E0}" type="datetime1">
              <a:rPr lang="en-US" smtClean="0"/>
              <a:pPr/>
              <a:t>8/14/2023</a:t>
            </a:fld>
            <a:endParaRPr lang="en-US" dirty="0"/>
          </a:p>
        </p:txBody>
      </p:sp>
      <p:sp>
        <p:nvSpPr>
          <p:cNvPr id="6" name="Slide Number Placeholder 5">
            <a:extLst>
              <a:ext uri="{FF2B5EF4-FFF2-40B4-BE49-F238E27FC236}">
                <a16:creationId xmlns:a16="http://schemas.microsoft.com/office/drawing/2014/main" id="{94C05B61-E9F2-90B4-FC32-2AD17A2FAAE0}"/>
              </a:ext>
            </a:extLst>
          </p:cNvPr>
          <p:cNvSpPr>
            <a:spLocks noGrp="1"/>
          </p:cNvSpPr>
          <p:nvPr>
            <p:ph type="sldNum" sz="quarter" idx="4"/>
          </p:nvPr>
        </p:nvSpPr>
        <p:spPr/>
        <p:txBody>
          <a:bodyPr/>
          <a:lstStyle/>
          <a:p>
            <a:fld id="{294A09A9-5501-47C1-A89A-A340965A2BE2}" type="slidenum">
              <a:rPr lang="en-US" smtClean="0"/>
              <a:pPr/>
              <a:t>8</a:t>
            </a:fld>
            <a:endParaRPr lang="en-US" dirty="0"/>
          </a:p>
        </p:txBody>
      </p:sp>
      <p:sp>
        <p:nvSpPr>
          <p:cNvPr id="8" name="TextBox 7">
            <a:extLst>
              <a:ext uri="{FF2B5EF4-FFF2-40B4-BE49-F238E27FC236}">
                <a16:creationId xmlns:a16="http://schemas.microsoft.com/office/drawing/2014/main" id="{82B57B21-7F81-D0AF-8BDD-CCC1624FE15A}"/>
              </a:ext>
            </a:extLst>
          </p:cNvPr>
          <p:cNvSpPr txBox="1"/>
          <p:nvPr/>
        </p:nvSpPr>
        <p:spPr>
          <a:xfrm>
            <a:off x="1303434" y="4633747"/>
            <a:ext cx="8931237" cy="1077218"/>
          </a:xfrm>
          <a:prstGeom prst="rect">
            <a:avLst/>
          </a:prstGeom>
          <a:noFill/>
        </p:spPr>
        <p:txBody>
          <a:bodyPr wrap="square" rtlCol="0">
            <a:spAutoFit/>
          </a:bodyPr>
          <a:lstStyle/>
          <a:p>
            <a:r>
              <a:rPr lang="en-US" sz="3200" b="1" dirty="0"/>
              <a:t>Number of Injuries </a:t>
            </a:r>
            <a:r>
              <a:rPr lang="en-US" sz="3200" dirty="0"/>
              <a:t>– </a:t>
            </a:r>
            <a:r>
              <a:rPr lang="en-US" sz="3200" i="1" dirty="0">
                <a:solidFill>
                  <a:schemeClr val="accent1">
                    <a:lumMod val="75000"/>
                  </a:schemeClr>
                </a:solidFill>
              </a:rPr>
              <a:t>No Impact</a:t>
            </a:r>
          </a:p>
          <a:p>
            <a:r>
              <a:rPr lang="en-US" sz="3200" dirty="0"/>
              <a:t>		</a:t>
            </a:r>
            <a:r>
              <a:rPr lang="en-US" sz="3200" b="1" dirty="0"/>
              <a:t>Cost of Injuries </a:t>
            </a:r>
            <a:r>
              <a:rPr lang="en-US" sz="3200" dirty="0"/>
              <a:t>– </a:t>
            </a:r>
            <a:r>
              <a:rPr lang="en-US" sz="3200" dirty="0">
                <a:solidFill>
                  <a:srgbClr val="FF0000"/>
                </a:solidFill>
              </a:rPr>
              <a:t>Impact </a:t>
            </a:r>
            <a:r>
              <a:rPr lang="en-US" sz="3200" dirty="0"/>
              <a:t> </a:t>
            </a:r>
          </a:p>
        </p:txBody>
      </p:sp>
      <p:sp>
        <p:nvSpPr>
          <p:cNvPr id="9" name="Footer Placeholder 4">
            <a:extLst>
              <a:ext uri="{FF2B5EF4-FFF2-40B4-BE49-F238E27FC236}">
                <a16:creationId xmlns:a16="http://schemas.microsoft.com/office/drawing/2014/main" id="{48B91324-9475-A7F1-D6E3-81CBD5134462}"/>
              </a:ext>
            </a:extLst>
          </p:cNvPr>
          <p:cNvSpPr>
            <a:spLocks noGrp="1"/>
          </p:cNvSpPr>
          <p:nvPr>
            <p:ph type="ftr" sz="quarter" idx="3"/>
          </p:nvPr>
        </p:nvSpPr>
        <p:spPr>
          <a:xfrm>
            <a:off x="3242680" y="6356350"/>
            <a:ext cx="4114800" cy="365125"/>
          </a:xfrm>
        </p:spPr>
        <p:txBody>
          <a:bodyPr anchor="ctr">
            <a:normAutofit/>
          </a:bodyPr>
          <a:lstStyle/>
          <a:p>
            <a:pPr>
              <a:lnSpc>
                <a:spcPct val="90000"/>
              </a:lnSpc>
              <a:spcAft>
                <a:spcPts val="600"/>
              </a:spcAft>
            </a:pPr>
            <a:r>
              <a:rPr lang="en-US" sz="1000" dirty="0"/>
              <a:t>INSURANCE | RISK MANAGEMENT | SURETY | EMPLOYEE BENEFITS</a:t>
            </a:r>
          </a:p>
        </p:txBody>
      </p:sp>
      <p:pic>
        <p:nvPicPr>
          <p:cNvPr id="10" name="Picture 9" descr="A picture containing text, sign, clipart&#10;&#10;Description automatically generated">
            <a:extLst>
              <a:ext uri="{FF2B5EF4-FFF2-40B4-BE49-F238E27FC236}">
                <a16:creationId xmlns:a16="http://schemas.microsoft.com/office/drawing/2014/main" id="{D678168B-3C00-CEA6-93AC-6FBB2B141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4796" y="5792377"/>
            <a:ext cx="1506165" cy="746535"/>
          </a:xfrm>
          <a:prstGeom prst="rect">
            <a:avLst/>
          </a:prstGeom>
        </p:spPr>
      </p:pic>
    </p:spTree>
    <p:extLst>
      <p:ext uri="{BB962C8B-B14F-4D97-AF65-F5344CB8AC3E}">
        <p14:creationId xmlns:p14="http://schemas.microsoft.com/office/powerpoint/2010/main" val="2050331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3">
            <a:extLst>
              <a:ext uri="{FF2B5EF4-FFF2-40B4-BE49-F238E27FC236}">
                <a16:creationId xmlns:a16="http://schemas.microsoft.com/office/drawing/2014/main" id="{639A55BE-EF7A-4042-AA85-EA3FDC16EF11}"/>
              </a:ext>
            </a:extLst>
          </p:cNvPr>
          <p:cNvSpPr>
            <a:spLocks noGrp="1"/>
          </p:cNvSpPr>
          <p:nvPr>
            <p:ph idx="1"/>
          </p:nvPr>
        </p:nvSpPr>
        <p:spPr>
          <a:xfrm>
            <a:off x="741333" y="1642817"/>
            <a:ext cx="9759752" cy="4351961"/>
          </a:xfrm>
        </p:spPr>
        <p:txBody>
          <a:bodyPr wrap="square">
            <a:spAutoFit/>
          </a:bodyPr>
          <a:lstStyle/>
          <a:p>
            <a:pPr marL="800100" lvl="1" indent="-342900">
              <a:spcBef>
                <a:spcPct val="0"/>
              </a:spcBef>
              <a:spcAft>
                <a:spcPts val="1200"/>
              </a:spcAft>
              <a:buFont typeface="Wingdings" panose="05000000000000000000" pitchFamily="2" charset="2"/>
              <a:buChar char="ü"/>
            </a:pPr>
            <a:r>
              <a:rPr lang="en-US" altLang="en-US" sz="2800" dirty="0">
                <a:solidFill>
                  <a:srgbClr val="000000"/>
                </a:solidFill>
                <a:ea typeface="MS PGothic" panose="020B0600070205080204" pitchFamily="34" charset="-128"/>
              </a:rPr>
              <a:t>Immediate reporting (reduced lagtime)</a:t>
            </a:r>
          </a:p>
          <a:p>
            <a:pPr marL="800100" lvl="1" indent="-342900">
              <a:spcBef>
                <a:spcPct val="0"/>
              </a:spcBef>
              <a:spcAft>
                <a:spcPts val="1200"/>
              </a:spcAft>
              <a:buFont typeface="Wingdings" panose="05000000000000000000" pitchFamily="2" charset="2"/>
              <a:buChar char="ü"/>
            </a:pPr>
            <a:r>
              <a:rPr lang="en-US" altLang="en-US" sz="2800" dirty="0">
                <a:solidFill>
                  <a:srgbClr val="000000"/>
                </a:solidFill>
                <a:ea typeface="MS PGothic" panose="020B0600070205080204" pitchFamily="34" charset="-128"/>
              </a:rPr>
              <a:t>Directed medical providers (PPO usage)</a:t>
            </a:r>
          </a:p>
          <a:p>
            <a:pPr marL="800100" lvl="1" indent="-342900">
              <a:spcBef>
                <a:spcPct val="0"/>
              </a:spcBef>
              <a:spcAft>
                <a:spcPts val="1200"/>
              </a:spcAft>
              <a:buFont typeface="Wingdings" panose="05000000000000000000" pitchFamily="2" charset="2"/>
              <a:buChar char="ü"/>
            </a:pPr>
            <a:r>
              <a:rPr lang="en-US" altLang="en-US" sz="2800" dirty="0">
                <a:solidFill>
                  <a:srgbClr val="000000"/>
                </a:solidFill>
                <a:ea typeface="MS PGothic" panose="020B0600070205080204" pitchFamily="34" charset="-128"/>
              </a:rPr>
              <a:t>Aggressive Case Management (telephonic and nurse case managers are available as appropriate)</a:t>
            </a:r>
          </a:p>
          <a:p>
            <a:pPr marL="800100" lvl="1" indent="-342900">
              <a:spcBef>
                <a:spcPct val="0"/>
              </a:spcBef>
              <a:spcAft>
                <a:spcPts val="1200"/>
              </a:spcAft>
              <a:buFont typeface="Wingdings" panose="05000000000000000000" pitchFamily="2" charset="2"/>
              <a:buChar char="ü"/>
            </a:pPr>
            <a:r>
              <a:rPr lang="en-US" altLang="en-US" sz="2800" dirty="0">
                <a:solidFill>
                  <a:srgbClr val="000000"/>
                </a:solidFill>
                <a:ea typeface="MS PGothic" panose="020B0600070205080204" pitchFamily="34" charset="-128"/>
              </a:rPr>
              <a:t>Return to Work (vitally important!)</a:t>
            </a:r>
          </a:p>
          <a:p>
            <a:pPr marL="800100" lvl="1" indent="-342900">
              <a:spcBef>
                <a:spcPct val="0"/>
              </a:spcBef>
              <a:spcAft>
                <a:spcPts val="1200"/>
              </a:spcAft>
              <a:buFont typeface="Wingdings" panose="05000000000000000000" pitchFamily="2" charset="2"/>
              <a:buChar char="ü"/>
            </a:pPr>
            <a:r>
              <a:rPr lang="en-US" altLang="en-US" sz="2800" dirty="0">
                <a:solidFill>
                  <a:srgbClr val="000000"/>
                </a:solidFill>
                <a:ea typeface="MS PGothic" panose="020B0600070205080204" pitchFamily="34" charset="-128"/>
              </a:rPr>
              <a:t>Communication</a:t>
            </a:r>
            <a:br>
              <a:rPr lang="en-US" altLang="en-US" sz="2800" dirty="0">
                <a:solidFill>
                  <a:srgbClr val="000000"/>
                </a:solidFill>
                <a:ea typeface="MS PGothic" panose="020B0600070205080204" pitchFamily="34" charset="-128"/>
              </a:rPr>
            </a:br>
            <a:r>
              <a:rPr lang="en-US" altLang="en-US" sz="2800" dirty="0">
                <a:solidFill>
                  <a:srgbClr val="000000"/>
                </a:solidFill>
                <a:ea typeface="MS PGothic" panose="020B0600070205080204" pitchFamily="34" charset="-128"/>
              </a:rPr>
              <a:t>(even more and the most vitally important!)</a:t>
            </a:r>
          </a:p>
          <a:p>
            <a:pPr marL="1257300" lvl="2" indent="-342900">
              <a:spcBef>
                <a:spcPct val="0"/>
              </a:spcBef>
              <a:spcAft>
                <a:spcPts val="1200"/>
              </a:spcAft>
              <a:buFont typeface="Wingdings" panose="05000000000000000000" pitchFamily="2" charset="2"/>
              <a:buChar char="v"/>
            </a:pPr>
            <a:r>
              <a:rPr lang="en-US" altLang="en-US" sz="2800" dirty="0">
                <a:solidFill>
                  <a:srgbClr val="000000"/>
                </a:solidFill>
                <a:ea typeface="MS PGothic" panose="020B0600070205080204" pitchFamily="34" charset="-128"/>
              </a:rPr>
              <a:t>Employer, Adjuster, Claim Advocate (agency side), </a:t>
            </a:r>
            <a:br>
              <a:rPr lang="en-US" altLang="en-US" sz="2800" dirty="0">
                <a:solidFill>
                  <a:srgbClr val="000000"/>
                </a:solidFill>
                <a:ea typeface="MS PGothic" panose="020B0600070205080204" pitchFamily="34" charset="-128"/>
              </a:rPr>
            </a:br>
            <a:r>
              <a:rPr lang="en-US" altLang="en-US" sz="2800" dirty="0">
                <a:solidFill>
                  <a:srgbClr val="000000"/>
                </a:solidFill>
                <a:ea typeface="MS PGothic" panose="020B0600070205080204" pitchFamily="34" charset="-128"/>
              </a:rPr>
              <a:t>Nurse Case Manager</a:t>
            </a:r>
          </a:p>
        </p:txBody>
      </p:sp>
      <p:sp>
        <p:nvSpPr>
          <p:cNvPr id="5" name="Content Placeholder 1">
            <a:extLst>
              <a:ext uri="{FF2B5EF4-FFF2-40B4-BE49-F238E27FC236}">
                <a16:creationId xmlns:a16="http://schemas.microsoft.com/office/drawing/2014/main" id="{C2F862BE-8B24-48C8-AA4E-EF56F5744F0A}"/>
              </a:ext>
            </a:extLst>
          </p:cNvPr>
          <p:cNvSpPr>
            <a:spLocks noGrp="1"/>
          </p:cNvSpPr>
          <p:nvPr>
            <p:ph type="title"/>
          </p:nvPr>
        </p:nvSpPr>
        <p:spPr>
          <a:xfrm>
            <a:off x="351414" y="-169607"/>
            <a:ext cx="9779183" cy="1325563"/>
          </a:xfrm>
        </p:spPr>
        <p:txBody>
          <a:bodyPr/>
          <a:lstStyle/>
          <a:p>
            <a:pPr algn="ctr">
              <a:defRPr/>
            </a:pPr>
            <a:r>
              <a:rPr lang="en-US" sz="4400" dirty="0">
                <a:ea typeface="Open Sans Extrabold" panose="020B0906030804020204" pitchFamily="34" charset="0"/>
                <a:cs typeface="Open Sans Extrabold" panose="020B0906030804020204" pitchFamily="34" charset="0"/>
              </a:rPr>
              <a:t>Managing a Work-Related Incident</a:t>
            </a:r>
          </a:p>
        </p:txBody>
      </p:sp>
      <p:sp>
        <p:nvSpPr>
          <p:cNvPr id="2" name="Footer Placeholder 4">
            <a:extLst>
              <a:ext uri="{FF2B5EF4-FFF2-40B4-BE49-F238E27FC236}">
                <a16:creationId xmlns:a16="http://schemas.microsoft.com/office/drawing/2014/main" id="{06DDAA80-DEBA-4509-AD00-6E192FDB0971}"/>
              </a:ext>
            </a:extLst>
          </p:cNvPr>
          <p:cNvSpPr>
            <a:spLocks noGrp="1"/>
          </p:cNvSpPr>
          <p:nvPr>
            <p:ph type="ftr" sz="quarter" idx="3"/>
          </p:nvPr>
        </p:nvSpPr>
        <p:spPr>
          <a:xfrm>
            <a:off x="3183605" y="6348207"/>
            <a:ext cx="4114800" cy="365125"/>
          </a:xfrm>
        </p:spPr>
        <p:txBody>
          <a:bodyPr anchor="ctr">
            <a:normAutofit/>
          </a:bodyPr>
          <a:lstStyle/>
          <a:p>
            <a:pPr>
              <a:lnSpc>
                <a:spcPct val="90000"/>
              </a:lnSpc>
              <a:spcAft>
                <a:spcPts val="600"/>
              </a:spcAft>
            </a:pPr>
            <a:r>
              <a:rPr lang="en-US" sz="1000" dirty="0"/>
              <a:t>INSURANCE | RISK MANAGEMENT | SURETY | EMPLOYEE BENEFITS</a:t>
            </a:r>
          </a:p>
        </p:txBody>
      </p:sp>
      <p:pic>
        <p:nvPicPr>
          <p:cNvPr id="3" name="Picture 2" descr="A picture containing text, sign, clipart&#10;&#10;Description automatically generated">
            <a:extLst>
              <a:ext uri="{FF2B5EF4-FFF2-40B4-BE49-F238E27FC236}">
                <a16:creationId xmlns:a16="http://schemas.microsoft.com/office/drawing/2014/main" id="{18709340-5CEE-7F3A-CEAE-6B6CCD7E8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072" y="5785634"/>
            <a:ext cx="1506165" cy="746535"/>
          </a:xfrm>
          <a:prstGeom prst="rect">
            <a:avLst/>
          </a:prstGeom>
        </p:spPr>
      </p:pic>
    </p:spTree>
    <p:extLst>
      <p:ext uri="{BB962C8B-B14F-4D97-AF65-F5344CB8AC3E}">
        <p14:creationId xmlns:p14="http://schemas.microsoft.com/office/powerpoint/2010/main" val="1774533708"/>
      </p:ext>
    </p:extLst>
  </p:cSld>
  <p:clrMapOvr>
    <a:masterClrMapping/>
  </p:clrMapOvr>
</p:sld>
</file>

<file path=ppt/theme/theme1.xml><?xml version="1.0" encoding="utf-8"?>
<a:theme xmlns:a="http://schemas.openxmlformats.org/drawingml/2006/main" name="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334180-0405-413B-834A-44FA9E05ADB7}">
  <ds:schemaRefs>
    <ds:schemaRef ds:uri="http://schemas.microsoft.com/sharepoint/v3/contenttype/forms"/>
  </ds:schemaRefs>
</ds:datastoreItem>
</file>

<file path=customXml/itemProps2.xml><?xml version="1.0" encoding="utf-8"?>
<ds:datastoreItem xmlns:ds="http://schemas.openxmlformats.org/officeDocument/2006/customXml" ds:itemID="{4D5BAB77-79E1-4739-AA51-10C9079186D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4A615295-94F6-4CE2-A1B1-6B7E1DAA5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{CBD4E752-3598-42F8-B44A-76A597B1C4FA}tf45331398_win32</Template>
  <TotalTime>1002</TotalTime>
  <Words>1791</Words>
  <Application>Microsoft Office PowerPoint</Application>
  <PresentationFormat>Widescreen</PresentationFormat>
  <Paragraphs>223</Paragraphs>
  <Slides>30</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Baskerville Old Face</vt:lpstr>
      <vt:lpstr>Calibri</vt:lpstr>
      <vt:lpstr>Calibri Light</vt:lpstr>
      <vt:lpstr>Karla</vt:lpstr>
      <vt:lpstr>Lucida Sans Unicode</vt:lpstr>
      <vt:lpstr>Source Sans Pro</vt:lpstr>
      <vt:lpstr>Tahoma</vt:lpstr>
      <vt:lpstr>Tenorite</vt:lpstr>
      <vt:lpstr>Wingdings</vt:lpstr>
      <vt:lpstr>Office Theme</vt:lpstr>
      <vt:lpstr>WORKERS’ COMPENSATION AFFECTS OUR SAFETEY PROGRAM</vt:lpstr>
      <vt:lpstr>Workers Compensation </vt:lpstr>
      <vt:lpstr>Return on Investment</vt:lpstr>
      <vt:lpstr>Qualified Worker Shortage   Hire Right to Mitigate Work Related Incidents</vt:lpstr>
      <vt:lpstr>Telecommuters &amp; Work Comp </vt:lpstr>
      <vt:lpstr>WORKERS COMPENSATION . . .What is it?</vt:lpstr>
      <vt:lpstr>EXPERIENCE MODIFICATION FACTOR</vt:lpstr>
      <vt:lpstr>OSHA Visits &amp; Experience Mod  </vt:lpstr>
      <vt:lpstr>Managing a Work-Related Incident</vt:lpstr>
      <vt:lpstr>Lagtime </vt:lpstr>
      <vt:lpstr>Why Are Claims Typically Reported Late?</vt:lpstr>
      <vt:lpstr>Prompt Claim Reporting Allows For… </vt:lpstr>
      <vt:lpstr>Post Accident – claim investigation </vt:lpstr>
      <vt:lpstr>Medical Treatment </vt:lpstr>
      <vt:lpstr>Medical Treatment</vt:lpstr>
      <vt:lpstr>TeleHealth </vt:lpstr>
      <vt:lpstr>Return To Work </vt:lpstr>
      <vt:lpstr>Return to Work is a Key Factor!</vt:lpstr>
      <vt:lpstr>Return to Work is a Key Factor!</vt:lpstr>
      <vt:lpstr>Accident Investigation –     FOCUS ON     PREVENTION </vt:lpstr>
      <vt:lpstr>Why Investigate ? ? ? </vt:lpstr>
      <vt:lpstr>   Respond, Investigate, and Analyze </vt:lpstr>
      <vt:lpstr>Unsafe Acts</vt:lpstr>
      <vt:lpstr>Unsafe Conditions </vt:lpstr>
      <vt:lpstr>Common Misconceptions </vt:lpstr>
      <vt:lpstr>PowerPoint Presentation</vt:lpstr>
      <vt:lpstr>When Is the Time to Investigate?</vt:lpstr>
      <vt:lpstr>Corrective Actions </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WORKERS’ COMPENSATION AFFECTS OUR SAFETEY PROGRAM</dc:title>
  <dc:creator>Brenda Rice</dc:creator>
  <cp:lastModifiedBy>Meghan Shreve</cp:lastModifiedBy>
  <cp:revision>2</cp:revision>
  <dcterms:created xsi:type="dcterms:W3CDTF">2023-08-14T01:05:42Z</dcterms:created>
  <dcterms:modified xsi:type="dcterms:W3CDTF">2023-08-14T17:50:58Z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