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Layouts/slideLayout4.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21" r:id="rId1"/>
  </p:sldMasterIdLst>
  <p:notesMasterIdLst>
    <p:notesMasterId r:id="rId31"/>
  </p:notesMasterIdLst>
  <p:sldIdLst>
    <p:sldId id="256" r:id="rId2"/>
    <p:sldId id="308" r:id="rId3"/>
    <p:sldId id="257" r:id="rId4"/>
    <p:sldId id="258" r:id="rId5"/>
    <p:sldId id="259" r:id="rId6"/>
    <p:sldId id="260" r:id="rId7"/>
    <p:sldId id="261" r:id="rId8"/>
    <p:sldId id="315" r:id="rId9"/>
    <p:sldId id="316" r:id="rId10"/>
    <p:sldId id="317" r:id="rId11"/>
    <p:sldId id="263" r:id="rId12"/>
    <p:sldId id="264" r:id="rId13"/>
    <p:sldId id="318" r:id="rId14"/>
    <p:sldId id="319" r:id="rId15"/>
    <p:sldId id="320" r:id="rId16"/>
    <p:sldId id="321" r:id="rId17"/>
    <p:sldId id="323" r:id="rId18"/>
    <p:sldId id="262" r:id="rId19"/>
    <p:sldId id="322" r:id="rId20"/>
    <p:sldId id="326" r:id="rId21"/>
    <p:sldId id="332" r:id="rId22"/>
    <p:sldId id="327" r:id="rId23"/>
    <p:sldId id="324" r:id="rId24"/>
    <p:sldId id="325" r:id="rId25"/>
    <p:sldId id="328" r:id="rId26"/>
    <p:sldId id="329" r:id="rId27"/>
    <p:sldId id="330" r:id="rId28"/>
    <p:sldId id="331" r:id="rId29"/>
    <p:sldId id="33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018"/>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994531-E482-2549-BA42-513609FEFB1A}" type="doc">
      <dgm:prSet loTypeId="urn:microsoft.com/office/officeart/2005/8/layout/list1" loCatId="" qsTypeId="urn:microsoft.com/office/officeart/2005/8/quickstyle/3D2" qsCatId="3D" csTypeId="urn:microsoft.com/office/officeart/2005/8/colors/accent0_3" csCatId="mainScheme" phldr="1"/>
      <dgm:spPr/>
      <dgm:t>
        <a:bodyPr/>
        <a:lstStyle/>
        <a:p>
          <a:endParaRPr lang="en-US"/>
        </a:p>
      </dgm:t>
    </dgm:pt>
    <dgm:pt modelId="{B0B8C137-0969-824A-9385-5DE723A04541}">
      <dgm:prSet phldrT="[Text]"/>
      <dgm:spPr/>
      <dgm:t>
        <a:bodyPr/>
        <a:lstStyle/>
        <a:p>
          <a:r>
            <a:rPr lang="en-US" dirty="0"/>
            <a:t>Gap Analysis</a:t>
          </a:r>
        </a:p>
      </dgm:t>
    </dgm:pt>
    <dgm:pt modelId="{5E3502CA-1385-AE43-84B7-5EF04844DF34}" type="parTrans" cxnId="{65E8670F-AEF9-474E-94E6-52FD28809E1A}">
      <dgm:prSet/>
      <dgm:spPr/>
      <dgm:t>
        <a:bodyPr/>
        <a:lstStyle/>
        <a:p>
          <a:endParaRPr lang="en-US"/>
        </a:p>
      </dgm:t>
    </dgm:pt>
    <dgm:pt modelId="{EACF70AE-B0CF-5F41-BF40-1AF9639EB22E}" type="sibTrans" cxnId="{65E8670F-AEF9-474E-94E6-52FD28809E1A}">
      <dgm:prSet/>
      <dgm:spPr/>
      <dgm:t>
        <a:bodyPr/>
        <a:lstStyle/>
        <a:p>
          <a:endParaRPr lang="en-US"/>
        </a:p>
      </dgm:t>
    </dgm:pt>
    <dgm:pt modelId="{32F182E3-2854-8747-AB57-57B61F588623}">
      <dgm:prSet phldrT="[Text]"/>
      <dgm:spPr/>
      <dgm:t>
        <a:bodyPr/>
        <a:lstStyle/>
        <a:p>
          <a:r>
            <a:rPr lang="en-US" dirty="0"/>
            <a:t>Flow charts and diagrams</a:t>
          </a:r>
        </a:p>
      </dgm:t>
    </dgm:pt>
    <dgm:pt modelId="{7299D671-B9F5-7B4C-AEF3-13BEC3E65EDB}" type="parTrans" cxnId="{ED26B0BB-4881-C146-AD76-6D5004886A8B}">
      <dgm:prSet/>
      <dgm:spPr/>
      <dgm:t>
        <a:bodyPr/>
        <a:lstStyle/>
        <a:p>
          <a:endParaRPr lang="en-US"/>
        </a:p>
      </dgm:t>
    </dgm:pt>
    <dgm:pt modelId="{E908D874-F99E-8A4D-95B0-0BDF21717666}" type="sibTrans" cxnId="{ED26B0BB-4881-C146-AD76-6D5004886A8B}">
      <dgm:prSet/>
      <dgm:spPr/>
      <dgm:t>
        <a:bodyPr/>
        <a:lstStyle/>
        <a:p>
          <a:endParaRPr lang="en-US"/>
        </a:p>
      </dgm:t>
    </dgm:pt>
    <dgm:pt modelId="{DC238A84-3811-CA46-82DD-2FE4622BE310}" type="pres">
      <dgm:prSet presAssocID="{27994531-E482-2549-BA42-513609FEFB1A}" presName="linear" presStyleCnt="0">
        <dgm:presLayoutVars>
          <dgm:dir/>
          <dgm:animLvl val="lvl"/>
          <dgm:resizeHandles val="exact"/>
        </dgm:presLayoutVars>
      </dgm:prSet>
      <dgm:spPr/>
    </dgm:pt>
    <dgm:pt modelId="{481CA478-A6F8-084D-8AFB-5095B082D643}" type="pres">
      <dgm:prSet presAssocID="{B0B8C137-0969-824A-9385-5DE723A04541}" presName="parentLin" presStyleCnt="0"/>
      <dgm:spPr/>
    </dgm:pt>
    <dgm:pt modelId="{6F650E22-C80A-5847-9D5F-C0048FC72205}" type="pres">
      <dgm:prSet presAssocID="{B0B8C137-0969-824A-9385-5DE723A04541}" presName="parentLeftMargin" presStyleLbl="node1" presStyleIdx="0" presStyleCnt="2"/>
      <dgm:spPr/>
    </dgm:pt>
    <dgm:pt modelId="{C67D7A5E-D2B0-9846-84F6-664C10E19D34}" type="pres">
      <dgm:prSet presAssocID="{B0B8C137-0969-824A-9385-5DE723A04541}" presName="parentText" presStyleLbl="node1" presStyleIdx="0" presStyleCnt="2">
        <dgm:presLayoutVars>
          <dgm:chMax val="0"/>
          <dgm:bulletEnabled val="1"/>
        </dgm:presLayoutVars>
      </dgm:prSet>
      <dgm:spPr/>
    </dgm:pt>
    <dgm:pt modelId="{7E1DAD0F-A3DF-984E-BC88-E069E94850A5}" type="pres">
      <dgm:prSet presAssocID="{B0B8C137-0969-824A-9385-5DE723A04541}" presName="negativeSpace" presStyleCnt="0"/>
      <dgm:spPr/>
    </dgm:pt>
    <dgm:pt modelId="{9BA61EC8-F9E2-E241-88B8-D1E5C9BF226A}" type="pres">
      <dgm:prSet presAssocID="{B0B8C137-0969-824A-9385-5DE723A04541}" presName="childText" presStyleLbl="conFgAcc1" presStyleIdx="0" presStyleCnt="2">
        <dgm:presLayoutVars>
          <dgm:bulletEnabled val="1"/>
        </dgm:presLayoutVars>
      </dgm:prSet>
      <dgm:spPr/>
    </dgm:pt>
    <dgm:pt modelId="{5EB0A8B6-23B7-424A-9DF8-804D7E48DCDD}" type="pres">
      <dgm:prSet presAssocID="{EACF70AE-B0CF-5F41-BF40-1AF9639EB22E}" presName="spaceBetweenRectangles" presStyleCnt="0"/>
      <dgm:spPr/>
    </dgm:pt>
    <dgm:pt modelId="{BF5FAA93-539F-8844-B003-EAA657EE7609}" type="pres">
      <dgm:prSet presAssocID="{32F182E3-2854-8747-AB57-57B61F588623}" presName="parentLin" presStyleCnt="0"/>
      <dgm:spPr/>
    </dgm:pt>
    <dgm:pt modelId="{E0DB851C-2B7E-294E-BBEB-B606F6741D5A}" type="pres">
      <dgm:prSet presAssocID="{32F182E3-2854-8747-AB57-57B61F588623}" presName="parentLeftMargin" presStyleLbl="node1" presStyleIdx="0" presStyleCnt="2"/>
      <dgm:spPr/>
    </dgm:pt>
    <dgm:pt modelId="{AE2C051F-0167-F248-97DA-0CC531EFCC52}" type="pres">
      <dgm:prSet presAssocID="{32F182E3-2854-8747-AB57-57B61F588623}" presName="parentText" presStyleLbl="node1" presStyleIdx="1" presStyleCnt="2">
        <dgm:presLayoutVars>
          <dgm:chMax val="0"/>
          <dgm:bulletEnabled val="1"/>
        </dgm:presLayoutVars>
      </dgm:prSet>
      <dgm:spPr/>
    </dgm:pt>
    <dgm:pt modelId="{131E802F-8434-E948-A173-A3F88D156BA0}" type="pres">
      <dgm:prSet presAssocID="{32F182E3-2854-8747-AB57-57B61F588623}" presName="negativeSpace" presStyleCnt="0"/>
      <dgm:spPr/>
    </dgm:pt>
    <dgm:pt modelId="{B2C98709-3962-F04B-B8F8-5C36FC8405A3}" type="pres">
      <dgm:prSet presAssocID="{32F182E3-2854-8747-AB57-57B61F588623}" presName="childText" presStyleLbl="conFgAcc1" presStyleIdx="1" presStyleCnt="2">
        <dgm:presLayoutVars>
          <dgm:bulletEnabled val="1"/>
        </dgm:presLayoutVars>
      </dgm:prSet>
      <dgm:spPr/>
    </dgm:pt>
  </dgm:ptLst>
  <dgm:cxnLst>
    <dgm:cxn modelId="{6E4B3C04-7C09-304B-BD6A-92C4865F4A94}" type="presOf" srcId="{32F182E3-2854-8747-AB57-57B61F588623}" destId="{E0DB851C-2B7E-294E-BBEB-B606F6741D5A}" srcOrd="0" destOrd="0" presId="urn:microsoft.com/office/officeart/2005/8/layout/list1"/>
    <dgm:cxn modelId="{65E8670F-AEF9-474E-94E6-52FD28809E1A}" srcId="{27994531-E482-2549-BA42-513609FEFB1A}" destId="{B0B8C137-0969-824A-9385-5DE723A04541}" srcOrd="0" destOrd="0" parTransId="{5E3502CA-1385-AE43-84B7-5EF04844DF34}" sibTransId="{EACF70AE-B0CF-5F41-BF40-1AF9639EB22E}"/>
    <dgm:cxn modelId="{5B19AF19-F3AD-6A46-AB2D-928D8B77D22D}" type="presOf" srcId="{27994531-E482-2549-BA42-513609FEFB1A}" destId="{DC238A84-3811-CA46-82DD-2FE4622BE310}" srcOrd="0" destOrd="0" presId="urn:microsoft.com/office/officeart/2005/8/layout/list1"/>
    <dgm:cxn modelId="{47F0764B-B8C5-FE46-8F11-03C311632EFE}" type="presOf" srcId="{B0B8C137-0969-824A-9385-5DE723A04541}" destId="{C67D7A5E-D2B0-9846-84F6-664C10E19D34}" srcOrd="1" destOrd="0" presId="urn:microsoft.com/office/officeart/2005/8/layout/list1"/>
    <dgm:cxn modelId="{E8BAE06C-F67B-7C4C-89F4-7DB76D5AF0F3}" type="presOf" srcId="{32F182E3-2854-8747-AB57-57B61F588623}" destId="{AE2C051F-0167-F248-97DA-0CC531EFCC52}" srcOrd="1" destOrd="0" presId="urn:microsoft.com/office/officeart/2005/8/layout/list1"/>
    <dgm:cxn modelId="{ED26B0BB-4881-C146-AD76-6D5004886A8B}" srcId="{27994531-E482-2549-BA42-513609FEFB1A}" destId="{32F182E3-2854-8747-AB57-57B61F588623}" srcOrd="1" destOrd="0" parTransId="{7299D671-B9F5-7B4C-AEF3-13BEC3E65EDB}" sibTransId="{E908D874-F99E-8A4D-95B0-0BDF21717666}"/>
    <dgm:cxn modelId="{4A1D2FC9-C05E-8E4B-93A5-6153B723C132}" type="presOf" srcId="{B0B8C137-0969-824A-9385-5DE723A04541}" destId="{6F650E22-C80A-5847-9D5F-C0048FC72205}" srcOrd="0" destOrd="0" presId="urn:microsoft.com/office/officeart/2005/8/layout/list1"/>
    <dgm:cxn modelId="{808F5554-0A65-0340-B1F8-186C10827E6A}" type="presParOf" srcId="{DC238A84-3811-CA46-82DD-2FE4622BE310}" destId="{481CA478-A6F8-084D-8AFB-5095B082D643}" srcOrd="0" destOrd="0" presId="urn:microsoft.com/office/officeart/2005/8/layout/list1"/>
    <dgm:cxn modelId="{E61397C8-6BC5-D24A-8860-D0B2BD187261}" type="presParOf" srcId="{481CA478-A6F8-084D-8AFB-5095B082D643}" destId="{6F650E22-C80A-5847-9D5F-C0048FC72205}" srcOrd="0" destOrd="0" presId="urn:microsoft.com/office/officeart/2005/8/layout/list1"/>
    <dgm:cxn modelId="{E7E34004-9650-8C4B-B855-9A6E60D4960F}" type="presParOf" srcId="{481CA478-A6F8-084D-8AFB-5095B082D643}" destId="{C67D7A5E-D2B0-9846-84F6-664C10E19D34}" srcOrd="1" destOrd="0" presId="urn:microsoft.com/office/officeart/2005/8/layout/list1"/>
    <dgm:cxn modelId="{AA6277B6-BEA5-6547-8C1B-D7546CA52CC3}" type="presParOf" srcId="{DC238A84-3811-CA46-82DD-2FE4622BE310}" destId="{7E1DAD0F-A3DF-984E-BC88-E069E94850A5}" srcOrd="1" destOrd="0" presId="urn:microsoft.com/office/officeart/2005/8/layout/list1"/>
    <dgm:cxn modelId="{1D6EAECA-002A-3B40-A195-F186FAE0FFC8}" type="presParOf" srcId="{DC238A84-3811-CA46-82DD-2FE4622BE310}" destId="{9BA61EC8-F9E2-E241-88B8-D1E5C9BF226A}" srcOrd="2" destOrd="0" presId="urn:microsoft.com/office/officeart/2005/8/layout/list1"/>
    <dgm:cxn modelId="{546C0315-46FF-B447-8847-5AD0036DB8D6}" type="presParOf" srcId="{DC238A84-3811-CA46-82DD-2FE4622BE310}" destId="{5EB0A8B6-23B7-424A-9DF8-804D7E48DCDD}" srcOrd="3" destOrd="0" presId="urn:microsoft.com/office/officeart/2005/8/layout/list1"/>
    <dgm:cxn modelId="{1525AD97-9795-4347-9870-71A7D476D623}" type="presParOf" srcId="{DC238A84-3811-CA46-82DD-2FE4622BE310}" destId="{BF5FAA93-539F-8844-B003-EAA657EE7609}" srcOrd="4" destOrd="0" presId="urn:microsoft.com/office/officeart/2005/8/layout/list1"/>
    <dgm:cxn modelId="{D92FD350-03F5-134F-8D3C-80F3D3304CAA}" type="presParOf" srcId="{BF5FAA93-539F-8844-B003-EAA657EE7609}" destId="{E0DB851C-2B7E-294E-BBEB-B606F6741D5A}" srcOrd="0" destOrd="0" presId="urn:microsoft.com/office/officeart/2005/8/layout/list1"/>
    <dgm:cxn modelId="{BAB2A612-8B71-7445-9A42-B23094F7A3C4}" type="presParOf" srcId="{BF5FAA93-539F-8844-B003-EAA657EE7609}" destId="{AE2C051F-0167-F248-97DA-0CC531EFCC52}" srcOrd="1" destOrd="0" presId="urn:microsoft.com/office/officeart/2005/8/layout/list1"/>
    <dgm:cxn modelId="{F92E8B8B-EAA0-ED4C-978B-BDFBC4D108DE}" type="presParOf" srcId="{DC238A84-3811-CA46-82DD-2FE4622BE310}" destId="{131E802F-8434-E948-A173-A3F88D156BA0}" srcOrd="5" destOrd="0" presId="urn:microsoft.com/office/officeart/2005/8/layout/list1"/>
    <dgm:cxn modelId="{F1FCC9F6-7DC9-5046-A913-40F02CCF09F0}" type="presParOf" srcId="{DC238A84-3811-CA46-82DD-2FE4622BE310}" destId="{B2C98709-3962-F04B-B8F8-5C36FC8405A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61EC8-F9E2-E241-88B8-D1E5C9BF226A}">
      <dsp:nvSpPr>
        <dsp:cNvPr id="0" name=""/>
        <dsp:cNvSpPr/>
      </dsp:nvSpPr>
      <dsp:spPr>
        <a:xfrm>
          <a:off x="0" y="720699"/>
          <a:ext cx="6096000" cy="11844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67D7A5E-D2B0-9846-84F6-664C10E19D34}">
      <dsp:nvSpPr>
        <dsp:cNvPr id="0" name=""/>
        <dsp:cNvSpPr/>
      </dsp:nvSpPr>
      <dsp:spPr>
        <a:xfrm>
          <a:off x="304800" y="26979"/>
          <a:ext cx="4267200" cy="1387440"/>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2089150">
            <a:lnSpc>
              <a:spcPct val="90000"/>
            </a:lnSpc>
            <a:spcBef>
              <a:spcPct val="0"/>
            </a:spcBef>
            <a:spcAft>
              <a:spcPct val="35000"/>
            </a:spcAft>
            <a:buNone/>
          </a:pPr>
          <a:r>
            <a:rPr lang="en-US" sz="4700" kern="1200" dirty="0"/>
            <a:t>Gap Analysis</a:t>
          </a:r>
        </a:p>
      </dsp:txBody>
      <dsp:txXfrm>
        <a:off x="372529" y="94708"/>
        <a:ext cx="4131742" cy="1251982"/>
      </dsp:txXfrm>
    </dsp:sp>
    <dsp:sp modelId="{B2C98709-3962-F04B-B8F8-5C36FC8405A3}">
      <dsp:nvSpPr>
        <dsp:cNvPr id="0" name=""/>
        <dsp:cNvSpPr/>
      </dsp:nvSpPr>
      <dsp:spPr>
        <a:xfrm>
          <a:off x="0" y="2852620"/>
          <a:ext cx="6096000" cy="11844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E2C051F-0167-F248-97DA-0CC531EFCC52}">
      <dsp:nvSpPr>
        <dsp:cNvPr id="0" name=""/>
        <dsp:cNvSpPr/>
      </dsp:nvSpPr>
      <dsp:spPr>
        <a:xfrm>
          <a:off x="304800" y="2158900"/>
          <a:ext cx="4267200" cy="1387440"/>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2089150">
            <a:lnSpc>
              <a:spcPct val="90000"/>
            </a:lnSpc>
            <a:spcBef>
              <a:spcPct val="0"/>
            </a:spcBef>
            <a:spcAft>
              <a:spcPct val="35000"/>
            </a:spcAft>
            <a:buNone/>
          </a:pPr>
          <a:r>
            <a:rPr lang="en-US" sz="4700" kern="1200" dirty="0"/>
            <a:t>Flow charts and diagrams</a:t>
          </a:r>
        </a:p>
      </dsp:txBody>
      <dsp:txXfrm>
        <a:off x="372529" y="2226629"/>
        <a:ext cx="4131742" cy="12519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45C7AC-D620-8241-BE93-7763DDA19CAF}" type="datetimeFigureOut">
              <a:rPr lang="en-US" smtClean="0"/>
              <a:t>7/17/23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F99215-8475-0C42-848E-F3D551215D39}" type="slidenum">
              <a:rPr lang="en-US" smtClean="0"/>
              <a:t>‹#›</a:t>
            </a:fld>
            <a:endParaRPr lang="en-US" dirty="0"/>
          </a:p>
        </p:txBody>
      </p:sp>
    </p:spTree>
    <p:extLst>
      <p:ext uri="{BB962C8B-B14F-4D97-AF65-F5344CB8AC3E}">
        <p14:creationId xmlns:p14="http://schemas.microsoft.com/office/powerpoint/2010/main" val="1734428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94CD01-DB42-C743-81E5-9A60C596E1EA}" type="datetime1">
              <a:rPr lang="en-US" smtClean="0"/>
              <a:t>7/17/23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983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DBD7C0-FC8F-2F41-ACF0-9629C94DDA51}" type="datetime1">
              <a:rPr lang="en-US" smtClean="0"/>
              <a:t>7/17/23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561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10CCE6-F494-6043-9552-3624230BD712}" type="datetime1">
              <a:rPr lang="en-US" smtClean="0"/>
              <a:t>7/17/23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9429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3B1B69-3E36-2642-AE86-FF42F59B8C80}" type="datetime1">
              <a:rPr lang="en-US" smtClean="0"/>
              <a:t>7/17/23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D57F1E4F-1CFF-5643-939E-217C01CDF56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248177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77D9CE-69F9-3249-9C10-31A09F098F2D}" type="datetime1">
              <a:rPr lang="en-US" smtClean="0"/>
              <a:t>7/17/23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8998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B199EF1-6CCB-4240-BCD7-5830106D183E}" type="datetime1">
              <a:rPr lang="en-US" smtClean="0"/>
              <a:t>7/17/23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0804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CAD8F62-4D43-2C43-8543-6FD1227F9D52}" type="datetime1">
              <a:rPr lang="en-US" smtClean="0"/>
              <a:t>7/17/23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1389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14EC7C-04F9-A749-BCD9-7DC4FD981E0B}" type="datetime1">
              <a:rPr lang="en-US" smtClean="0"/>
              <a:t>7/17/23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0108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F8FF39EA-63CB-6D4B-A36C-D24C896C735A}" type="datetime1">
              <a:rPr lang="en-US" smtClean="0"/>
              <a:t>7/17/23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0029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C5DB0C-2D4F-4547-8B5B-91A9B99E3117}" type="datetime1">
              <a:rPr lang="en-US" smtClean="0"/>
              <a:t>7/17/23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2819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CA31E3-1DCC-1E47-882B-B2771094E21B}" type="datetime1">
              <a:rPr lang="en-US" smtClean="0"/>
              <a:t>7/17/23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0334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919524-BACB-694E-BB87-8AB2DDE1AC0E}" type="datetime1">
              <a:rPr lang="en-US" smtClean="0"/>
              <a:t>7/17/23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0174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798434-F765-2643-91F0-E2CCC80218FE}" type="datetime1">
              <a:rPr lang="en-US" smtClean="0"/>
              <a:t>7/17/23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6246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83802F-5293-FD44-BF62-9A0F20F8408B}" type="datetime1">
              <a:rPr lang="en-US" smtClean="0"/>
              <a:t>7/17/23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1675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BD97A78-B424-B04B-A36F-FD912E4B91F5}" type="datetime1">
              <a:rPr lang="en-US" smtClean="0"/>
              <a:t>7/17/23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222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496F8A-C2F8-F049-91CA-4586EBF6F8E6}" type="datetime1">
              <a:rPr lang="en-US" smtClean="0"/>
              <a:t>7/17/23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4041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19E8A-E0FA-AC44-9F53-407F7E93FAD3}" type="datetime1">
              <a:rPr lang="en-US" smtClean="0"/>
              <a:t>7/17/23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3894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9EEF193-507E-4448-AE01-C5872EE44BA8}" type="datetime1">
              <a:rPr lang="en-US" smtClean="0"/>
              <a:t>7/17/23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3144104"/>
      </p:ext>
    </p:extLst>
  </p:cSld>
  <p:clrMap bg1="dk1" tx1="lt1" bg2="dk2" tx2="lt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 id="2147483937" r:id="rId16"/>
    <p:sldLayoutId id="2147483938" r:id="rId17"/>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ngimg.com/download/38186"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A51F5B-222F-3649-8B3D-612D5CAA6A3A}"/>
              </a:ext>
            </a:extLst>
          </p:cNvPr>
          <p:cNvSpPr>
            <a:spLocks noGrp="1"/>
          </p:cNvSpPr>
          <p:nvPr>
            <p:ph type="ctrTitle"/>
          </p:nvPr>
        </p:nvSpPr>
        <p:spPr/>
        <p:txBody>
          <a:bodyPr/>
          <a:lstStyle/>
          <a:p>
            <a:pPr algn="ctr"/>
            <a:r>
              <a:rPr lang="en-US" dirty="0"/>
              <a:t>GAP Analysis</a:t>
            </a:r>
          </a:p>
        </p:txBody>
      </p:sp>
      <p:sp>
        <p:nvSpPr>
          <p:cNvPr id="5" name="Subtitle 4">
            <a:extLst>
              <a:ext uri="{FF2B5EF4-FFF2-40B4-BE49-F238E27FC236}">
                <a16:creationId xmlns:a16="http://schemas.microsoft.com/office/drawing/2014/main" id="{ED5366E1-F775-DF4F-A199-AD2429AF936A}"/>
              </a:ext>
            </a:extLst>
          </p:cNvPr>
          <p:cNvSpPr>
            <a:spLocks noGrp="1"/>
          </p:cNvSpPr>
          <p:nvPr>
            <p:ph type="subTitle" idx="1"/>
          </p:nvPr>
        </p:nvSpPr>
        <p:spPr/>
        <p:txBody>
          <a:bodyPr/>
          <a:lstStyle/>
          <a:p>
            <a:pPr algn="ctr"/>
            <a:r>
              <a:rPr lang="en-US" dirty="0">
                <a:solidFill>
                  <a:schemeClr val="bg1"/>
                </a:solidFill>
              </a:rPr>
              <a:t>Rick McAllister</a:t>
            </a:r>
          </a:p>
          <a:p>
            <a:pPr algn="ctr"/>
            <a:r>
              <a:rPr lang="en-US" sz="1200" dirty="0">
                <a:solidFill>
                  <a:schemeClr val="bg1"/>
                </a:solidFill>
              </a:rPr>
              <a:t>July 2023</a:t>
            </a:r>
          </a:p>
          <a:p>
            <a:pPr algn="ctr"/>
            <a:r>
              <a:rPr lang="en-US" sz="800" dirty="0">
                <a:solidFill>
                  <a:schemeClr val="bg1"/>
                </a:solidFill>
              </a:rPr>
              <a:t>MARC, LLC</a:t>
            </a:r>
          </a:p>
        </p:txBody>
      </p:sp>
    </p:spTree>
    <p:extLst>
      <p:ext uri="{BB962C8B-B14F-4D97-AF65-F5344CB8AC3E}">
        <p14:creationId xmlns:p14="http://schemas.microsoft.com/office/powerpoint/2010/main" val="1069212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F3F3-BC4D-8446-89CA-012FF496FA8C}"/>
              </a:ext>
            </a:extLst>
          </p:cNvPr>
          <p:cNvSpPr>
            <a:spLocks noGrp="1"/>
          </p:cNvSpPr>
          <p:nvPr>
            <p:ph type="title"/>
          </p:nvPr>
        </p:nvSpPr>
        <p:spPr/>
        <p:txBody>
          <a:bodyPr/>
          <a:lstStyle/>
          <a:p>
            <a:r>
              <a:rPr lang="en-US" dirty="0"/>
              <a:t>Job Requirement (example)</a:t>
            </a:r>
          </a:p>
        </p:txBody>
      </p:sp>
      <p:sp>
        <p:nvSpPr>
          <p:cNvPr id="3" name="Content Placeholder 2">
            <a:extLst>
              <a:ext uri="{FF2B5EF4-FFF2-40B4-BE49-F238E27FC236}">
                <a16:creationId xmlns:a16="http://schemas.microsoft.com/office/drawing/2014/main" id="{2BDDF012-06B9-2B46-927D-978290F8EC23}"/>
              </a:ext>
            </a:extLst>
          </p:cNvPr>
          <p:cNvSpPr>
            <a:spLocks noGrp="1"/>
          </p:cNvSpPr>
          <p:nvPr>
            <p:ph idx="1"/>
          </p:nvPr>
        </p:nvSpPr>
        <p:spPr/>
        <p:txBody>
          <a:bodyPr/>
          <a:lstStyle/>
          <a:p>
            <a:pPr marL="0" indent="0">
              <a:buNone/>
            </a:pPr>
            <a:endParaRPr lang="en-US" dirty="0"/>
          </a:p>
          <a:p>
            <a:pPr marL="0" indent="0">
              <a:buNone/>
            </a:pPr>
            <a:r>
              <a:rPr lang="en-US" dirty="0"/>
              <a:t>Telling time to the minute to document the end of billing increment.</a:t>
            </a:r>
          </a:p>
          <a:p>
            <a:pPr marL="0" indent="0">
              <a:buNone/>
            </a:pPr>
            <a:endParaRPr lang="en-US" dirty="0"/>
          </a:p>
          <a:p>
            <a:pPr marL="0" indent="0">
              <a:buNone/>
            </a:pPr>
            <a:r>
              <a:rPr lang="en-US" dirty="0"/>
              <a:t>If the person tells time to the minute, second, or fraction of a second then there would be no GAP. Therefore no need to document on the GAP analysis.</a:t>
            </a:r>
          </a:p>
        </p:txBody>
      </p:sp>
      <p:sp>
        <p:nvSpPr>
          <p:cNvPr id="4" name="Slide Number Placeholder 3">
            <a:extLst>
              <a:ext uri="{FF2B5EF4-FFF2-40B4-BE49-F238E27FC236}">
                <a16:creationId xmlns:a16="http://schemas.microsoft.com/office/drawing/2014/main" id="{8059ADF5-64A2-2343-8C5E-75E39361F40E}"/>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248109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57B5-DD2E-0142-A636-2781541D9A4F}"/>
              </a:ext>
            </a:extLst>
          </p:cNvPr>
          <p:cNvSpPr>
            <a:spLocks noGrp="1"/>
          </p:cNvSpPr>
          <p:nvPr>
            <p:ph type="title"/>
          </p:nvPr>
        </p:nvSpPr>
        <p:spPr/>
        <p:txBody>
          <a:bodyPr/>
          <a:lstStyle/>
          <a:p>
            <a:r>
              <a:rPr lang="en-US" dirty="0"/>
              <a:t>GAP Analysis format</a:t>
            </a:r>
          </a:p>
        </p:txBody>
      </p:sp>
      <p:graphicFrame>
        <p:nvGraphicFramePr>
          <p:cNvPr id="5" name="Content Placeholder 4">
            <a:extLst>
              <a:ext uri="{FF2B5EF4-FFF2-40B4-BE49-F238E27FC236}">
                <a16:creationId xmlns:a16="http://schemas.microsoft.com/office/drawing/2014/main" id="{9475957E-5906-504C-B00F-BCE6E666032E}"/>
              </a:ext>
            </a:extLst>
          </p:cNvPr>
          <p:cNvGraphicFramePr>
            <a:graphicFrameLocks noGrp="1"/>
          </p:cNvGraphicFramePr>
          <p:nvPr>
            <p:ph idx="1"/>
            <p:extLst>
              <p:ext uri="{D42A27DB-BD31-4B8C-83A1-F6EECF244321}">
                <p14:modId xmlns:p14="http://schemas.microsoft.com/office/powerpoint/2010/main" val="1282845632"/>
              </p:ext>
            </p:extLst>
          </p:nvPr>
        </p:nvGraphicFramePr>
        <p:xfrm>
          <a:off x="886778" y="3049152"/>
          <a:ext cx="10588941" cy="3055620"/>
        </p:xfrm>
        <a:graphic>
          <a:graphicData uri="http://schemas.openxmlformats.org/drawingml/2006/table">
            <a:tbl>
              <a:tblPr firstRow="1" bandRow="1">
                <a:tableStyleId>{69CF1AB2-1976-4502-BF36-3FF5EA218861}</a:tableStyleId>
              </a:tblPr>
              <a:tblGrid>
                <a:gridCol w="2117788">
                  <a:extLst>
                    <a:ext uri="{9D8B030D-6E8A-4147-A177-3AD203B41FA5}">
                      <a16:colId xmlns:a16="http://schemas.microsoft.com/office/drawing/2014/main" val="4215243641"/>
                    </a:ext>
                  </a:extLst>
                </a:gridCol>
                <a:gridCol w="2117788">
                  <a:extLst>
                    <a:ext uri="{9D8B030D-6E8A-4147-A177-3AD203B41FA5}">
                      <a16:colId xmlns:a16="http://schemas.microsoft.com/office/drawing/2014/main" val="2657681832"/>
                    </a:ext>
                  </a:extLst>
                </a:gridCol>
                <a:gridCol w="3175826">
                  <a:extLst>
                    <a:ext uri="{9D8B030D-6E8A-4147-A177-3AD203B41FA5}">
                      <a16:colId xmlns:a16="http://schemas.microsoft.com/office/drawing/2014/main" val="1811594368"/>
                    </a:ext>
                  </a:extLst>
                </a:gridCol>
                <a:gridCol w="399165">
                  <a:extLst>
                    <a:ext uri="{9D8B030D-6E8A-4147-A177-3AD203B41FA5}">
                      <a16:colId xmlns:a16="http://schemas.microsoft.com/office/drawing/2014/main" val="273907014"/>
                    </a:ext>
                  </a:extLst>
                </a:gridCol>
                <a:gridCol w="2778374">
                  <a:extLst>
                    <a:ext uri="{9D8B030D-6E8A-4147-A177-3AD203B41FA5}">
                      <a16:colId xmlns:a16="http://schemas.microsoft.com/office/drawing/2014/main" val="2569555095"/>
                    </a:ext>
                  </a:extLst>
                </a:gridCol>
              </a:tblGrid>
              <a:tr h="1115060">
                <a:tc>
                  <a:txBody>
                    <a:bodyPr/>
                    <a:lstStyle/>
                    <a:p>
                      <a:r>
                        <a:rPr lang="en-US" b="1" dirty="0"/>
                        <a:t>Job Expectation/</a:t>
                      </a:r>
                    </a:p>
                    <a:p>
                      <a:r>
                        <a:rPr lang="en-US" b="1" dirty="0"/>
                        <a:t>Requirement</a:t>
                      </a:r>
                      <a:endParaRPr lang="en-US" b="1" dirty="0">
                        <a:solidFill>
                          <a:schemeClr val="bg1"/>
                        </a:solidFill>
                      </a:endParaRPr>
                    </a:p>
                  </a:txBody>
                  <a:tcPr/>
                </a:tc>
                <a:tc>
                  <a:txBody>
                    <a:bodyPr/>
                    <a:lstStyle/>
                    <a:p>
                      <a:r>
                        <a:rPr lang="en-US" b="1" dirty="0"/>
                        <a:t>Person’s Performance Level or Status</a:t>
                      </a:r>
                      <a:endParaRPr lang="en-US" b="1" dirty="0">
                        <a:solidFill>
                          <a:schemeClr val="bg1"/>
                        </a:solidFill>
                      </a:endParaRPr>
                    </a:p>
                  </a:txBody>
                  <a:tcPr/>
                </a:tc>
                <a:tc>
                  <a:txBody>
                    <a:bodyPr/>
                    <a:lstStyle/>
                    <a:p>
                      <a:r>
                        <a:rPr lang="en-US" b="1" dirty="0"/>
                        <a:t>Support Strategy or Intervention</a:t>
                      </a:r>
                      <a:endParaRPr lang="en-US" b="1" dirty="0">
                        <a:solidFill>
                          <a:schemeClr val="bg1"/>
                        </a:solidFill>
                      </a:endParaRPr>
                    </a:p>
                  </a:txBody>
                  <a:tcPr/>
                </a:tc>
                <a:tc>
                  <a:txBody>
                    <a:bodyPr/>
                    <a:lstStyle/>
                    <a:p>
                      <a:endParaRPr lang="en-US" b="1" dirty="0">
                        <a:solidFill>
                          <a:schemeClr val="bg1"/>
                        </a:solidFill>
                      </a:endParaRPr>
                    </a:p>
                  </a:txBody>
                  <a:tcPr/>
                </a:tc>
                <a:tc>
                  <a:txBody>
                    <a:bodyPr/>
                    <a:lstStyle/>
                    <a:p>
                      <a:r>
                        <a:rPr lang="en-US" b="1" dirty="0"/>
                        <a:t>Progress</a:t>
                      </a:r>
                      <a:endParaRPr lang="en-US" b="1" dirty="0">
                        <a:solidFill>
                          <a:schemeClr val="bg1"/>
                        </a:solidFill>
                      </a:endParaRPr>
                    </a:p>
                  </a:txBody>
                  <a:tcPr/>
                </a:tc>
                <a:extLst>
                  <a:ext uri="{0D108BD9-81ED-4DB2-BD59-A6C34878D82A}">
                    <a16:rowId xmlns:a16="http://schemas.microsoft.com/office/drawing/2014/main" val="405035755"/>
                  </a:ext>
                </a:extLst>
              </a:tr>
              <a:tr h="1940560">
                <a:tc>
                  <a:txBody>
                    <a:bodyPr/>
                    <a:lstStyle/>
                    <a:p>
                      <a:r>
                        <a:rPr lang="en-US" dirty="0"/>
                        <a:t>Telling time to the minute to document the end of billing increment.</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56888939"/>
                  </a:ext>
                </a:extLst>
              </a:tr>
            </a:tbl>
          </a:graphicData>
        </a:graphic>
      </p:graphicFrame>
      <p:sp>
        <p:nvSpPr>
          <p:cNvPr id="4" name="Slide Number Placeholder 3">
            <a:extLst>
              <a:ext uri="{FF2B5EF4-FFF2-40B4-BE49-F238E27FC236}">
                <a16:creationId xmlns:a16="http://schemas.microsoft.com/office/drawing/2014/main" id="{509E6992-78C4-DA4B-883E-9C86FC605A6E}"/>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6" name="Rectangle 5">
            <a:extLst>
              <a:ext uri="{FF2B5EF4-FFF2-40B4-BE49-F238E27FC236}">
                <a16:creationId xmlns:a16="http://schemas.microsoft.com/office/drawing/2014/main" id="{22F7EACC-DF94-E74D-9C7B-E2D0EEA249E4}"/>
              </a:ext>
            </a:extLst>
          </p:cNvPr>
          <p:cNvSpPr/>
          <p:nvPr/>
        </p:nvSpPr>
        <p:spPr>
          <a:xfrm>
            <a:off x="9901870" y="2594610"/>
            <a:ext cx="1573849" cy="4446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Date</a:t>
            </a:r>
          </a:p>
        </p:txBody>
      </p:sp>
    </p:spTree>
    <p:extLst>
      <p:ext uri="{BB962C8B-B14F-4D97-AF65-F5344CB8AC3E}">
        <p14:creationId xmlns:p14="http://schemas.microsoft.com/office/powerpoint/2010/main" val="2645028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57B5-DD2E-0142-A636-2781541D9A4F}"/>
              </a:ext>
            </a:extLst>
          </p:cNvPr>
          <p:cNvSpPr>
            <a:spLocks noGrp="1"/>
          </p:cNvSpPr>
          <p:nvPr>
            <p:ph type="title"/>
          </p:nvPr>
        </p:nvSpPr>
        <p:spPr/>
        <p:txBody>
          <a:bodyPr/>
          <a:lstStyle/>
          <a:p>
            <a:r>
              <a:rPr lang="en-US" dirty="0"/>
              <a:t>GAP Analysis format</a:t>
            </a:r>
          </a:p>
        </p:txBody>
      </p:sp>
      <p:graphicFrame>
        <p:nvGraphicFramePr>
          <p:cNvPr id="5" name="Content Placeholder 4">
            <a:extLst>
              <a:ext uri="{FF2B5EF4-FFF2-40B4-BE49-F238E27FC236}">
                <a16:creationId xmlns:a16="http://schemas.microsoft.com/office/drawing/2014/main" id="{9475957E-5906-504C-B00F-BCE6E666032E}"/>
              </a:ext>
            </a:extLst>
          </p:cNvPr>
          <p:cNvGraphicFramePr>
            <a:graphicFrameLocks noGrp="1"/>
          </p:cNvGraphicFramePr>
          <p:nvPr>
            <p:ph idx="1"/>
            <p:extLst>
              <p:ext uri="{D42A27DB-BD31-4B8C-83A1-F6EECF244321}">
                <p14:modId xmlns:p14="http://schemas.microsoft.com/office/powerpoint/2010/main" val="3973849521"/>
              </p:ext>
            </p:extLst>
          </p:nvPr>
        </p:nvGraphicFramePr>
        <p:xfrm>
          <a:off x="801529" y="3620652"/>
          <a:ext cx="10588941" cy="3055620"/>
        </p:xfrm>
        <a:graphic>
          <a:graphicData uri="http://schemas.openxmlformats.org/drawingml/2006/table">
            <a:tbl>
              <a:tblPr firstRow="1" bandRow="1">
                <a:tableStyleId>{69CF1AB2-1976-4502-BF36-3FF5EA218861}</a:tableStyleId>
              </a:tblPr>
              <a:tblGrid>
                <a:gridCol w="2117788">
                  <a:extLst>
                    <a:ext uri="{9D8B030D-6E8A-4147-A177-3AD203B41FA5}">
                      <a16:colId xmlns:a16="http://schemas.microsoft.com/office/drawing/2014/main" val="4215243641"/>
                    </a:ext>
                  </a:extLst>
                </a:gridCol>
                <a:gridCol w="2117788">
                  <a:extLst>
                    <a:ext uri="{9D8B030D-6E8A-4147-A177-3AD203B41FA5}">
                      <a16:colId xmlns:a16="http://schemas.microsoft.com/office/drawing/2014/main" val="2657681832"/>
                    </a:ext>
                  </a:extLst>
                </a:gridCol>
                <a:gridCol w="3175826">
                  <a:extLst>
                    <a:ext uri="{9D8B030D-6E8A-4147-A177-3AD203B41FA5}">
                      <a16:colId xmlns:a16="http://schemas.microsoft.com/office/drawing/2014/main" val="1811594368"/>
                    </a:ext>
                  </a:extLst>
                </a:gridCol>
                <a:gridCol w="399165">
                  <a:extLst>
                    <a:ext uri="{9D8B030D-6E8A-4147-A177-3AD203B41FA5}">
                      <a16:colId xmlns:a16="http://schemas.microsoft.com/office/drawing/2014/main" val="273907014"/>
                    </a:ext>
                  </a:extLst>
                </a:gridCol>
                <a:gridCol w="2778374">
                  <a:extLst>
                    <a:ext uri="{9D8B030D-6E8A-4147-A177-3AD203B41FA5}">
                      <a16:colId xmlns:a16="http://schemas.microsoft.com/office/drawing/2014/main" val="2569555095"/>
                    </a:ext>
                  </a:extLst>
                </a:gridCol>
              </a:tblGrid>
              <a:tr h="1115060">
                <a:tc>
                  <a:txBody>
                    <a:bodyPr/>
                    <a:lstStyle/>
                    <a:p>
                      <a:r>
                        <a:rPr lang="en-US" b="1" dirty="0"/>
                        <a:t>Job Expectation/</a:t>
                      </a:r>
                    </a:p>
                    <a:p>
                      <a:r>
                        <a:rPr lang="en-US" b="1" dirty="0"/>
                        <a:t>Requirement</a:t>
                      </a:r>
                      <a:endParaRPr lang="en-US" b="1" dirty="0">
                        <a:solidFill>
                          <a:schemeClr val="bg1"/>
                        </a:solidFill>
                      </a:endParaRPr>
                    </a:p>
                  </a:txBody>
                  <a:tcPr/>
                </a:tc>
                <a:tc>
                  <a:txBody>
                    <a:bodyPr/>
                    <a:lstStyle/>
                    <a:p>
                      <a:r>
                        <a:rPr lang="en-US" b="1" dirty="0"/>
                        <a:t>Person’s Performance Level or Status</a:t>
                      </a:r>
                      <a:endParaRPr lang="en-US" b="1" dirty="0">
                        <a:solidFill>
                          <a:schemeClr val="bg1"/>
                        </a:solidFill>
                      </a:endParaRPr>
                    </a:p>
                  </a:txBody>
                  <a:tcPr/>
                </a:tc>
                <a:tc>
                  <a:txBody>
                    <a:bodyPr/>
                    <a:lstStyle/>
                    <a:p>
                      <a:r>
                        <a:rPr lang="en-US" b="1" dirty="0"/>
                        <a:t>Support Strategy or Intervention</a:t>
                      </a:r>
                      <a:endParaRPr lang="en-US" b="1" dirty="0">
                        <a:solidFill>
                          <a:schemeClr val="bg1"/>
                        </a:solidFill>
                      </a:endParaRPr>
                    </a:p>
                  </a:txBody>
                  <a:tcPr/>
                </a:tc>
                <a:tc>
                  <a:txBody>
                    <a:bodyPr/>
                    <a:lstStyle/>
                    <a:p>
                      <a:endParaRPr lang="en-US" b="1" dirty="0">
                        <a:solidFill>
                          <a:schemeClr val="bg1"/>
                        </a:solidFill>
                      </a:endParaRPr>
                    </a:p>
                  </a:txBody>
                  <a:tcPr/>
                </a:tc>
                <a:tc>
                  <a:txBody>
                    <a:bodyPr/>
                    <a:lstStyle/>
                    <a:p>
                      <a:r>
                        <a:rPr lang="en-US" b="1" dirty="0"/>
                        <a:t>Progress</a:t>
                      </a:r>
                      <a:endParaRPr lang="en-US" b="1" dirty="0">
                        <a:solidFill>
                          <a:schemeClr val="bg1"/>
                        </a:solidFill>
                      </a:endParaRPr>
                    </a:p>
                  </a:txBody>
                  <a:tcPr/>
                </a:tc>
                <a:extLst>
                  <a:ext uri="{0D108BD9-81ED-4DB2-BD59-A6C34878D82A}">
                    <a16:rowId xmlns:a16="http://schemas.microsoft.com/office/drawing/2014/main" val="405035755"/>
                  </a:ext>
                </a:extLst>
              </a:tr>
              <a:tr h="1940560">
                <a:tc>
                  <a:txBody>
                    <a:bodyPr/>
                    <a:lstStyle/>
                    <a:p>
                      <a:r>
                        <a:rPr lang="en-US" dirty="0"/>
                        <a:t>Telling time to the minute to document the end of billing increment.</a:t>
                      </a:r>
                    </a:p>
                  </a:txBody>
                  <a:tcPr/>
                </a:tc>
                <a:tc>
                  <a:txBody>
                    <a:bodyPr/>
                    <a:lstStyle/>
                    <a:p>
                      <a:r>
                        <a:rPr lang="en-US" dirty="0"/>
                        <a:t>Tells time to the hour.</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56888939"/>
                  </a:ext>
                </a:extLst>
              </a:tr>
            </a:tbl>
          </a:graphicData>
        </a:graphic>
      </p:graphicFrame>
      <p:sp>
        <p:nvSpPr>
          <p:cNvPr id="4" name="Slide Number Placeholder 3">
            <a:extLst>
              <a:ext uri="{FF2B5EF4-FFF2-40B4-BE49-F238E27FC236}">
                <a16:creationId xmlns:a16="http://schemas.microsoft.com/office/drawing/2014/main" id="{509E6992-78C4-DA4B-883E-9C86FC605A6E}"/>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6" name="Rectangle 5">
            <a:extLst>
              <a:ext uri="{FF2B5EF4-FFF2-40B4-BE49-F238E27FC236}">
                <a16:creationId xmlns:a16="http://schemas.microsoft.com/office/drawing/2014/main" id="{22F7EACC-DF94-E74D-9C7B-E2D0EEA249E4}"/>
              </a:ext>
            </a:extLst>
          </p:cNvPr>
          <p:cNvSpPr/>
          <p:nvPr/>
        </p:nvSpPr>
        <p:spPr>
          <a:xfrm>
            <a:off x="9816621" y="3141670"/>
            <a:ext cx="1573849" cy="4446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Date</a:t>
            </a:r>
          </a:p>
        </p:txBody>
      </p:sp>
      <p:sp>
        <p:nvSpPr>
          <p:cNvPr id="7" name="Oval 6">
            <a:extLst>
              <a:ext uri="{FF2B5EF4-FFF2-40B4-BE49-F238E27FC236}">
                <a16:creationId xmlns:a16="http://schemas.microsoft.com/office/drawing/2014/main" id="{6A068CCE-4D42-C142-8417-4BC88E9DB1A5}"/>
              </a:ext>
            </a:extLst>
          </p:cNvPr>
          <p:cNvSpPr/>
          <p:nvPr/>
        </p:nvSpPr>
        <p:spPr>
          <a:xfrm>
            <a:off x="4937760" y="2196037"/>
            <a:ext cx="5875020" cy="3280410"/>
          </a:xfrm>
          <a:prstGeom prst="ellipse">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Other examples might be:</a:t>
            </a:r>
          </a:p>
          <a:p>
            <a:pPr marL="342900" indent="-342900">
              <a:buAutoNum type="arabicParenR"/>
            </a:pPr>
            <a:r>
              <a:rPr lang="en-US" dirty="0">
                <a:solidFill>
                  <a:schemeClr val="bg1"/>
                </a:solidFill>
              </a:rPr>
              <a:t>Tells time by passage of daily activities; or</a:t>
            </a:r>
          </a:p>
          <a:p>
            <a:pPr marL="342900" indent="-342900">
              <a:buAutoNum type="arabicParenR"/>
            </a:pPr>
            <a:r>
              <a:rPr lang="en-US" dirty="0">
                <a:solidFill>
                  <a:schemeClr val="bg1"/>
                </a:solidFill>
              </a:rPr>
              <a:t>No understanding of the passage of time. </a:t>
            </a:r>
          </a:p>
        </p:txBody>
      </p:sp>
      <p:sp>
        <p:nvSpPr>
          <p:cNvPr id="8" name="Left Arrow 7">
            <a:extLst>
              <a:ext uri="{FF2B5EF4-FFF2-40B4-BE49-F238E27FC236}">
                <a16:creationId xmlns:a16="http://schemas.microsoft.com/office/drawing/2014/main" id="{1BA3D910-B516-DC4A-A7F2-45FAF7A3DAAC}"/>
              </a:ext>
            </a:extLst>
          </p:cNvPr>
          <p:cNvSpPr/>
          <p:nvPr/>
        </p:nvSpPr>
        <p:spPr>
          <a:xfrm rot="19622619" flipV="1">
            <a:off x="4796711" y="3731022"/>
            <a:ext cx="978408" cy="19994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4624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57B5-DD2E-0142-A636-2781541D9A4F}"/>
              </a:ext>
            </a:extLst>
          </p:cNvPr>
          <p:cNvSpPr>
            <a:spLocks noGrp="1"/>
          </p:cNvSpPr>
          <p:nvPr>
            <p:ph type="title"/>
          </p:nvPr>
        </p:nvSpPr>
        <p:spPr/>
        <p:txBody>
          <a:bodyPr/>
          <a:lstStyle/>
          <a:p>
            <a:r>
              <a:rPr lang="en-US" dirty="0"/>
              <a:t>GAP Analysis format</a:t>
            </a:r>
          </a:p>
        </p:txBody>
      </p:sp>
      <p:graphicFrame>
        <p:nvGraphicFramePr>
          <p:cNvPr id="5" name="Content Placeholder 4">
            <a:extLst>
              <a:ext uri="{FF2B5EF4-FFF2-40B4-BE49-F238E27FC236}">
                <a16:creationId xmlns:a16="http://schemas.microsoft.com/office/drawing/2014/main" id="{9475957E-5906-504C-B00F-BCE6E666032E}"/>
              </a:ext>
            </a:extLst>
          </p:cNvPr>
          <p:cNvGraphicFramePr>
            <a:graphicFrameLocks noGrp="1"/>
          </p:cNvGraphicFramePr>
          <p:nvPr>
            <p:ph idx="1"/>
            <p:extLst>
              <p:ext uri="{D42A27DB-BD31-4B8C-83A1-F6EECF244321}">
                <p14:modId xmlns:p14="http://schemas.microsoft.com/office/powerpoint/2010/main" val="4170311538"/>
              </p:ext>
            </p:extLst>
          </p:nvPr>
        </p:nvGraphicFramePr>
        <p:xfrm>
          <a:off x="801529" y="3620652"/>
          <a:ext cx="10588941" cy="3055620"/>
        </p:xfrm>
        <a:graphic>
          <a:graphicData uri="http://schemas.openxmlformats.org/drawingml/2006/table">
            <a:tbl>
              <a:tblPr firstRow="1" bandRow="1">
                <a:tableStyleId>{69CF1AB2-1976-4502-BF36-3FF5EA218861}</a:tableStyleId>
              </a:tblPr>
              <a:tblGrid>
                <a:gridCol w="2117788">
                  <a:extLst>
                    <a:ext uri="{9D8B030D-6E8A-4147-A177-3AD203B41FA5}">
                      <a16:colId xmlns:a16="http://schemas.microsoft.com/office/drawing/2014/main" val="4215243641"/>
                    </a:ext>
                  </a:extLst>
                </a:gridCol>
                <a:gridCol w="2117788">
                  <a:extLst>
                    <a:ext uri="{9D8B030D-6E8A-4147-A177-3AD203B41FA5}">
                      <a16:colId xmlns:a16="http://schemas.microsoft.com/office/drawing/2014/main" val="2657681832"/>
                    </a:ext>
                  </a:extLst>
                </a:gridCol>
                <a:gridCol w="3175826">
                  <a:extLst>
                    <a:ext uri="{9D8B030D-6E8A-4147-A177-3AD203B41FA5}">
                      <a16:colId xmlns:a16="http://schemas.microsoft.com/office/drawing/2014/main" val="1811594368"/>
                    </a:ext>
                  </a:extLst>
                </a:gridCol>
                <a:gridCol w="399165">
                  <a:extLst>
                    <a:ext uri="{9D8B030D-6E8A-4147-A177-3AD203B41FA5}">
                      <a16:colId xmlns:a16="http://schemas.microsoft.com/office/drawing/2014/main" val="273907014"/>
                    </a:ext>
                  </a:extLst>
                </a:gridCol>
                <a:gridCol w="2778374">
                  <a:extLst>
                    <a:ext uri="{9D8B030D-6E8A-4147-A177-3AD203B41FA5}">
                      <a16:colId xmlns:a16="http://schemas.microsoft.com/office/drawing/2014/main" val="2569555095"/>
                    </a:ext>
                  </a:extLst>
                </a:gridCol>
              </a:tblGrid>
              <a:tr h="1115060">
                <a:tc>
                  <a:txBody>
                    <a:bodyPr/>
                    <a:lstStyle/>
                    <a:p>
                      <a:r>
                        <a:rPr lang="en-US" b="1" dirty="0"/>
                        <a:t>Job Expectation/</a:t>
                      </a:r>
                    </a:p>
                    <a:p>
                      <a:r>
                        <a:rPr lang="en-US" b="1" dirty="0"/>
                        <a:t>Requirement</a:t>
                      </a:r>
                      <a:endParaRPr lang="en-US" b="1" dirty="0">
                        <a:solidFill>
                          <a:schemeClr val="bg1"/>
                        </a:solidFill>
                      </a:endParaRPr>
                    </a:p>
                  </a:txBody>
                  <a:tcPr/>
                </a:tc>
                <a:tc>
                  <a:txBody>
                    <a:bodyPr/>
                    <a:lstStyle/>
                    <a:p>
                      <a:r>
                        <a:rPr lang="en-US" b="1" dirty="0"/>
                        <a:t>Person’s Performance Level or Status</a:t>
                      </a:r>
                      <a:endParaRPr lang="en-US" b="1" dirty="0">
                        <a:solidFill>
                          <a:schemeClr val="bg1"/>
                        </a:solidFill>
                      </a:endParaRPr>
                    </a:p>
                  </a:txBody>
                  <a:tcPr/>
                </a:tc>
                <a:tc>
                  <a:txBody>
                    <a:bodyPr/>
                    <a:lstStyle/>
                    <a:p>
                      <a:r>
                        <a:rPr lang="en-US" b="1" dirty="0"/>
                        <a:t>Support Strategy or Intervention</a:t>
                      </a:r>
                      <a:endParaRPr lang="en-US" b="1" dirty="0">
                        <a:solidFill>
                          <a:schemeClr val="bg1"/>
                        </a:solidFill>
                      </a:endParaRPr>
                    </a:p>
                  </a:txBody>
                  <a:tcPr/>
                </a:tc>
                <a:tc>
                  <a:txBody>
                    <a:bodyPr/>
                    <a:lstStyle/>
                    <a:p>
                      <a:endParaRPr lang="en-US" b="1" dirty="0">
                        <a:solidFill>
                          <a:schemeClr val="bg1"/>
                        </a:solidFill>
                      </a:endParaRPr>
                    </a:p>
                  </a:txBody>
                  <a:tcPr/>
                </a:tc>
                <a:tc>
                  <a:txBody>
                    <a:bodyPr/>
                    <a:lstStyle/>
                    <a:p>
                      <a:r>
                        <a:rPr lang="en-US" b="1" dirty="0"/>
                        <a:t>Progress</a:t>
                      </a:r>
                      <a:endParaRPr lang="en-US" b="1" dirty="0">
                        <a:solidFill>
                          <a:schemeClr val="bg1"/>
                        </a:solidFill>
                      </a:endParaRPr>
                    </a:p>
                  </a:txBody>
                  <a:tcPr/>
                </a:tc>
                <a:extLst>
                  <a:ext uri="{0D108BD9-81ED-4DB2-BD59-A6C34878D82A}">
                    <a16:rowId xmlns:a16="http://schemas.microsoft.com/office/drawing/2014/main" val="405035755"/>
                  </a:ext>
                </a:extLst>
              </a:tr>
              <a:tr h="1940560">
                <a:tc>
                  <a:txBody>
                    <a:bodyPr/>
                    <a:lstStyle/>
                    <a:p>
                      <a:r>
                        <a:rPr lang="en-US" dirty="0"/>
                        <a:t>Telling time to the minute to document the end of billing increment.</a:t>
                      </a:r>
                    </a:p>
                  </a:txBody>
                  <a:tcPr/>
                </a:tc>
                <a:tc>
                  <a:txBody>
                    <a:bodyPr/>
                    <a:lstStyle/>
                    <a:p>
                      <a:r>
                        <a:rPr lang="en-US" dirty="0"/>
                        <a:t>Tells time to the hour.</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56888939"/>
                  </a:ext>
                </a:extLst>
              </a:tr>
            </a:tbl>
          </a:graphicData>
        </a:graphic>
      </p:graphicFrame>
      <p:sp>
        <p:nvSpPr>
          <p:cNvPr id="4" name="Slide Number Placeholder 3">
            <a:extLst>
              <a:ext uri="{FF2B5EF4-FFF2-40B4-BE49-F238E27FC236}">
                <a16:creationId xmlns:a16="http://schemas.microsoft.com/office/drawing/2014/main" id="{509E6992-78C4-DA4B-883E-9C86FC605A6E}"/>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
        <p:nvSpPr>
          <p:cNvPr id="6" name="Rectangle 5">
            <a:extLst>
              <a:ext uri="{FF2B5EF4-FFF2-40B4-BE49-F238E27FC236}">
                <a16:creationId xmlns:a16="http://schemas.microsoft.com/office/drawing/2014/main" id="{22F7EACC-DF94-E74D-9C7B-E2D0EEA249E4}"/>
              </a:ext>
            </a:extLst>
          </p:cNvPr>
          <p:cNvSpPr/>
          <p:nvPr/>
        </p:nvSpPr>
        <p:spPr>
          <a:xfrm>
            <a:off x="9816621" y="3141670"/>
            <a:ext cx="1573849" cy="4446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Date</a:t>
            </a:r>
          </a:p>
        </p:txBody>
      </p:sp>
      <p:sp>
        <p:nvSpPr>
          <p:cNvPr id="7" name="Oval 6">
            <a:extLst>
              <a:ext uri="{FF2B5EF4-FFF2-40B4-BE49-F238E27FC236}">
                <a16:creationId xmlns:a16="http://schemas.microsoft.com/office/drawing/2014/main" id="{6A068CCE-4D42-C142-8417-4BC88E9DB1A5}"/>
              </a:ext>
            </a:extLst>
          </p:cNvPr>
          <p:cNvSpPr/>
          <p:nvPr/>
        </p:nvSpPr>
        <p:spPr>
          <a:xfrm>
            <a:off x="6879111" y="1501465"/>
            <a:ext cx="5875020" cy="3280410"/>
          </a:xfrm>
          <a:prstGeom prst="ellipse">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Support Strategies:</a:t>
            </a:r>
          </a:p>
          <a:p>
            <a:pPr marL="342900" indent="-342900">
              <a:buAutoNum type="arabicParenR"/>
            </a:pPr>
            <a:r>
              <a:rPr lang="en-US" dirty="0">
                <a:solidFill>
                  <a:schemeClr val="bg1"/>
                </a:solidFill>
              </a:rPr>
              <a:t>Job Restructuring;</a:t>
            </a:r>
          </a:p>
          <a:p>
            <a:pPr marL="342900" indent="-342900">
              <a:buAutoNum type="arabicParenR"/>
            </a:pPr>
            <a:r>
              <a:rPr lang="en-US" dirty="0">
                <a:solidFill>
                  <a:schemeClr val="bg1"/>
                </a:solidFill>
              </a:rPr>
              <a:t>Job Modification or Adaptive Tool;</a:t>
            </a:r>
          </a:p>
          <a:p>
            <a:pPr marL="342900" indent="-342900">
              <a:buAutoNum type="arabicParenR"/>
            </a:pPr>
            <a:r>
              <a:rPr lang="en-US" dirty="0">
                <a:solidFill>
                  <a:schemeClr val="bg1"/>
                </a:solidFill>
              </a:rPr>
              <a:t>Training; or</a:t>
            </a:r>
          </a:p>
          <a:p>
            <a:pPr marL="342900" indent="-342900">
              <a:buAutoNum type="arabicParenR"/>
            </a:pPr>
            <a:r>
              <a:rPr lang="en-US" dirty="0">
                <a:solidFill>
                  <a:schemeClr val="bg1"/>
                </a:solidFill>
              </a:rPr>
              <a:t>Combinations of the above.</a:t>
            </a:r>
          </a:p>
          <a:p>
            <a:pPr marL="342900" indent="-342900">
              <a:buAutoNum type="arabicParenR"/>
            </a:pPr>
            <a:endParaRPr lang="en-US" dirty="0">
              <a:solidFill>
                <a:schemeClr val="bg1"/>
              </a:solidFill>
            </a:endParaRPr>
          </a:p>
        </p:txBody>
      </p:sp>
      <p:sp>
        <p:nvSpPr>
          <p:cNvPr id="8" name="Left Arrow 7">
            <a:extLst>
              <a:ext uri="{FF2B5EF4-FFF2-40B4-BE49-F238E27FC236}">
                <a16:creationId xmlns:a16="http://schemas.microsoft.com/office/drawing/2014/main" id="{1BA3D910-B516-DC4A-A7F2-45FAF7A3DAAC}"/>
              </a:ext>
            </a:extLst>
          </p:cNvPr>
          <p:cNvSpPr/>
          <p:nvPr/>
        </p:nvSpPr>
        <p:spPr>
          <a:xfrm rot="18247898" flipV="1">
            <a:off x="7158001" y="3552509"/>
            <a:ext cx="978408" cy="19994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5248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57B5-DD2E-0142-A636-2781541D9A4F}"/>
              </a:ext>
            </a:extLst>
          </p:cNvPr>
          <p:cNvSpPr>
            <a:spLocks noGrp="1"/>
          </p:cNvSpPr>
          <p:nvPr>
            <p:ph type="title"/>
          </p:nvPr>
        </p:nvSpPr>
        <p:spPr/>
        <p:txBody>
          <a:bodyPr/>
          <a:lstStyle/>
          <a:p>
            <a:r>
              <a:rPr lang="en-US" dirty="0"/>
              <a:t>GAP Analysis format</a:t>
            </a:r>
          </a:p>
        </p:txBody>
      </p:sp>
      <p:graphicFrame>
        <p:nvGraphicFramePr>
          <p:cNvPr id="5" name="Content Placeholder 4">
            <a:extLst>
              <a:ext uri="{FF2B5EF4-FFF2-40B4-BE49-F238E27FC236}">
                <a16:creationId xmlns:a16="http://schemas.microsoft.com/office/drawing/2014/main" id="{9475957E-5906-504C-B00F-BCE6E666032E}"/>
              </a:ext>
            </a:extLst>
          </p:cNvPr>
          <p:cNvGraphicFramePr>
            <a:graphicFrameLocks noGrp="1"/>
          </p:cNvGraphicFramePr>
          <p:nvPr>
            <p:ph idx="1"/>
            <p:extLst>
              <p:ext uri="{D42A27DB-BD31-4B8C-83A1-F6EECF244321}">
                <p14:modId xmlns:p14="http://schemas.microsoft.com/office/powerpoint/2010/main" val="565991379"/>
              </p:ext>
            </p:extLst>
          </p:nvPr>
        </p:nvGraphicFramePr>
        <p:xfrm>
          <a:off x="801529" y="2959605"/>
          <a:ext cx="10588941" cy="3675380"/>
        </p:xfrm>
        <a:graphic>
          <a:graphicData uri="http://schemas.openxmlformats.org/drawingml/2006/table">
            <a:tbl>
              <a:tblPr firstRow="1" bandRow="1">
                <a:tableStyleId>{69CF1AB2-1976-4502-BF36-3FF5EA218861}</a:tableStyleId>
              </a:tblPr>
              <a:tblGrid>
                <a:gridCol w="2117788">
                  <a:extLst>
                    <a:ext uri="{9D8B030D-6E8A-4147-A177-3AD203B41FA5}">
                      <a16:colId xmlns:a16="http://schemas.microsoft.com/office/drawing/2014/main" val="4215243641"/>
                    </a:ext>
                  </a:extLst>
                </a:gridCol>
                <a:gridCol w="2117788">
                  <a:extLst>
                    <a:ext uri="{9D8B030D-6E8A-4147-A177-3AD203B41FA5}">
                      <a16:colId xmlns:a16="http://schemas.microsoft.com/office/drawing/2014/main" val="2657681832"/>
                    </a:ext>
                  </a:extLst>
                </a:gridCol>
                <a:gridCol w="3175826">
                  <a:extLst>
                    <a:ext uri="{9D8B030D-6E8A-4147-A177-3AD203B41FA5}">
                      <a16:colId xmlns:a16="http://schemas.microsoft.com/office/drawing/2014/main" val="1811594368"/>
                    </a:ext>
                  </a:extLst>
                </a:gridCol>
                <a:gridCol w="399165">
                  <a:extLst>
                    <a:ext uri="{9D8B030D-6E8A-4147-A177-3AD203B41FA5}">
                      <a16:colId xmlns:a16="http://schemas.microsoft.com/office/drawing/2014/main" val="273907014"/>
                    </a:ext>
                  </a:extLst>
                </a:gridCol>
                <a:gridCol w="2778374">
                  <a:extLst>
                    <a:ext uri="{9D8B030D-6E8A-4147-A177-3AD203B41FA5}">
                      <a16:colId xmlns:a16="http://schemas.microsoft.com/office/drawing/2014/main" val="2569555095"/>
                    </a:ext>
                  </a:extLst>
                </a:gridCol>
              </a:tblGrid>
              <a:tr h="1115060">
                <a:tc>
                  <a:txBody>
                    <a:bodyPr/>
                    <a:lstStyle/>
                    <a:p>
                      <a:r>
                        <a:rPr lang="en-US" b="1" dirty="0"/>
                        <a:t>Job Expectation/</a:t>
                      </a:r>
                    </a:p>
                    <a:p>
                      <a:r>
                        <a:rPr lang="en-US" b="1" dirty="0"/>
                        <a:t>Requirement</a:t>
                      </a:r>
                      <a:endParaRPr lang="en-US" b="1" dirty="0">
                        <a:solidFill>
                          <a:schemeClr val="bg1"/>
                        </a:solidFill>
                      </a:endParaRPr>
                    </a:p>
                  </a:txBody>
                  <a:tcPr/>
                </a:tc>
                <a:tc>
                  <a:txBody>
                    <a:bodyPr/>
                    <a:lstStyle/>
                    <a:p>
                      <a:r>
                        <a:rPr lang="en-US" b="1" dirty="0"/>
                        <a:t>Person’s Performance Level or Status</a:t>
                      </a:r>
                      <a:endParaRPr lang="en-US" b="1" dirty="0">
                        <a:solidFill>
                          <a:schemeClr val="bg1"/>
                        </a:solidFill>
                      </a:endParaRPr>
                    </a:p>
                  </a:txBody>
                  <a:tcPr/>
                </a:tc>
                <a:tc>
                  <a:txBody>
                    <a:bodyPr/>
                    <a:lstStyle/>
                    <a:p>
                      <a:r>
                        <a:rPr lang="en-US" b="1" dirty="0"/>
                        <a:t>Support Strategy or Intervention</a:t>
                      </a:r>
                      <a:endParaRPr lang="en-US" b="1" dirty="0">
                        <a:solidFill>
                          <a:schemeClr val="bg1"/>
                        </a:solidFill>
                      </a:endParaRPr>
                    </a:p>
                  </a:txBody>
                  <a:tcPr/>
                </a:tc>
                <a:tc>
                  <a:txBody>
                    <a:bodyPr/>
                    <a:lstStyle/>
                    <a:p>
                      <a:endParaRPr lang="en-US" b="1" dirty="0">
                        <a:solidFill>
                          <a:schemeClr val="bg1"/>
                        </a:solidFill>
                      </a:endParaRPr>
                    </a:p>
                  </a:txBody>
                  <a:tcPr/>
                </a:tc>
                <a:tc>
                  <a:txBody>
                    <a:bodyPr/>
                    <a:lstStyle/>
                    <a:p>
                      <a:r>
                        <a:rPr lang="en-US" b="1" dirty="0"/>
                        <a:t>Progress</a:t>
                      </a:r>
                      <a:endParaRPr lang="en-US" b="1" dirty="0">
                        <a:solidFill>
                          <a:schemeClr val="bg1"/>
                        </a:solidFill>
                      </a:endParaRPr>
                    </a:p>
                  </a:txBody>
                  <a:tcPr/>
                </a:tc>
                <a:extLst>
                  <a:ext uri="{0D108BD9-81ED-4DB2-BD59-A6C34878D82A}">
                    <a16:rowId xmlns:a16="http://schemas.microsoft.com/office/drawing/2014/main" val="405035755"/>
                  </a:ext>
                </a:extLst>
              </a:tr>
              <a:tr h="1940560">
                <a:tc>
                  <a:txBody>
                    <a:bodyPr/>
                    <a:lstStyle/>
                    <a:p>
                      <a:r>
                        <a:rPr lang="en-US" dirty="0"/>
                        <a:t>Telling time to the minute to document the end of billing increment.</a:t>
                      </a:r>
                    </a:p>
                  </a:txBody>
                  <a:tcPr/>
                </a:tc>
                <a:tc>
                  <a:txBody>
                    <a:bodyPr/>
                    <a:lstStyle/>
                    <a:p>
                      <a:r>
                        <a:rPr lang="en-US" dirty="0"/>
                        <a:t>Tells time to the hour.</a:t>
                      </a:r>
                    </a:p>
                  </a:txBody>
                  <a:tcPr/>
                </a:tc>
                <a:tc>
                  <a:txBody>
                    <a:bodyPr/>
                    <a:lstStyle/>
                    <a:p>
                      <a:r>
                        <a:rPr lang="en-US" dirty="0"/>
                        <a:t>Uses iPhone with a verbal grid to document billing.</a:t>
                      </a:r>
                    </a:p>
                    <a:p>
                      <a:endParaRPr lang="en-US" dirty="0"/>
                    </a:p>
                    <a:p>
                      <a:r>
                        <a:rPr lang="en-US" dirty="0"/>
                        <a:t>Switches tasks with coworker, coworker documents billing and Jill will keep both work stations stocked with repair materials.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56888939"/>
                  </a:ext>
                </a:extLst>
              </a:tr>
            </a:tbl>
          </a:graphicData>
        </a:graphic>
      </p:graphicFrame>
      <p:sp>
        <p:nvSpPr>
          <p:cNvPr id="4" name="Slide Number Placeholder 3">
            <a:extLst>
              <a:ext uri="{FF2B5EF4-FFF2-40B4-BE49-F238E27FC236}">
                <a16:creationId xmlns:a16="http://schemas.microsoft.com/office/drawing/2014/main" id="{509E6992-78C4-DA4B-883E-9C86FC605A6E}"/>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
        <p:nvSpPr>
          <p:cNvPr id="6" name="Rectangle 5">
            <a:extLst>
              <a:ext uri="{FF2B5EF4-FFF2-40B4-BE49-F238E27FC236}">
                <a16:creationId xmlns:a16="http://schemas.microsoft.com/office/drawing/2014/main" id="{22F7EACC-DF94-E74D-9C7B-E2D0EEA249E4}"/>
              </a:ext>
            </a:extLst>
          </p:cNvPr>
          <p:cNvSpPr/>
          <p:nvPr/>
        </p:nvSpPr>
        <p:spPr>
          <a:xfrm>
            <a:off x="9816621" y="2514913"/>
            <a:ext cx="1573849" cy="4446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Date</a:t>
            </a:r>
          </a:p>
        </p:txBody>
      </p:sp>
      <p:sp>
        <p:nvSpPr>
          <p:cNvPr id="9" name="Oval 8">
            <a:extLst>
              <a:ext uri="{FF2B5EF4-FFF2-40B4-BE49-F238E27FC236}">
                <a16:creationId xmlns:a16="http://schemas.microsoft.com/office/drawing/2014/main" id="{49B6706C-44C7-004E-81B7-0EDAA83E377E}"/>
              </a:ext>
            </a:extLst>
          </p:cNvPr>
          <p:cNvSpPr/>
          <p:nvPr/>
        </p:nvSpPr>
        <p:spPr>
          <a:xfrm>
            <a:off x="8060561" y="2003090"/>
            <a:ext cx="4047415" cy="2725277"/>
          </a:xfrm>
          <a:prstGeom prst="ellipse">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arenR"/>
            </a:pPr>
            <a:endParaRPr lang="en-US" dirty="0">
              <a:solidFill>
                <a:schemeClr val="bg1"/>
              </a:solidFill>
            </a:endParaRPr>
          </a:p>
          <a:p>
            <a:r>
              <a:rPr lang="en-US" dirty="0">
                <a:solidFill>
                  <a:schemeClr val="bg1"/>
                </a:solidFill>
              </a:rPr>
              <a:t>An example of a job modification, and an example of a job restructuring.</a:t>
            </a:r>
          </a:p>
        </p:txBody>
      </p:sp>
      <p:sp>
        <p:nvSpPr>
          <p:cNvPr id="3" name="Rounded Rectangle 2">
            <a:extLst>
              <a:ext uri="{FF2B5EF4-FFF2-40B4-BE49-F238E27FC236}">
                <a16:creationId xmlns:a16="http://schemas.microsoft.com/office/drawing/2014/main" id="{4C53D88F-4A4E-BB40-880F-FACBBF1C3CD3}"/>
              </a:ext>
            </a:extLst>
          </p:cNvPr>
          <p:cNvSpPr/>
          <p:nvPr/>
        </p:nvSpPr>
        <p:spPr>
          <a:xfrm>
            <a:off x="4929746" y="3925140"/>
            <a:ext cx="3142399" cy="914400"/>
          </a:xfrm>
          <a:prstGeom prst="roundRect">
            <a:avLst>
              <a:gd name="adj" fmla="val 0"/>
            </a:avLst>
          </a:prstGeom>
          <a:noFill/>
          <a:ln w="762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Rounded Rectangle 10">
            <a:extLst>
              <a:ext uri="{FF2B5EF4-FFF2-40B4-BE49-F238E27FC236}">
                <a16:creationId xmlns:a16="http://schemas.microsoft.com/office/drawing/2014/main" id="{B4306194-5D48-F34C-B3CD-B0834D2C92FA}"/>
              </a:ext>
            </a:extLst>
          </p:cNvPr>
          <p:cNvSpPr/>
          <p:nvPr/>
        </p:nvSpPr>
        <p:spPr>
          <a:xfrm>
            <a:off x="4929747" y="4950713"/>
            <a:ext cx="3142399" cy="1684271"/>
          </a:xfrm>
          <a:prstGeom prst="roundRect">
            <a:avLst>
              <a:gd name="adj" fmla="val 0"/>
            </a:avLst>
          </a:prstGeom>
          <a:noFill/>
          <a:ln w="762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Left Arrow 9">
            <a:extLst>
              <a:ext uri="{FF2B5EF4-FFF2-40B4-BE49-F238E27FC236}">
                <a16:creationId xmlns:a16="http://schemas.microsoft.com/office/drawing/2014/main" id="{F9E0DEC1-27EE-B64E-8599-29C8716DD4E7}"/>
              </a:ext>
            </a:extLst>
          </p:cNvPr>
          <p:cNvSpPr/>
          <p:nvPr/>
        </p:nvSpPr>
        <p:spPr>
          <a:xfrm rot="18247898" flipV="1">
            <a:off x="7941694" y="3472711"/>
            <a:ext cx="978408" cy="19994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8209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57B5-DD2E-0142-A636-2781541D9A4F}"/>
              </a:ext>
            </a:extLst>
          </p:cNvPr>
          <p:cNvSpPr>
            <a:spLocks noGrp="1"/>
          </p:cNvSpPr>
          <p:nvPr>
            <p:ph type="title"/>
          </p:nvPr>
        </p:nvSpPr>
        <p:spPr/>
        <p:txBody>
          <a:bodyPr/>
          <a:lstStyle/>
          <a:p>
            <a:r>
              <a:rPr lang="en-US" dirty="0"/>
              <a:t>GAP Analysis format</a:t>
            </a:r>
          </a:p>
        </p:txBody>
      </p:sp>
      <p:graphicFrame>
        <p:nvGraphicFramePr>
          <p:cNvPr id="5" name="Content Placeholder 4">
            <a:extLst>
              <a:ext uri="{FF2B5EF4-FFF2-40B4-BE49-F238E27FC236}">
                <a16:creationId xmlns:a16="http://schemas.microsoft.com/office/drawing/2014/main" id="{9475957E-5906-504C-B00F-BCE6E666032E}"/>
              </a:ext>
            </a:extLst>
          </p:cNvPr>
          <p:cNvGraphicFramePr>
            <a:graphicFrameLocks noGrp="1"/>
          </p:cNvGraphicFramePr>
          <p:nvPr>
            <p:ph idx="1"/>
            <p:extLst>
              <p:ext uri="{D42A27DB-BD31-4B8C-83A1-F6EECF244321}">
                <p14:modId xmlns:p14="http://schemas.microsoft.com/office/powerpoint/2010/main" val="3891684875"/>
              </p:ext>
            </p:extLst>
          </p:nvPr>
        </p:nvGraphicFramePr>
        <p:xfrm>
          <a:off x="801529" y="2959605"/>
          <a:ext cx="10588941" cy="3055620"/>
        </p:xfrm>
        <a:graphic>
          <a:graphicData uri="http://schemas.openxmlformats.org/drawingml/2006/table">
            <a:tbl>
              <a:tblPr firstRow="1" bandRow="1">
                <a:tableStyleId>{69CF1AB2-1976-4502-BF36-3FF5EA218861}</a:tableStyleId>
              </a:tblPr>
              <a:tblGrid>
                <a:gridCol w="2117788">
                  <a:extLst>
                    <a:ext uri="{9D8B030D-6E8A-4147-A177-3AD203B41FA5}">
                      <a16:colId xmlns:a16="http://schemas.microsoft.com/office/drawing/2014/main" val="4215243641"/>
                    </a:ext>
                  </a:extLst>
                </a:gridCol>
                <a:gridCol w="2117788">
                  <a:extLst>
                    <a:ext uri="{9D8B030D-6E8A-4147-A177-3AD203B41FA5}">
                      <a16:colId xmlns:a16="http://schemas.microsoft.com/office/drawing/2014/main" val="2657681832"/>
                    </a:ext>
                  </a:extLst>
                </a:gridCol>
                <a:gridCol w="3175826">
                  <a:extLst>
                    <a:ext uri="{9D8B030D-6E8A-4147-A177-3AD203B41FA5}">
                      <a16:colId xmlns:a16="http://schemas.microsoft.com/office/drawing/2014/main" val="1811594368"/>
                    </a:ext>
                  </a:extLst>
                </a:gridCol>
                <a:gridCol w="399165">
                  <a:extLst>
                    <a:ext uri="{9D8B030D-6E8A-4147-A177-3AD203B41FA5}">
                      <a16:colId xmlns:a16="http://schemas.microsoft.com/office/drawing/2014/main" val="273907014"/>
                    </a:ext>
                  </a:extLst>
                </a:gridCol>
                <a:gridCol w="2778374">
                  <a:extLst>
                    <a:ext uri="{9D8B030D-6E8A-4147-A177-3AD203B41FA5}">
                      <a16:colId xmlns:a16="http://schemas.microsoft.com/office/drawing/2014/main" val="2569555095"/>
                    </a:ext>
                  </a:extLst>
                </a:gridCol>
              </a:tblGrid>
              <a:tr h="1115060">
                <a:tc>
                  <a:txBody>
                    <a:bodyPr/>
                    <a:lstStyle/>
                    <a:p>
                      <a:r>
                        <a:rPr lang="en-US" b="1" dirty="0"/>
                        <a:t>Job Expectation/</a:t>
                      </a:r>
                    </a:p>
                    <a:p>
                      <a:r>
                        <a:rPr lang="en-US" b="1" dirty="0"/>
                        <a:t>Requirement</a:t>
                      </a:r>
                      <a:endParaRPr lang="en-US" b="1" dirty="0">
                        <a:solidFill>
                          <a:schemeClr val="bg1"/>
                        </a:solidFill>
                      </a:endParaRPr>
                    </a:p>
                  </a:txBody>
                  <a:tcPr/>
                </a:tc>
                <a:tc>
                  <a:txBody>
                    <a:bodyPr/>
                    <a:lstStyle/>
                    <a:p>
                      <a:r>
                        <a:rPr lang="en-US" b="1" dirty="0"/>
                        <a:t>Person’s Performance Level or Status</a:t>
                      </a:r>
                      <a:endParaRPr lang="en-US" b="1" dirty="0">
                        <a:solidFill>
                          <a:schemeClr val="bg1"/>
                        </a:solidFill>
                      </a:endParaRPr>
                    </a:p>
                  </a:txBody>
                  <a:tcPr/>
                </a:tc>
                <a:tc>
                  <a:txBody>
                    <a:bodyPr/>
                    <a:lstStyle/>
                    <a:p>
                      <a:r>
                        <a:rPr lang="en-US" b="1" dirty="0"/>
                        <a:t>Support Strategy or Intervention</a:t>
                      </a:r>
                      <a:endParaRPr lang="en-US" b="1" dirty="0">
                        <a:solidFill>
                          <a:schemeClr val="bg1"/>
                        </a:solidFill>
                      </a:endParaRPr>
                    </a:p>
                  </a:txBody>
                  <a:tcPr/>
                </a:tc>
                <a:tc>
                  <a:txBody>
                    <a:bodyPr/>
                    <a:lstStyle/>
                    <a:p>
                      <a:endParaRPr lang="en-US" b="1" dirty="0">
                        <a:solidFill>
                          <a:schemeClr val="bg1"/>
                        </a:solidFill>
                      </a:endParaRPr>
                    </a:p>
                  </a:txBody>
                  <a:tcPr/>
                </a:tc>
                <a:tc>
                  <a:txBody>
                    <a:bodyPr/>
                    <a:lstStyle/>
                    <a:p>
                      <a:r>
                        <a:rPr lang="en-US" b="1" dirty="0"/>
                        <a:t>Progress</a:t>
                      </a:r>
                      <a:endParaRPr lang="en-US" b="1" dirty="0">
                        <a:solidFill>
                          <a:schemeClr val="bg1"/>
                        </a:solidFill>
                      </a:endParaRPr>
                    </a:p>
                  </a:txBody>
                  <a:tcPr/>
                </a:tc>
                <a:extLst>
                  <a:ext uri="{0D108BD9-81ED-4DB2-BD59-A6C34878D82A}">
                    <a16:rowId xmlns:a16="http://schemas.microsoft.com/office/drawing/2014/main" val="405035755"/>
                  </a:ext>
                </a:extLst>
              </a:tr>
              <a:tr h="1940560">
                <a:tc>
                  <a:txBody>
                    <a:bodyPr/>
                    <a:lstStyle/>
                    <a:p>
                      <a:r>
                        <a:rPr lang="en-US" dirty="0"/>
                        <a:t>Telling time to the minute to document the end of billing increment.</a:t>
                      </a:r>
                    </a:p>
                  </a:txBody>
                  <a:tcPr/>
                </a:tc>
                <a:tc>
                  <a:txBody>
                    <a:bodyPr/>
                    <a:lstStyle/>
                    <a:p>
                      <a:r>
                        <a:rPr lang="en-US" dirty="0"/>
                        <a:t>Tells time to the hour.</a:t>
                      </a:r>
                    </a:p>
                  </a:txBody>
                  <a:tcPr/>
                </a:tc>
                <a:tc>
                  <a:txBody>
                    <a:bodyPr/>
                    <a:lstStyle/>
                    <a:p>
                      <a:r>
                        <a:rPr lang="en-US" dirty="0"/>
                        <a:t>Uses iPhone with a verbal grid to document billing.</a:t>
                      </a:r>
                    </a:p>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56888939"/>
                  </a:ext>
                </a:extLst>
              </a:tr>
            </a:tbl>
          </a:graphicData>
        </a:graphic>
      </p:graphicFrame>
      <p:sp>
        <p:nvSpPr>
          <p:cNvPr id="4" name="Slide Number Placeholder 3">
            <a:extLst>
              <a:ext uri="{FF2B5EF4-FFF2-40B4-BE49-F238E27FC236}">
                <a16:creationId xmlns:a16="http://schemas.microsoft.com/office/drawing/2014/main" id="{509E6992-78C4-DA4B-883E-9C86FC605A6E}"/>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
        <p:nvSpPr>
          <p:cNvPr id="6" name="Rectangle 5">
            <a:extLst>
              <a:ext uri="{FF2B5EF4-FFF2-40B4-BE49-F238E27FC236}">
                <a16:creationId xmlns:a16="http://schemas.microsoft.com/office/drawing/2014/main" id="{22F7EACC-DF94-E74D-9C7B-E2D0EEA249E4}"/>
              </a:ext>
            </a:extLst>
          </p:cNvPr>
          <p:cNvSpPr/>
          <p:nvPr/>
        </p:nvSpPr>
        <p:spPr>
          <a:xfrm>
            <a:off x="9816621" y="2514913"/>
            <a:ext cx="1573849" cy="4446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Date</a:t>
            </a:r>
          </a:p>
        </p:txBody>
      </p:sp>
      <p:sp>
        <p:nvSpPr>
          <p:cNvPr id="7" name="Rounded Rectangle 6">
            <a:extLst>
              <a:ext uri="{FF2B5EF4-FFF2-40B4-BE49-F238E27FC236}">
                <a16:creationId xmlns:a16="http://schemas.microsoft.com/office/drawing/2014/main" id="{325EF45C-4AE7-BA47-94EF-5ECE5A7F5CEE}"/>
              </a:ext>
            </a:extLst>
          </p:cNvPr>
          <p:cNvSpPr/>
          <p:nvPr/>
        </p:nvSpPr>
        <p:spPr>
          <a:xfrm>
            <a:off x="600310" y="3954464"/>
            <a:ext cx="7537849" cy="1577656"/>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Left Arrow 11">
            <a:extLst>
              <a:ext uri="{FF2B5EF4-FFF2-40B4-BE49-F238E27FC236}">
                <a16:creationId xmlns:a16="http://schemas.microsoft.com/office/drawing/2014/main" id="{D0F5A9CF-540C-B043-8CB4-6ED48EE21643}"/>
              </a:ext>
            </a:extLst>
          </p:cNvPr>
          <p:cNvSpPr/>
          <p:nvPr/>
        </p:nvSpPr>
        <p:spPr>
          <a:xfrm rot="17968540" flipV="1">
            <a:off x="8216360" y="2335166"/>
            <a:ext cx="978408" cy="1999488"/>
          </a:xfrm>
          <a:prstGeom prst="leftArrow">
            <a:avLst>
              <a:gd name="adj1" fmla="val 5114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7078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57B5-DD2E-0142-A636-2781541D9A4F}"/>
              </a:ext>
            </a:extLst>
          </p:cNvPr>
          <p:cNvSpPr>
            <a:spLocks noGrp="1"/>
          </p:cNvSpPr>
          <p:nvPr>
            <p:ph type="title"/>
          </p:nvPr>
        </p:nvSpPr>
        <p:spPr/>
        <p:txBody>
          <a:bodyPr/>
          <a:lstStyle/>
          <a:p>
            <a:r>
              <a:rPr lang="en-US" dirty="0"/>
              <a:t>GAP Analysis format</a:t>
            </a:r>
          </a:p>
        </p:txBody>
      </p:sp>
      <p:graphicFrame>
        <p:nvGraphicFramePr>
          <p:cNvPr id="5" name="Content Placeholder 4">
            <a:extLst>
              <a:ext uri="{FF2B5EF4-FFF2-40B4-BE49-F238E27FC236}">
                <a16:creationId xmlns:a16="http://schemas.microsoft.com/office/drawing/2014/main" id="{9475957E-5906-504C-B00F-BCE6E666032E}"/>
              </a:ext>
            </a:extLst>
          </p:cNvPr>
          <p:cNvGraphicFramePr>
            <a:graphicFrameLocks noGrp="1"/>
          </p:cNvGraphicFramePr>
          <p:nvPr>
            <p:ph idx="1"/>
            <p:extLst>
              <p:ext uri="{D42A27DB-BD31-4B8C-83A1-F6EECF244321}">
                <p14:modId xmlns:p14="http://schemas.microsoft.com/office/powerpoint/2010/main" val="480280009"/>
              </p:ext>
            </p:extLst>
          </p:nvPr>
        </p:nvGraphicFramePr>
        <p:xfrm>
          <a:off x="1018699" y="2550964"/>
          <a:ext cx="10588941" cy="4135586"/>
        </p:xfrm>
        <a:graphic>
          <a:graphicData uri="http://schemas.openxmlformats.org/drawingml/2006/table">
            <a:tbl>
              <a:tblPr firstRow="1" bandRow="1">
                <a:tableStyleId>{69CF1AB2-1976-4502-BF36-3FF5EA218861}</a:tableStyleId>
              </a:tblPr>
              <a:tblGrid>
                <a:gridCol w="2117788">
                  <a:extLst>
                    <a:ext uri="{9D8B030D-6E8A-4147-A177-3AD203B41FA5}">
                      <a16:colId xmlns:a16="http://schemas.microsoft.com/office/drawing/2014/main" val="4215243641"/>
                    </a:ext>
                  </a:extLst>
                </a:gridCol>
                <a:gridCol w="2117788">
                  <a:extLst>
                    <a:ext uri="{9D8B030D-6E8A-4147-A177-3AD203B41FA5}">
                      <a16:colId xmlns:a16="http://schemas.microsoft.com/office/drawing/2014/main" val="2657681832"/>
                    </a:ext>
                  </a:extLst>
                </a:gridCol>
                <a:gridCol w="3175826">
                  <a:extLst>
                    <a:ext uri="{9D8B030D-6E8A-4147-A177-3AD203B41FA5}">
                      <a16:colId xmlns:a16="http://schemas.microsoft.com/office/drawing/2014/main" val="1811594368"/>
                    </a:ext>
                  </a:extLst>
                </a:gridCol>
                <a:gridCol w="399165">
                  <a:extLst>
                    <a:ext uri="{9D8B030D-6E8A-4147-A177-3AD203B41FA5}">
                      <a16:colId xmlns:a16="http://schemas.microsoft.com/office/drawing/2014/main" val="273907014"/>
                    </a:ext>
                  </a:extLst>
                </a:gridCol>
                <a:gridCol w="2778374">
                  <a:extLst>
                    <a:ext uri="{9D8B030D-6E8A-4147-A177-3AD203B41FA5}">
                      <a16:colId xmlns:a16="http://schemas.microsoft.com/office/drawing/2014/main" val="2569555095"/>
                    </a:ext>
                  </a:extLst>
                </a:gridCol>
              </a:tblGrid>
              <a:tr h="1113348">
                <a:tc>
                  <a:txBody>
                    <a:bodyPr/>
                    <a:lstStyle/>
                    <a:p>
                      <a:r>
                        <a:rPr lang="en-US" b="1" dirty="0"/>
                        <a:t>Job Expectation/</a:t>
                      </a:r>
                    </a:p>
                    <a:p>
                      <a:r>
                        <a:rPr lang="en-US" b="1" dirty="0"/>
                        <a:t>Requirement</a:t>
                      </a:r>
                      <a:endParaRPr lang="en-US" b="1" dirty="0">
                        <a:solidFill>
                          <a:schemeClr val="bg1"/>
                        </a:solidFill>
                      </a:endParaRPr>
                    </a:p>
                  </a:txBody>
                  <a:tcPr/>
                </a:tc>
                <a:tc>
                  <a:txBody>
                    <a:bodyPr/>
                    <a:lstStyle/>
                    <a:p>
                      <a:r>
                        <a:rPr lang="en-US" b="1" dirty="0"/>
                        <a:t>Person’s Performance Level or Status</a:t>
                      </a:r>
                      <a:endParaRPr lang="en-US" b="1" dirty="0">
                        <a:solidFill>
                          <a:schemeClr val="bg1"/>
                        </a:solidFill>
                      </a:endParaRPr>
                    </a:p>
                  </a:txBody>
                  <a:tcPr/>
                </a:tc>
                <a:tc>
                  <a:txBody>
                    <a:bodyPr/>
                    <a:lstStyle/>
                    <a:p>
                      <a:r>
                        <a:rPr lang="en-US" b="1" dirty="0"/>
                        <a:t>Support Strategy or Intervention</a:t>
                      </a:r>
                      <a:endParaRPr lang="en-US" b="1" dirty="0">
                        <a:solidFill>
                          <a:schemeClr val="bg1"/>
                        </a:solidFill>
                      </a:endParaRPr>
                    </a:p>
                  </a:txBody>
                  <a:tcPr/>
                </a:tc>
                <a:tc>
                  <a:txBody>
                    <a:bodyPr/>
                    <a:lstStyle/>
                    <a:p>
                      <a:endParaRPr lang="en-US" b="1" dirty="0">
                        <a:solidFill>
                          <a:schemeClr val="bg1"/>
                        </a:solidFill>
                      </a:endParaRPr>
                    </a:p>
                  </a:txBody>
                  <a:tcPr/>
                </a:tc>
                <a:tc>
                  <a:txBody>
                    <a:bodyPr/>
                    <a:lstStyle/>
                    <a:p>
                      <a:r>
                        <a:rPr lang="en-US" b="1" dirty="0"/>
                        <a:t>Progress</a:t>
                      </a:r>
                      <a:endParaRPr lang="en-US" b="1" dirty="0">
                        <a:solidFill>
                          <a:schemeClr val="bg1"/>
                        </a:solidFill>
                      </a:endParaRPr>
                    </a:p>
                  </a:txBody>
                  <a:tcPr/>
                </a:tc>
                <a:extLst>
                  <a:ext uri="{0D108BD9-81ED-4DB2-BD59-A6C34878D82A}">
                    <a16:rowId xmlns:a16="http://schemas.microsoft.com/office/drawing/2014/main" val="405035755"/>
                  </a:ext>
                </a:extLst>
              </a:tr>
              <a:tr h="3022238">
                <a:tc>
                  <a:txBody>
                    <a:bodyPr/>
                    <a:lstStyle/>
                    <a:p>
                      <a:r>
                        <a:rPr lang="en-US" sz="1200" dirty="0"/>
                        <a:t>Telling time to the minute to document the end of billing increment.</a:t>
                      </a:r>
                    </a:p>
                    <a:p>
                      <a:endParaRPr lang="en-US" sz="1200" dirty="0"/>
                    </a:p>
                    <a:p>
                      <a:endParaRPr lang="en-US" sz="1200" dirty="0"/>
                    </a:p>
                    <a:p>
                      <a:r>
                        <a:rPr lang="en-US" sz="1200" dirty="0"/>
                        <a:t>REQUIREMENT 2</a:t>
                      </a:r>
                    </a:p>
                    <a:p>
                      <a:endParaRPr lang="en-US" sz="1200" dirty="0"/>
                    </a:p>
                    <a:p>
                      <a:endParaRPr lang="en-US" sz="1200" dirty="0"/>
                    </a:p>
                    <a:p>
                      <a:pPr marL="0" algn="l" rtl="0" eaLnBrk="1" latinLnBrk="0" hangingPunct="1">
                        <a:spcBef>
                          <a:spcPts val="0"/>
                        </a:spcBef>
                        <a:spcAft>
                          <a:spcPts val="0"/>
                        </a:spcAft>
                      </a:pPr>
                      <a:r>
                        <a:rPr lang="en-US" sz="1200" kern="1200" dirty="0">
                          <a:solidFill>
                            <a:srgbClr val="000000"/>
                          </a:solidFill>
                          <a:effectLst/>
                          <a:latin typeface="Trebuchet MS" panose="020B0703020202090204" pitchFamily="34" charset="0"/>
                          <a:ea typeface="+mn-ea"/>
                          <a:cs typeface="+mn-cs"/>
                        </a:rPr>
                        <a:t>REQUIREMENT 3</a:t>
                      </a:r>
                    </a:p>
                    <a:p>
                      <a:pPr marL="0" algn="l" rtl="0" eaLnBrk="1" latinLnBrk="0" hangingPunct="1">
                        <a:spcBef>
                          <a:spcPts val="0"/>
                        </a:spcBef>
                        <a:spcAft>
                          <a:spcPts val="0"/>
                        </a:spcAft>
                      </a:pPr>
                      <a:endParaRPr lang="en-US" sz="1200" dirty="0">
                        <a:effectLst/>
                      </a:endParaRP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REQUIREMENT etc.</a:t>
                      </a:r>
                    </a:p>
                    <a:p>
                      <a:endParaRPr lang="en-US" sz="1200" dirty="0"/>
                    </a:p>
                  </a:txBody>
                  <a:tcPr/>
                </a:tc>
                <a:tc>
                  <a:txBody>
                    <a:bodyPr/>
                    <a:lstStyle/>
                    <a:p>
                      <a:r>
                        <a:rPr lang="en-US" sz="1200" dirty="0"/>
                        <a:t>Tells time to the hour.</a:t>
                      </a:r>
                    </a:p>
                    <a:p>
                      <a:endParaRPr lang="en-US" sz="1200" dirty="0"/>
                    </a:p>
                    <a:p>
                      <a:endParaRPr lang="en-US" sz="1200" dirty="0"/>
                    </a:p>
                    <a:p>
                      <a:endParaRPr lang="en-US" sz="1200" dirty="0"/>
                    </a:p>
                    <a:p>
                      <a:endParaRPr lang="en-US" sz="1200" dirty="0"/>
                    </a:p>
                    <a:p>
                      <a:r>
                        <a:rPr lang="en-US" sz="1200" dirty="0"/>
                        <a:t>PERFORMANCE LEVEL 2</a:t>
                      </a:r>
                    </a:p>
                    <a:p>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PERFORMANCE LEVEL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PERFORMANCE LEVEL etc.</a:t>
                      </a:r>
                    </a:p>
                    <a:p>
                      <a:endParaRPr lang="en-US" sz="1200" dirty="0"/>
                    </a:p>
                    <a:p>
                      <a:endParaRPr lang="en-US" sz="1200" dirty="0"/>
                    </a:p>
                  </a:txBody>
                  <a:tcPr/>
                </a:tc>
                <a:tc>
                  <a:txBody>
                    <a:bodyPr/>
                    <a:lstStyle/>
                    <a:p>
                      <a:r>
                        <a:rPr lang="en-US" sz="1200" dirty="0"/>
                        <a:t>Uses iPhone with a verbal grid to document billing.</a:t>
                      </a:r>
                    </a:p>
                    <a:p>
                      <a:endParaRPr lang="en-US" sz="1200" dirty="0"/>
                    </a:p>
                    <a:p>
                      <a:endParaRPr lang="en-US" sz="1200" dirty="0"/>
                    </a:p>
                    <a:p>
                      <a:endParaRPr lang="en-US" sz="1200" dirty="0"/>
                    </a:p>
                    <a:p>
                      <a:r>
                        <a:rPr lang="en-US" sz="1200" dirty="0"/>
                        <a:t>INTERVENTION/s 2</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NTERVENTION/s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INTERVENTION/s etc.</a:t>
                      </a:r>
                    </a:p>
                    <a:p>
                      <a:endParaRPr lang="en-US" sz="1200"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56888939"/>
                  </a:ext>
                </a:extLst>
              </a:tr>
            </a:tbl>
          </a:graphicData>
        </a:graphic>
      </p:graphicFrame>
      <p:sp>
        <p:nvSpPr>
          <p:cNvPr id="4" name="Slide Number Placeholder 3">
            <a:extLst>
              <a:ext uri="{FF2B5EF4-FFF2-40B4-BE49-F238E27FC236}">
                <a16:creationId xmlns:a16="http://schemas.microsoft.com/office/drawing/2014/main" id="{509E6992-78C4-DA4B-883E-9C86FC605A6E}"/>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
        <p:nvSpPr>
          <p:cNvPr id="6" name="Rectangle 5">
            <a:extLst>
              <a:ext uri="{FF2B5EF4-FFF2-40B4-BE49-F238E27FC236}">
                <a16:creationId xmlns:a16="http://schemas.microsoft.com/office/drawing/2014/main" id="{22F7EACC-DF94-E74D-9C7B-E2D0EEA249E4}"/>
              </a:ext>
            </a:extLst>
          </p:cNvPr>
          <p:cNvSpPr/>
          <p:nvPr/>
        </p:nvSpPr>
        <p:spPr>
          <a:xfrm>
            <a:off x="10033791" y="2106272"/>
            <a:ext cx="1573849" cy="4446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Date</a:t>
            </a:r>
          </a:p>
        </p:txBody>
      </p:sp>
      <p:cxnSp>
        <p:nvCxnSpPr>
          <p:cNvPr id="8" name="Straight Connector 7">
            <a:extLst>
              <a:ext uri="{FF2B5EF4-FFF2-40B4-BE49-F238E27FC236}">
                <a16:creationId xmlns:a16="http://schemas.microsoft.com/office/drawing/2014/main" id="{A4D053A0-03CA-9843-9231-96E1ECA5247E}"/>
              </a:ext>
            </a:extLst>
          </p:cNvPr>
          <p:cNvCxnSpPr>
            <a:cxnSpLocks/>
          </p:cNvCxnSpPr>
          <p:nvPr/>
        </p:nvCxnSpPr>
        <p:spPr>
          <a:xfrm>
            <a:off x="1018699" y="452524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C60BA06-FCC5-9849-AA68-F6F2BB6680D2}"/>
              </a:ext>
            </a:extLst>
          </p:cNvPr>
          <p:cNvCxnSpPr>
            <a:cxnSpLocks/>
          </p:cNvCxnSpPr>
          <p:nvPr/>
        </p:nvCxnSpPr>
        <p:spPr>
          <a:xfrm>
            <a:off x="1018699" y="498625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1D96136-4D1F-0D41-84E6-1DD21B75C4EF}"/>
              </a:ext>
            </a:extLst>
          </p:cNvPr>
          <p:cNvCxnSpPr>
            <a:cxnSpLocks/>
          </p:cNvCxnSpPr>
          <p:nvPr/>
        </p:nvCxnSpPr>
        <p:spPr>
          <a:xfrm>
            <a:off x="1018698" y="552346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7887248-CFD8-E343-B1C5-A5DF4CF86AAE}"/>
              </a:ext>
            </a:extLst>
          </p:cNvPr>
          <p:cNvCxnSpPr>
            <a:cxnSpLocks/>
          </p:cNvCxnSpPr>
          <p:nvPr/>
        </p:nvCxnSpPr>
        <p:spPr>
          <a:xfrm>
            <a:off x="1018697" y="606067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060B343C-1D76-8144-926B-3F448FC6FEF4}"/>
              </a:ext>
            </a:extLst>
          </p:cNvPr>
          <p:cNvCxnSpPr>
            <a:cxnSpLocks/>
          </p:cNvCxnSpPr>
          <p:nvPr/>
        </p:nvCxnSpPr>
        <p:spPr>
          <a:xfrm>
            <a:off x="1018697" y="6380714"/>
            <a:ext cx="10588941" cy="0"/>
          </a:xfrm>
          <a:prstGeom prst="line">
            <a:avLst/>
          </a:prstGeom>
        </p:spPr>
        <p:style>
          <a:lnRef idx="1">
            <a:schemeClr val="dk1"/>
          </a:lnRef>
          <a:fillRef idx="0">
            <a:schemeClr val="dk1"/>
          </a:fillRef>
          <a:effectRef idx="0">
            <a:schemeClr val="dk1"/>
          </a:effectRef>
          <a:fontRef idx="minor">
            <a:schemeClr val="tx1"/>
          </a:fontRef>
        </p:style>
      </p:cxnSp>
      <p:sp>
        <p:nvSpPr>
          <p:cNvPr id="19" name="Left Arrow 18">
            <a:extLst>
              <a:ext uri="{FF2B5EF4-FFF2-40B4-BE49-F238E27FC236}">
                <a16:creationId xmlns:a16="http://schemas.microsoft.com/office/drawing/2014/main" id="{FC27C292-37CE-7945-B47F-AF3E7889FE06}"/>
              </a:ext>
            </a:extLst>
          </p:cNvPr>
          <p:cNvSpPr/>
          <p:nvPr/>
        </p:nvSpPr>
        <p:spPr>
          <a:xfrm rot="19915526" flipV="1">
            <a:off x="8271943" y="3726245"/>
            <a:ext cx="978408" cy="1999488"/>
          </a:xfrm>
          <a:prstGeom prst="leftArrow">
            <a:avLst>
              <a:gd name="adj1" fmla="val 5114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078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1EDFB-4BC8-814C-987E-CD3A38D8B15F}"/>
              </a:ext>
            </a:extLst>
          </p:cNvPr>
          <p:cNvSpPr>
            <a:spLocks noGrp="1"/>
          </p:cNvSpPr>
          <p:nvPr>
            <p:ph type="title"/>
          </p:nvPr>
        </p:nvSpPr>
        <p:spPr/>
        <p:txBody>
          <a:bodyPr/>
          <a:lstStyle/>
          <a:p>
            <a:r>
              <a:rPr lang="en-US" dirty="0"/>
              <a:t>Proposal to the Employer</a:t>
            </a:r>
          </a:p>
        </p:txBody>
      </p:sp>
      <p:sp>
        <p:nvSpPr>
          <p:cNvPr id="3" name="Content Placeholder 2">
            <a:extLst>
              <a:ext uri="{FF2B5EF4-FFF2-40B4-BE49-F238E27FC236}">
                <a16:creationId xmlns:a16="http://schemas.microsoft.com/office/drawing/2014/main" id="{2B4A0EF0-5778-C54D-BD34-45AD64CCB0A2}"/>
              </a:ext>
            </a:extLst>
          </p:cNvPr>
          <p:cNvSpPr>
            <a:spLocks noGrp="1"/>
          </p:cNvSpPr>
          <p:nvPr>
            <p:ph idx="1"/>
          </p:nvPr>
        </p:nvSpPr>
        <p:spPr/>
        <p:txBody>
          <a:bodyPr/>
          <a:lstStyle/>
          <a:p>
            <a:pPr marL="0" indent="0">
              <a:buNone/>
            </a:pPr>
            <a:endParaRPr lang="en-US" dirty="0"/>
          </a:p>
          <a:p>
            <a:pPr marL="0" indent="0">
              <a:buNone/>
            </a:pPr>
            <a:r>
              <a:rPr lang="en-US" dirty="0"/>
              <a:t>“Here are the barriers that exist, and here are the interventions to over come the barriers.”</a:t>
            </a:r>
          </a:p>
          <a:p>
            <a:pPr marL="0" indent="0">
              <a:buNone/>
            </a:pPr>
            <a:endParaRPr lang="en-US" dirty="0"/>
          </a:p>
          <a:p>
            <a:pPr marL="0" indent="0">
              <a:buNone/>
            </a:pPr>
            <a:r>
              <a:rPr lang="en-US" dirty="0"/>
              <a:t>THIS IS THE VALUE ADDED BY US TO ALL THREE OF OUR CUSTOMERS!</a:t>
            </a:r>
          </a:p>
        </p:txBody>
      </p:sp>
      <p:sp>
        <p:nvSpPr>
          <p:cNvPr id="4" name="Slide Number Placeholder 3">
            <a:extLst>
              <a:ext uri="{FF2B5EF4-FFF2-40B4-BE49-F238E27FC236}">
                <a16:creationId xmlns:a16="http://schemas.microsoft.com/office/drawing/2014/main" id="{85F5FA52-4FCF-D744-A1A0-406FAD9CA98B}"/>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1708638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F870F-6FB3-B74E-9993-E7062AE99EEA}"/>
              </a:ext>
            </a:extLst>
          </p:cNvPr>
          <p:cNvSpPr>
            <a:spLocks noGrp="1"/>
          </p:cNvSpPr>
          <p:nvPr>
            <p:ph type="title"/>
          </p:nvPr>
        </p:nvSpPr>
        <p:spPr/>
        <p:txBody>
          <a:bodyPr/>
          <a:lstStyle/>
          <a:p>
            <a:r>
              <a:rPr lang="en-US" dirty="0"/>
              <a:t>Keys to Success</a:t>
            </a:r>
          </a:p>
        </p:txBody>
      </p:sp>
      <p:sp>
        <p:nvSpPr>
          <p:cNvPr id="3" name="Content Placeholder 2">
            <a:extLst>
              <a:ext uri="{FF2B5EF4-FFF2-40B4-BE49-F238E27FC236}">
                <a16:creationId xmlns:a16="http://schemas.microsoft.com/office/drawing/2014/main" id="{A947C176-C4DC-5744-955E-51BB111031DE}"/>
              </a:ext>
            </a:extLst>
          </p:cNvPr>
          <p:cNvSpPr>
            <a:spLocks noGrp="1"/>
          </p:cNvSpPr>
          <p:nvPr>
            <p:ph idx="1"/>
          </p:nvPr>
        </p:nvSpPr>
        <p:spPr/>
        <p:txBody>
          <a:bodyPr/>
          <a:lstStyle/>
          <a:p>
            <a:pPr marL="0" indent="0">
              <a:buNone/>
            </a:pPr>
            <a:r>
              <a:rPr lang="en-US" dirty="0"/>
              <a:t>How of many of you are trying to write notes every day or week?</a:t>
            </a:r>
          </a:p>
          <a:p>
            <a:pPr marL="0" indent="0">
              <a:buNone/>
            </a:pPr>
            <a:endParaRPr lang="en-US" dirty="0"/>
          </a:p>
          <a:p>
            <a:pPr marL="0" indent="0">
              <a:buNone/>
            </a:pPr>
            <a:r>
              <a:rPr lang="en-US" dirty="0"/>
              <a:t>How many of you have multiple team members providing support or follow up?</a:t>
            </a:r>
          </a:p>
          <a:p>
            <a:pPr marL="0" indent="0">
              <a:buNone/>
            </a:pPr>
            <a:endParaRPr lang="en-US" dirty="0"/>
          </a:p>
          <a:p>
            <a:pPr marL="0" indent="0">
              <a:buNone/>
            </a:pPr>
            <a:r>
              <a:rPr lang="en-US" dirty="0"/>
              <a:t>How many situations are there which have inconsistent support at the employment site?</a:t>
            </a:r>
          </a:p>
        </p:txBody>
      </p:sp>
      <p:sp>
        <p:nvSpPr>
          <p:cNvPr id="4" name="Slide Number Placeholder 3">
            <a:extLst>
              <a:ext uri="{FF2B5EF4-FFF2-40B4-BE49-F238E27FC236}">
                <a16:creationId xmlns:a16="http://schemas.microsoft.com/office/drawing/2014/main" id="{28E6EE00-9CF2-E541-A861-1939D34C1AC5}"/>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2114575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57B5-DD2E-0142-A636-2781541D9A4F}"/>
              </a:ext>
            </a:extLst>
          </p:cNvPr>
          <p:cNvSpPr>
            <a:spLocks noGrp="1"/>
          </p:cNvSpPr>
          <p:nvPr>
            <p:ph type="title"/>
          </p:nvPr>
        </p:nvSpPr>
        <p:spPr>
          <a:xfrm>
            <a:off x="308395" y="753228"/>
            <a:ext cx="9985788" cy="1080938"/>
          </a:xfrm>
        </p:spPr>
        <p:txBody>
          <a:bodyPr/>
          <a:lstStyle/>
          <a:p>
            <a:r>
              <a:rPr lang="en-US" dirty="0"/>
              <a:t>GAP Analysis format becomes the Support Plan</a:t>
            </a:r>
          </a:p>
        </p:txBody>
      </p:sp>
      <p:graphicFrame>
        <p:nvGraphicFramePr>
          <p:cNvPr id="5" name="Content Placeholder 4">
            <a:extLst>
              <a:ext uri="{FF2B5EF4-FFF2-40B4-BE49-F238E27FC236}">
                <a16:creationId xmlns:a16="http://schemas.microsoft.com/office/drawing/2014/main" id="{9475957E-5906-504C-B00F-BCE6E666032E}"/>
              </a:ext>
            </a:extLst>
          </p:cNvPr>
          <p:cNvGraphicFramePr>
            <a:graphicFrameLocks noGrp="1"/>
          </p:cNvGraphicFramePr>
          <p:nvPr>
            <p:ph idx="1"/>
            <p:extLst>
              <p:ext uri="{D42A27DB-BD31-4B8C-83A1-F6EECF244321}">
                <p14:modId xmlns:p14="http://schemas.microsoft.com/office/powerpoint/2010/main" val="4078405808"/>
              </p:ext>
            </p:extLst>
          </p:nvPr>
        </p:nvGraphicFramePr>
        <p:xfrm>
          <a:off x="1018699" y="2550964"/>
          <a:ext cx="10588941" cy="4135586"/>
        </p:xfrm>
        <a:graphic>
          <a:graphicData uri="http://schemas.openxmlformats.org/drawingml/2006/table">
            <a:tbl>
              <a:tblPr firstRow="1" bandRow="1">
                <a:tableStyleId>{69CF1AB2-1976-4502-BF36-3FF5EA218861}</a:tableStyleId>
              </a:tblPr>
              <a:tblGrid>
                <a:gridCol w="2117788">
                  <a:extLst>
                    <a:ext uri="{9D8B030D-6E8A-4147-A177-3AD203B41FA5}">
                      <a16:colId xmlns:a16="http://schemas.microsoft.com/office/drawing/2014/main" val="4215243641"/>
                    </a:ext>
                  </a:extLst>
                </a:gridCol>
                <a:gridCol w="2117788">
                  <a:extLst>
                    <a:ext uri="{9D8B030D-6E8A-4147-A177-3AD203B41FA5}">
                      <a16:colId xmlns:a16="http://schemas.microsoft.com/office/drawing/2014/main" val="2657681832"/>
                    </a:ext>
                  </a:extLst>
                </a:gridCol>
                <a:gridCol w="3175826">
                  <a:extLst>
                    <a:ext uri="{9D8B030D-6E8A-4147-A177-3AD203B41FA5}">
                      <a16:colId xmlns:a16="http://schemas.microsoft.com/office/drawing/2014/main" val="1811594368"/>
                    </a:ext>
                  </a:extLst>
                </a:gridCol>
                <a:gridCol w="399165">
                  <a:extLst>
                    <a:ext uri="{9D8B030D-6E8A-4147-A177-3AD203B41FA5}">
                      <a16:colId xmlns:a16="http://schemas.microsoft.com/office/drawing/2014/main" val="273907014"/>
                    </a:ext>
                  </a:extLst>
                </a:gridCol>
                <a:gridCol w="2778374">
                  <a:extLst>
                    <a:ext uri="{9D8B030D-6E8A-4147-A177-3AD203B41FA5}">
                      <a16:colId xmlns:a16="http://schemas.microsoft.com/office/drawing/2014/main" val="2569555095"/>
                    </a:ext>
                  </a:extLst>
                </a:gridCol>
              </a:tblGrid>
              <a:tr h="1113348">
                <a:tc>
                  <a:txBody>
                    <a:bodyPr/>
                    <a:lstStyle/>
                    <a:p>
                      <a:r>
                        <a:rPr lang="en-US" b="1" dirty="0"/>
                        <a:t>Job Expectation/</a:t>
                      </a:r>
                    </a:p>
                    <a:p>
                      <a:r>
                        <a:rPr lang="en-US" b="1" dirty="0"/>
                        <a:t>Requirement</a:t>
                      </a:r>
                      <a:endParaRPr lang="en-US" b="1" dirty="0">
                        <a:solidFill>
                          <a:schemeClr val="bg1"/>
                        </a:solidFill>
                      </a:endParaRPr>
                    </a:p>
                  </a:txBody>
                  <a:tcPr/>
                </a:tc>
                <a:tc>
                  <a:txBody>
                    <a:bodyPr/>
                    <a:lstStyle/>
                    <a:p>
                      <a:r>
                        <a:rPr lang="en-US" b="1" dirty="0"/>
                        <a:t>Person’s Performance Level or Status</a:t>
                      </a:r>
                      <a:endParaRPr lang="en-US" b="1" dirty="0">
                        <a:solidFill>
                          <a:schemeClr val="bg1"/>
                        </a:solidFill>
                      </a:endParaRPr>
                    </a:p>
                  </a:txBody>
                  <a:tcPr/>
                </a:tc>
                <a:tc>
                  <a:txBody>
                    <a:bodyPr/>
                    <a:lstStyle/>
                    <a:p>
                      <a:r>
                        <a:rPr lang="en-US" b="1" dirty="0"/>
                        <a:t>Support Strategy or Intervention</a:t>
                      </a:r>
                      <a:endParaRPr lang="en-US" b="1" dirty="0">
                        <a:solidFill>
                          <a:schemeClr val="bg1"/>
                        </a:solidFill>
                      </a:endParaRPr>
                    </a:p>
                  </a:txBody>
                  <a:tcPr/>
                </a:tc>
                <a:tc>
                  <a:txBody>
                    <a:bodyPr/>
                    <a:lstStyle/>
                    <a:p>
                      <a:endParaRPr lang="en-US" b="1" dirty="0">
                        <a:solidFill>
                          <a:schemeClr val="bg1"/>
                        </a:solidFill>
                      </a:endParaRPr>
                    </a:p>
                  </a:txBody>
                  <a:tcPr/>
                </a:tc>
                <a:tc>
                  <a:txBody>
                    <a:bodyPr/>
                    <a:lstStyle/>
                    <a:p>
                      <a:r>
                        <a:rPr lang="en-US" b="1" dirty="0"/>
                        <a:t>Progress</a:t>
                      </a:r>
                      <a:endParaRPr lang="en-US" b="1" dirty="0">
                        <a:solidFill>
                          <a:schemeClr val="bg1"/>
                        </a:solidFill>
                      </a:endParaRPr>
                    </a:p>
                  </a:txBody>
                  <a:tcPr/>
                </a:tc>
                <a:extLst>
                  <a:ext uri="{0D108BD9-81ED-4DB2-BD59-A6C34878D82A}">
                    <a16:rowId xmlns:a16="http://schemas.microsoft.com/office/drawing/2014/main" val="405035755"/>
                  </a:ext>
                </a:extLst>
              </a:tr>
              <a:tr h="3022238">
                <a:tc>
                  <a:txBody>
                    <a:bodyPr/>
                    <a:lstStyle/>
                    <a:p>
                      <a:r>
                        <a:rPr lang="en-US" sz="1200" dirty="0"/>
                        <a:t>Telling time to the minute to document the end of billing increment.</a:t>
                      </a:r>
                    </a:p>
                    <a:p>
                      <a:endParaRPr lang="en-US" sz="1200" dirty="0"/>
                    </a:p>
                    <a:p>
                      <a:endParaRPr lang="en-US" sz="1200" dirty="0"/>
                    </a:p>
                    <a:p>
                      <a:r>
                        <a:rPr lang="en-US" sz="1200" dirty="0"/>
                        <a:t>REQUIREMENT 2</a:t>
                      </a:r>
                    </a:p>
                    <a:p>
                      <a:endParaRPr lang="en-US" sz="1200" dirty="0"/>
                    </a:p>
                    <a:p>
                      <a:endParaRPr lang="en-US" sz="1200" dirty="0"/>
                    </a:p>
                    <a:p>
                      <a:pPr marL="0" algn="l" rtl="0" eaLnBrk="1" latinLnBrk="0" hangingPunct="1">
                        <a:spcBef>
                          <a:spcPts val="0"/>
                        </a:spcBef>
                        <a:spcAft>
                          <a:spcPts val="0"/>
                        </a:spcAft>
                      </a:pPr>
                      <a:r>
                        <a:rPr lang="en-US" sz="1200" kern="1200" dirty="0">
                          <a:solidFill>
                            <a:srgbClr val="000000"/>
                          </a:solidFill>
                          <a:effectLst/>
                          <a:latin typeface="Trebuchet MS" panose="020B0703020202090204" pitchFamily="34" charset="0"/>
                          <a:ea typeface="+mn-ea"/>
                          <a:cs typeface="+mn-cs"/>
                        </a:rPr>
                        <a:t>REQUIREMENT 3</a:t>
                      </a:r>
                    </a:p>
                    <a:p>
                      <a:pPr marL="0" algn="l" rtl="0" eaLnBrk="1" latinLnBrk="0" hangingPunct="1">
                        <a:spcBef>
                          <a:spcPts val="0"/>
                        </a:spcBef>
                        <a:spcAft>
                          <a:spcPts val="0"/>
                        </a:spcAft>
                      </a:pPr>
                      <a:endParaRPr lang="en-US" sz="1200" dirty="0">
                        <a:effectLst/>
                      </a:endParaRP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REQUIREMENT etc.</a:t>
                      </a:r>
                    </a:p>
                    <a:p>
                      <a:endParaRPr lang="en-US" sz="1200" dirty="0"/>
                    </a:p>
                  </a:txBody>
                  <a:tcPr/>
                </a:tc>
                <a:tc>
                  <a:txBody>
                    <a:bodyPr/>
                    <a:lstStyle/>
                    <a:p>
                      <a:r>
                        <a:rPr lang="en-US" sz="1200" dirty="0"/>
                        <a:t>Tells time to the hour.</a:t>
                      </a:r>
                    </a:p>
                    <a:p>
                      <a:endParaRPr lang="en-US" sz="1200" dirty="0"/>
                    </a:p>
                    <a:p>
                      <a:endParaRPr lang="en-US" sz="1200" dirty="0"/>
                    </a:p>
                    <a:p>
                      <a:endParaRPr lang="en-US" sz="1200" dirty="0"/>
                    </a:p>
                    <a:p>
                      <a:endParaRPr lang="en-US" sz="1200" dirty="0"/>
                    </a:p>
                    <a:p>
                      <a:r>
                        <a:rPr lang="en-US" sz="1200" dirty="0"/>
                        <a:t>PERFORMANCE LEVEL 2</a:t>
                      </a:r>
                    </a:p>
                    <a:p>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PERFORMANCE LEVEL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PERFORMANCE LEVEL etc.</a:t>
                      </a:r>
                    </a:p>
                    <a:p>
                      <a:endParaRPr lang="en-US" sz="1200" dirty="0"/>
                    </a:p>
                    <a:p>
                      <a:endParaRPr lang="en-US" sz="1200" dirty="0"/>
                    </a:p>
                  </a:txBody>
                  <a:tcPr/>
                </a:tc>
                <a:tc>
                  <a:txBody>
                    <a:bodyPr/>
                    <a:lstStyle/>
                    <a:p>
                      <a:r>
                        <a:rPr lang="en-US" sz="1200" dirty="0"/>
                        <a:t>Uses iPhone with a verbal grid to document billing.</a:t>
                      </a:r>
                    </a:p>
                    <a:p>
                      <a:endParaRPr lang="en-US" sz="1200" dirty="0"/>
                    </a:p>
                    <a:p>
                      <a:endParaRPr lang="en-US" sz="1200" dirty="0"/>
                    </a:p>
                    <a:p>
                      <a:endParaRPr lang="en-US" sz="1200" dirty="0"/>
                    </a:p>
                    <a:p>
                      <a:r>
                        <a:rPr lang="en-US" sz="1200" dirty="0"/>
                        <a:t>INTERVENTION/s 2</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NTERVENTION/s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INTERVENTION/s etc.</a:t>
                      </a:r>
                    </a:p>
                    <a:p>
                      <a:endParaRPr lang="en-US" sz="1200"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56888939"/>
                  </a:ext>
                </a:extLst>
              </a:tr>
            </a:tbl>
          </a:graphicData>
        </a:graphic>
      </p:graphicFrame>
      <p:sp>
        <p:nvSpPr>
          <p:cNvPr id="4" name="Slide Number Placeholder 3">
            <a:extLst>
              <a:ext uri="{FF2B5EF4-FFF2-40B4-BE49-F238E27FC236}">
                <a16:creationId xmlns:a16="http://schemas.microsoft.com/office/drawing/2014/main" id="{509E6992-78C4-DA4B-883E-9C86FC605A6E}"/>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
        <p:nvSpPr>
          <p:cNvPr id="6" name="Rectangle 5">
            <a:extLst>
              <a:ext uri="{FF2B5EF4-FFF2-40B4-BE49-F238E27FC236}">
                <a16:creationId xmlns:a16="http://schemas.microsoft.com/office/drawing/2014/main" id="{22F7EACC-DF94-E74D-9C7B-E2D0EEA249E4}"/>
              </a:ext>
            </a:extLst>
          </p:cNvPr>
          <p:cNvSpPr/>
          <p:nvPr/>
        </p:nvSpPr>
        <p:spPr>
          <a:xfrm>
            <a:off x="10033791" y="2106272"/>
            <a:ext cx="1573849" cy="4446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Date</a:t>
            </a:r>
          </a:p>
        </p:txBody>
      </p:sp>
      <p:cxnSp>
        <p:nvCxnSpPr>
          <p:cNvPr id="8" name="Straight Connector 7">
            <a:extLst>
              <a:ext uri="{FF2B5EF4-FFF2-40B4-BE49-F238E27FC236}">
                <a16:creationId xmlns:a16="http://schemas.microsoft.com/office/drawing/2014/main" id="{A4D053A0-03CA-9843-9231-96E1ECA5247E}"/>
              </a:ext>
            </a:extLst>
          </p:cNvPr>
          <p:cNvCxnSpPr>
            <a:cxnSpLocks/>
          </p:cNvCxnSpPr>
          <p:nvPr/>
        </p:nvCxnSpPr>
        <p:spPr>
          <a:xfrm>
            <a:off x="1018699" y="452524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C60BA06-FCC5-9849-AA68-F6F2BB6680D2}"/>
              </a:ext>
            </a:extLst>
          </p:cNvPr>
          <p:cNvCxnSpPr>
            <a:cxnSpLocks/>
          </p:cNvCxnSpPr>
          <p:nvPr/>
        </p:nvCxnSpPr>
        <p:spPr>
          <a:xfrm>
            <a:off x="1018699" y="498625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1D96136-4D1F-0D41-84E6-1DD21B75C4EF}"/>
              </a:ext>
            </a:extLst>
          </p:cNvPr>
          <p:cNvCxnSpPr>
            <a:cxnSpLocks/>
          </p:cNvCxnSpPr>
          <p:nvPr/>
        </p:nvCxnSpPr>
        <p:spPr>
          <a:xfrm>
            <a:off x="1018698" y="552346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7887248-CFD8-E343-B1C5-A5DF4CF86AAE}"/>
              </a:ext>
            </a:extLst>
          </p:cNvPr>
          <p:cNvCxnSpPr>
            <a:cxnSpLocks/>
          </p:cNvCxnSpPr>
          <p:nvPr/>
        </p:nvCxnSpPr>
        <p:spPr>
          <a:xfrm>
            <a:off x="1018697" y="606067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060B343C-1D76-8144-926B-3F448FC6FEF4}"/>
              </a:ext>
            </a:extLst>
          </p:cNvPr>
          <p:cNvCxnSpPr>
            <a:cxnSpLocks/>
          </p:cNvCxnSpPr>
          <p:nvPr/>
        </p:nvCxnSpPr>
        <p:spPr>
          <a:xfrm>
            <a:off x="1018697" y="6380714"/>
            <a:ext cx="1058894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9500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3674F30F-5182-CA40-AF19-4448ED2F1BC8}"/>
              </a:ext>
            </a:extLst>
          </p:cNvPr>
          <p:cNvSpPr>
            <a:spLocks noGrp="1"/>
          </p:cNvSpPr>
          <p:nvPr>
            <p:ph type="title"/>
          </p:nvPr>
        </p:nvSpPr>
        <p:spPr/>
        <p:txBody>
          <a:bodyPr/>
          <a:lstStyle/>
          <a:p>
            <a:r>
              <a:rPr lang="en-US" altLang="en-US">
                <a:ea typeface="ＭＳ Ｐゴシック" panose="020B0600070205080204" pitchFamily="34" charset="-128"/>
              </a:rPr>
              <a:t>TOOLS </a:t>
            </a:r>
          </a:p>
        </p:txBody>
      </p:sp>
      <p:sp>
        <p:nvSpPr>
          <p:cNvPr id="57346" name="Slide Number Placeholder 2">
            <a:extLst>
              <a:ext uri="{FF2B5EF4-FFF2-40B4-BE49-F238E27FC236}">
                <a16:creationId xmlns:a16="http://schemas.microsoft.com/office/drawing/2014/main" id="{41A35F63-491A-5747-8786-A00723740E9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1"/>
              </a:buClr>
              <a:buFont typeface="Wingdings 2" pitchFamily="2" charset="2"/>
              <a:buChar char=""/>
              <a:defRPr sz="2000">
                <a:solidFill>
                  <a:srgbClr val="595959"/>
                </a:solidFill>
                <a:latin typeface="Century Gothic" panose="020B0502020202020204" pitchFamily="34" charset="0"/>
                <a:ea typeface="ＭＳ Ｐゴシック" panose="020B0600070205080204" pitchFamily="34" charset="-128"/>
              </a:defRPr>
            </a:lvl1pPr>
            <a:lvl2pPr marL="742950" indent="-285750">
              <a:spcBef>
                <a:spcPts val="600"/>
              </a:spcBef>
              <a:buClr>
                <a:srgbClr val="51640B"/>
              </a:buClr>
              <a:buFont typeface="Wingdings 2" pitchFamily="2" charset="2"/>
              <a:buChar char=""/>
              <a:defRPr>
                <a:solidFill>
                  <a:srgbClr val="595959"/>
                </a:solidFill>
                <a:latin typeface="Century Gothic" panose="020B0502020202020204" pitchFamily="34" charset="0"/>
                <a:ea typeface="ＭＳ Ｐゴシック" panose="020B0600070205080204" pitchFamily="34" charset="-128"/>
              </a:defRPr>
            </a:lvl2pPr>
            <a:lvl3pPr marL="1143000" indent="-228600">
              <a:spcBef>
                <a:spcPts val="600"/>
              </a:spcBef>
              <a:buClr>
                <a:schemeClr val="accent1"/>
              </a:buClr>
              <a:buFont typeface="Wingdings 2" pitchFamily="2" charset="2"/>
              <a:buChar char=""/>
              <a:defRPr>
                <a:solidFill>
                  <a:srgbClr val="595959"/>
                </a:solidFill>
                <a:latin typeface="Century Gothic" panose="020B0502020202020204" pitchFamily="34" charset="0"/>
                <a:ea typeface="ＭＳ Ｐゴシック" panose="020B0600070205080204" pitchFamily="34" charset="-128"/>
              </a:defRPr>
            </a:lvl3pPr>
            <a:lvl4pPr marL="1600200" indent="-228600">
              <a:spcBef>
                <a:spcPts val="600"/>
              </a:spcBef>
              <a:buClr>
                <a:srgbClr val="51640B"/>
              </a:buClr>
              <a:buFont typeface="Wingdings 2" pitchFamily="2" charset="2"/>
              <a:buChar char=""/>
              <a:defRPr>
                <a:solidFill>
                  <a:srgbClr val="595959"/>
                </a:solidFill>
                <a:latin typeface="Century Gothic" panose="020B0502020202020204" pitchFamily="34" charset="0"/>
                <a:ea typeface="ＭＳ Ｐゴシック" panose="020B0600070205080204" pitchFamily="34" charset="-128"/>
              </a:defRPr>
            </a:lvl4pPr>
            <a:lvl5pPr marL="2057400" indent="-228600">
              <a:spcBef>
                <a:spcPts val="600"/>
              </a:spcBef>
              <a:buClr>
                <a:schemeClr val="accent1"/>
              </a:buClr>
              <a:buFont typeface="Wingdings 2" pitchFamily="2" charset="2"/>
              <a:buChar char=""/>
              <a:defRPr>
                <a:solidFill>
                  <a:srgbClr val="595959"/>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Font typeface="Wingdings 2" pitchFamily="2" charset="2"/>
              <a:buChar char=""/>
              <a:defRPr>
                <a:solidFill>
                  <a:srgbClr val="595959"/>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Font typeface="Wingdings 2" pitchFamily="2" charset="2"/>
              <a:buChar char=""/>
              <a:defRPr>
                <a:solidFill>
                  <a:srgbClr val="595959"/>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Font typeface="Wingdings 2" pitchFamily="2" charset="2"/>
              <a:buChar char=""/>
              <a:defRPr>
                <a:solidFill>
                  <a:srgbClr val="595959"/>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Font typeface="Wingdings 2" pitchFamily="2" charset="2"/>
              <a:buChar char=""/>
              <a:defRPr>
                <a:solidFill>
                  <a:srgbClr val="595959"/>
                </a:solidFill>
                <a:latin typeface="Century Gothic" panose="020B0502020202020204" pitchFamily="34" charset="0"/>
                <a:ea typeface="ＭＳ Ｐゴシック" panose="020B0600070205080204" pitchFamily="34" charset="-128"/>
              </a:defRPr>
            </a:lvl9pPr>
          </a:lstStyle>
          <a:p>
            <a:pPr>
              <a:spcBef>
                <a:spcPct val="0"/>
              </a:spcBef>
              <a:buClrTx/>
              <a:buFontTx/>
              <a:buNone/>
            </a:pPr>
            <a:fld id="{9CCC7AAC-2A3B-374B-A8E3-77599B632603}" type="slidenum">
              <a:rPr lang="en-US" altLang="en-US" sz="800">
                <a:latin typeface="Arial" panose="020B0604020202020204" pitchFamily="34" charset="0"/>
              </a:rPr>
              <a:pPr>
                <a:spcBef>
                  <a:spcPct val="0"/>
                </a:spcBef>
                <a:buClrTx/>
                <a:buFontTx/>
                <a:buNone/>
              </a:pPr>
              <a:t>2</a:t>
            </a:fld>
            <a:endParaRPr lang="en-US" altLang="en-US" sz="800">
              <a:latin typeface="Arial" panose="020B0604020202020204" pitchFamily="34" charset="0"/>
            </a:endParaRPr>
          </a:p>
        </p:txBody>
      </p:sp>
      <p:pic>
        <p:nvPicPr>
          <p:cNvPr id="57347" name="Picture 3" descr="BU004372.png">
            <a:extLst>
              <a:ext uri="{FF2B5EF4-FFF2-40B4-BE49-F238E27FC236}">
                <a16:creationId xmlns:a16="http://schemas.microsoft.com/office/drawing/2014/main" id="{733917CA-2F72-2340-AFFD-756082EC38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30181" y="884137"/>
            <a:ext cx="312102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a:extLst>
              <a:ext uri="{FF2B5EF4-FFF2-40B4-BE49-F238E27FC236}">
                <a16:creationId xmlns:a16="http://schemas.microsoft.com/office/drawing/2014/main" id="{FB01F508-B9BA-684C-9DC0-FB25693D484C}"/>
              </a:ext>
            </a:extLst>
          </p:cNvPr>
          <p:cNvGraphicFramePr/>
          <p:nvPr/>
        </p:nvGraphicFramePr>
        <p:xfrm>
          <a:off x="2134181" y="2434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7349" name="Picture 6" descr="e2 (12).png">
            <a:extLst>
              <a:ext uri="{FF2B5EF4-FFF2-40B4-BE49-F238E27FC236}">
                <a16:creationId xmlns:a16="http://schemas.microsoft.com/office/drawing/2014/main" id="{307EF420-44B4-6A4D-ABF7-1EC20D46AC1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41463" y="6324600"/>
            <a:ext cx="106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0177"/>
                                        </p:tgtEl>
                                        <p:attrNameLst>
                                          <p:attrName>style.visibility</p:attrName>
                                        </p:attrNameLst>
                                      </p:cBhvr>
                                      <p:to>
                                        <p:strVal val="visible"/>
                                      </p:to>
                                    </p:set>
                                    <p:animEffect transition="in" filter="checkerboard(across)">
                                      <p:cBhvr>
                                        <p:cTn id="7" dur="500"/>
                                        <p:tgtEl>
                                          <p:spTgt spid="501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7" grpId="0" animBg="1"/>
      <p:bldGraphic spid="6"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074AC-1487-0941-BE7F-50781D4EF6E9}"/>
              </a:ext>
            </a:extLst>
          </p:cNvPr>
          <p:cNvSpPr>
            <a:spLocks noGrp="1"/>
          </p:cNvSpPr>
          <p:nvPr>
            <p:ph type="title"/>
          </p:nvPr>
        </p:nvSpPr>
        <p:spPr/>
        <p:txBody>
          <a:bodyPr/>
          <a:lstStyle/>
          <a:p>
            <a:r>
              <a:rPr lang="en-US" dirty="0"/>
              <a:t>Progress reports</a:t>
            </a:r>
          </a:p>
        </p:txBody>
      </p:sp>
      <p:sp>
        <p:nvSpPr>
          <p:cNvPr id="3" name="Content Placeholder 2">
            <a:extLst>
              <a:ext uri="{FF2B5EF4-FFF2-40B4-BE49-F238E27FC236}">
                <a16:creationId xmlns:a16="http://schemas.microsoft.com/office/drawing/2014/main" id="{49340837-9FE4-F64C-B230-EFE24C52CA80}"/>
              </a:ext>
            </a:extLst>
          </p:cNvPr>
          <p:cNvSpPr>
            <a:spLocks noGrp="1"/>
          </p:cNvSpPr>
          <p:nvPr>
            <p:ph idx="1"/>
          </p:nvPr>
        </p:nvSpPr>
        <p:spPr/>
        <p:txBody>
          <a:bodyPr/>
          <a:lstStyle/>
          <a:p>
            <a:pPr marL="0" indent="0">
              <a:buNone/>
            </a:pPr>
            <a:endParaRPr lang="en-US" dirty="0"/>
          </a:p>
          <a:p>
            <a:pPr marL="0" indent="0">
              <a:buNone/>
            </a:pPr>
            <a:r>
              <a:rPr lang="en-US" dirty="0"/>
              <a:t>“Had a great day, things seems to be on track.”</a:t>
            </a:r>
          </a:p>
          <a:p>
            <a:pPr marL="0" indent="0">
              <a:buNone/>
            </a:pPr>
            <a:endParaRPr lang="en-US" dirty="0"/>
          </a:p>
          <a:p>
            <a:pPr marL="0" indent="0">
              <a:buNone/>
            </a:pPr>
            <a:r>
              <a:rPr lang="en-US" dirty="0"/>
              <a:t>“Novelettes” </a:t>
            </a:r>
          </a:p>
          <a:p>
            <a:pPr marL="0" indent="0">
              <a:buNone/>
            </a:pPr>
            <a:endParaRPr lang="en-US" dirty="0"/>
          </a:p>
          <a:p>
            <a:pPr marL="0" indent="0">
              <a:buNone/>
            </a:pPr>
            <a:r>
              <a:rPr lang="en-US" dirty="0"/>
              <a:t>Wasted hours of thinking about what to say…</a:t>
            </a:r>
          </a:p>
        </p:txBody>
      </p:sp>
      <p:sp>
        <p:nvSpPr>
          <p:cNvPr id="4" name="Slide Number Placeholder 3">
            <a:extLst>
              <a:ext uri="{FF2B5EF4-FFF2-40B4-BE49-F238E27FC236}">
                <a16:creationId xmlns:a16="http://schemas.microsoft.com/office/drawing/2014/main" id="{68A48220-C79C-DE4D-A442-D253AECE444B}"/>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2490563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0EE51-42D8-A249-AA55-EC3ACABD3279}"/>
              </a:ext>
            </a:extLst>
          </p:cNvPr>
          <p:cNvSpPr>
            <a:spLocks noGrp="1"/>
          </p:cNvSpPr>
          <p:nvPr>
            <p:ph type="title"/>
          </p:nvPr>
        </p:nvSpPr>
        <p:spPr/>
        <p:txBody>
          <a:bodyPr/>
          <a:lstStyle/>
          <a:p>
            <a:r>
              <a:rPr lang="en-US" dirty="0"/>
              <a:t>What is in a complete progress note.</a:t>
            </a:r>
          </a:p>
        </p:txBody>
      </p:sp>
      <p:sp>
        <p:nvSpPr>
          <p:cNvPr id="3" name="Content Placeholder 2">
            <a:extLst>
              <a:ext uri="{FF2B5EF4-FFF2-40B4-BE49-F238E27FC236}">
                <a16:creationId xmlns:a16="http://schemas.microsoft.com/office/drawing/2014/main" id="{31AA5F41-B71E-694A-AD44-AB30A676A1AD}"/>
              </a:ext>
            </a:extLst>
          </p:cNvPr>
          <p:cNvSpPr>
            <a:spLocks noGrp="1"/>
          </p:cNvSpPr>
          <p:nvPr>
            <p:ph idx="1"/>
          </p:nvPr>
        </p:nvSpPr>
        <p:spPr>
          <a:xfrm>
            <a:off x="680321" y="2336873"/>
            <a:ext cx="9613861" cy="3599316"/>
          </a:xfrm>
        </p:spPr>
        <p:txBody>
          <a:bodyPr/>
          <a:lstStyle/>
          <a:p>
            <a:pPr marL="0" indent="0">
              <a:buNone/>
            </a:pPr>
            <a:endParaRPr lang="en-US" dirty="0"/>
          </a:p>
          <a:p>
            <a:pPr marL="457200" indent="-457200">
              <a:buFont typeface="+mj-lt"/>
              <a:buAutoNum type="arabicParenR"/>
            </a:pPr>
            <a:r>
              <a:rPr lang="en-US" dirty="0"/>
              <a:t>Statement of the support need/barrier.</a:t>
            </a:r>
          </a:p>
          <a:p>
            <a:pPr marL="457200" indent="-457200">
              <a:buFont typeface="+mj-lt"/>
              <a:buAutoNum type="arabicParenR"/>
            </a:pPr>
            <a:endParaRPr lang="en-US" dirty="0"/>
          </a:p>
          <a:p>
            <a:pPr marL="457200" indent="-457200">
              <a:buFont typeface="+mj-lt"/>
              <a:buAutoNum type="arabicParenR"/>
            </a:pPr>
            <a:r>
              <a:rPr lang="en-US" dirty="0"/>
              <a:t>Strategy to intervene.</a:t>
            </a:r>
          </a:p>
          <a:p>
            <a:pPr marL="457200" indent="-457200">
              <a:buFont typeface="+mj-lt"/>
              <a:buAutoNum type="arabicParenR"/>
            </a:pPr>
            <a:endParaRPr lang="en-US" dirty="0"/>
          </a:p>
          <a:p>
            <a:pPr marL="457200" indent="-457200">
              <a:buFont typeface="+mj-lt"/>
              <a:buAutoNum type="arabicParenR"/>
            </a:pPr>
            <a:r>
              <a:rPr lang="en-US" dirty="0"/>
              <a:t>Effectiveness of the intervention.</a:t>
            </a:r>
          </a:p>
        </p:txBody>
      </p:sp>
      <p:sp>
        <p:nvSpPr>
          <p:cNvPr id="4" name="Slide Number Placeholder 3">
            <a:extLst>
              <a:ext uri="{FF2B5EF4-FFF2-40B4-BE49-F238E27FC236}">
                <a16:creationId xmlns:a16="http://schemas.microsoft.com/office/drawing/2014/main" id="{3AC32FAF-084B-914C-8D97-F3B34D6DB4E8}"/>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4185636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57B5-DD2E-0142-A636-2781541D9A4F}"/>
              </a:ext>
            </a:extLst>
          </p:cNvPr>
          <p:cNvSpPr>
            <a:spLocks noGrp="1"/>
          </p:cNvSpPr>
          <p:nvPr>
            <p:ph type="title"/>
          </p:nvPr>
        </p:nvSpPr>
        <p:spPr>
          <a:xfrm>
            <a:off x="308395" y="753228"/>
            <a:ext cx="9985788" cy="1080938"/>
          </a:xfrm>
        </p:spPr>
        <p:txBody>
          <a:bodyPr/>
          <a:lstStyle/>
          <a:p>
            <a:r>
              <a:rPr lang="en-US" dirty="0"/>
              <a:t>GAP Analysis format becomes the </a:t>
            </a:r>
            <a:br>
              <a:rPr lang="en-US" dirty="0"/>
            </a:br>
            <a:r>
              <a:rPr lang="en-US" dirty="0"/>
              <a:t>                                             Progress Report</a:t>
            </a:r>
          </a:p>
        </p:txBody>
      </p:sp>
      <p:graphicFrame>
        <p:nvGraphicFramePr>
          <p:cNvPr id="5" name="Content Placeholder 4">
            <a:extLst>
              <a:ext uri="{FF2B5EF4-FFF2-40B4-BE49-F238E27FC236}">
                <a16:creationId xmlns:a16="http://schemas.microsoft.com/office/drawing/2014/main" id="{9475957E-5906-504C-B00F-BCE6E666032E}"/>
              </a:ext>
            </a:extLst>
          </p:cNvPr>
          <p:cNvGraphicFramePr>
            <a:graphicFrameLocks noGrp="1"/>
          </p:cNvGraphicFramePr>
          <p:nvPr>
            <p:ph idx="1"/>
            <p:extLst>
              <p:ext uri="{D42A27DB-BD31-4B8C-83A1-F6EECF244321}">
                <p14:modId xmlns:p14="http://schemas.microsoft.com/office/powerpoint/2010/main" val="1527418326"/>
              </p:ext>
            </p:extLst>
          </p:nvPr>
        </p:nvGraphicFramePr>
        <p:xfrm>
          <a:off x="1018699" y="2550964"/>
          <a:ext cx="10588941" cy="4135586"/>
        </p:xfrm>
        <a:graphic>
          <a:graphicData uri="http://schemas.openxmlformats.org/drawingml/2006/table">
            <a:tbl>
              <a:tblPr firstRow="1" bandRow="1">
                <a:tableStyleId>{69CF1AB2-1976-4502-BF36-3FF5EA218861}</a:tableStyleId>
              </a:tblPr>
              <a:tblGrid>
                <a:gridCol w="2117788">
                  <a:extLst>
                    <a:ext uri="{9D8B030D-6E8A-4147-A177-3AD203B41FA5}">
                      <a16:colId xmlns:a16="http://schemas.microsoft.com/office/drawing/2014/main" val="4215243641"/>
                    </a:ext>
                  </a:extLst>
                </a:gridCol>
                <a:gridCol w="2117788">
                  <a:extLst>
                    <a:ext uri="{9D8B030D-6E8A-4147-A177-3AD203B41FA5}">
                      <a16:colId xmlns:a16="http://schemas.microsoft.com/office/drawing/2014/main" val="2657681832"/>
                    </a:ext>
                  </a:extLst>
                </a:gridCol>
                <a:gridCol w="3175826">
                  <a:extLst>
                    <a:ext uri="{9D8B030D-6E8A-4147-A177-3AD203B41FA5}">
                      <a16:colId xmlns:a16="http://schemas.microsoft.com/office/drawing/2014/main" val="1811594368"/>
                    </a:ext>
                  </a:extLst>
                </a:gridCol>
                <a:gridCol w="399165">
                  <a:extLst>
                    <a:ext uri="{9D8B030D-6E8A-4147-A177-3AD203B41FA5}">
                      <a16:colId xmlns:a16="http://schemas.microsoft.com/office/drawing/2014/main" val="273907014"/>
                    </a:ext>
                  </a:extLst>
                </a:gridCol>
                <a:gridCol w="2778374">
                  <a:extLst>
                    <a:ext uri="{9D8B030D-6E8A-4147-A177-3AD203B41FA5}">
                      <a16:colId xmlns:a16="http://schemas.microsoft.com/office/drawing/2014/main" val="2569555095"/>
                    </a:ext>
                  </a:extLst>
                </a:gridCol>
              </a:tblGrid>
              <a:tr h="1113348">
                <a:tc>
                  <a:txBody>
                    <a:bodyPr/>
                    <a:lstStyle/>
                    <a:p>
                      <a:r>
                        <a:rPr lang="en-US" b="1" dirty="0"/>
                        <a:t>Job Expectation/</a:t>
                      </a:r>
                    </a:p>
                    <a:p>
                      <a:r>
                        <a:rPr lang="en-US" b="1" dirty="0"/>
                        <a:t>Requirement</a:t>
                      </a:r>
                      <a:endParaRPr lang="en-US" b="1" dirty="0">
                        <a:solidFill>
                          <a:schemeClr val="bg1"/>
                        </a:solidFill>
                      </a:endParaRPr>
                    </a:p>
                  </a:txBody>
                  <a:tcPr/>
                </a:tc>
                <a:tc>
                  <a:txBody>
                    <a:bodyPr/>
                    <a:lstStyle/>
                    <a:p>
                      <a:r>
                        <a:rPr lang="en-US" b="1" dirty="0"/>
                        <a:t>Person’s Performance Level or Status</a:t>
                      </a:r>
                      <a:endParaRPr lang="en-US" b="1" dirty="0">
                        <a:solidFill>
                          <a:schemeClr val="bg1"/>
                        </a:solidFill>
                      </a:endParaRPr>
                    </a:p>
                  </a:txBody>
                  <a:tcPr/>
                </a:tc>
                <a:tc>
                  <a:txBody>
                    <a:bodyPr/>
                    <a:lstStyle/>
                    <a:p>
                      <a:r>
                        <a:rPr lang="en-US" b="1" dirty="0"/>
                        <a:t>Support Strategy or Intervention</a:t>
                      </a:r>
                      <a:endParaRPr lang="en-US" b="1" dirty="0">
                        <a:solidFill>
                          <a:schemeClr val="bg1"/>
                        </a:solidFill>
                      </a:endParaRPr>
                    </a:p>
                  </a:txBody>
                  <a:tcPr/>
                </a:tc>
                <a:tc>
                  <a:txBody>
                    <a:bodyPr/>
                    <a:lstStyle/>
                    <a:p>
                      <a:endParaRPr lang="en-US" b="1" dirty="0">
                        <a:solidFill>
                          <a:schemeClr val="bg1"/>
                        </a:solidFill>
                      </a:endParaRPr>
                    </a:p>
                  </a:txBody>
                  <a:tcPr/>
                </a:tc>
                <a:tc>
                  <a:txBody>
                    <a:bodyPr/>
                    <a:lstStyle/>
                    <a:p>
                      <a:r>
                        <a:rPr lang="en-US" b="1" dirty="0"/>
                        <a:t>Progress</a:t>
                      </a:r>
                      <a:endParaRPr lang="en-US" b="1" dirty="0">
                        <a:solidFill>
                          <a:schemeClr val="bg1"/>
                        </a:solidFill>
                      </a:endParaRPr>
                    </a:p>
                  </a:txBody>
                  <a:tcPr/>
                </a:tc>
                <a:extLst>
                  <a:ext uri="{0D108BD9-81ED-4DB2-BD59-A6C34878D82A}">
                    <a16:rowId xmlns:a16="http://schemas.microsoft.com/office/drawing/2014/main" val="405035755"/>
                  </a:ext>
                </a:extLst>
              </a:tr>
              <a:tr h="3022238">
                <a:tc>
                  <a:txBody>
                    <a:bodyPr/>
                    <a:lstStyle/>
                    <a:p>
                      <a:r>
                        <a:rPr lang="en-US" sz="1200" dirty="0"/>
                        <a:t>Telling time to the minute to document the end of billing increment.</a:t>
                      </a:r>
                    </a:p>
                    <a:p>
                      <a:endParaRPr lang="en-US" sz="1200" dirty="0"/>
                    </a:p>
                    <a:p>
                      <a:endParaRPr lang="en-US" sz="1200" dirty="0"/>
                    </a:p>
                    <a:p>
                      <a:r>
                        <a:rPr lang="en-US" sz="1200" dirty="0"/>
                        <a:t>REQUIREMENT 2</a:t>
                      </a:r>
                    </a:p>
                    <a:p>
                      <a:endParaRPr lang="en-US" sz="1200" dirty="0"/>
                    </a:p>
                    <a:p>
                      <a:endParaRPr lang="en-US" sz="1200" dirty="0"/>
                    </a:p>
                    <a:p>
                      <a:pPr marL="0" algn="l" rtl="0" eaLnBrk="1" latinLnBrk="0" hangingPunct="1">
                        <a:spcBef>
                          <a:spcPts val="0"/>
                        </a:spcBef>
                        <a:spcAft>
                          <a:spcPts val="0"/>
                        </a:spcAft>
                      </a:pPr>
                      <a:r>
                        <a:rPr lang="en-US" sz="1200" kern="1200" dirty="0">
                          <a:solidFill>
                            <a:srgbClr val="000000"/>
                          </a:solidFill>
                          <a:effectLst/>
                          <a:latin typeface="Trebuchet MS" panose="020B0703020202090204" pitchFamily="34" charset="0"/>
                          <a:ea typeface="+mn-ea"/>
                          <a:cs typeface="+mn-cs"/>
                        </a:rPr>
                        <a:t>REQUIREMENT 3</a:t>
                      </a:r>
                    </a:p>
                    <a:p>
                      <a:pPr marL="0" algn="l" rtl="0" eaLnBrk="1" latinLnBrk="0" hangingPunct="1">
                        <a:spcBef>
                          <a:spcPts val="0"/>
                        </a:spcBef>
                        <a:spcAft>
                          <a:spcPts val="0"/>
                        </a:spcAft>
                      </a:pPr>
                      <a:endParaRPr lang="en-US" sz="1200" dirty="0">
                        <a:effectLst/>
                      </a:endParaRP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REQUIREMENT etc.</a:t>
                      </a:r>
                    </a:p>
                    <a:p>
                      <a:endParaRPr lang="en-US" sz="1200" dirty="0"/>
                    </a:p>
                  </a:txBody>
                  <a:tcPr/>
                </a:tc>
                <a:tc>
                  <a:txBody>
                    <a:bodyPr/>
                    <a:lstStyle/>
                    <a:p>
                      <a:r>
                        <a:rPr lang="en-US" sz="1200" dirty="0"/>
                        <a:t>Tells time to the hour.</a:t>
                      </a:r>
                    </a:p>
                    <a:p>
                      <a:endParaRPr lang="en-US" sz="1200" dirty="0"/>
                    </a:p>
                    <a:p>
                      <a:endParaRPr lang="en-US" sz="1200" dirty="0"/>
                    </a:p>
                    <a:p>
                      <a:endParaRPr lang="en-US" sz="1200" dirty="0"/>
                    </a:p>
                    <a:p>
                      <a:endParaRPr lang="en-US" sz="1200" dirty="0"/>
                    </a:p>
                    <a:p>
                      <a:r>
                        <a:rPr lang="en-US" sz="1200" dirty="0"/>
                        <a:t>PERFORMANCE LEVEL 2</a:t>
                      </a:r>
                    </a:p>
                    <a:p>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PERFORMANCE LEVEL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PERFORMANCE LEVEL etc.</a:t>
                      </a:r>
                    </a:p>
                    <a:p>
                      <a:endParaRPr lang="en-US" sz="1200" dirty="0"/>
                    </a:p>
                    <a:p>
                      <a:endParaRPr lang="en-US" sz="1200" dirty="0"/>
                    </a:p>
                  </a:txBody>
                  <a:tcPr/>
                </a:tc>
                <a:tc>
                  <a:txBody>
                    <a:bodyPr/>
                    <a:lstStyle/>
                    <a:p>
                      <a:r>
                        <a:rPr lang="en-US" sz="1200" dirty="0"/>
                        <a:t>Uses iPhone with a verbal grid to document billing.</a:t>
                      </a:r>
                    </a:p>
                    <a:p>
                      <a:endParaRPr lang="en-US" sz="1200" dirty="0"/>
                    </a:p>
                    <a:p>
                      <a:endParaRPr lang="en-US" sz="1200" dirty="0"/>
                    </a:p>
                    <a:p>
                      <a:endParaRPr lang="en-US" sz="1200" dirty="0"/>
                    </a:p>
                    <a:p>
                      <a:r>
                        <a:rPr lang="en-US" sz="1200" dirty="0"/>
                        <a:t>INTERVENTION/s 2</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NTERVENTION/s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INTERVENTION/s etc.</a:t>
                      </a:r>
                    </a:p>
                    <a:p>
                      <a:endParaRPr lang="en-US" sz="1200"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56888939"/>
                  </a:ext>
                </a:extLst>
              </a:tr>
            </a:tbl>
          </a:graphicData>
        </a:graphic>
      </p:graphicFrame>
      <p:sp>
        <p:nvSpPr>
          <p:cNvPr id="4" name="Slide Number Placeholder 3">
            <a:extLst>
              <a:ext uri="{FF2B5EF4-FFF2-40B4-BE49-F238E27FC236}">
                <a16:creationId xmlns:a16="http://schemas.microsoft.com/office/drawing/2014/main" id="{509E6992-78C4-DA4B-883E-9C86FC605A6E}"/>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
        <p:nvSpPr>
          <p:cNvPr id="6" name="Rectangle 5">
            <a:extLst>
              <a:ext uri="{FF2B5EF4-FFF2-40B4-BE49-F238E27FC236}">
                <a16:creationId xmlns:a16="http://schemas.microsoft.com/office/drawing/2014/main" id="{22F7EACC-DF94-E74D-9C7B-E2D0EEA249E4}"/>
              </a:ext>
            </a:extLst>
          </p:cNvPr>
          <p:cNvSpPr/>
          <p:nvPr/>
        </p:nvSpPr>
        <p:spPr>
          <a:xfrm>
            <a:off x="10033791" y="2106272"/>
            <a:ext cx="1573849" cy="4446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Date</a:t>
            </a:r>
          </a:p>
        </p:txBody>
      </p:sp>
      <p:cxnSp>
        <p:nvCxnSpPr>
          <p:cNvPr id="8" name="Straight Connector 7">
            <a:extLst>
              <a:ext uri="{FF2B5EF4-FFF2-40B4-BE49-F238E27FC236}">
                <a16:creationId xmlns:a16="http://schemas.microsoft.com/office/drawing/2014/main" id="{A4D053A0-03CA-9843-9231-96E1ECA5247E}"/>
              </a:ext>
            </a:extLst>
          </p:cNvPr>
          <p:cNvCxnSpPr>
            <a:cxnSpLocks/>
          </p:cNvCxnSpPr>
          <p:nvPr/>
        </p:nvCxnSpPr>
        <p:spPr>
          <a:xfrm>
            <a:off x="1018699" y="452524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C60BA06-FCC5-9849-AA68-F6F2BB6680D2}"/>
              </a:ext>
            </a:extLst>
          </p:cNvPr>
          <p:cNvCxnSpPr>
            <a:cxnSpLocks/>
          </p:cNvCxnSpPr>
          <p:nvPr/>
        </p:nvCxnSpPr>
        <p:spPr>
          <a:xfrm>
            <a:off x="1018699" y="498625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1D96136-4D1F-0D41-84E6-1DD21B75C4EF}"/>
              </a:ext>
            </a:extLst>
          </p:cNvPr>
          <p:cNvCxnSpPr>
            <a:cxnSpLocks/>
          </p:cNvCxnSpPr>
          <p:nvPr/>
        </p:nvCxnSpPr>
        <p:spPr>
          <a:xfrm>
            <a:off x="1018698" y="552346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7887248-CFD8-E343-B1C5-A5DF4CF86AAE}"/>
              </a:ext>
            </a:extLst>
          </p:cNvPr>
          <p:cNvCxnSpPr>
            <a:cxnSpLocks/>
          </p:cNvCxnSpPr>
          <p:nvPr/>
        </p:nvCxnSpPr>
        <p:spPr>
          <a:xfrm>
            <a:off x="1018697" y="606067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060B343C-1D76-8144-926B-3F448FC6FEF4}"/>
              </a:ext>
            </a:extLst>
          </p:cNvPr>
          <p:cNvCxnSpPr>
            <a:cxnSpLocks/>
          </p:cNvCxnSpPr>
          <p:nvPr/>
        </p:nvCxnSpPr>
        <p:spPr>
          <a:xfrm>
            <a:off x="1018697" y="6380714"/>
            <a:ext cx="1058894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59314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57B5-DD2E-0142-A636-2781541D9A4F}"/>
              </a:ext>
            </a:extLst>
          </p:cNvPr>
          <p:cNvSpPr>
            <a:spLocks noGrp="1"/>
          </p:cNvSpPr>
          <p:nvPr>
            <p:ph type="title"/>
          </p:nvPr>
        </p:nvSpPr>
        <p:spPr>
          <a:xfrm>
            <a:off x="308395" y="753228"/>
            <a:ext cx="9985788" cy="1080938"/>
          </a:xfrm>
        </p:spPr>
        <p:txBody>
          <a:bodyPr/>
          <a:lstStyle/>
          <a:p>
            <a:r>
              <a:rPr lang="en-US" dirty="0"/>
              <a:t>GAP Analysis format becomes the </a:t>
            </a:r>
            <a:br>
              <a:rPr lang="en-US" dirty="0"/>
            </a:br>
            <a:r>
              <a:rPr lang="en-US" dirty="0"/>
              <a:t>                                             Progress Report</a:t>
            </a:r>
          </a:p>
        </p:txBody>
      </p:sp>
      <p:graphicFrame>
        <p:nvGraphicFramePr>
          <p:cNvPr id="5" name="Content Placeholder 4">
            <a:extLst>
              <a:ext uri="{FF2B5EF4-FFF2-40B4-BE49-F238E27FC236}">
                <a16:creationId xmlns:a16="http://schemas.microsoft.com/office/drawing/2014/main" id="{9475957E-5906-504C-B00F-BCE6E666032E}"/>
              </a:ext>
            </a:extLst>
          </p:cNvPr>
          <p:cNvGraphicFramePr>
            <a:graphicFrameLocks noGrp="1"/>
          </p:cNvGraphicFramePr>
          <p:nvPr>
            <p:ph idx="1"/>
            <p:extLst>
              <p:ext uri="{D42A27DB-BD31-4B8C-83A1-F6EECF244321}">
                <p14:modId xmlns:p14="http://schemas.microsoft.com/office/powerpoint/2010/main" val="3960621933"/>
              </p:ext>
            </p:extLst>
          </p:nvPr>
        </p:nvGraphicFramePr>
        <p:xfrm>
          <a:off x="1018699" y="2550964"/>
          <a:ext cx="10588941" cy="4135586"/>
        </p:xfrm>
        <a:graphic>
          <a:graphicData uri="http://schemas.openxmlformats.org/drawingml/2006/table">
            <a:tbl>
              <a:tblPr firstRow="1" bandRow="1">
                <a:tableStyleId>{69CF1AB2-1976-4502-BF36-3FF5EA218861}</a:tableStyleId>
              </a:tblPr>
              <a:tblGrid>
                <a:gridCol w="2117788">
                  <a:extLst>
                    <a:ext uri="{9D8B030D-6E8A-4147-A177-3AD203B41FA5}">
                      <a16:colId xmlns:a16="http://schemas.microsoft.com/office/drawing/2014/main" val="4215243641"/>
                    </a:ext>
                  </a:extLst>
                </a:gridCol>
                <a:gridCol w="2117788">
                  <a:extLst>
                    <a:ext uri="{9D8B030D-6E8A-4147-A177-3AD203B41FA5}">
                      <a16:colId xmlns:a16="http://schemas.microsoft.com/office/drawing/2014/main" val="2657681832"/>
                    </a:ext>
                  </a:extLst>
                </a:gridCol>
                <a:gridCol w="3175826">
                  <a:extLst>
                    <a:ext uri="{9D8B030D-6E8A-4147-A177-3AD203B41FA5}">
                      <a16:colId xmlns:a16="http://schemas.microsoft.com/office/drawing/2014/main" val="1811594368"/>
                    </a:ext>
                  </a:extLst>
                </a:gridCol>
                <a:gridCol w="399165">
                  <a:extLst>
                    <a:ext uri="{9D8B030D-6E8A-4147-A177-3AD203B41FA5}">
                      <a16:colId xmlns:a16="http://schemas.microsoft.com/office/drawing/2014/main" val="273907014"/>
                    </a:ext>
                  </a:extLst>
                </a:gridCol>
                <a:gridCol w="2778374">
                  <a:extLst>
                    <a:ext uri="{9D8B030D-6E8A-4147-A177-3AD203B41FA5}">
                      <a16:colId xmlns:a16="http://schemas.microsoft.com/office/drawing/2014/main" val="2569555095"/>
                    </a:ext>
                  </a:extLst>
                </a:gridCol>
              </a:tblGrid>
              <a:tr h="1113348">
                <a:tc>
                  <a:txBody>
                    <a:bodyPr/>
                    <a:lstStyle/>
                    <a:p>
                      <a:r>
                        <a:rPr lang="en-US" b="1" dirty="0"/>
                        <a:t>Job Expectation/</a:t>
                      </a:r>
                    </a:p>
                    <a:p>
                      <a:r>
                        <a:rPr lang="en-US" b="1" dirty="0"/>
                        <a:t>Requirement</a:t>
                      </a:r>
                      <a:endParaRPr lang="en-US" b="1" dirty="0">
                        <a:solidFill>
                          <a:schemeClr val="bg1"/>
                        </a:solidFill>
                      </a:endParaRPr>
                    </a:p>
                  </a:txBody>
                  <a:tcPr/>
                </a:tc>
                <a:tc>
                  <a:txBody>
                    <a:bodyPr/>
                    <a:lstStyle/>
                    <a:p>
                      <a:r>
                        <a:rPr lang="en-US" b="1" dirty="0"/>
                        <a:t>Person’s Performance Level or Status</a:t>
                      </a:r>
                      <a:endParaRPr lang="en-US" b="1" dirty="0">
                        <a:solidFill>
                          <a:schemeClr val="bg1"/>
                        </a:solidFill>
                      </a:endParaRPr>
                    </a:p>
                  </a:txBody>
                  <a:tcPr/>
                </a:tc>
                <a:tc>
                  <a:txBody>
                    <a:bodyPr/>
                    <a:lstStyle/>
                    <a:p>
                      <a:r>
                        <a:rPr lang="en-US" b="1" dirty="0"/>
                        <a:t>Support Strategy or Intervention</a:t>
                      </a:r>
                      <a:endParaRPr lang="en-US" b="1" dirty="0">
                        <a:solidFill>
                          <a:schemeClr val="bg1"/>
                        </a:solidFill>
                      </a:endParaRPr>
                    </a:p>
                  </a:txBody>
                  <a:tcPr/>
                </a:tc>
                <a:tc>
                  <a:txBody>
                    <a:bodyPr/>
                    <a:lstStyle/>
                    <a:p>
                      <a:endParaRPr lang="en-US" b="1" dirty="0">
                        <a:solidFill>
                          <a:schemeClr val="bg1"/>
                        </a:solidFill>
                      </a:endParaRPr>
                    </a:p>
                  </a:txBody>
                  <a:tcPr/>
                </a:tc>
                <a:tc>
                  <a:txBody>
                    <a:bodyPr/>
                    <a:lstStyle/>
                    <a:p>
                      <a:r>
                        <a:rPr lang="en-US" b="1" dirty="0"/>
                        <a:t>Progress</a:t>
                      </a:r>
                      <a:endParaRPr lang="en-US" b="1" dirty="0">
                        <a:solidFill>
                          <a:schemeClr val="bg1"/>
                        </a:solidFill>
                      </a:endParaRPr>
                    </a:p>
                  </a:txBody>
                  <a:tcPr/>
                </a:tc>
                <a:extLst>
                  <a:ext uri="{0D108BD9-81ED-4DB2-BD59-A6C34878D82A}">
                    <a16:rowId xmlns:a16="http://schemas.microsoft.com/office/drawing/2014/main" val="405035755"/>
                  </a:ext>
                </a:extLst>
              </a:tr>
              <a:tr h="3022238">
                <a:tc>
                  <a:txBody>
                    <a:bodyPr/>
                    <a:lstStyle/>
                    <a:p>
                      <a:r>
                        <a:rPr lang="en-US" sz="1200" dirty="0"/>
                        <a:t>Telling time to the minute to document the end of billing increment.</a:t>
                      </a:r>
                    </a:p>
                    <a:p>
                      <a:endParaRPr lang="en-US" sz="1200" dirty="0"/>
                    </a:p>
                    <a:p>
                      <a:endParaRPr lang="en-US" sz="1200" dirty="0"/>
                    </a:p>
                    <a:p>
                      <a:r>
                        <a:rPr lang="en-US" sz="1200" dirty="0"/>
                        <a:t>REQUIREMENT 2</a:t>
                      </a:r>
                    </a:p>
                    <a:p>
                      <a:endParaRPr lang="en-US" sz="1200" dirty="0"/>
                    </a:p>
                    <a:p>
                      <a:endParaRPr lang="en-US" sz="1200" dirty="0"/>
                    </a:p>
                    <a:p>
                      <a:pPr marL="0" algn="l" rtl="0" eaLnBrk="1" latinLnBrk="0" hangingPunct="1">
                        <a:spcBef>
                          <a:spcPts val="0"/>
                        </a:spcBef>
                        <a:spcAft>
                          <a:spcPts val="0"/>
                        </a:spcAft>
                      </a:pPr>
                      <a:r>
                        <a:rPr lang="en-US" sz="1200" kern="1200" dirty="0">
                          <a:solidFill>
                            <a:srgbClr val="000000"/>
                          </a:solidFill>
                          <a:effectLst/>
                          <a:latin typeface="Trebuchet MS" panose="020B0703020202090204" pitchFamily="34" charset="0"/>
                          <a:ea typeface="+mn-ea"/>
                          <a:cs typeface="+mn-cs"/>
                        </a:rPr>
                        <a:t>REQUIREMENT 3</a:t>
                      </a:r>
                    </a:p>
                    <a:p>
                      <a:pPr marL="0" algn="l" rtl="0" eaLnBrk="1" latinLnBrk="0" hangingPunct="1">
                        <a:spcBef>
                          <a:spcPts val="0"/>
                        </a:spcBef>
                        <a:spcAft>
                          <a:spcPts val="0"/>
                        </a:spcAft>
                      </a:pPr>
                      <a:endParaRPr lang="en-US" sz="1200" dirty="0">
                        <a:effectLst/>
                      </a:endParaRP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REQUIREMENT etc.</a:t>
                      </a:r>
                    </a:p>
                    <a:p>
                      <a:endParaRPr lang="en-US" sz="1200" dirty="0"/>
                    </a:p>
                  </a:txBody>
                  <a:tcPr/>
                </a:tc>
                <a:tc>
                  <a:txBody>
                    <a:bodyPr/>
                    <a:lstStyle/>
                    <a:p>
                      <a:r>
                        <a:rPr lang="en-US" sz="1200" dirty="0"/>
                        <a:t>Tells time to the hour.</a:t>
                      </a:r>
                    </a:p>
                    <a:p>
                      <a:endParaRPr lang="en-US" sz="1200" dirty="0"/>
                    </a:p>
                    <a:p>
                      <a:endParaRPr lang="en-US" sz="1200" dirty="0"/>
                    </a:p>
                    <a:p>
                      <a:endParaRPr lang="en-US" sz="1200" dirty="0"/>
                    </a:p>
                    <a:p>
                      <a:endParaRPr lang="en-US" sz="1200" dirty="0"/>
                    </a:p>
                    <a:p>
                      <a:r>
                        <a:rPr lang="en-US" sz="1200" dirty="0"/>
                        <a:t>PERFORMANCE LEVEL 2</a:t>
                      </a:r>
                    </a:p>
                    <a:p>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PERFORMANCE LEVEL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PERFORMANCE LEVEL etc.</a:t>
                      </a:r>
                    </a:p>
                    <a:p>
                      <a:endParaRPr lang="en-US" sz="1200" dirty="0"/>
                    </a:p>
                    <a:p>
                      <a:endParaRPr lang="en-US" sz="1200" dirty="0"/>
                    </a:p>
                  </a:txBody>
                  <a:tcPr/>
                </a:tc>
                <a:tc>
                  <a:txBody>
                    <a:bodyPr/>
                    <a:lstStyle/>
                    <a:p>
                      <a:r>
                        <a:rPr lang="en-US" sz="1200" dirty="0"/>
                        <a:t>Uses iPhone with a verbal grid to document billing.</a:t>
                      </a:r>
                    </a:p>
                    <a:p>
                      <a:endParaRPr lang="en-US" sz="1200" dirty="0"/>
                    </a:p>
                    <a:p>
                      <a:endParaRPr lang="en-US" sz="1200" dirty="0"/>
                    </a:p>
                    <a:p>
                      <a:endParaRPr lang="en-US" sz="1200" dirty="0"/>
                    </a:p>
                    <a:p>
                      <a:r>
                        <a:rPr lang="en-US" sz="1200" dirty="0"/>
                        <a:t>INTERVENTION/s 2</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NTERVENTION/s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INTERVENTION/s etc.</a:t>
                      </a:r>
                    </a:p>
                    <a:p>
                      <a:endParaRPr lang="en-US" sz="1200"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56888939"/>
                  </a:ext>
                </a:extLst>
              </a:tr>
            </a:tbl>
          </a:graphicData>
        </a:graphic>
      </p:graphicFrame>
      <p:sp>
        <p:nvSpPr>
          <p:cNvPr id="4" name="Slide Number Placeholder 3">
            <a:extLst>
              <a:ext uri="{FF2B5EF4-FFF2-40B4-BE49-F238E27FC236}">
                <a16:creationId xmlns:a16="http://schemas.microsoft.com/office/drawing/2014/main" id="{509E6992-78C4-DA4B-883E-9C86FC605A6E}"/>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
        <p:nvSpPr>
          <p:cNvPr id="6" name="Rectangle 5">
            <a:extLst>
              <a:ext uri="{FF2B5EF4-FFF2-40B4-BE49-F238E27FC236}">
                <a16:creationId xmlns:a16="http://schemas.microsoft.com/office/drawing/2014/main" id="{22F7EACC-DF94-E74D-9C7B-E2D0EEA249E4}"/>
              </a:ext>
            </a:extLst>
          </p:cNvPr>
          <p:cNvSpPr/>
          <p:nvPr/>
        </p:nvSpPr>
        <p:spPr>
          <a:xfrm>
            <a:off x="10033791" y="2106272"/>
            <a:ext cx="1573849" cy="4446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Nov 3, 2020</a:t>
            </a:r>
          </a:p>
        </p:txBody>
      </p:sp>
      <p:cxnSp>
        <p:nvCxnSpPr>
          <p:cNvPr id="8" name="Straight Connector 7">
            <a:extLst>
              <a:ext uri="{FF2B5EF4-FFF2-40B4-BE49-F238E27FC236}">
                <a16:creationId xmlns:a16="http://schemas.microsoft.com/office/drawing/2014/main" id="{A4D053A0-03CA-9843-9231-96E1ECA5247E}"/>
              </a:ext>
            </a:extLst>
          </p:cNvPr>
          <p:cNvCxnSpPr>
            <a:cxnSpLocks/>
          </p:cNvCxnSpPr>
          <p:nvPr/>
        </p:nvCxnSpPr>
        <p:spPr>
          <a:xfrm>
            <a:off x="1018699" y="452524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C60BA06-FCC5-9849-AA68-F6F2BB6680D2}"/>
              </a:ext>
            </a:extLst>
          </p:cNvPr>
          <p:cNvCxnSpPr>
            <a:cxnSpLocks/>
          </p:cNvCxnSpPr>
          <p:nvPr/>
        </p:nvCxnSpPr>
        <p:spPr>
          <a:xfrm>
            <a:off x="1018699" y="498625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1D96136-4D1F-0D41-84E6-1DD21B75C4EF}"/>
              </a:ext>
            </a:extLst>
          </p:cNvPr>
          <p:cNvCxnSpPr>
            <a:cxnSpLocks/>
          </p:cNvCxnSpPr>
          <p:nvPr/>
        </p:nvCxnSpPr>
        <p:spPr>
          <a:xfrm>
            <a:off x="1018698" y="552346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7887248-CFD8-E343-B1C5-A5DF4CF86AAE}"/>
              </a:ext>
            </a:extLst>
          </p:cNvPr>
          <p:cNvCxnSpPr>
            <a:cxnSpLocks/>
          </p:cNvCxnSpPr>
          <p:nvPr/>
        </p:nvCxnSpPr>
        <p:spPr>
          <a:xfrm>
            <a:off x="1018697" y="606067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060B343C-1D76-8144-926B-3F448FC6FEF4}"/>
              </a:ext>
            </a:extLst>
          </p:cNvPr>
          <p:cNvCxnSpPr>
            <a:cxnSpLocks/>
          </p:cNvCxnSpPr>
          <p:nvPr/>
        </p:nvCxnSpPr>
        <p:spPr>
          <a:xfrm>
            <a:off x="1018697" y="6380714"/>
            <a:ext cx="10588941" cy="0"/>
          </a:xfrm>
          <a:prstGeom prst="line">
            <a:avLst/>
          </a:prstGeom>
        </p:spPr>
        <p:style>
          <a:lnRef idx="1">
            <a:schemeClr val="dk1"/>
          </a:lnRef>
          <a:fillRef idx="0">
            <a:schemeClr val="dk1"/>
          </a:fillRef>
          <a:effectRef idx="0">
            <a:schemeClr val="dk1"/>
          </a:effectRef>
          <a:fontRef idx="minor">
            <a:schemeClr val="tx1"/>
          </a:fontRef>
        </p:style>
      </p:cxnSp>
      <p:sp>
        <p:nvSpPr>
          <p:cNvPr id="11" name="Left Arrow 10">
            <a:extLst>
              <a:ext uri="{FF2B5EF4-FFF2-40B4-BE49-F238E27FC236}">
                <a16:creationId xmlns:a16="http://schemas.microsoft.com/office/drawing/2014/main" id="{E0DE7514-BFFC-9D46-856F-CB5538CF2667}"/>
              </a:ext>
            </a:extLst>
          </p:cNvPr>
          <p:cNvSpPr/>
          <p:nvPr/>
        </p:nvSpPr>
        <p:spPr>
          <a:xfrm rot="6693876" flipV="1">
            <a:off x="9707754" y="1900203"/>
            <a:ext cx="978408" cy="1999488"/>
          </a:xfrm>
          <a:prstGeom prst="leftArrow">
            <a:avLst>
              <a:gd name="adj1" fmla="val 5114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0363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57B5-DD2E-0142-A636-2781541D9A4F}"/>
              </a:ext>
            </a:extLst>
          </p:cNvPr>
          <p:cNvSpPr>
            <a:spLocks noGrp="1"/>
          </p:cNvSpPr>
          <p:nvPr>
            <p:ph type="title"/>
          </p:nvPr>
        </p:nvSpPr>
        <p:spPr>
          <a:xfrm>
            <a:off x="308395" y="753228"/>
            <a:ext cx="9985788" cy="1080938"/>
          </a:xfrm>
        </p:spPr>
        <p:txBody>
          <a:bodyPr/>
          <a:lstStyle/>
          <a:p>
            <a:r>
              <a:rPr lang="en-US" dirty="0"/>
              <a:t>GAP Analysis format as the Progress Report</a:t>
            </a:r>
          </a:p>
        </p:txBody>
      </p:sp>
      <p:graphicFrame>
        <p:nvGraphicFramePr>
          <p:cNvPr id="5" name="Content Placeholder 4">
            <a:extLst>
              <a:ext uri="{FF2B5EF4-FFF2-40B4-BE49-F238E27FC236}">
                <a16:creationId xmlns:a16="http://schemas.microsoft.com/office/drawing/2014/main" id="{9475957E-5906-504C-B00F-BCE6E666032E}"/>
              </a:ext>
            </a:extLst>
          </p:cNvPr>
          <p:cNvGraphicFramePr>
            <a:graphicFrameLocks noGrp="1"/>
          </p:cNvGraphicFramePr>
          <p:nvPr>
            <p:ph idx="1"/>
            <p:extLst>
              <p:ext uri="{D42A27DB-BD31-4B8C-83A1-F6EECF244321}">
                <p14:modId xmlns:p14="http://schemas.microsoft.com/office/powerpoint/2010/main" val="3716241407"/>
              </p:ext>
            </p:extLst>
          </p:nvPr>
        </p:nvGraphicFramePr>
        <p:xfrm>
          <a:off x="1018699" y="2550964"/>
          <a:ext cx="10588941" cy="4135586"/>
        </p:xfrm>
        <a:graphic>
          <a:graphicData uri="http://schemas.openxmlformats.org/drawingml/2006/table">
            <a:tbl>
              <a:tblPr firstRow="1" bandRow="1">
                <a:tableStyleId>{69CF1AB2-1976-4502-BF36-3FF5EA218861}</a:tableStyleId>
              </a:tblPr>
              <a:tblGrid>
                <a:gridCol w="2117788">
                  <a:extLst>
                    <a:ext uri="{9D8B030D-6E8A-4147-A177-3AD203B41FA5}">
                      <a16:colId xmlns:a16="http://schemas.microsoft.com/office/drawing/2014/main" val="4215243641"/>
                    </a:ext>
                  </a:extLst>
                </a:gridCol>
                <a:gridCol w="2117788">
                  <a:extLst>
                    <a:ext uri="{9D8B030D-6E8A-4147-A177-3AD203B41FA5}">
                      <a16:colId xmlns:a16="http://schemas.microsoft.com/office/drawing/2014/main" val="2657681832"/>
                    </a:ext>
                  </a:extLst>
                </a:gridCol>
                <a:gridCol w="3175826">
                  <a:extLst>
                    <a:ext uri="{9D8B030D-6E8A-4147-A177-3AD203B41FA5}">
                      <a16:colId xmlns:a16="http://schemas.microsoft.com/office/drawing/2014/main" val="1811594368"/>
                    </a:ext>
                  </a:extLst>
                </a:gridCol>
                <a:gridCol w="399165">
                  <a:extLst>
                    <a:ext uri="{9D8B030D-6E8A-4147-A177-3AD203B41FA5}">
                      <a16:colId xmlns:a16="http://schemas.microsoft.com/office/drawing/2014/main" val="273907014"/>
                    </a:ext>
                  </a:extLst>
                </a:gridCol>
                <a:gridCol w="2778374">
                  <a:extLst>
                    <a:ext uri="{9D8B030D-6E8A-4147-A177-3AD203B41FA5}">
                      <a16:colId xmlns:a16="http://schemas.microsoft.com/office/drawing/2014/main" val="2569555095"/>
                    </a:ext>
                  </a:extLst>
                </a:gridCol>
              </a:tblGrid>
              <a:tr h="1113348">
                <a:tc>
                  <a:txBody>
                    <a:bodyPr/>
                    <a:lstStyle/>
                    <a:p>
                      <a:r>
                        <a:rPr lang="en-US" b="1" dirty="0"/>
                        <a:t>Job Expectation/</a:t>
                      </a:r>
                    </a:p>
                    <a:p>
                      <a:r>
                        <a:rPr lang="en-US" b="1" dirty="0"/>
                        <a:t>Requirement</a:t>
                      </a:r>
                      <a:endParaRPr lang="en-US" b="1" dirty="0">
                        <a:solidFill>
                          <a:schemeClr val="bg1"/>
                        </a:solidFill>
                      </a:endParaRPr>
                    </a:p>
                  </a:txBody>
                  <a:tcPr/>
                </a:tc>
                <a:tc>
                  <a:txBody>
                    <a:bodyPr/>
                    <a:lstStyle/>
                    <a:p>
                      <a:r>
                        <a:rPr lang="en-US" b="1" dirty="0"/>
                        <a:t>Person’s Performance Level or Status</a:t>
                      </a:r>
                      <a:endParaRPr lang="en-US" b="1" dirty="0">
                        <a:solidFill>
                          <a:schemeClr val="bg1"/>
                        </a:solidFill>
                      </a:endParaRPr>
                    </a:p>
                  </a:txBody>
                  <a:tcPr/>
                </a:tc>
                <a:tc>
                  <a:txBody>
                    <a:bodyPr/>
                    <a:lstStyle/>
                    <a:p>
                      <a:r>
                        <a:rPr lang="en-US" b="1" dirty="0"/>
                        <a:t>Support Strategy or Intervention</a:t>
                      </a:r>
                      <a:endParaRPr lang="en-US" b="1" dirty="0">
                        <a:solidFill>
                          <a:schemeClr val="bg1"/>
                        </a:solidFill>
                      </a:endParaRPr>
                    </a:p>
                  </a:txBody>
                  <a:tcPr/>
                </a:tc>
                <a:tc>
                  <a:txBody>
                    <a:bodyPr/>
                    <a:lstStyle/>
                    <a:p>
                      <a:endParaRPr lang="en-US" b="1" dirty="0">
                        <a:solidFill>
                          <a:schemeClr val="bg1"/>
                        </a:solidFill>
                      </a:endParaRPr>
                    </a:p>
                  </a:txBody>
                  <a:tcPr/>
                </a:tc>
                <a:tc>
                  <a:txBody>
                    <a:bodyPr/>
                    <a:lstStyle/>
                    <a:p>
                      <a:r>
                        <a:rPr lang="en-US" b="1" dirty="0"/>
                        <a:t>Progress</a:t>
                      </a:r>
                      <a:endParaRPr lang="en-US" b="1" dirty="0">
                        <a:solidFill>
                          <a:schemeClr val="bg1"/>
                        </a:solidFill>
                      </a:endParaRPr>
                    </a:p>
                  </a:txBody>
                  <a:tcPr/>
                </a:tc>
                <a:extLst>
                  <a:ext uri="{0D108BD9-81ED-4DB2-BD59-A6C34878D82A}">
                    <a16:rowId xmlns:a16="http://schemas.microsoft.com/office/drawing/2014/main" val="405035755"/>
                  </a:ext>
                </a:extLst>
              </a:tr>
              <a:tr h="3022238">
                <a:tc>
                  <a:txBody>
                    <a:bodyPr/>
                    <a:lstStyle/>
                    <a:p>
                      <a:r>
                        <a:rPr lang="en-US" sz="1200" dirty="0"/>
                        <a:t>Telling time to the minute to document the end of billing increment.</a:t>
                      </a:r>
                    </a:p>
                    <a:p>
                      <a:endParaRPr lang="en-US" sz="1200" dirty="0"/>
                    </a:p>
                    <a:p>
                      <a:endParaRPr lang="en-US" sz="1200" dirty="0"/>
                    </a:p>
                    <a:p>
                      <a:r>
                        <a:rPr lang="en-US" sz="1200" dirty="0"/>
                        <a:t>REQUIREMENT 2</a:t>
                      </a:r>
                    </a:p>
                    <a:p>
                      <a:endParaRPr lang="en-US" sz="1200" dirty="0"/>
                    </a:p>
                    <a:p>
                      <a:endParaRPr lang="en-US" sz="1200" dirty="0"/>
                    </a:p>
                    <a:p>
                      <a:pPr marL="0" algn="l" rtl="0" eaLnBrk="1" latinLnBrk="0" hangingPunct="1">
                        <a:spcBef>
                          <a:spcPts val="0"/>
                        </a:spcBef>
                        <a:spcAft>
                          <a:spcPts val="0"/>
                        </a:spcAft>
                      </a:pPr>
                      <a:r>
                        <a:rPr lang="en-US" sz="1200" kern="1200" dirty="0">
                          <a:solidFill>
                            <a:srgbClr val="000000"/>
                          </a:solidFill>
                          <a:effectLst/>
                          <a:latin typeface="Trebuchet MS" panose="020B0703020202090204" pitchFamily="34" charset="0"/>
                          <a:ea typeface="+mn-ea"/>
                          <a:cs typeface="+mn-cs"/>
                        </a:rPr>
                        <a:t>REQUIREMENT 3</a:t>
                      </a:r>
                    </a:p>
                    <a:p>
                      <a:pPr marL="0" algn="l" rtl="0" eaLnBrk="1" latinLnBrk="0" hangingPunct="1">
                        <a:spcBef>
                          <a:spcPts val="0"/>
                        </a:spcBef>
                        <a:spcAft>
                          <a:spcPts val="0"/>
                        </a:spcAft>
                      </a:pPr>
                      <a:endParaRPr lang="en-US" sz="1200" dirty="0">
                        <a:effectLst/>
                      </a:endParaRP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REQUIREMENT etc.</a:t>
                      </a:r>
                    </a:p>
                    <a:p>
                      <a:endParaRPr lang="en-US" sz="1200" dirty="0"/>
                    </a:p>
                  </a:txBody>
                  <a:tcPr/>
                </a:tc>
                <a:tc>
                  <a:txBody>
                    <a:bodyPr/>
                    <a:lstStyle/>
                    <a:p>
                      <a:r>
                        <a:rPr lang="en-US" sz="1200" dirty="0"/>
                        <a:t>Tells time to the hour.</a:t>
                      </a:r>
                    </a:p>
                    <a:p>
                      <a:endParaRPr lang="en-US" sz="1200" dirty="0"/>
                    </a:p>
                    <a:p>
                      <a:endParaRPr lang="en-US" sz="1200" dirty="0"/>
                    </a:p>
                    <a:p>
                      <a:endParaRPr lang="en-US" sz="1200" dirty="0"/>
                    </a:p>
                    <a:p>
                      <a:endParaRPr lang="en-US" sz="1200" dirty="0"/>
                    </a:p>
                    <a:p>
                      <a:r>
                        <a:rPr lang="en-US" sz="1200" dirty="0"/>
                        <a:t>PERFORMANCE LEVEL 2</a:t>
                      </a:r>
                    </a:p>
                    <a:p>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PERFORMANCE LEVEL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PERFORMANCE LEVEL etc.</a:t>
                      </a:r>
                    </a:p>
                    <a:p>
                      <a:endParaRPr lang="en-US" sz="1200" dirty="0"/>
                    </a:p>
                    <a:p>
                      <a:endParaRPr lang="en-US" sz="1200" dirty="0"/>
                    </a:p>
                  </a:txBody>
                  <a:tcPr/>
                </a:tc>
                <a:tc>
                  <a:txBody>
                    <a:bodyPr/>
                    <a:lstStyle/>
                    <a:p>
                      <a:r>
                        <a:rPr lang="en-US" sz="1200" dirty="0"/>
                        <a:t>Uses iPhone with a verbal grid to document billing.</a:t>
                      </a:r>
                    </a:p>
                    <a:p>
                      <a:endParaRPr lang="en-US" sz="1200" dirty="0"/>
                    </a:p>
                    <a:p>
                      <a:endParaRPr lang="en-US" sz="1200" dirty="0"/>
                    </a:p>
                    <a:p>
                      <a:endParaRPr lang="en-US" sz="1200" dirty="0"/>
                    </a:p>
                    <a:p>
                      <a:r>
                        <a:rPr lang="en-US" sz="1200" dirty="0"/>
                        <a:t>INTERVENTION/s 2</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NTERVENTION/s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INTERVENTION/s etc.</a:t>
                      </a:r>
                    </a:p>
                    <a:p>
                      <a:endParaRPr lang="en-US" sz="1200" dirty="0"/>
                    </a:p>
                  </a:txBody>
                  <a:tcPr/>
                </a:tc>
                <a:tc>
                  <a:txBody>
                    <a:bodyPr/>
                    <a:lstStyle/>
                    <a:p>
                      <a:endParaRPr lang="en-US" dirty="0"/>
                    </a:p>
                  </a:txBody>
                  <a:tcPr/>
                </a:tc>
                <a:tc>
                  <a:txBody>
                    <a:bodyPr/>
                    <a:lstStyle/>
                    <a:p>
                      <a:r>
                        <a:rPr lang="en-US" dirty="0"/>
                        <a:t>Continues to be very effective.</a:t>
                      </a:r>
                    </a:p>
                    <a:p>
                      <a:endParaRPr lang="en-US" dirty="0"/>
                    </a:p>
                    <a:p>
                      <a:r>
                        <a:rPr lang="en-US" dirty="0"/>
                        <a:t>30% improvement from last week.</a:t>
                      </a:r>
                    </a:p>
                    <a:p>
                      <a:r>
                        <a:rPr lang="en-US" dirty="0"/>
                        <a:t>95% of expected rate.</a:t>
                      </a:r>
                    </a:p>
                  </a:txBody>
                  <a:tcPr/>
                </a:tc>
                <a:extLst>
                  <a:ext uri="{0D108BD9-81ED-4DB2-BD59-A6C34878D82A}">
                    <a16:rowId xmlns:a16="http://schemas.microsoft.com/office/drawing/2014/main" val="456888939"/>
                  </a:ext>
                </a:extLst>
              </a:tr>
            </a:tbl>
          </a:graphicData>
        </a:graphic>
      </p:graphicFrame>
      <p:sp>
        <p:nvSpPr>
          <p:cNvPr id="4" name="Slide Number Placeholder 3">
            <a:extLst>
              <a:ext uri="{FF2B5EF4-FFF2-40B4-BE49-F238E27FC236}">
                <a16:creationId xmlns:a16="http://schemas.microsoft.com/office/drawing/2014/main" id="{509E6992-78C4-DA4B-883E-9C86FC605A6E}"/>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
        <p:nvSpPr>
          <p:cNvPr id="6" name="Rectangle 5">
            <a:extLst>
              <a:ext uri="{FF2B5EF4-FFF2-40B4-BE49-F238E27FC236}">
                <a16:creationId xmlns:a16="http://schemas.microsoft.com/office/drawing/2014/main" id="{22F7EACC-DF94-E74D-9C7B-E2D0EEA249E4}"/>
              </a:ext>
            </a:extLst>
          </p:cNvPr>
          <p:cNvSpPr/>
          <p:nvPr/>
        </p:nvSpPr>
        <p:spPr>
          <a:xfrm>
            <a:off x="10033791" y="2106272"/>
            <a:ext cx="1573849" cy="4446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Nov 3, 2020</a:t>
            </a:r>
          </a:p>
        </p:txBody>
      </p:sp>
      <p:cxnSp>
        <p:nvCxnSpPr>
          <p:cNvPr id="8" name="Straight Connector 7">
            <a:extLst>
              <a:ext uri="{FF2B5EF4-FFF2-40B4-BE49-F238E27FC236}">
                <a16:creationId xmlns:a16="http://schemas.microsoft.com/office/drawing/2014/main" id="{A4D053A0-03CA-9843-9231-96E1ECA5247E}"/>
              </a:ext>
            </a:extLst>
          </p:cNvPr>
          <p:cNvCxnSpPr>
            <a:cxnSpLocks/>
          </p:cNvCxnSpPr>
          <p:nvPr/>
        </p:nvCxnSpPr>
        <p:spPr>
          <a:xfrm>
            <a:off x="1018699" y="452524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C60BA06-FCC5-9849-AA68-F6F2BB6680D2}"/>
              </a:ext>
            </a:extLst>
          </p:cNvPr>
          <p:cNvCxnSpPr>
            <a:cxnSpLocks/>
          </p:cNvCxnSpPr>
          <p:nvPr/>
        </p:nvCxnSpPr>
        <p:spPr>
          <a:xfrm>
            <a:off x="1018697" y="506626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1D96136-4D1F-0D41-84E6-1DD21B75C4EF}"/>
              </a:ext>
            </a:extLst>
          </p:cNvPr>
          <p:cNvCxnSpPr>
            <a:cxnSpLocks/>
          </p:cNvCxnSpPr>
          <p:nvPr/>
        </p:nvCxnSpPr>
        <p:spPr>
          <a:xfrm>
            <a:off x="1018698" y="552346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7887248-CFD8-E343-B1C5-A5DF4CF86AAE}"/>
              </a:ext>
            </a:extLst>
          </p:cNvPr>
          <p:cNvCxnSpPr>
            <a:cxnSpLocks/>
          </p:cNvCxnSpPr>
          <p:nvPr/>
        </p:nvCxnSpPr>
        <p:spPr>
          <a:xfrm>
            <a:off x="1018697" y="606067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060B343C-1D76-8144-926B-3F448FC6FEF4}"/>
              </a:ext>
            </a:extLst>
          </p:cNvPr>
          <p:cNvCxnSpPr>
            <a:cxnSpLocks/>
          </p:cNvCxnSpPr>
          <p:nvPr/>
        </p:nvCxnSpPr>
        <p:spPr>
          <a:xfrm>
            <a:off x="1018697" y="6380714"/>
            <a:ext cx="10588941" cy="0"/>
          </a:xfrm>
          <a:prstGeom prst="line">
            <a:avLst/>
          </a:prstGeom>
        </p:spPr>
        <p:style>
          <a:lnRef idx="1">
            <a:schemeClr val="dk1"/>
          </a:lnRef>
          <a:fillRef idx="0">
            <a:schemeClr val="dk1"/>
          </a:fillRef>
          <a:effectRef idx="0">
            <a:schemeClr val="dk1"/>
          </a:effectRef>
          <a:fontRef idx="minor">
            <a:schemeClr val="tx1"/>
          </a:fontRef>
        </p:style>
      </p:cxnSp>
      <p:sp>
        <p:nvSpPr>
          <p:cNvPr id="11" name="Rounded Rectangle 10">
            <a:extLst>
              <a:ext uri="{FF2B5EF4-FFF2-40B4-BE49-F238E27FC236}">
                <a16:creationId xmlns:a16="http://schemas.microsoft.com/office/drawing/2014/main" id="{1F48A5DA-9092-8F44-9E82-F076439DEF24}"/>
              </a:ext>
            </a:extLst>
          </p:cNvPr>
          <p:cNvSpPr/>
          <p:nvPr/>
        </p:nvSpPr>
        <p:spPr>
          <a:xfrm>
            <a:off x="8631870" y="3288909"/>
            <a:ext cx="3143250" cy="236703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9850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57B5-DD2E-0142-A636-2781541D9A4F}"/>
              </a:ext>
            </a:extLst>
          </p:cNvPr>
          <p:cNvSpPr>
            <a:spLocks noGrp="1"/>
          </p:cNvSpPr>
          <p:nvPr>
            <p:ph type="title"/>
          </p:nvPr>
        </p:nvSpPr>
        <p:spPr>
          <a:xfrm>
            <a:off x="308395" y="753228"/>
            <a:ext cx="9985788" cy="1080938"/>
          </a:xfrm>
        </p:spPr>
        <p:txBody>
          <a:bodyPr/>
          <a:lstStyle/>
          <a:p>
            <a:r>
              <a:rPr lang="en-US" dirty="0"/>
              <a:t>GAP Analysis format as the Progress Report</a:t>
            </a:r>
          </a:p>
        </p:txBody>
      </p:sp>
      <p:graphicFrame>
        <p:nvGraphicFramePr>
          <p:cNvPr id="5" name="Content Placeholder 4">
            <a:extLst>
              <a:ext uri="{FF2B5EF4-FFF2-40B4-BE49-F238E27FC236}">
                <a16:creationId xmlns:a16="http://schemas.microsoft.com/office/drawing/2014/main" id="{9475957E-5906-504C-B00F-BCE6E666032E}"/>
              </a:ext>
            </a:extLst>
          </p:cNvPr>
          <p:cNvGraphicFramePr>
            <a:graphicFrameLocks noGrp="1"/>
          </p:cNvGraphicFramePr>
          <p:nvPr>
            <p:ph idx="1"/>
            <p:extLst>
              <p:ext uri="{D42A27DB-BD31-4B8C-83A1-F6EECF244321}">
                <p14:modId xmlns:p14="http://schemas.microsoft.com/office/powerpoint/2010/main" val="1720976746"/>
              </p:ext>
            </p:extLst>
          </p:nvPr>
        </p:nvGraphicFramePr>
        <p:xfrm>
          <a:off x="1018699" y="2550964"/>
          <a:ext cx="10588941" cy="4135586"/>
        </p:xfrm>
        <a:graphic>
          <a:graphicData uri="http://schemas.openxmlformats.org/drawingml/2006/table">
            <a:tbl>
              <a:tblPr firstRow="1" bandRow="1">
                <a:tableStyleId>{69CF1AB2-1976-4502-BF36-3FF5EA218861}</a:tableStyleId>
              </a:tblPr>
              <a:tblGrid>
                <a:gridCol w="2117788">
                  <a:extLst>
                    <a:ext uri="{9D8B030D-6E8A-4147-A177-3AD203B41FA5}">
                      <a16:colId xmlns:a16="http://schemas.microsoft.com/office/drawing/2014/main" val="4215243641"/>
                    </a:ext>
                  </a:extLst>
                </a:gridCol>
                <a:gridCol w="2117788">
                  <a:extLst>
                    <a:ext uri="{9D8B030D-6E8A-4147-A177-3AD203B41FA5}">
                      <a16:colId xmlns:a16="http://schemas.microsoft.com/office/drawing/2014/main" val="2657681832"/>
                    </a:ext>
                  </a:extLst>
                </a:gridCol>
                <a:gridCol w="3175826">
                  <a:extLst>
                    <a:ext uri="{9D8B030D-6E8A-4147-A177-3AD203B41FA5}">
                      <a16:colId xmlns:a16="http://schemas.microsoft.com/office/drawing/2014/main" val="1811594368"/>
                    </a:ext>
                  </a:extLst>
                </a:gridCol>
                <a:gridCol w="399165">
                  <a:extLst>
                    <a:ext uri="{9D8B030D-6E8A-4147-A177-3AD203B41FA5}">
                      <a16:colId xmlns:a16="http://schemas.microsoft.com/office/drawing/2014/main" val="273907014"/>
                    </a:ext>
                  </a:extLst>
                </a:gridCol>
                <a:gridCol w="2778374">
                  <a:extLst>
                    <a:ext uri="{9D8B030D-6E8A-4147-A177-3AD203B41FA5}">
                      <a16:colId xmlns:a16="http://schemas.microsoft.com/office/drawing/2014/main" val="2569555095"/>
                    </a:ext>
                  </a:extLst>
                </a:gridCol>
              </a:tblGrid>
              <a:tr h="1113348">
                <a:tc>
                  <a:txBody>
                    <a:bodyPr/>
                    <a:lstStyle/>
                    <a:p>
                      <a:r>
                        <a:rPr lang="en-US" b="1" dirty="0"/>
                        <a:t>Job Expectation/</a:t>
                      </a:r>
                    </a:p>
                    <a:p>
                      <a:r>
                        <a:rPr lang="en-US" b="1" dirty="0"/>
                        <a:t>Requirement</a:t>
                      </a:r>
                      <a:endParaRPr lang="en-US" b="1" dirty="0">
                        <a:solidFill>
                          <a:schemeClr val="bg1"/>
                        </a:solidFill>
                      </a:endParaRPr>
                    </a:p>
                  </a:txBody>
                  <a:tcPr/>
                </a:tc>
                <a:tc>
                  <a:txBody>
                    <a:bodyPr/>
                    <a:lstStyle/>
                    <a:p>
                      <a:r>
                        <a:rPr lang="en-US" b="1" dirty="0"/>
                        <a:t>Person’s Performance Level or Status</a:t>
                      </a:r>
                      <a:endParaRPr lang="en-US" b="1" dirty="0">
                        <a:solidFill>
                          <a:schemeClr val="bg1"/>
                        </a:solidFill>
                      </a:endParaRPr>
                    </a:p>
                  </a:txBody>
                  <a:tcPr/>
                </a:tc>
                <a:tc>
                  <a:txBody>
                    <a:bodyPr/>
                    <a:lstStyle/>
                    <a:p>
                      <a:r>
                        <a:rPr lang="en-US" b="1" dirty="0"/>
                        <a:t>Support Strategy or Intervention</a:t>
                      </a:r>
                      <a:endParaRPr lang="en-US" b="1" dirty="0">
                        <a:solidFill>
                          <a:schemeClr val="bg1"/>
                        </a:solidFill>
                      </a:endParaRPr>
                    </a:p>
                  </a:txBody>
                  <a:tcPr/>
                </a:tc>
                <a:tc>
                  <a:txBody>
                    <a:bodyPr/>
                    <a:lstStyle/>
                    <a:p>
                      <a:endParaRPr lang="en-US" b="1" dirty="0">
                        <a:solidFill>
                          <a:schemeClr val="bg1"/>
                        </a:solidFill>
                      </a:endParaRPr>
                    </a:p>
                  </a:txBody>
                  <a:tcPr/>
                </a:tc>
                <a:tc>
                  <a:txBody>
                    <a:bodyPr/>
                    <a:lstStyle/>
                    <a:p>
                      <a:r>
                        <a:rPr lang="en-US" b="1" dirty="0"/>
                        <a:t>Progress</a:t>
                      </a:r>
                      <a:endParaRPr lang="en-US" b="1" dirty="0">
                        <a:solidFill>
                          <a:schemeClr val="bg1"/>
                        </a:solidFill>
                      </a:endParaRPr>
                    </a:p>
                  </a:txBody>
                  <a:tcPr/>
                </a:tc>
                <a:extLst>
                  <a:ext uri="{0D108BD9-81ED-4DB2-BD59-A6C34878D82A}">
                    <a16:rowId xmlns:a16="http://schemas.microsoft.com/office/drawing/2014/main" val="405035755"/>
                  </a:ext>
                </a:extLst>
              </a:tr>
              <a:tr h="3022238">
                <a:tc>
                  <a:txBody>
                    <a:bodyPr/>
                    <a:lstStyle/>
                    <a:p>
                      <a:r>
                        <a:rPr lang="en-US" sz="1200" dirty="0"/>
                        <a:t>Telling time to the minute to document the end of billing increment.</a:t>
                      </a:r>
                    </a:p>
                    <a:p>
                      <a:endParaRPr lang="en-US" sz="1200" dirty="0"/>
                    </a:p>
                    <a:p>
                      <a:endParaRPr lang="en-US" sz="1200" dirty="0"/>
                    </a:p>
                    <a:p>
                      <a:r>
                        <a:rPr lang="en-US" sz="1200" dirty="0"/>
                        <a:t>REQUIREMENT 2</a:t>
                      </a:r>
                    </a:p>
                    <a:p>
                      <a:endParaRPr lang="en-US" sz="1200" dirty="0"/>
                    </a:p>
                    <a:p>
                      <a:endParaRPr lang="en-US" sz="1200" dirty="0"/>
                    </a:p>
                    <a:p>
                      <a:pPr marL="0" algn="l" rtl="0" eaLnBrk="1" latinLnBrk="0" hangingPunct="1">
                        <a:spcBef>
                          <a:spcPts val="0"/>
                        </a:spcBef>
                        <a:spcAft>
                          <a:spcPts val="0"/>
                        </a:spcAft>
                      </a:pPr>
                      <a:r>
                        <a:rPr lang="en-US" sz="1200" kern="1200" dirty="0">
                          <a:solidFill>
                            <a:srgbClr val="000000"/>
                          </a:solidFill>
                          <a:effectLst/>
                          <a:latin typeface="Trebuchet MS" panose="020B0703020202090204" pitchFamily="34" charset="0"/>
                          <a:ea typeface="+mn-ea"/>
                          <a:cs typeface="+mn-cs"/>
                        </a:rPr>
                        <a:t>REQUIREMENT 3</a:t>
                      </a:r>
                    </a:p>
                    <a:p>
                      <a:pPr marL="0" algn="l" rtl="0" eaLnBrk="1" latinLnBrk="0" hangingPunct="1">
                        <a:spcBef>
                          <a:spcPts val="0"/>
                        </a:spcBef>
                        <a:spcAft>
                          <a:spcPts val="0"/>
                        </a:spcAft>
                      </a:pPr>
                      <a:endParaRPr lang="en-US" sz="1200" dirty="0">
                        <a:effectLst/>
                      </a:endParaRP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REQUIREMENT etc.</a:t>
                      </a:r>
                    </a:p>
                    <a:p>
                      <a:endParaRPr lang="en-US" sz="1200" dirty="0"/>
                    </a:p>
                  </a:txBody>
                  <a:tcPr/>
                </a:tc>
                <a:tc>
                  <a:txBody>
                    <a:bodyPr/>
                    <a:lstStyle/>
                    <a:p>
                      <a:r>
                        <a:rPr lang="en-US" sz="1200" dirty="0"/>
                        <a:t>Tells time to the hour.</a:t>
                      </a:r>
                    </a:p>
                    <a:p>
                      <a:endParaRPr lang="en-US" sz="1200" dirty="0"/>
                    </a:p>
                    <a:p>
                      <a:endParaRPr lang="en-US" sz="1200" dirty="0"/>
                    </a:p>
                    <a:p>
                      <a:endParaRPr lang="en-US" sz="1200" dirty="0"/>
                    </a:p>
                    <a:p>
                      <a:endParaRPr lang="en-US" sz="1200" dirty="0"/>
                    </a:p>
                    <a:p>
                      <a:r>
                        <a:rPr lang="en-US" sz="1200" dirty="0"/>
                        <a:t>PERFORMANCE LEVEL 2</a:t>
                      </a:r>
                    </a:p>
                    <a:p>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PERFORMANCE LEVEL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PERFORMANCE LEVEL etc.</a:t>
                      </a:r>
                    </a:p>
                    <a:p>
                      <a:endParaRPr lang="en-US" sz="1200" dirty="0"/>
                    </a:p>
                    <a:p>
                      <a:endParaRPr lang="en-US" sz="1200" dirty="0"/>
                    </a:p>
                  </a:txBody>
                  <a:tcPr/>
                </a:tc>
                <a:tc>
                  <a:txBody>
                    <a:bodyPr/>
                    <a:lstStyle/>
                    <a:p>
                      <a:r>
                        <a:rPr lang="en-US" sz="1200" dirty="0"/>
                        <a:t>Uses iPhone with a verbal grid to document billing.</a:t>
                      </a:r>
                    </a:p>
                    <a:p>
                      <a:endParaRPr lang="en-US" sz="1200" dirty="0"/>
                    </a:p>
                    <a:p>
                      <a:endParaRPr lang="en-US" sz="1200" dirty="0"/>
                    </a:p>
                    <a:p>
                      <a:endParaRPr lang="en-US" sz="1200" dirty="0"/>
                    </a:p>
                    <a:p>
                      <a:r>
                        <a:rPr lang="en-US" sz="1200" dirty="0"/>
                        <a:t>INTERVENTION/s 2</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NTERVENTION/s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INTERVENTION/s etc.</a:t>
                      </a:r>
                    </a:p>
                    <a:p>
                      <a:endParaRPr lang="en-US" sz="1200" dirty="0"/>
                    </a:p>
                  </a:txBody>
                  <a:tcPr/>
                </a:tc>
                <a:tc>
                  <a:txBody>
                    <a:bodyPr/>
                    <a:lstStyle/>
                    <a:p>
                      <a:endParaRPr lang="en-US" dirty="0"/>
                    </a:p>
                  </a:txBody>
                  <a:tcPr/>
                </a:tc>
                <a:tc>
                  <a:txBody>
                    <a:bodyPr/>
                    <a:lstStyle/>
                    <a:p>
                      <a:r>
                        <a:rPr lang="en-US" dirty="0"/>
                        <a:t>Continues to be very effective.</a:t>
                      </a:r>
                    </a:p>
                    <a:p>
                      <a:endParaRPr lang="en-US" dirty="0"/>
                    </a:p>
                    <a:p>
                      <a:r>
                        <a:rPr lang="en-US" dirty="0"/>
                        <a:t>30% improvement from last week.</a:t>
                      </a:r>
                    </a:p>
                    <a:p>
                      <a:r>
                        <a:rPr lang="en-US" dirty="0"/>
                        <a:t>Is not maintaining standard required.</a:t>
                      </a:r>
                    </a:p>
                  </a:txBody>
                  <a:tcPr/>
                </a:tc>
                <a:extLst>
                  <a:ext uri="{0D108BD9-81ED-4DB2-BD59-A6C34878D82A}">
                    <a16:rowId xmlns:a16="http://schemas.microsoft.com/office/drawing/2014/main" val="456888939"/>
                  </a:ext>
                </a:extLst>
              </a:tr>
            </a:tbl>
          </a:graphicData>
        </a:graphic>
      </p:graphicFrame>
      <p:sp>
        <p:nvSpPr>
          <p:cNvPr id="4" name="Slide Number Placeholder 3">
            <a:extLst>
              <a:ext uri="{FF2B5EF4-FFF2-40B4-BE49-F238E27FC236}">
                <a16:creationId xmlns:a16="http://schemas.microsoft.com/office/drawing/2014/main" id="{509E6992-78C4-DA4B-883E-9C86FC605A6E}"/>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
        <p:nvSpPr>
          <p:cNvPr id="6" name="Rectangle 5">
            <a:extLst>
              <a:ext uri="{FF2B5EF4-FFF2-40B4-BE49-F238E27FC236}">
                <a16:creationId xmlns:a16="http://schemas.microsoft.com/office/drawing/2014/main" id="{22F7EACC-DF94-E74D-9C7B-E2D0EEA249E4}"/>
              </a:ext>
            </a:extLst>
          </p:cNvPr>
          <p:cNvSpPr/>
          <p:nvPr/>
        </p:nvSpPr>
        <p:spPr>
          <a:xfrm>
            <a:off x="10033791" y="2106272"/>
            <a:ext cx="1573849" cy="4446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Nov 3, 2020</a:t>
            </a:r>
          </a:p>
        </p:txBody>
      </p:sp>
      <p:cxnSp>
        <p:nvCxnSpPr>
          <p:cNvPr id="8" name="Straight Connector 7">
            <a:extLst>
              <a:ext uri="{FF2B5EF4-FFF2-40B4-BE49-F238E27FC236}">
                <a16:creationId xmlns:a16="http://schemas.microsoft.com/office/drawing/2014/main" id="{A4D053A0-03CA-9843-9231-96E1ECA5247E}"/>
              </a:ext>
            </a:extLst>
          </p:cNvPr>
          <p:cNvCxnSpPr>
            <a:cxnSpLocks/>
          </p:cNvCxnSpPr>
          <p:nvPr/>
        </p:nvCxnSpPr>
        <p:spPr>
          <a:xfrm>
            <a:off x="1018699" y="452524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C60BA06-FCC5-9849-AA68-F6F2BB6680D2}"/>
              </a:ext>
            </a:extLst>
          </p:cNvPr>
          <p:cNvCxnSpPr>
            <a:cxnSpLocks/>
          </p:cNvCxnSpPr>
          <p:nvPr/>
        </p:nvCxnSpPr>
        <p:spPr>
          <a:xfrm>
            <a:off x="1018697" y="506626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1D96136-4D1F-0D41-84E6-1DD21B75C4EF}"/>
              </a:ext>
            </a:extLst>
          </p:cNvPr>
          <p:cNvCxnSpPr>
            <a:cxnSpLocks/>
          </p:cNvCxnSpPr>
          <p:nvPr/>
        </p:nvCxnSpPr>
        <p:spPr>
          <a:xfrm>
            <a:off x="1018697" y="561490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7887248-CFD8-E343-B1C5-A5DF4CF86AAE}"/>
              </a:ext>
            </a:extLst>
          </p:cNvPr>
          <p:cNvCxnSpPr>
            <a:cxnSpLocks/>
          </p:cNvCxnSpPr>
          <p:nvPr/>
        </p:nvCxnSpPr>
        <p:spPr>
          <a:xfrm>
            <a:off x="1018697" y="606067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060B343C-1D76-8144-926B-3F448FC6FEF4}"/>
              </a:ext>
            </a:extLst>
          </p:cNvPr>
          <p:cNvCxnSpPr>
            <a:cxnSpLocks/>
          </p:cNvCxnSpPr>
          <p:nvPr/>
        </p:nvCxnSpPr>
        <p:spPr>
          <a:xfrm>
            <a:off x="1018697" y="6380714"/>
            <a:ext cx="10588941" cy="0"/>
          </a:xfrm>
          <a:prstGeom prst="line">
            <a:avLst/>
          </a:prstGeom>
        </p:spPr>
        <p:style>
          <a:lnRef idx="1">
            <a:schemeClr val="dk1"/>
          </a:lnRef>
          <a:fillRef idx="0">
            <a:schemeClr val="dk1"/>
          </a:fillRef>
          <a:effectRef idx="0">
            <a:schemeClr val="dk1"/>
          </a:effectRef>
          <a:fontRef idx="minor">
            <a:schemeClr val="tx1"/>
          </a:fontRef>
        </p:style>
      </p:cxnSp>
      <p:sp>
        <p:nvSpPr>
          <p:cNvPr id="3" name="Rounded Rectangle 2">
            <a:extLst>
              <a:ext uri="{FF2B5EF4-FFF2-40B4-BE49-F238E27FC236}">
                <a16:creationId xmlns:a16="http://schemas.microsoft.com/office/drawing/2014/main" id="{BCE7E03B-B29F-6648-B364-D5AD456EC7C6}"/>
              </a:ext>
            </a:extLst>
          </p:cNvPr>
          <p:cNvSpPr/>
          <p:nvPr/>
        </p:nvSpPr>
        <p:spPr>
          <a:xfrm>
            <a:off x="8332470" y="4923390"/>
            <a:ext cx="3143250" cy="9144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00"/>
              </a:highlight>
            </a:endParaRPr>
          </a:p>
        </p:txBody>
      </p:sp>
      <p:sp>
        <p:nvSpPr>
          <p:cNvPr id="12" name="Rounded Rectangle 11">
            <a:extLst>
              <a:ext uri="{FF2B5EF4-FFF2-40B4-BE49-F238E27FC236}">
                <a16:creationId xmlns:a16="http://schemas.microsoft.com/office/drawing/2014/main" id="{8EC8679A-7EDB-0F45-826D-2B284779A769}"/>
              </a:ext>
            </a:extLst>
          </p:cNvPr>
          <p:cNvSpPr/>
          <p:nvPr/>
        </p:nvSpPr>
        <p:spPr>
          <a:xfrm>
            <a:off x="9249090" y="1941364"/>
            <a:ext cx="3143250" cy="9144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a:extLst>
              <a:ext uri="{FF2B5EF4-FFF2-40B4-BE49-F238E27FC236}">
                <a16:creationId xmlns:a16="http://schemas.microsoft.com/office/drawing/2014/main" id="{1EA70DA1-DC01-1848-A739-E6CAFED5BD71}"/>
              </a:ext>
            </a:extLst>
          </p:cNvPr>
          <p:cNvSpPr/>
          <p:nvPr/>
        </p:nvSpPr>
        <p:spPr>
          <a:xfrm rot="12765228" flipV="1">
            <a:off x="7711347" y="3734538"/>
            <a:ext cx="978408" cy="1999488"/>
          </a:xfrm>
          <a:prstGeom prst="leftArrow">
            <a:avLst>
              <a:gd name="adj1" fmla="val 5114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286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57B5-DD2E-0142-A636-2781541D9A4F}"/>
              </a:ext>
            </a:extLst>
          </p:cNvPr>
          <p:cNvSpPr>
            <a:spLocks noGrp="1"/>
          </p:cNvSpPr>
          <p:nvPr>
            <p:ph type="title"/>
          </p:nvPr>
        </p:nvSpPr>
        <p:spPr>
          <a:xfrm>
            <a:off x="308395" y="753228"/>
            <a:ext cx="9985788" cy="1080938"/>
          </a:xfrm>
        </p:spPr>
        <p:txBody>
          <a:bodyPr/>
          <a:lstStyle/>
          <a:p>
            <a:r>
              <a:rPr lang="en-US" dirty="0"/>
              <a:t>GAP Analysis format as the Progress Report</a:t>
            </a:r>
          </a:p>
        </p:txBody>
      </p:sp>
      <p:graphicFrame>
        <p:nvGraphicFramePr>
          <p:cNvPr id="5" name="Content Placeholder 4">
            <a:extLst>
              <a:ext uri="{FF2B5EF4-FFF2-40B4-BE49-F238E27FC236}">
                <a16:creationId xmlns:a16="http://schemas.microsoft.com/office/drawing/2014/main" id="{9475957E-5906-504C-B00F-BCE6E666032E}"/>
              </a:ext>
            </a:extLst>
          </p:cNvPr>
          <p:cNvGraphicFramePr>
            <a:graphicFrameLocks noGrp="1"/>
          </p:cNvGraphicFramePr>
          <p:nvPr>
            <p:ph idx="1"/>
            <p:extLst>
              <p:ext uri="{D42A27DB-BD31-4B8C-83A1-F6EECF244321}">
                <p14:modId xmlns:p14="http://schemas.microsoft.com/office/powerpoint/2010/main" val="2875630699"/>
              </p:ext>
            </p:extLst>
          </p:nvPr>
        </p:nvGraphicFramePr>
        <p:xfrm>
          <a:off x="1018699" y="2550964"/>
          <a:ext cx="10588941" cy="4135586"/>
        </p:xfrm>
        <a:graphic>
          <a:graphicData uri="http://schemas.openxmlformats.org/drawingml/2006/table">
            <a:tbl>
              <a:tblPr firstRow="1" bandRow="1">
                <a:tableStyleId>{69CF1AB2-1976-4502-BF36-3FF5EA218861}</a:tableStyleId>
              </a:tblPr>
              <a:tblGrid>
                <a:gridCol w="2117788">
                  <a:extLst>
                    <a:ext uri="{9D8B030D-6E8A-4147-A177-3AD203B41FA5}">
                      <a16:colId xmlns:a16="http://schemas.microsoft.com/office/drawing/2014/main" val="4215243641"/>
                    </a:ext>
                  </a:extLst>
                </a:gridCol>
                <a:gridCol w="2117788">
                  <a:extLst>
                    <a:ext uri="{9D8B030D-6E8A-4147-A177-3AD203B41FA5}">
                      <a16:colId xmlns:a16="http://schemas.microsoft.com/office/drawing/2014/main" val="2657681832"/>
                    </a:ext>
                  </a:extLst>
                </a:gridCol>
                <a:gridCol w="3175826">
                  <a:extLst>
                    <a:ext uri="{9D8B030D-6E8A-4147-A177-3AD203B41FA5}">
                      <a16:colId xmlns:a16="http://schemas.microsoft.com/office/drawing/2014/main" val="1811594368"/>
                    </a:ext>
                  </a:extLst>
                </a:gridCol>
                <a:gridCol w="399165">
                  <a:extLst>
                    <a:ext uri="{9D8B030D-6E8A-4147-A177-3AD203B41FA5}">
                      <a16:colId xmlns:a16="http://schemas.microsoft.com/office/drawing/2014/main" val="273907014"/>
                    </a:ext>
                  </a:extLst>
                </a:gridCol>
                <a:gridCol w="2778374">
                  <a:extLst>
                    <a:ext uri="{9D8B030D-6E8A-4147-A177-3AD203B41FA5}">
                      <a16:colId xmlns:a16="http://schemas.microsoft.com/office/drawing/2014/main" val="2569555095"/>
                    </a:ext>
                  </a:extLst>
                </a:gridCol>
              </a:tblGrid>
              <a:tr h="1113348">
                <a:tc>
                  <a:txBody>
                    <a:bodyPr/>
                    <a:lstStyle/>
                    <a:p>
                      <a:r>
                        <a:rPr lang="en-US" b="1" dirty="0"/>
                        <a:t>Job Expectation/</a:t>
                      </a:r>
                    </a:p>
                    <a:p>
                      <a:r>
                        <a:rPr lang="en-US" b="1" dirty="0"/>
                        <a:t>Requirement</a:t>
                      </a:r>
                      <a:endParaRPr lang="en-US" b="1" dirty="0">
                        <a:solidFill>
                          <a:schemeClr val="bg1"/>
                        </a:solidFill>
                      </a:endParaRPr>
                    </a:p>
                  </a:txBody>
                  <a:tcPr/>
                </a:tc>
                <a:tc>
                  <a:txBody>
                    <a:bodyPr/>
                    <a:lstStyle/>
                    <a:p>
                      <a:r>
                        <a:rPr lang="en-US" b="1" dirty="0"/>
                        <a:t>Person’s Performance Level or Status</a:t>
                      </a:r>
                      <a:endParaRPr lang="en-US" b="1" dirty="0">
                        <a:solidFill>
                          <a:schemeClr val="bg1"/>
                        </a:solidFill>
                      </a:endParaRPr>
                    </a:p>
                  </a:txBody>
                  <a:tcPr/>
                </a:tc>
                <a:tc>
                  <a:txBody>
                    <a:bodyPr/>
                    <a:lstStyle/>
                    <a:p>
                      <a:r>
                        <a:rPr lang="en-US" b="1" dirty="0"/>
                        <a:t>Support Strategy or Intervention</a:t>
                      </a:r>
                      <a:endParaRPr lang="en-US" b="1" dirty="0">
                        <a:solidFill>
                          <a:schemeClr val="bg1"/>
                        </a:solidFill>
                      </a:endParaRPr>
                    </a:p>
                  </a:txBody>
                  <a:tcPr/>
                </a:tc>
                <a:tc>
                  <a:txBody>
                    <a:bodyPr/>
                    <a:lstStyle/>
                    <a:p>
                      <a:endParaRPr lang="en-US" b="1" dirty="0">
                        <a:solidFill>
                          <a:schemeClr val="bg1"/>
                        </a:solidFill>
                      </a:endParaRPr>
                    </a:p>
                  </a:txBody>
                  <a:tcPr/>
                </a:tc>
                <a:tc>
                  <a:txBody>
                    <a:bodyPr/>
                    <a:lstStyle/>
                    <a:p>
                      <a:r>
                        <a:rPr lang="en-US" b="1" dirty="0"/>
                        <a:t>Progress</a:t>
                      </a:r>
                      <a:endParaRPr lang="en-US" b="1" dirty="0">
                        <a:solidFill>
                          <a:schemeClr val="bg1"/>
                        </a:solidFill>
                      </a:endParaRPr>
                    </a:p>
                  </a:txBody>
                  <a:tcPr/>
                </a:tc>
                <a:extLst>
                  <a:ext uri="{0D108BD9-81ED-4DB2-BD59-A6C34878D82A}">
                    <a16:rowId xmlns:a16="http://schemas.microsoft.com/office/drawing/2014/main" val="405035755"/>
                  </a:ext>
                </a:extLst>
              </a:tr>
              <a:tr h="3022238">
                <a:tc>
                  <a:txBody>
                    <a:bodyPr/>
                    <a:lstStyle/>
                    <a:p>
                      <a:r>
                        <a:rPr lang="en-US" sz="1200" dirty="0"/>
                        <a:t>Telling time to the minute to document the end of billing increment.</a:t>
                      </a:r>
                    </a:p>
                    <a:p>
                      <a:endParaRPr lang="en-US" sz="1200" dirty="0"/>
                    </a:p>
                    <a:p>
                      <a:endParaRPr lang="en-US" sz="1200" dirty="0"/>
                    </a:p>
                    <a:p>
                      <a:r>
                        <a:rPr lang="en-US" sz="1200" dirty="0"/>
                        <a:t>REQUIREMENT 2</a:t>
                      </a:r>
                    </a:p>
                    <a:p>
                      <a:endParaRPr lang="en-US" sz="1200" dirty="0"/>
                    </a:p>
                    <a:p>
                      <a:endParaRPr lang="en-US" sz="1200" dirty="0"/>
                    </a:p>
                    <a:p>
                      <a:pPr marL="0" algn="l" rtl="0" eaLnBrk="1" latinLnBrk="0" hangingPunct="1">
                        <a:spcBef>
                          <a:spcPts val="0"/>
                        </a:spcBef>
                        <a:spcAft>
                          <a:spcPts val="0"/>
                        </a:spcAft>
                      </a:pPr>
                      <a:r>
                        <a:rPr lang="en-US" sz="1200" kern="1200" dirty="0">
                          <a:solidFill>
                            <a:srgbClr val="000000"/>
                          </a:solidFill>
                          <a:effectLst/>
                          <a:latin typeface="Trebuchet MS" panose="020B0703020202090204" pitchFamily="34" charset="0"/>
                          <a:ea typeface="+mn-ea"/>
                          <a:cs typeface="+mn-cs"/>
                        </a:rPr>
                        <a:t>REQUIREMENT 3</a:t>
                      </a:r>
                    </a:p>
                    <a:p>
                      <a:pPr marL="0" algn="l" rtl="0" eaLnBrk="1" latinLnBrk="0" hangingPunct="1">
                        <a:spcBef>
                          <a:spcPts val="0"/>
                        </a:spcBef>
                        <a:spcAft>
                          <a:spcPts val="0"/>
                        </a:spcAft>
                      </a:pPr>
                      <a:endParaRPr lang="en-US" sz="1200" dirty="0">
                        <a:effectLst/>
                      </a:endParaRP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REQUIREMENT etc.</a:t>
                      </a:r>
                    </a:p>
                    <a:p>
                      <a:endParaRPr lang="en-US" sz="1200" dirty="0"/>
                    </a:p>
                  </a:txBody>
                  <a:tcPr/>
                </a:tc>
                <a:tc>
                  <a:txBody>
                    <a:bodyPr/>
                    <a:lstStyle/>
                    <a:p>
                      <a:r>
                        <a:rPr lang="en-US" sz="1200" dirty="0"/>
                        <a:t>Tells time to the hour.</a:t>
                      </a:r>
                    </a:p>
                    <a:p>
                      <a:endParaRPr lang="en-US" sz="1200" dirty="0"/>
                    </a:p>
                    <a:p>
                      <a:endParaRPr lang="en-US" sz="1200" dirty="0"/>
                    </a:p>
                    <a:p>
                      <a:endParaRPr lang="en-US" sz="1200" dirty="0"/>
                    </a:p>
                    <a:p>
                      <a:endParaRPr lang="en-US" sz="1200" dirty="0"/>
                    </a:p>
                    <a:p>
                      <a:r>
                        <a:rPr lang="en-US" sz="1200" dirty="0"/>
                        <a:t>PERFORMANCE LEVEL 2</a:t>
                      </a:r>
                    </a:p>
                    <a:p>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PERFORMANCE LEVEL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PERFORMANCE LEVEL etc.</a:t>
                      </a:r>
                    </a:p>
                    <a:p>
                      <a:endParaRPr lang="en-US" sz="1200" dirty="0"/>
                    </a:p>
                    <a:p>
                      <a:endParaRPr lang="en-US" sz="1200" dirty="0"/>
                    </a:p>
                  </a:txBody>
                  <a:tcPr/>
                </a:tc>
                <a:tc>
                  <a:txBody>
                    <a:bodyPr/>
                    <a:lstStyle/>
                    <a:p>
                      <a:r>
                        <a:rPr lang="en-US" sz="1200" dirty="0"/>
                        <a:t>Uses iPhone with a verbal grid to document billing.</a:t>
                      </a:r>
                    </a:p>
                    <a:p>
                      <a:endParaRPr lang="en-US" sz="1200" dirty="0"/>
                    </a:p>
                    <a:p>
                      <a:endParaRPr lang="en-US" sz="1200" dirty="0"/>
                    </a:p>
                    <a:p>
                      <a:endParaRPr lang="en-US" sz="1200" dirty="0"/>
                    </a:p>
                    <a:p>
                      <a:r>
                        <a:rPr lang="en-US" sz="1200" dirty="0"/>
                        <a:t>INTERVENTION/s 2</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accent6">
                              <a:lumMod val="75000"/>
                            </a:schemeClr>
                          </a:solidFill>
                        </a:rPr>
                        <a:t>Di</a:t>
                      </a:r>
                      <a:r>
                        <a:rPr lang="en-US" sz="1400" b="1" dirty="0">
                          <a:solidFill>
                            <a:schemeClr val="accent6">
                              <a:lumMod val="75000"/>
                            </a:schemeClr>
                          </a:solidFill>
                        </a:rPr>
                        <a:t>fferent 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INTERVENTION/s etc.</a:t>
                      </a:r>
                    </a:p>
                    <a:p>
                      <a:endParaRPr lang="en-US" sz="1200" dirty="0"/>
                    </a:p>
                  </a:txBody>
                  <a:tcPr/>
                </a:tc>
                <a:tc>
                  <a:txBody>
                    <a:bodyPr/>
                    <a:lstStyle/>
                    <a:p>
                      <a:endParaRPr lang="en-US" dirty="0"/>
                    </a:p>
                  </a:txBody>
                  <a:tcPr/>
                </a:tc>
                <a:tc>
                  <a:txBody>
                    <a:bodyPr/>
                    <a:lstStyle/>
                    <a:p>
                      <a:r>
                        <a:rPr lang="en-US" dirty="0"/>
                        <a:t>Continues to be very effective.</a:t>
                      </a:r>
                    </a:p>
                    <a:p>
                      <a:endParaRPr lang="en-US" dirty="0"/>
                    </a:p>
                    <a:p>
                      <a:r>
                        <a:rPr lang="en-US" dirty="0"/>
                        <a:t>30% improvement from last week.</a:t>
                      </a:r>
                    </a:p>
                    <a:p>
                      <a:r>
                        <a:rPr lang="en-US" dirty="0">
                          <a:solidFill>
                            <a:schemeClr val="accent6">
                              <a:lumMod val="75000"/>
                            </a:schemeClr>
                          </a:solidFill>
                        </a:rPr>
                        <a:t>Progress on new Intervention.</a:t>
                      </a:r>
                    </a:p>
                  </a:txBody>
                  <a:tcPr/>
                </a:tc>
                <a:extLst>
                  <a:ext uri="{0D108BD9-81ED-4DB2-BD59-A6C34878D82A}">
                    <a16:rowId xmlns:a16="http://schemas.microsoft.com/office/drawing/2014/main" val="456888939"/>
                  </a:ext>
                </a:extLst>
              </a:tr>
            </a:tbl>
          </a:graphicData>
        </a:graphic>
      </p:graphicFrame>
      <p:sp>
        <p:nvSpPr>
          <p:cNvPr id="4" name="Slide Number Placeholder 3">
            <a:extLst>
              <a:ext uri="{FF2B5EF4-FFF2-40B4-BE49-F238E27FC236}">
                <a16:creationId xmlns:a16="http://schemas.microsoft.com/office/drawing/2014/main" id="{509E6992-78C4-DA4B-883E-9C86FC605A6E}"/>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
        <p:nvSpPr>
          <p:cNvPr id="6" name="Rectangle 5">
            <a:extLst>
              <a:ext uri="{FF2B5EF4-FFF2-40B4-BE49-F238E27FC236}">
                <a16:creationId xmlns:a16="http://schemas.microsoft.com/office/drawing/2014/main" id="{22F7EACC-DF94-E74D-9C7B-E2D0EEA249E4}"/>
              </a:ext>
            </a:extLst>
          </p:cNvPr>
          <p:cNvSpPr/>
          <p:nvPr/>
        </p:nvSpPr>
        <p:spPr>
          <a:xfrm>
            <a:off x="10033791" y="2106272"/>
            <a:ext cx="1573849" cy="4446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Nov 4, 2020</a:t>
            </a:r>
          </a:p>
        </p:txBody>
      </p:sp>
      <p:cxnSp>
        <p:nvCxnSpPr>
          <p:cNvPr id="8" name="Straight Connector 7">
            <a:extLst>
              <a:ext uri="{FF2B5EF4-FFF2-40B4-BE49-F238E27FC236}">
                <a16:creationId xmlns:a16="http://schemas.microsoft.com/office/drawing/2014/main" id="{A4D053A0-03CA-9843-9231-96E1ECA5247E}"/>
              </a:ext>
            </a:extLst>
          </p:cNvPr>
          <p:cNvCxnSpPr>
            <a:cxnSpLocks/>
          </p:cNvCxnSpPr>
          <p:nvPr/>
        </p:nvCxnSpPr>
        <p:spPr>
          <a:xfrm>
            <a:off x="1018699" y="452524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C60BA06-FCC5-9849-AA68-F6F2BB6680D2}"/>
              </a:ext>
            </a:extLst>
          </p:cNvPr>
          <p:cNvCxnSpPr>
            <a:cxnSpLocks/>
          </p:cNvCxnSpPr>
          <p:nvPr/>
        </p:nvCxnSpPr>
        <p:spPr>
          <a:xfrm>
            <a:off x="1018697" y="506626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1D96136-4D1F-0D41-84E6-1DD21B75C4EF}"/>
              </a:ext>
            </a:extLst>
          </p:cNvPr>
          <p:cNvCxnSpPr>
            <a:cxnSpLocks/>
          </p:cNvCxnSpPr>
          <p:nvPr/>
        </p:nvCxnSpPr>
        <p:spPr>
          <a:xfrm>
            <a:off x="1018697" y="5690488"/>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7887248-CFD8-E343-B1C5-A5DF4CF86AAE}"/>
              </a:ext>
            </a:extLst>
          </p:cNvPr>
          <p:cNvCxnSpPr>
            <a:cxnSpLocks/>
          </p:cNvCxnSpPr>
          <p:nvPr/>
        </p:nvCxnSpPr>
        <p:spPr>
          <a:xfrm>
            <a:off x="1018697" y="606067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060B343C-1D76-8144-926B-3F448FC6FEF4}"/>
              </a:ext>
            </a:extLst>
          </p:cNvPr>
          <p:cNvCxnSpPr>
            <a:cxnSpLocks/>
          </p:cNvCxnSpPr>
          <p:nvPr/>
        </p:nvCxnSpPr>
        <p:spPr>
          <a:xfrm>
            <a:off x="1018697" y="6380714"/>
            <a:ext cx="10588941" cy="0"/>
          </a:xfrm>
          <a:prstGeom prst="line">
            <a:avLst/>
          </a:prstGeom>
        </p:spPr>
        <p:style>
          <a:lnRef idx="1">
            <a:schemeClr val="dk1"/>
          </a:lnRef>
          <a:fillRef idx="0">
            <a:schemeClr val="dk1"/>
          </a:fillRef>
          <a:effectRef idx="0">
            <a:schemeClr val="dk1"/>
          </a:effectRef>
          <a:fontRef idx="minor">
            <a:schemeClr val="tx1"/>
          </a:fontRef>
        </p:style>
      </p:cxnSp>
      <p:sp>
        <p:nvSpPr>
          <p:cNvPr id="11" name="Rounded Rectangle 10">
            <a:extLst>
              <a:ext uri="{FF2B5EF4-FFF2-40B4-BE49-F238E27FC236}">
                <a16:creationId xmlns:a16="http://schemas.microsoft.com/office/drawing/2014/main" id="{279F114F-9781-6F4C-BC3F-732EBDF68223}"/>
              </a:ext>
            </a:extLst>
          </p:cNvPr>
          <p:cNvSpPr/>
          <p:nvPr/>
        </p:nvSpPr>
        <p:spPr>
          <a:xfrm>
            <a:off x="9249090" y="1941364"/>
            <a:ext cx="3143250" cy="9144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35F55CC8-EB9D-2E48-AB69-511E3D4C0364}"/>
              </a:ext>
            </a:extLst>
          </p:cNvPr>
          <p:cNvSpPr/>
          <p:nvPr/>
        </p:nvSpPr>
        <p:spPr>
          <a:xfrm>
            <a:off x="5118409" y="4895430"/>
            <a:ext cx="3143250" cy="9144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E4EB907C-67F7-2944-BFCD-4D2419FADB9B}"/>
              </a:ext>
            </a:extLst>
          </p:cNvPr>
          <p:cNvSpPr/>
          <p:nvPr/>
        </p:nvSpPr>
        <p:spPr>
          <a:xfrm>
            <a:off x="8512328" y="4932872"/>
            <a:ext cx="3143250" cy="9144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3714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57B5-DD2E-0142-A636-2781541D9A4F}"/>
              </a:ext>
            </a:extLst>
          </p:cNvPr>
          <p:cNvSpPr>
            <a:spLocks noGrp="1"/>
          </p:cNvSpPr>
          <p:nvPr>
            <p:ph type="title"/>
          </p:nvPr>
        </p:nvSpPr>
        <p:spPr>
          <a:xfrm>
            <a:off x="114300" y="753228"/>
            <a:ext cx="10309859" cy="1080938"/>
          </a:xfrm>
        </p:spPr>
        <p:txBody>
          <a:bodyPr/>
          <a:lstStyle/>
          <a:p>
            <a:r>
              <a:rPr lang="en-US" dirty="0"/>
              <a:t>GAP Analysis format for Employee or Supervisee.</a:t>
            </a:r>
          </a:p>
        </p:txBody>
      </p:sp>
      <p:graphicFrame>
        <p:nvGraphicFramePr>
          <p:cNvPr id="5" name="Content Placeholder 4">
            <a:extLst>
              <a:ext uri="{FF2B5EF4-FFF2-40B4-BE49-F238E27FC236}">
                <a16:creationId xmlns:a16="http://schemas.microsoft.com/office/drawing/2014/main" id="{9475957E-5906-504C-B00F-BCE6E666032E}"/>
              </a:ext>
            </a:extLst>
          </p:cNvPr>
          <p:cNvGraphicFramePr>
            <a:graphicFrameLocks noGrp="1"/>
          </p:cNvGraphicFramePr>
          <p:nvPr>
            <p:ph idx="1"/>
            <p:extLst>
              <p:ext uri="{D42A27DB-BD31-4B8C-83A1-F6EECF244321}">
                <p14:modId xmlns:p14="http://schemas.microsoft.com/office/powerpoint/2010/main" val="2898585125"/>
              </p:ext>
            </p:extLst>
          </p:nvPr>
        </p:nvGraphicFramePr>
        <p:xfrm>
          <a:off x="886778" y="3049152"/>
          <a:ext cx="10588941" cy="3055620"/>
        </p:xfrm>
        <a:graphic>
          <a:graphicData uri="http://schemas.openxmlformats.org/drawingml/2006/table">
            <a:tbl>
              <a:tblPr firstRow="1" bandRow="1">
                <a:tableStyleId>{69CF1AB2-1976-4502-BF36-3FF5EA218861}</a:tableStyleId>
              </a:tblPr>
              <a:tblGrid>
                <a:gridCol w="2117788">
                  <a:extLst>
                    <a:ext uri="{9D8B030D-6E8A-4147-A177-3AD203B41FA5}">
                      <a16:colId xmlns:a16="http://schemas.microsoft.com/office/drawing/2014/main" val="4215243641"/>
                    </a:ext>
                  </a:extLst>
                </a:gridCol>
                <a:gridCol w="2117788">
                  <a:extLst>
                    <a:ext uri="{9D8B030D-6E8A-4147-A177-3AD203B41FA5}">
                      <a16:colId xmlns:a16="http://schemas.microsoft.com/office/drawing/2014/main" val="2657681832"/>
                    </a:ext>
                  </a:extLst>
                </a:gridCol>
                <a:gridCol w="3175826">
                  <a:extLst>
                    <a:ext uri="{9D8B030D-6E8A-4147-A177-3AD203B41FA5}">
                      <a16:colId xmlns:a16="http://schemas.microsoft.com/office/drawing/2014/main" val="1811594368"/>
                    </a:ext>
                  </a:extLst>
                </a:gridCol>
                <a:gridCol w="399165">
                  <a:extLst>
                    <a:ext uri="{9D8B030D-6E8A-4147-A177-3AD203B41FA5}">
                      <a16:colId xmlns:a16="http://schemas.microsoft.com/office/drawing/2014/main" val="273907014"/>
                    </a:ext>
                  </a:extLst>
                </a:gridCol>
                <a:gridCol w="2778374">
                  <a:extLst>
                    <a:ext uri="{9D8B030D-6E8A-4147-A177-3AD203B41FA5}">
                      <a16:colId xmlns:a16="http://schemas.microsoft.com/office/drawing/2014/main" val="2569555095"/>
                    </a:ext>
                  </a:extLst>
                </a:gridCol>
              </a:tblGrid>
              <a:tr h="1115060">
                <a:tc>
                  <a:txBody>
                    <a:bodyPr/>
                    <a:lstStyle/>
                    <a:p>
                      <a:r>
                        <a:rPr lang="en-US" b="1" dirty="0"/>
                        <a:t>Job Expectation/</a:t>
                      </a:r>
                    </a:p>
                    <a:p>
                      <a:r>
                        <a:rPr lang="en-US" b="1" dirty="0"/>
                        <a:t>Requirement</a:t>
                      </a:r>
                      <a:endParaRPr lang="en-US" b="1" dirty="0">
                        <a:solidFill>
                          <a:schemeClr val="bg1"/>
                        </a:solidFill>
                      </a:endParaRPr>
                    </a:p>
                  </a:txBody>
                  <a:tcPr/>
                </a:tc>
                <a:tc>
                  <a:txBody>
                    <a:bodyPr/>
                    <a:lstStyle/>
                    <a:p>
                      <a:r>
                        <a:rPr lang="en-US" b="1" dirty="0"/>
                        <a:t>Person’s Performance Level or Status</a:t>
                      </a:r>
                      <a:endParaRPr lang="en-US" b="1" dirty="0">
                        <a:solidFill>
                          <a:schemeClr val="bg1"/>
                        </a:solidFill>
                      </a:endParaRPr>
                    </a:p>
                  </a:txBody>
                  <a:tcPr/>
                </a:tc>
                <a:tc>
                  <a:txBody>
                    <a:bodyPr/>
                    <a:lstStyle/>
                    <a:p>
                      <a:r>
                        <a:rPr lang="en-US" b="1" dirty="0"/>
                        <a:t>Support Strategy or Intervention</a:t>
                      </a:r>
                      <a:endParaRPr lang="en-US" b="1" dirty="0">
                        <a:solidFill>
                          <a:schemeClr val="bg1"/>
                        </a:solidFill>
                      </a:endParaRPr>
                    </a:p>
                  </a:txBody>
                  <a:tcPr/>
                </a:tc>
                <a:tc>
                  <a:txBody>
                    <a:bodyPr/>
                    <a:lstStyle/>
                    <a:p>
                      <a:endParaRPr lang="en-US" b="1" dirty="0">
                        <a:solidFill>
                          <a:schemeClr val="bg1"/>
                        </a:solidFill>
                      </a:endParaRPr>
                    </a:p>
                  </a:txBody>
                  <a:tcPr/>
                </a:tc>
                <a:tc>
                  <a:txBody>
                    <a:bodyPr/>
                    <a:lstStyle/>
                    <a:p>
                      <a:r>
                        <a:rPr lang="en-US" b="1" dirty="0"/>
                        <a:t>Progress</a:t>
                      </a:r>
                      <a:endParaRPr lang="en-US" b="1" dirty="0">
                        <a:solidFill>
                          <a:schemeClr val="bg1"/>
                        </a:solidFill>
                      </a:endParaRPr>
                    </a:p>
                  </a:txBody>
                  <a:tcPr/>
                </a:tc>
                <a:extLst>
                  <a:ext uri="{0D108BD9-81ED-4DB2-BD59-A6C34878D82A}">
                    <a16:rowId xmlns:a16="http://schemas.microsoft.com/office/drawing/2014/main" val="405035755"/>
                  </a:ext>
                </a:extLst>
              </a:tr>
              <a:tr h="1940560">
                <a:tc>
                  <a:txBody>
                    <a:bodyPr/>
                    <a:lstStyle/>
                    <a:p>
                      <a:endParaRPr lang="en-US" dirty="0"/>
                    </a:p>
                    <a:p>
                      <a:r>
                        <a:rPr lang="en-US" dirty="0"/>
                        <a:t>Progress reports must be complete and on time.</a:t>
                      </a:r>
                    </a:p>
                  </a:txBody>
                  <a:tcPr/>
                </a:tc>
                <a:tc>
                  <a:txBody>
                    <a:bodyPr/>
                    <a:lstStyle/>
                    <a:p>
                      <a:endParaRPr lang="en-US" dirty="0"/>
                    </a:p>
                    <a:p>
                      <a:r>
                        <a:rPr lang="en-US" dirty="0"/>
                        <a:t>Progress reports are incomplete and late weekly.</a:t>
                      </a:r>
                    </a:p>
                  </a:txBody>
                  <a:tcPr/>
                </a:tc>
                <a:tc>
                  <a:txBody>
                    <a:bodyPr/>
                    <a:lstStyle/>
                    <a:p>
                      <a:endParaRPr lang="en-US" dirty="0"/>
                    </a:p>
                    <a:p>
                      <a:r>
                        <a:rPr lang="en-US" dirty="0"/>
                        <a:t>Training on GAP Analysis format and with 1:1 coaching sessions.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56888939"/>
                  </a:ext>
                </a:extLst>
              </a:tr>
            </a:tbl>
          </a:graphicData>
        </a:graphic>
      </p:graphicFrame>
      <p:sp>
        <p:nvSpPr>
          <p:cNvPr id="4" name="Slide Number Placeholder 3">
            <a:extLst>
              <a:ext uri="{FF2B5EF4-FFF2-40B4-BE49-F238E27FC236}">
                <a16:creationId xmlns:a16="http://schemas.microsoft.com/office/drawing/2014/main" id="{509E6992-78C4-DA4B-883E-9C86FC605A6E}"/>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
        <p:nvSpPr>
          <p:cNvPr id="6" name="Rectangle 5">
            <a:extLst>
              <a:ext uri="{FF2B5EF4-FFF2-40B4-BE49-F238E27FC236}">
                <a16:creationId xmlns:a16="http://schemas.microsoft.com/office/drawing/2014/main" id="{22F7EACC-DF94-E74D-9C7B-E2D0EEA249E4}"/>
              </a:ext>
            </a:extLst>
          </p:cNvPr>
          <p:cNvSpPr/>
          <p:nvPr/>
        </p:nvSpPr>
        <p:spPr>
          <a:xfrm>
            <a:off x="9901870" y="2594610"/>
            <a:ext cx="1573849" cy="4446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Date</a:t>
            </a:r>
          </a:p>
        </p:txBody>
      </p:sp>
    </p:spTree>
    <p:extLst>
      <p:ext uri="{BB962C8B-B14F-4D97-AF65-F5344CB8AC3E}">
        <p14:creationId xmlns:p14="http://schemas.microsoft.com/office/powerpoint/2010/main" val="3982150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57B5-DD2E-0142-A636-2781541D9A4F}"/>
              </a:ext>
            </a:extLst>
          </p:cNvPr>
          <p:cNvSpPr>
            <a:spLocks noGrp="1"/>
          </p:cNvSpPr>
          <p:nvPr>
            <p:ph type="title"/>
          </p:nvPr>
        </p:nvSpPr>
        <p:spPr>
          <a:xfrm>
            <a:off x="114300" y="753228"/>
            <a:ext cx="10309859" cy="1080938"/>
          </a:xfrm>
        </p:spPr>
        <p:txBody>
          <a:bodyPr/>
          <a:lstStyle/>
          <a:p>
            <a:r>
              <a:rPr lang="en-US" dirty="0"/>
              <a:t>GAP Analysis format for </a:t>
            </a:r>
            <a:br>
              <a:rPr lang="en-US" dirty="0"/>
            </a:br>
            <a:r>
              <a:rPr lang="en-US" dirty="0"/>
              <a:t>                               Individual Development Plan</a:t>
            </a:r>
          </a:p>
        </p:txBody>
      </p:sp>
      <p:graphicFrame>
        <p:nvGraphicFramePr>
          <p:cNvPr id="5" name="Content Placeholder 4">
            <a:extLst>
              <a:ext uri="{FF2B5EF4-FFF2-40B4-BE49-F238E27FC236}">
                <a16:creationId xmlns:a16="http://schemas.microsoft.com/office/drawing/2014/main" id="{9475957E-5906-504C-B00F-BCE6E666032E}"/>
              </a:ext>
            </a:extLst>
          </p:cNvPr>
          <p:cNvGraphicFramePr>
            <a:graphicFrameLocks noGrp="1"/>
          </p:cNvGraphicFramePr>
          <p:nvPr>
            <p:ph idx="1"/>
            <p:extLst>
              <p:ext uri="{D42A27DB-BD31-4B8C-83A1-F6EECF244321}">
                <p14:modId xmlns:p14="http://schemas.microsoft.com/office/powerpoint/2010/main" val="4293230848"/>
              </p:ext>
            </p:extLst>
          </p:nvPr>
        </p:nvGraphicFramePr>
        <p:xfrm>
          <a:off x="886778" y="3049152"/>
          <a:ext cx="10588941" cy="3055620"/>
        </p:xfrm>
        <a:graphic>
          <a:graphicData uri="http://schemas.openxmlformats.org/drawingml/2006/table">
            <a:tbl>
              <a:tblPr firstRow="1" bandRow="1">
                <a:tableStyleId>{69CF1AB2-1976-4502-BF36-3FF5EA218861}</a:tableStyleId>
              </a:tblPr>
              <a:tblGrid>
                <a:gridCol w="2117788">
                  <a:extLst>
                    <a:ext uri="{9D8B030D-6E8A-4147-A177-3AD203B41FA5}">
                      <a16:colId xmlns:a16="http://schemas.microsoft.com/office/drawing/2014/main" val="4215243641"/>
                    </a:ext>
                  </a:extLst>
                </a:gridCol>
                <a:gridCol w="2117788">
                  <a:extLst>
                    <a:ext uri="{9D8B030D-6E8A-4147-A177-3AD203B41FA5}">
                      <a16:colId xmlns:a16="http://schemas.microsoft.com/office/drawing/2014/main" val="2657681832"/>
                    </a:ext>
                  </a:extLst>
                </a:gridCol>
                <a:gridCol w="3366711">
                  <a:extLst>
                    <a:ext uri="{9D8B030D-6E8A-4147-A177-3AD203B41FA5}">
                      <a16:colId xmlns:a16="http://schemas.microsoft.com/office/drawing/2014/main" val="1811594368"/>
                    </a:ext>
                  </a:extLst>
                </a:gridCol>
                <a:gridCol w="208280">
                  <a:extLst>
                    <a:ext uri="{9D8B030D-6E8A-4147-A177-3AD203B41FA5}">
                      <a16:colId xmlns:a16="http://schemas.microsoft.com/office/drawing/2014/main" val="273907014"/>
                    </a:ext>
                  </a:extLst>
                </a:gridCol>
                <a:gridCol w="2778374">
                  <a:extLst>
                    <a:ext uri="{9D8B030D-6E8A-4147-A177-3AD203B41FA5}">
                      <a16:colId xmlns:a16="http://schemas.microsoft.com/office/drawing/2014/main" val="2569555095"/>
                    </a:ext>
                  </a:extLst>
                </a:gridCol>
              </a:tblGrid>
              <a:tr h="1115060">
                <a:tc>
                  <a:txBody>
                    <a:bodyPr/>
                    <a:lstStyle/>
                    <a:p>
                      <a:r>
                        <a:rPr lang="en-US" b="1" dirty="0"/>
                        <a:t>Job Expectation/</a:t>
                      </a:r>
                    </a:p>
                    <a:p>
                      <a:r>
                        <a:rPr lang="en-US" b="1" dirty="0"/>
                        <a:t>Requirement</a:t>
                      </a:r>
                      <a:endParaRPr lang="en-US" b="1" dirty="0">
                        <a:solidFill>
                          <a:schemeClr val="bg1"/>
                        </a:solidFill>
                      </a:endParaRPr>
                    </a:p>
                  </a:txBody>
                  <a:tcPr/>
                </a:tc>
                <a:tc>
                  <a:txBody>
                    <a:bodyPr/>
                    <a:lstStyle/>
                    <a:p>
                      <a:r>
                        <a:rPr lang="en-US" b="1" dirty="0"/>
                        <a:t>Person’s Performance Level or Status</a:t>
                      </a:r>
                      <a:endParaRPr lang="en-US" b="1" dirty="0">
                        <a:solidFill>
                          <a:schemeClr val="bg1"/>
                        </a:solidFill>
                      </a:endParaRPr>
                    </a:p>
                  </a:txBody>
                  <a:tcPr/>
                </a:tc>
                <a:tc>
                  <a:txBody>
                    <a:bodyPr/>
                    <a:lstStyle/>
                    <a:p>
                      <a:r>
                        <a:rPr lang="en-US" b="1" dirty="0"/>
                        <a:t>Support Strategy or Intervention</a:t>
                      </a:r>
                      <a:endParaRPr lang="en-US" b="1" dirty="0">
                        <a:solidFill>
                          <a:schemeClr val="bg1"/>
                        </a:solidFill>
                      </a:endParaRPr>
                    </a:p>
                  </a:txBody>
                  <a:tcPr/>
                </a:tc>
                <a:tc>
                  <a:txBody>
                    <a:bodyPr/>
                    <a:lstStyle/>
                    <a:p>
                      <a:endParaRPr lang="en-US" b="1" dirty="0">
                        <a:solidFill>
                          <a:schemeClr val="bg1"/>
                        </a:solidFill>
                      </a:endParaRPr>
                    </a:p>
                  </a:txBody>
                  <a:tcPr/>
                </a:tc>
                <a:tc>
                  <a:txBody>
                    <a:bodyPr/>
                    <a:lstStyle/>
                    <a:p>
                      <a:r>
                        <a:rPr lang="en-US" b="1" dirty="0"/>
                        <a:t>Progress</a:t>
                      </a:r>
                      <a:endParaRPr lang="en-US" b="1" dirty="0">
                        <a:solidFill>
                          <a:schemeClr val="bg1"/>
                        </a:solidFill>
                      </a:endParaRPr>
                    </a:p>
                  </a:txBody>
                  <a:tcPr/>
                </a:tc>
                <a:extLst>
                  <a:ext uri="{0D108BD9-81ED-4DB2-BD59-A6C34878D82A}">
                    <a16:rowId xmlns:a16="http://schemas.microsoft.com/office/drawing/2014/main" val="405035755"/>
                  </a:ext>
                </a:extLst>
              </a:tr>
              <a:tr h="194056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56888939"/>
                  </a:ext>
                </a:extLst>
              </a:tr>
            </a:tbl>
          </a:graphicData>
        </a:graphic>
      </p:graphicFrame>
      <p:sp>
        <p:nvSpPr>
          <p:cNvPr id="4" name="Slide Number Placeholder 3">
            <a:extLst>
              <a:ext uri="{FF2B5EF4-FFF2-40B4-BE49-F238E27FC236}">
                <a16:creationId xmlns:a16="http://schemas.microsoft.com/office/drawing/2014/main" id="{509E6992-78C4-DA4B-883E-9C86FC605A6E}"/>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
        <p:nvSpPr>
          <p:cNvPr id="6" name="Rectangle 5">
            <a:extLst>
              <a:ext uri="{FF2B5EF4-FFF2-40B4-BE49-F238E27FC236}">
                <a16:creationId xmlns:a16="http://schemas.microsoft.com/office/drawing/2014/main" id="{22F7EACC-DF94-E74D-9C7B-E2D0EEA249E4}"/>
              </a:ext>
            </a:extLst>
          </p:cNvPr>
          <p:cNvSpPr/>
          <p:nvPr/>
        </p:nvSpPr>
        <p:spPr>
          <a:xfrm>
            <a:off x="9901870" y="2594610"/>
            <a:ext cx="1573849" cy="4446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Date</a:t>
            </a:r>
          </a:p>
        </p:txBody>
      </p:sp>
    </p:spTree>
    <p:extLst>
      <p:ext uri="{BB962C8B-B14F-4D97-AF65-F5344CB8AC3E}">
        <p14:creationId xmlns:p14="http://schemas.microsoft.com/office/powerpoint/2010/main" val="1471778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BE2D2-558A-2C4D-9130-D39998E502BA}"/>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0B6B109D-86CB-6843-A1E8-1039730700BD}"/>
              </a:ext>
            </a:extLst>
          </p:cNvPr>
          <p:cNvSpPr>
            <a:spLocks noGrp="1"/>
          </p:cNvSpPr>
          <p:nvPr>
            <p:ph type="sldNum" sz="quarter" idx="12"/>
          </p:nvPr>
        </p:nvSpPr>
        <p:spPr/>
        <p:txBody>
          <a:bodyPr/>
          <a:lstStyle/>
          <a:p>
            <a:fld id="{D57F1E4F-1CFF-5643-939E-217C01CDF565}" type="slidenum">
              <a:rPr lang="en-US" smtClean="0"/>
              <a:pPr/>
              <a:t>29</a:t>
            </a:fld>
            <a:endParaRPr lang="en-US" dirty="0"/>
          </a:p>
        </p:txBody>
      </p:sp>
      <p:pic>
        <p:nvPicPr>
          <p:cNvPr id="8" name="Picture 7" descr="Question mark PNG">
            <a:extLst>
              <a:ext uri="{FF2B5EF4-FFF2-40B4-BE49-F238E27FC236}">
                <a16:creationId xmlns:a16="http://schemas.microsoft.com/office/drawing/2014/main" id="{60E676BF-491B-2545-A49C-8885018045E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483607" y="2336873"/>
            <a:ext cx="6903282" cy="4224893"/>
          </a:xfrm>
          <a:prstGeom prst="rect">
            <a:avLst/>
          </a:prstGeom>
        </p:spPr>
      </p:pic>
    </p:spTree>
    <p:extLst>
      <p:ext uri="{BB962C8B-B14F-4D97-AF65-F5344CB8AC3E}">
        <p14:creationId xmlns:p14="http://schemas.microsoft.com/office/powerpoint/2010/main" val="4009307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FAD75-4E1E-3E44-9882-795566564849}"/>
              </a:ext>
            </a:extLst>
          </p:cNvPr>
          <p:cNvSpPr>
            <a:spLocks noGrp="1"/>
          </p:cNvSpPr>
          <p:nvPr>
            <p:ph type="title"/>
          </p:nvPr>
        </p:nvSpPr>
        <p:spPr/>
        <p:txBody>
          <a:bodyPr/>
          <a:lstStyle/>
          <a:p>
            <a:r>
              <a:rPr lang="en-US" dirty="0"/>
              <a:t>GAP Analysis: Purpose and Value</a:t>
            </a:r>
          </a:p>
        </p:txBody>
      </p:sp>
      <p:sp>
        <p:nvSpPr>
          <p:cNvPr id="3" name="Content Placeholder 2">
            <a:extLst>
              <a:ext uri="{FF2B5EF4-FFF2-40B4-BE49-F238E27FC236}">
                <a16:creationId xmlns:a16="http://schemas.microsoft.com/office/drawing/2014/main" id="{521BDF14-23BD-D348-B366-1733623D6E0C}"/>
              </a:ext>
            </a:extLst>
          </p:cNvPr>
          <p:cNvSpPr>
            <a:spLocks noGrp="1"/>
          </p:cNvSpPr>
          <p:nvPr>
            <p:ph idx="1"/>
          </p:nvPr>
        </p:nvSpPr>
        <p:spPr/>
        <p:txBody>
          <a:bodyPr>
            <a:normAutofit fontScale="92500"/>
          </a:bodyPr>
          <a:lstStyle/>
          <a:p>
            <a:pPr marL="0" indent="0">
              <a:buNone/>
            </a:pPr>
            <a:endParaRPr lang="en-US" dirty="0"/>
          </a:p>
          <a:p>
            <a:pPr marL="0" indent="0">
              <a:buNone/>
            </a:pPr>
            <a:r>
              <a:rPr lang="en-US" dirty="0"/>
              <a:t>The GAP Analysis format is the most valuable management tool in our tool box. It can be used to:</a:t>
            </a:r>
          </a:p>
          <a:p>
            <a:pPr marL="457200" indent="-457200">
              <a:buAutoNum type="arabicParenR"/>
            </a:pPr>
            <a:r>
              <a:rPr lang="en-US" dirty="0"/>
              <a:t>evaluate the job match;</a:t>
            </a:r>
          </a:p>
          <a:p>
            <a:pPr marL="457200" indent="-457200">
              <a:buAutoNum type="arabicParenR"/>
            </a:pPr>
            <a:r>
              <a:rPr lang="en-US" dirty="0"/>
              <a:t>structure the proposal to employer;</a:t>
            </a:r>
          </a:p>
          <a:p>
            <a:pPr marL="457200" indent="-457200">
              <a:buAutoNum type="arabicParenR"/>
            </a:pPr>
            <a:r>
              <a:rPr lang="en-US" dirty="0"/>
              <a:t>communicate barriers to the participant, employer and funding source;</a:t>
            </a:r>
          </a:p>
          <a:p>
            <a:pPr marL="457200" indent="-457200">
              <a:buAutoNum type="arabicParenR"/>
            </a:pPr>
            <a:r>
              <a:rPr lang="en-US" dirty="0"/>
              <a:t>provide development plan for employee or supervisee; and</a:t>
            </a:r>
          </a:p>
          <a:p>
            <a:pPr marL="457200" indent="-457200">
              <a:buAutoNum type="arabicParenR"/>
            </a:pPr>
            <a:r>
              <a:rPr lang="en-US" dirty="0"/>
              <a:t>coordinate and provide a report structure for all supports needed for a participant, employee or supervisee.</a:t>
            </a:r>
          </a:p>
        </p:txBody>
      </p:sp>
      <p:sp>
        <p:nvSpPr>
          <p:cNvPr id="4" name="Slide Number Placeholder 3">
            <a:extLst>
              <a:ext uri="{FF2B5EF4-FFF2-40B4-BE49-F238E27FC236}">
                <a16:creationId xmlns:a16="http://schemas.microsoft.com/office/drawing/2014/main" id="{304D2E1C-FAD7-FB44-9069-CF445ECF5EA8}"/>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4213661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A2AA0-F53A-C143-A1F5-F8E3C1EE7ED8}"/>
              </a:ext>
            </a:extLst>
          </p:cNvPr>
          <p:cNvSpPr>
            <a:spLocks noGrp="1"/>
          </p:cNvSpPr>
          <p:nvPr>
            <p:ph type="title"/>
          </p:nvPr>
        </p:nvSpPr>
        <p:spPr/>
        <p:txBody>
          <a:bodyPr/>
          <a:lstStyle/>
          <a:p>
            <a:r>
              <a:rPr lang="en-US" dirty="0"/>
              <a:t>Job Match Process</a:t>
            </a:r>
          </a:p>
        </p:txBody>
      </p:sp>
      <p:sp>
        <p:nvSpPr>
          <p:cNvPr id="3" name="Content Placeholder 2">
            <a:extLst>
              <a:ext uri="{FF2B5EF4-FFF2-40B4-BE49-F238E27FC236}">
                <a16:creationId xmlns:a16="http://schemas.microsoft.com/office/drawing/2014/main" id="{60206B3B-86C5-0D4B-8FE5-3E3610B0A423}"/>
              </a:ext>
            </a:extLst>
          </p:cNvPr>
          <p:cNvSpPr>
            <a:spLocks noGrp="1"/>
          </p:cNvSpPr>
          <p:nvPr>
            <p:ph idx="1"/>
          </p:nvPr>
        </p:nvSpPr>
        <p:spPr/>
        <p:txBody>
          <a:bodyPr/>
          <a:lstStyle/>
          <a:p>
            <a:pPr marL="0" indent="0">
              <a:buNone/>
            </a:pPr>
            <a:endParaRPr lang="en-US" dirty="0"/>
          </a:p>
          <a:p>
            <a:pPr marL="0" indent="0">
              <a:buNone/>
            </a:pPr>
            <a:r>
              <a:rPr lang="en-US" dirty="0"/>
              <a:t>We must identify: </a:t>
            </a:r>
          </a:p>
          <a:p>
            <a:pPr marL="457200" indent="-457200">
              <a:buAutoNum type="arabicParenR"/>
            </a:pPr>
            <a:r>
              <a:rPr lang="en-US" dirty="0"/>
              <a:t>a specific “job requirement(s)”; </a:t>
            </a:r>
          </a:p>
          <a:p>
            <a:pPr marL="457200" indent="-457200">
              <a:buAutoNum type="arabicParenR"/>
            </a:pPr>
            <a:r>
              <a:rPr lang="en-US" dirty="0"/>
              <a:t>a person’s current level of functioning to perform that job requirement (hard and soft skills); and </a:t>
            </a:r>
          </a:p>
          <a:p>
            <a:pPr marL="457200" indent="-457200">
              <a:buAutoNum type="arabicParenR"/>
            </a:pPr>
            <a:r>
              <a:rPr lang="en-US" dirty="0"/>
              <a:t>the intervention(s)/support(s) to be used to help that person accomplish the required job requirement.</a:t>
            </a:r>
          </a:p>
        </p:txBody>
      </p:sp>
      <p:sp>
        <p:nvSpPr>
          <p:cNvPr id="4" name="Slide Number Placeholder 3">
            <a:extLst>
              <a:ext uri="{FF2B5EF4-FFF2-40B4-BE49-F238E27FC236}">
                <a16:creationId xmlns:a16="http://schemas.microsoft.com/office/drawing/2014/main" id="{94C1FBD9-74D1-D642-ADDA-E4EF3865E45B}"/>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183858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01296-24BA-6A41-B6A6-94040863AAFF}"/>
              </a:ext>
            </a:extLst>
          </p:cNvPr>
          <p:cNvSpPr>
            <a:spLocks noGrp="1"/>
          </p:cNvSpPr>
          <p:nvPr>
            <p:ph type="title"/>
          </p:nvPr>
        </p:nvSpPr>
        <p:spPr/>
        <p:txBody>
          <a:bodyPr/>
          <a:lstStyle/>
          <a:p>
            <a:r>
              <a:rPr lang="en-US" dirty="0"/>
              <a:t>Employment Proposal</a:t>
            </a:r>
          </a:p>
        </p:txBody>
      </p:sp>
      <p:sp>
        <p:nvSpPr>
          <p:cNvPr id="3" name="Content Placeholder 2">
            <a:extLst>
              <a:ext uri="{FF2B5EF4-FFF2-40B4-BE49-F238E27FC236}">
                <a16:creationId xmlns:a16="http://schemas.microsoft.com/office/drawing/2014/main" id="{E0F12E50-4C0A-8243-9BA5-21F60A76743C}"/>
              </a:ext>
            </a:extLst>
          </p:cNvPr>
          <p:cNvSpPr>
            <a:spLocks noGrp="1"/>
          </p:cNvSpPr>
          <p:nvPr>
            <p:ph idx="1"/>
          </p:nvPr>
        </p:nvSpPr>
        <p:spPr>
          <a:xfrm>
            <a:off x="680321" y="2336873"/>
            <a:ext cx="10063879" cy="3599316"/>
          </a:xfrm>
        </p:spPr>
        <p:txBody>
          <a:bodyPr/>
          <a:lstStyle/>
          <a:p>
            <a:pPr marL="0" indent="0">
              <a:buNone/>
            </a:pPr>
            <a:endParaRPr lang="en-US" dirty="0"/>
          </a:p>
          <a:p>
            <a:pPr marL="0" indent="0">
              <a:buNone/>
            </a:pPr>
            <a:r>
              <a:rPr lang="en-US" dirty="0"/>
              <a:t>The analysis data also:</a:t>
            </a:r>
          </a:p>
          <a:p>
            <a:pPr marL="457200" indent="-457200">
              <a:buFont typeface="+mj-lt"/>
              <a:buAutoNum type="arabicParenR"/>
            </a:pPr>
            <a:r>
              <a:rPr lang="en-US" dirty="0"/>
              <a:t>forms the foundational structure for the employment proposal;</a:t>
            </a:r>
          </a:p>
          <a:p>
            <a:pPr marL="457200" indent="-457200">
              <a:buFont typeface="+mj-lt"/>
              <a:buAutoNum type="arabicParenR"/>
            </a:pPr>
            <a:r>
              <a:rPr lang="en-US" dirty="0"/>
              <a:t>communicates the initial job match decision to all stakeholders; and</a:t>
            </a:r>
          </a:p>
          <a:p>
            <a:pPr marL="457200" indent="-457200">
              <a:buFont typeface="+mj-lt"/>
              <a:buAutoNum type="arabicParenR"/>
            </a:pPr>
            <a:r>
              <a:rPr lang="en-US" dirty="0"/>
              <a:t>helps structure and report the necessary job supports through follow along.</a:t>
            </a:r>
          </a:p>
        </p:txBody>
      </p:sp>
      <p:sp>
        <p:nvSpPr>
          <p:cNvPr id="4" name="Slide Number Placeholder 3">
            <a:extLst>
              <a:ext uri="{FF2B5EF4-FFF2-40B4-BE49-F238E27FC236}">
                <a16:creationId xmlns:a16="http://schemas.microsoft.com/office/drawing/2014/main" id="{6C8034E3-89A8-EB4E-B944-85E95580A966}"/>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3434519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FA7A4-00C3-9442-906D-906FCE6912B3}"/>
              </a:ext>
            </a:extLst>
          </p:cNvPr>
          <p:cNvSpPr>
            <a:spLocks noGrp="1"/>
          </p:cNvSpPr>
          <p:nvPr>
            <p:ph type="title"/>
          </p:nvPr>
        </p:nvSpPr>
        <p:spPr/>
        <p:txBody>
          <a:bodyPr/>
          <a:lstStyle/>
          <a:p>
            <a:r>
              <a:rPr lang="en-US" dirty="0"/>
              <a:t>Initiating the format</a:t>
            </a:r>
          </a:p>
        </p:txBody>
      </p:sp>
      <p:sp>
        <p:nvSpPr>
          <p:cNvPr id="3" name="Content Placeholder 2">
            <a:extLst>
              <a:ext uri="{FF2B5EF4-FFF2-40B4-BE49-F238E27FC236}">
                <a16:creationId xmlns:a16="http://schemas.microsoft.com/office/drawing/2014/main" id="{845EE9B4-49DE-E542-A712-9238B609235E}"/>
              </a:ext>
            </a:extLst>
          </p:cNvPr>
          <p:cNvSpPr>
            <a:spLocks noGrp="1"/>
          </p:cNvSpPr>
          <p:nvPr>
            <p:ph idx="1"/>
          </p:nvPr>
        </p:nvSpPr>
        <p:spPr/>
        <p:txBody>
          <a:bodyPr/>
          <a:lstStyle/>
          <a:p>
            <a:pPr marL="0" indent="0">
              <a:buNone/>
            </a:pPr>
            <a:endParaRPr lang="en-US" dirty="0"/>
          </a:p>
          <a:p>
            <a:pPr marL="0" indent="0">
              <a:buNone/>
            </a:pPr>
            <a:r>
              <a:rPr lang="en-US" dirty="0"/>
              <a:t>The gap analysis format is initiated when a job requirement barrier or growth opportunity is identified. Meaning, a participant, employee or supervisee will require some form of support such as job modification, job restructuring, training, or some combination of support strategies. (Always target the most natural support possible to successfully complete a specific work requirement.) The gap analysis tool is stopped when the person is no longer working in the position.</a:t>
            </a:r>
          </a:p>
        </p:txBody>
      </p:sp>
      <p:sp>
        <p:nvSpPr>
          <p:cNvPr id="4" name="Slide Number Placeholder 3">
            <a:extLst>
              <a:ext uri="{FF2B5EF4-FFF2-40B4-BE49-F238E27FC236}">
                <a16:creationId xmlns:a16="http://schemas.microsoft.com/office/drawing/2014/main" id="{94678047-7D3E-6D47-80E4-6790640C78B0}"/>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535397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57B5-DD2E-0142-A636-2781541D9A4F}"/>
              </a:ext>
            </a:extLst>
          </p:cNvPr>
          <p:cNvSpPr>
            <a:spLocks noGrp="1"/>
          </p:cNvSpPr>
          <p:nvPr>
            <p:ph type="title"/>
          </p:nvPr>
        </p:nvSpPr>
        <p:spPr/>
        <p:txBody>
          <a:bodyPr/>
          <a:lstStyle/>
          <a:p>
            <a:r>
              <a:rPr lang="en-US" dirty="0"/>
              <a:t>GAP Analysis format</a:t>
            </a:r>
          </a:p>
        </p:txBody>
      </p:sp>
      <p:graphicFrame>
        <p:nvGraphicFramePr>
          <p:cNvPr id="5" name="Content Placeholder 4">
            <a:extLst>
              <a:ext uri="{FF2B5EF4-FFF2-40B4-BE49-F238E27FC236}">
                <a16:creationId xmlns:a16="http://schemas.microsoft.com/office/drawing/2014/main" id="{9475957E-5906-504C-B00F-BCE6E666032E}"/>
              </a:ext>
            </a:extLst>
          </p:cNvPr>
          <p:cNvGraphicFramePr>
            <a:graphicFrameLocks noGrp="1"/>
          </p:cNvGraphicFramePr>
          <p:nvPr>
            <p:ph idx="1"/>
            <p:extLst>
              <p:ext uri="{D42A27DB-BD31-4B8C-83A1-F6EECF244321}">
                <p14:modId xmlns:p14="http://schemas.microsoft.com/office/powerpoint/2010/main" val="23681720"/>
              </p:ext>
            </p:extLst>
          </p:nvPr>
        </p:nvGraphicFramePr>
        <p:xfrm>
          <a:off x="886778" y="3049152"/>
          <a:ext cx="10588941" cy="3055620"/>
        </p:xfrm>
        <a:graphic>
          <a:graphicData uri="http://schemas.openxmlformats.org/drawingml/2006/table">
            <a:tbl>
              <a:tblPr firstRow="1" bandRow="1">
                <a:tableStyleId>{69CF1AB2-1976-4502-BF36-3FF5EA218861}</a:tableStyleId>
              </a:tblPr>
              <a:tblGrid>
                <a:gridCol w="2117788">
                  <a:extLst>
                    <a:ext uri="{9D8B030D-6E8A-4147-A177-3AD203B41FA5}">
                      <a16:colId xmlns:a16="http://schemas.microsoft.com/office/drawing/2014/main" val="4215243641"/>
                    </a:ext>
                  </a:extLst>
                </a:gridCol>
                <a:gridCol w="2117788">
                  <a:extLst>
                    <a:ext uri="{9D8B030D-6E8A-4147-A177-3AD203B41FA5}">
                      <a16:colId xmlns:a16="http://schemas.microsoft.com/office/drawing/2014/main" val="2657681832"/>
                    </a:ext>
                  </a:extLst>
                </a:gridCol>
                <a:gridCol w="3175826">
                  <a:extLst>
                    <a:ext uri="{9D8B030D-6E8A-4147-A177-3AD203B41FA5}">
                      <a16:colId xmlns:a16="http://schemas.microsoft.com/office/drawing/2014/main" val="1811594368"/>
                    </a:ext>
                  </a:extLst>
                </a:gridCol>
                <a:gridCol w="399165">
                  <a:extLst>
                    <a:ext uri="{9D8B030D-6E8A-4147-A177-3AD203B41FA5}">
                      <a16:colId xmlns:a16="http://schemas.microsoft.com/office/drawing/2014/main" val="273907014"/>
                    </a:ext>
                  </a:extLst>
                </a:gridCol>
                <a:gridCol w="2778374">
                  <a:extLst>
                    <a:ext uri="{9D8B030D-6E8A-4147-A177-3AD203B41FA5}">
                      <a16:colId xmlns:a16="http://schemas.microsoft.com/office/drawing/2014/main" val="2569555095"/>
                    </a:ext>
                  </a:extLst>
                </a:gridCol>
              </a:tblGrid>
              <a:tr h="1115060">
                <a:tc>
                  <a:txBody>
                    <a:bodyPr/>
                    <a:lstStyle/>
                    <a:p>
                      <a:r>
                        <a:rPr lang="en-US" b="1" dirty="0"/>
                        <a:t>Job Expectation/</a:t>
                      </a:r>
                    </a:p>
                    <a:p>
                      <a:r>
                        <a:rPr lang="en-US" b="1" dirty="0"/>
                        <a:t>Requirement</a:t>
                      </a:r>
                      <a:endParaRPr lang="en-US" b="1" dirty="0">
                        <a:solidFill>
                          <a:schemeClr val="bg1"/>
                        </a:solidFill>
                      </a:endParaRPr>
                    </a:p>
                  </a:txBody>
                  <a:tcPr/>
                </a:tc>
                <a:tc>
                  <a:txBody>
                    <a:bodyPr/>
                    <a:lstStyle/>
                    <a:p>
                      <a:r>
                        <a:rPr lang="en-US" b="1" dirty="0"/>
                        <a:t>Person’s Performance Level or Status</a:t>
                      </a:r>
                      <a:endParaRPr lang="en-US" b="1" dirty="0">
                        <a:solidFill>
                          <a:schemeClr val="bg1"/>
                        </a:solidFill>
                      </a:endParaRPr>
                    </a:p>
                  </a:txBody>
                  <a:tcPr/>
                </a:tc>
                <a:tc>
                  <a:txBody>
                    <a:bodyPr/>
                    <a:lstStyle/>
                    <a:p>
                      <a:r>
                        <a:rPr lang="en-US" b="1" dirty="0"/>
                        <a:t>Support Strategy or Intervention</a:t>
                      </a:r>
                      <a:endParaRPr lang="en-US" b="1" dirty="0">
                        <a:solidFill>
                          <a:schemeClr val="bg1"/>
                        </a:solidFill>
                      </a:endParaRPr>
                    </a:p>
                  </a:txBody>
                  <a:tcPr/>
                </a:tc>
                <a:tc>
                  <a:txBody>
                    <a:bodyPr/>
                    <a:lstStyle/>
                    <a:p>
                      <a:endParaRPr lang="en-US" b="1" dirty="0">
                        <a:solidFill>
                          <a:schemeClr val="bg1"/>
                        </a:solidFill>
                      </a:endParaRPr>
                    </a:p>
                  </a:txBody>
                  <a:tcPr/>
                </a:tc>
                <a:tc>
                  <a:txBody>
                    <a:bodyPr/>
                    <a:lstStyle/>
                    <a:p>
                      <a:r>
                        <a:rPr lang="en-US" b="1" dirty="0"/>
                        <a:t>Progress</a:t>
                      </a:r>
                      <a:endParaRPr lang="en-US" b="1" dirty="0">
                        <a:solidFill>
                          <a:schemeClr val="bg1"/>
                        </a:solidFill>
                      </a:endParaRPr>
                    </a:p>
                  </a:txBody>
                  <a:tcPr/>
                </a:tc>
                <a:extLst>
                  <a:ext uri="{0D108BD9-81ED-4DB2-BD59-A6C34878D82A}">
                    <a16:rowId xmlns:a16="http://schemas.microsoft.com/office/drawing/2014/main" val="405035755"/>
                  </a:ext>
                </a:extLst>
              </a:tr>
              <a:tr h="194056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56888939"/>
                  </a:ext>
                </a:extLst>
              </a:tr>
            </a:tbl>
          </a:graphicData>
        </a:graphic>
      </p:graphicFrame>
      <p:sp>
        <p:nvSpPr>
          <p:cNvPr id="4" name="Slide Number Placeholder 3">
            <a:extLst>
              <a:ext uri="{FF2B5EF4-FFF2-40B4-BE49-F238E27FC236}">
                <a16:creationId xmlns:a16="http://schemas.microsoft.com/office/drawing/2014/main" id="{509E6992-78C4-DA4B-883E-9C86FC605A6E}"/>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6" name="Rectangle 5">
            <a:extLst>
              <a:ext uri="{FF2B5EF4-FFF2-40B4-BE49-F238E27FC236}">
                <a16:creationId xmlns:a16="http://schemas.microsoft.com/office/drawing/2014/main" id="{22F7EACC-DF94-E74D-9C7B-E2D0EEA249E4}"/>
              </a:ext>
            </a:extLst>
          </p:cNvPr>
          <p:cNvSpPr/>
          <p:nvPr/>
        </p:nvSpPr>
        <p:spPr>
          <a:xfrm>
            <a:off x="9901870" y="2594610"/>
            <a:ext cx="1573849" cy="4446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Date</a:t>
            </a:r>
          </a:p>
        </p:txBody>
      </p:sp>
    </p:spTree>
    <p:extLst>
      <p:ext uri="{BB962C8B-B14F-4D97-AF65-F5344CB8AC3E}">
        <p14:creationId xmlns:p14="http://schemas.microsoft.com/office/powerpoint/2010/main" val="3776605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94" y="891407"/>
            <a:ext cx="5791200" cy="850796"/>
          </a:xfrm>
        </p:spPr>
        <p:txBody>
          <a:bodyPr>
            <a:normAutofit/>
          </a:bodyPr>
          <a:lstStyle/>
          <a:p>
            <a:r>
              <a:rPr lang="en-US" dirty="0"/>
              <a:t>EMPLOYMENT FLOW</a:t>
            </a:r>
          </a:p>
        </p:txBody>
      </p:sp>
      <p:sp>
        <p:nvSpPr>
          <p:cNvPr id="5" name="Predefined Process 4"/>
          <p:cNvSpPr/>
          <p:nvPr/>
        </p:nvSpPr>
        <p:spPr>
          <a:xfrm>
            <a:off x="840777" y="2275960"/>
            <a:ext cx="1711415" cy="1153040"/>
          </a:xfrm>
          <a:prstGeom prst="flowChartPredefinedProcess">
            <a:avLst/>
          </a:prstGeom>
          <a:solidFill>
            <a:schemeClr val="accent1">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Arial Black"/>
                <a:cs typeface="Arial Black"/>
              </a:rPr>
              <a:t>Referral</a:t>
            </a:r>
            <a:r>
              <a:rPr lang="en-US" dirty="0"/>
              <a:t> </a:t>
            </a:r>
          </a:p>
        </p:txBody>
      </p:sp>
      <p:sp>
        <p:nvSpPr>
          <p:cNvPr id="6" name="Data 5"/>
          <p:cNvSpPr/>
          <p:nvPr/>
        </p:nvSpPr>
        <p:spPr>
          <a:xfrm>
            <a:off x="2670298" y="1979690"/>
            <a:ext cx="3062435" cy="2651539"/>
          </a:xfrm>
          <a:prstGeom prst="flowChartInputOutput">
            <a:avLst/>
          </a:prstGeom>
          <a:solidFill>
            <a:schemeClr val="accent6">
              <a:lumMod val="20000"/>
              <a:lumOff val="8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latin typeface="Arial Black"/>
                <a:cs typeface="Arial Black"/>
              </a:rPr>
              <a:t>High Quality Assessment of Wants and Needs</a:t>
            </a:r>
          </a:p>
        </p:txBody>
      </p:sp>
      <p:sp>
        <p:nvSpPr>
          <p:cNvPr id="8" name="Multidocument 7"/>
          <p:cNvSpPr/>
          <p:nvPr/>
        </p:nvSpPr>
        <p:spPr>
          <a:xfrm>
            <a:off x="6003739" y="2983648"/>
            <a:ext cx="1465013" cy="1207353"/>
          </a:xfrm>
          <a:prstGeom prst="flowChartMultidocument">
            <a:avLst/>
          </a:prstGeom>
          <a:solidFill>
            <a:schemeClr val="bg2">
              <a:lumMod val="40000"/>
              <a:lumOff val="6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Arial Black"/>
                <a:cs typeface="Arial Black"/>
              </a:rPr>
              <a:t>Plan</a:t>
            </a:r>
          </a:p>
        </p:txBody>
      </p:sp>
      <p:sp>
        <p:nvSpPr>
          <p:cNvPr id="9" name="Process 8"/>
          <p:cNvSpPr/>
          <p:nvPr/>
        </p:nvSpPr>
        <p:spPr>
          <a:xfrm>
            <a:off x="1473472" y="5813444"/>
            <a:ext cx="8418908" cy="61264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ight Arrow 9"/>
          <p:cNvSpPr/>
          <p:nvPr/>
        </p:nvSpPr>
        <p:spPr>
          <a:xfrm>
            <a:off x="10446340" y="5392466"/>
            <a:ext cx="978408" cy="142461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100703" y="5662568"/>
            <a:ext cx="1569595" cy="914400"/>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Arial Black"/>
                <a:cs typeface="Arial Black"/>
              </a:rPr>
              <a:t>Initial Contact</a:t>
            </a:r>
          </a:p>
        </p:txBody>
      </p:sp>
      <p:sp>
        <p:nvSpPr>
          <p:cNvPr id="13" name="Rectangle 12"/>
          <p:cNvSpPr/>
          <p:nvPr/>
        </p:nvSpPr>
        <p:spPr>
          <a:xfrm>
            <a:off x="2670298" y="5662568"/>
            <a:ext cx="3321837" cy="914400"/>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Arial Black"/>
                <a:cs typeface="Arial Black"/>
              </a:rPr>
              <a:t>Relationship Building</a:t>
            </a:r>
          </a:p>
        </p:txBody>
      </p:sp>
      <p:sp>
        <p:nvSpPr>
          <p:cNvPr id="14" name="Rectangle 13"/>
          <p:cNvSpPr/>
          <p:nvPr/>
        </p:nvSpPr>
        <p:spPr>
          <a:xfrm>
            <a:off x="5994102" y="5650750"/>
            <a:ext cx="1474650" cy="914400"/>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Arial Black"/>
                <a:cs typeface="Arial Black"/>
              </a:rPr>
              <a:t>Proposal</a:t>
            </a:r>
          </a:p>
        </p:txBody>
      </p:sp>
      <p:sp>
        <p:nvSpPr>
          <p:cNvPr id="15" name="Rectangle 14"/>
          <p:cNvSpPr/>
          <p:nvPr/>
        </p:nvSpPr>
        <p:spPr>
          <a:xfrm>
            <a:off x="7468752" y="5650750"/>
            <a:ext cx="1659360" cy="914400"/>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Arial Black"/>
                <a:cs typeface="Arial Black"/>
              </a:rPr>
              <a:t>Service After the Match</a:t>
            </a:r>
          </a:p>
        </p:txBody>
      </p:sp>
      <p:sp>
        <p:nvSpPr>
          <p:cNvPr id="16" name="Alternate Process 15"/>
          <p:cNvSpPr/>
          <p:nvPr/>
        </p:nvSpPr>
        <p:spPr>
          <a:xfrm>
            <a:off x="9357329" y="3633547"/>
            <a:ext cx="1659360" cy="1536629"/>
          </a:xfrm>
          <a:prstGeom prst="flowChartAlternateProcess">
            <a:avLst/>
          </a:prstGeom>
          <a:solidFill>
            <a:schemeClr val="accent6">
              <a:lumMod val="20000"/>
              <a:lumOff val="8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Arial Black"/>
                <a:cs typeface="Arial Black"/>
              </a:rPr>
              <a:t>Follow Up</a:t>
            </a:r>
          </a:p>
        </p:txBody>
      </p:sp>
      <p:sp>
        <p:nvSpPr>
          <p:cNvPr id="7" name="Decision 6"/>
          <p:cNvSpPr/>
          <p:nvPr/>
        </p:nvSpPr>
        <p:spPr>
          <a:xfrm>
            <a:off x="6494939" y="4176014"/>
            <a:ext cx="1947626" cy="1462918"/>
          </a:xfrm>
          <a:prstGeom prst="flowChartDecision">
            <a:avLst/>
          </a:prstGeom>
          <a:solidFill>
            <a:schemeClr val="accent6">
              <a:lumMod val="40000"/>
              <a:lumOff val="6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Arial Black"/>
                <a:cs typeface="Arial Black"/>
              </a:rPr>
              <a:t>Job</a:t>
            </a:r>
          </a:p>
          <a:p>
            <a:pPr algn="ctr"/>
            <a:r>
              <a:rPr lang="en-US" dirty="0">
                <a:solidFill>
                  <a:srgbClr val="000000"/>
                </a:solidFill>
                <a:latin typeface="Arial Black"/>
                <a:cs typeface="Arial Black"/>
              </a:rPr>
              <a:t>Match</a:t>
            </a:r>
          </a:p>
        </p:txBody>
      </p:sp>
      <p:cxnSp>
        <p:nvCxnSpPr>
          <p:cNvPr id="18" name="Straight Arrow Connector 17"/>
          <p:cNvCxnSpPr>
            <a:stCxn id="5" idx="3"/>
            <a:endCxn id="6" idx="2"/>
          </p:cNvCxnSpPr>
          <p:nvPr/>
        </p:nvCxnSpPr>
        <p:spPr>
          <a:xfrm>
            <a:off x="2552192" y="2852480"/>
            <a:ext cx="424350" cy="45298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cxnSpLocks/>
            <a:stCxn id="6" idx="5"/>
          </p:cNvCxnSpPr>
          <p:nvPr/>
        </p:nvCxnSpPr>
        <p:spPr>
          <a:xfrm>
            <a:off x="5426490" y="3305460"/>
            <a:ext cx="622125" cy="404639"/>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8" idx="3"/>
            <a:endCxn id="7" idx="0"/>
          </p:cNvCxnSpPr>
          <p:nvPr/>
        </p:nvCxnSpPr>
        <p:spPr>
          <a:xfrm>
            <a:off x="7468752" y="3587325"/>
            <a:ext cx="0" cy="588689"/>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cxnSpLocks/>
            <a:endCxn id="16" idx="1"/>
          </p:cNvCxnSpPr>
          <p:nvPr/>
        </p:nvCxnSpPr>
        <p:spPr>
          <a:xfrm flipV="1">
            <a:off x="8438360" y="4401862"/>
            <a:ext cx="918969" cy="43505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9128111" y="5650750"/>
            <a:ext cx="1659360" cy="914400"/>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Arial Black"/>
                <a:cs typeface="Arial Black"/>
              </a:rPr>
              <a:t>Networking</a:t>
            </a:r>
          </a:p>
        </p:txBody>
      </p:sp>
      <p:sp>
        <p:nvSpPr>
          <p:cNvPr id="4" name="Slide Number Placeholder 3">
            <a:extLst>
              <a:ext uri="{FF2B5EF4-FFF2-40B4-BE49-F238E27FC236}">
                <a16:creationId xmlns:a16="http://schemas.microsoft.com/office/drawing/2014/main" id="{740AB526-DA73-594A-8D08-4F936A4F0878}"/>
              </a:ext>
            </a:extLst>
          </p:cNvPr>
          <p:cNvSpPr>
            <a:spLocks noGrp="1"/>
          </p:cNvSpPr>
          <p:nvPr>
            <p:ph type="sldNum" sz="quarter" idx="12"/>
          </p:nvPr>
        </p:nvSpPr>
        <p:spPr/>
        <p:txBody>
          <a:bodyPr/>
          <a:lstStyle/>
          <a:p>
            <a:fld id="{F38DF745-7D3F-47F4-83A3-874385CFAA69}" type="slidenum">
              <a:rPr lang="en-US" smtClean="0"/>
              <a:pPr/>
              <a:t>8</a:t>
            </a:fld>
            <a:endParaRPr lang="en-US" dirty="0"/>
          </a:p>
        </p:txBody>
      </p:sp>
    </p:spTree>
    <p:extLst>
      <p:ext uri="{BB962C8B-B14F-4D97-AF65-F5344CB8AC3E}">
        <p14:creationId xmlns:p14="http://schemas.microsoft.com/office/powerpoint/2010/main" val="1025549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94" y="891407"/>
            <a:ext cx="5791200" cy="850796"/>
          </a:xfrm>
        </p:spPr>
        <p:txBody>
          <a:bodyPr>
            <a:normAutofit/>
          </a:bodyPr>
          <a:lstStyle/>
          <a:p>
            <a:r>
              <a:rPr lang="en-US" dirty="0"/>
              <a:t>EMPLOYMENT FLOW</a:t>
            </a:r>
          </a:p>
        </p:txBody>
      </p:sp>
      <p:sp>
        <p:nvSpPr>
          <p:cNvPr id="5" name="Predefined Process 4"/>
          <p:cNvSpPr/>
          <p:nvPr/>
        </p:nvSpPr>
        <p:spPr>
          <a:xfrm>
            <a:off x="840777" y="2275960"/>
            <a:ext cx="1711415" cy="1153040"/>
          </a:xfrm>
          <a:prstGeom prst="flowChartPredefinedProcess">
            <a:avLst/>
          </a:prstGeom>
          <a:solidFill>
            <a:schemeClr val="accent1">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Arial Black"/>
                <a:cs typeface="Arial Black"/>
              </a:rPr>
              <a:t>Referral</a:t>
            </a:r>
            <a:r>
              <a:rPr lang="en-US" dirty="0"/>
              <a:t> </a:t>
            </a:r>
          </a:p>
        </p:txBody>
      </p:sp>
      <p:sp>
        <p:nvSpPr>
          <p:cNvPr id="6" name="Data 5"/>
          <p:cNvSpPr/>
          <p:nvPr/>
        </p:nvSpPr>
        <p:spPr>
          <a:xfrm>
            <a:off x="2670298" y="1979690"/>
            <a:ext cx="3062435" cy="2651539"/>
          </a:xfrm>
          <a:prstGeom prst="flowChartInputOutput">
            <a:avLst/>
          </a:prstGeom>
          <a:solidFill>
            <a:schemeClr val="accent6">
              <a:lumMod val="20000"/>
              <a:lumOff val="8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latin typeface="Arial Black"/>
                <a:cs typeface="Arial Black"/>
              </a:rPr>
              <a:t>High Quality Assessment of Wants and Needs</a:t>
            </a:r>
          </a:p>
        </p:txBody>
      </p:sp>
      <p:sp>
        <p:nvSpPr>
          <p:cNvPr id="8" name="Multidocument 7"/>
          <p:cNvSpPr/>
          <p:nvPr/>
        </p:nvSpPr>
        <p:spPr>
          <a:xfrm>
            <a:off x="6003739" y="2983648"/>
            <a:ext cx="1465013" cy="1207353"/>
          </a:xfrm>
          <a:prstGeom prst="flowChartMultidocument">
            <a:avLst/>
          </a:prstGeom>
          <a:solidFill>
            <a:schemeClr val="bg2">
              <a:lumMod val="40000"/>
              <a:lumOff val="6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Arial Black"/>
                <a:cs typeface="Arial Black"/>
              </a:rPr>
              <a:t>Plan</a:t>
            </a:r>
          </a:p>
        </p:txBody>
      </p:sp>
      <p:sp>
        <p:nvSpPr>
          <p:cNvPr id="9" name="Process 8"/>
          <p:cNvSpPr/>
          <p:nvPr/>
        </p:nvSpPr>
        <p:spPr>
          <a:xfrm>
            <a:off x="1473472" y="5813444"/>
            <a:ext cx="8418908" cy="61264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ight Arrow 9"/>
          <p:cNvSpPr/>
          <p:nvPr/>
        </p:nvSpPr>
        <p:spPr>
          <a:xfrm>
            <a:off x="10446340" y="5392466"/>
            <a:ext cx="978408" cy="142461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100703" y="5662568"/>
            <a:ext cx="1569595" cy="914400"/>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Arial Black"/>
                <a:cs typeface="Arial Black"/>
              </a:rPr>
              <a:t>Initial Contact</a:t>
            </a:r>
          </a:p>
        </p:txBody>
      </p:sp>
      <p:sp>
        <p:nvSpPr>
          <p:cNvPr id="13" name="Rectangle 12"/>
          <p:cNvSpPr/>
          <p:nvPr/>
        </p:nvSpPr>
        <p:spPr>
          <a:xfrm>
            <a:off x="2670298" y="5662568"/>
            <a:ext cx="3321837" cy="914400"/>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Arial Black"/>
                <a:cs typeface="Arial Black"/>
              </a:rPr>
              <a:t>Relationship Building</a:t>
            </a:r>
          </a:p>
        </p:txBody>
      </p:sp>
      <p:sp>
        <p:nvSpPr>
          <p:cNvPr id="14" name="Rectangle 13"/>
          <p:cNvSpPr/>
          <p:nvPr/>
        </p:nvSpPr>
        <p:spPr>
          <a:xfrm>
            <a:off x="5994102" y="5650750"/>
            <a:ext cx="1474650" cy="914400"/>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Arial Black"/>
                <a:cs typeface="Arial Black"/>
              </a:rPr>
              <a:t>Proposal</a:t>
            </a:r>
          </a:p>
        </p:txBody>
      </p:sp>
      <p:sp>
        <p:nvSpPr>
          <p:cNvPr id="15" name="Rectangle 14"/>
          <p:cNvSpPr/>
          <p:nvPr/>
        </p:nvSpPr>
        <p:spPr>
          <a:xfrm>
            <a:off x="7468752" y="5650750"/>
            <a:ext cx="1659360" cy="914400"/>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Arial Black"/>
                <a:cs typeface="Arial Black"/>
              </a:rPr>
              <a:t>Service After the Match</a:t>
            </a:r>
          </a:p>
        </p:txBody>
      </p:sp>
      <p:sp>
        <p:nvSpPr>
          <p:cNvPr id="16" name="Alternate Process 15"/>
          <p:cNvSpPr/>
          <p:nvPr/>
        </p:nvSpPr>
        <p:spPr>
          <a:xfrm>
            <a:off x="9357329" y="3633547"/>
            <a:ext cx="1659360" cy="1536629"/>
          </a:xfrm>
          <a:prstGeom prst="flowChartAlternateProcess">
            <a:avLst/>
          </a:prstGeom>
          <a:solidFill>
            <a:schemeClr val="accent6">
              <a:lumMod val="20000"/>
              <a:lumOff val="8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Arial Black"/>
                <a:cs typeface="Arial Black"/>
              </a:rPr>
              <a:t>Follow Up</a:t>
            </a:r>
          </a:p>
        </p:txBody>
      </p:sp>
      <p:sp>
        <p:nvSpPr>
          <p:cNvPr id="7" name="Decision 6"/>
          <p:cNvSpPr/>
          <p:nvPr/>
        </p:nvSpPr>
        <p:spPr>
          <a:xfrm>
            <a:off x="6494939" y="4176014"/>
            <a:ext cx="1947626" cy="1462918"/>
          </a:xfrm>
          <a:prstGeom prst="flowChartDecision">
            <a:avLst/>
          </a:prstGeom>
          <a:solidFill>
            <a:schemeClr val="accent6">
              <a:lumMod val="40000"/>
              <a:lumOff val="6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Arial Black"/>
                <a:cs typeface="Arial Black"/>
              </a:rPr>
              <a:t>Job</a:t>
            </a:r>
          </a:p>
          <a:p>
            <a:pPr algn="ctr"/>
            <a:r>
              <a:rPr lang="en-US" dirty="0">
                <a:solidFill>
                  <a:srgbClr val="000000"/>
                </a:solidFill>
                <a:latin typeface="Arial Black"/>
                <a:cs typeface="Arial Black"/>
              </a:rPr>
              <a:t>Match</a:t>
            </a:r>
          </a:p>
        </p:txBody>
      </p:sp>
      <p:cxnSp>
        <p:nvCxnSpPr>
          <p:cNvPr id="18" name="Straight Arrow Connector 17"/>
          <p:cNvCxnSpPr>
            <a:stCxn id="5" idx="3"/>
            <a:endCxn id="6" idx="2"/>
          </p:cNvCxnSpPr>
          <p:nvPr/>
        </p:nvCxnSpPr>
        <p:spPr>
          <a:xfrm>
            <a:off x="2552192" y="2852480"/>
            <a:ext cx="424350" cy="45298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cxnSpLocks/>
            <a:stCxn id="6" idx="5"/>
          </p:cNvCxnSpPr>
          <p:nvPr/>
        </p:nvCxnSpPr>
        <p:spPr>
          <a:xfrm>
            <a:off x="5426490" y="3305460"/>
            <a:ext cx="622125" cy="404639"/>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8" idx="3"/>
            <a:endCxn id="7" idx="0"/>
          </p:cNvCxnSpPr>
          <p:nvPr/>
        </p:nvCxnSpPr>
        <p:spPr>
          <a:xfrm>
            <a:off x="7468752" y="3587325"/>
            <a:ext cx="0" cy="588689"/>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cxnSpLocks/>
            <a:endCxn id="16" idx="1"/>
          </p:cNvCxnSpPr>
          <p:nvPr/>
        </p:nvCxnSpPr>
        <p:spPr>
          <a:xfrm flipV="1">
            <a:off x="8438360" y="4401862"/>
            <a:ext cx="918969" cy="43505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9128111" y="5650750"/>
            <a:ext cx="1659360" cy="914400"/>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Arial Black"/>
                <a:cs typeface="Arial Black"/>
              </a:rPr>
              <a:t>Networking</a:t>
            </a:r>
          </a:p>
        </p:txBody>
      </p:sp>
      <p:sp>
        <p:nvSpPr>
          <p:cNvPr id="4" name="Slide Number Placeholder 3">
            <a:extLst>
              <a:ext uri="{FF2B5EF4-FFF2-40B4-BE49-F238E27FC236}">
                <a16:creationId xmlns:a16="http://schemas.microsoft.com/office/drawing/2014/main" id="{740AB526-DA73-594A-8D08-4F936A4F0878}"/>
              </a:ext>
            </a:extLst>
          </p:cNvPr>
          <p:cNvSpPr>
            <a:spLocks noGrp="1"/>
          </p:cNvSpPr>
          <p:nvPr>
            <p:ph type="sldNum" sz="quarter" idx="12"/>
          </p:nvPr>
        </p:nvSpPr>
        <p:spPr/>
        <p:txBody>
          <a:bodyPr/>
          <a:lstStyle/>
          <a:p>
            <a:fld id="{F38DF745-7D3F-47F4-83A3-874385CFAA69}" type="slidenum">
              <a:rPr lang="en-US" smtClean="0"/>
              <a:pPr/>
              <a:t>9</a:t>
            </a:fld>
            <a:endParaRPr lang="en-US" dirty="0"/>
          </a:p>
        </p:txBody>
      </p:sp>
      <p:sp>
        <p:nvSpPr>
          <p:cNvPr id="3" name="Oval 2">
            <a:extLst>
              <a:ext uri="{FF2B5EF4-FFF2-40B4-BE49-F238E27FC236}">
                <a16:creationId xmlns:a16="http://schemas.microsoft.com/office/drawing/2014/main" id="{9CBF5445-1616-8B41-91D3-2967A41E168B}"/>
              </a:ext>
            </a:extLst>
          </p:cNvPr>
          <p:cNvSpPr/>
          <p:nvPr/>
        </p:nvSpPr>
        <p:spPr>
          <a:xfrm>
            <a:off x="5738338" y="3761275"/>
            <a:ext cx="3814687" cy="3036538"/>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50000"/>
                </a:schemeClr>
              </a:solidFill>
            </a:endParaRPr>
          </a:p>
        </p:txBody>
      </p:sp>
    </p:spTree>
    <p:extLst>
      <p:ext uri="{BB962C8B-B14F-4D97-AF65-F5344CB8AC3E}">
        <p14:creationId xmlns:p14="http://schemas.microsoft.com/office/powerpoint/2010/main" val="2087963900"/>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5D06867ED03A4E8476C9FFD2C14B95" ma:contentTypeVersion="15" ma:contentTypeDescription="Create a new document." ma:contentTypeScope="" ma:versionID="1a5f460d22eb03c111ddaf218d33269a">
  <xsd:schema xmlns:xsd="http://www.w3.org/2001/XMLSchema" xmlns:xs="http://www.w3.org/2001/XMLSchema" xmlns:p="http://schemas.microsoft.com/office/2006/metadata/properties" xmlns:ns2="721bc721-94fa-4c5e-9660-9e3f4c1c0631" xmlns:ns3="4302e5d3-c06f-42d4-b043-ca97f63a493b" targetNamespace="http://schemas.microsoft.com/office/2006/metadata/properties" ma:root="true" ma:fieldsID="1b65c6da422845c37367fa6de863ae1e" ns2:_="" ns3:_="">
    <xsd:import namespace="721bc721-94fa-4c5e-9660-9e3f4c1c0631"/>
    <xsd:import namespace="4302e5d3-c06f-42d4-b043-ca97f63a49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1bc721-94fa-4c5e-9660-9e3f4c1c06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8c80cf6-7142-4f80-a370-b3f7bd024f6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02e5d3-c06f-42d4-b043-ca97f63a493b"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acf648b9-7393-4f9f-8a7e-9049cc04fc48}" ma:internalName="TaxCatchAll" ma:showField="CatchAllData" ma:web="4302e5d3-c06f-42d4-b043-ca97f63a49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BDFDD8-3675-4BBE-93A0-4D35610F398B}"/>
</file>

<file path=customXml/itemProps2.xml><?xml version="1.0" encoding="utf-8"?>
<ds:datastoreItem xmlns:ds="http://schemas.openxmlformats.org/officeDocument/2006/customXml" ds:itemID="{4E404E0D-BD4A-408C-961E-400CDEEA2DE9}"/>
</file>

<file path=docProps/app.xml><?xml version="1.0" encoding="utf-8"?>
<Properties xmlns="http://schemas.openxmlformats.org/officeDocument/2006/extended-properties" xmlns:vt="http://schemas.openxmlformats.org/officeDocument/2006/docPropsVTypes">
  <Template>{B6A75AB1-9D19-B949-A2A6-2EAB89897533}tf10001057</Template>
  <TotalTime>260</TotalTime>
  <Words>1545</Words>
  <Application>Microsoft Macintosh PowerPoint</Application>
  <PresentationFormat>Widescreen</PresentationFormat>
  <Paragraphs>490</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Arial Black</vt:lpstr>
      <vt:lpstr>Calibri</vt:lpstr>
      <vt:lpstr>Trebuchet MS</vt:lpstr>
      <vt:lpstr>Berlin</vt:lpstr>
      <vt:lpstr>GAP Analysis</vt:lpstr>
      <vt:lpstr>TOOLS </vt:lpstr>
      <vt:lpstr>GAP Analysis: Purpose and Value</vt:lpstr>
      <vt:lpstr>Job Match Process</vt:lpstr>
      <vt:lpstr>Employment Proposal</vt:lpstr>
      <vt:lpstr>Initiating the format</vt:lpstr>
      <vt:lpstr>GAP Analysis format</vt:lpstr>
      <vt:lpstr>EMPLOYMENT FLOW</vt:lpstr>
      <vt:lpstr>EMPLOYMENT FLOW</vt:lpstr>
      <vt:lpstr>Job Requirement (example)</vt:lpstr>
      <vt:lpstr>GAP Analysis format</vt:lpstr>
      <vt:lpstr>GAP Analysis format</vt:lpstr>
      <vt:lpstr>GAP Analysis format</vt:lpstr>
      <vt:lpstr>GAP Analysis format</vt:lpstr>
      <vt:lpstr>GAP Analysis format</vt:lpstr>
      <vt:lpstr>GAP Analysis format</vt:lpstr>
      <vt:lpstr>Proposal to the Employer</vt:lpstr>
      <vt:lpstr>Keys to Success</vt:lpstr>
      <vt:lpstr>GAP Analysis format becomes the Support Plan</vt:lpstr>
      <vt:lpstr>Progress reports</vt:lpstr>
      <vt:lpstr>What is in a complete progress note.</vt:lpstr>
      <vt:lpstr>GAP Analysis format becomes the                                               Progress Report</vt:lpstr>
      <vt:lpstr>GAP Analysis format becomes the                                               Progress Report</vt:lpstr>
      <vt:lpstr>GAP Analysis format as the Progress Report</vt:lpstr>
      <vt:lpstr>GAP Analysis format as the Progress Report</vt:lpstr>
      <vt:lpstr>GAP Analysis format as the Progress Report</vt:lpstr>
      <vt:lpstr>GAP Analysis format for Employee or Supervisee.</vt:lpstr>
      <vt:lpstr>GAP Analysis format for                                 Individual Development Plan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GAP Analysis</dc:title>
  <dc:creator>Rick McAllister</dc:creator>
  <cp:lastModifiedBy>Rick McAllister</cp:lastModifiedBy>
  <cp:revision>34</cp:revision>
  <dcterms:created xsi:type="dcterms:W3CDTF">2020-11-02T13:52:37Z</dcterms:created>
  <dcterms:modified xsi:type="dcterms:W3CDTF">2023-07-17T19:49:01Z</dcterms:modified>
</cp:coreProperties>
</file>