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comment1.xml" ContentType="application/vnd.openxmlformats-officedocument.presentationml.comment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63"/>
  </p:notesMasterIdLst>
  <p:sldIdLst>
    <p:sldId id="256" r:id="rId3"/>
    <p:sldId id="279" r:id="rId4"/>
    <p:sldId id="257" r:id="rId5"/>
    <p:sldId id="258" r:id="rId6"/>
    <p:sldId id="261" r:id="rId7"/>
    <p:sldId id="354" r:id="rId8"/>
    <p:sldId id="259" r:id="rId9"/>
    <p:sldId id="262" r:id="rId10"/>
    <p:sldId id="260" r:id="rId11"/>
    <p:sldId id="281" r:id="rId12"/>
    <p:sldId id="280" r:id="rId13"/>
    <p:sldId id="286" r:id="rId14"/>
    <p:sldId id="285" r:id="rId15"/>
    <p:sldId id="284" r:id="rId16"/>
    <p:sldId id="283" r:id="rId17"/>
    <p:sldId id="282" r:id="rId18"/>
    <p:sldId id="288" r:id="rId19"/>
    <p:sldId id="289" r:id="rId20"/>
    <p:sldId id="290" r:id="rId21"/>
    <p:sldId id="291" r:id="rId22"/>
    <p:sldId id="287" r:id="rId23"/>
    <p:sldId id="292" r:id="rId24"/>
    <p:sldId id="357" r:id="rId25"/>
    <p:sldId id="356" r:id="rId26"/>
    <p:sldId id="358" r:id="rId27"/>
    <p:sldId id="359" r:id="rId28"/>
    <p:sldId id="263" r:id="rId29"/>
    <p:sldId id="293" r:id="rId30"/>
    <p:sldId id="294" r:id="rId31"/>
    <p:sldId id="295" r:id="rId32"/>
    <p:sldId id="266" r:id="rId33"/>
    <p:sldId id="336" r:id="rId34"/>
    <p:sldId id="337" r:id="rId35"/>
    <p:sldId id="321" r:id="rId36"/>
    <p:sldId id="323" r:id="rId37"/>
    <p:sldId id="324" r:id="rId38"/>
    <p:sldId id="338" r:id="rId39"/>
    <p:sldId id="340" r:id="rId40"/>
    <p:sldId id="339" r:id="rId41"/>
    <p:sldId id="296" r:id="rId42"/>
    <p:sldId id="341" r:id="rId43"/>
    <p:sldId id="265" r:id="rId44"/>
    <p:sldId id="268" r:id="rId45"/>
    <p:sldId id="267" r:id="rId46"/>
    <p:sldId id="342" r:id="rId47"/>
    <p:sldId id="270" r:id="rId48"/>
    <p:sldId id="343" r:id="rId49"/>
    <p:sldId id="344" r:id="rId50"/>
    <p:sldId id="345" r:id="rId51"/>
    <p:sldId id="346" r:id="rId52"/>
    <p:sldId id="273" r:id="rId53"/>
    <p:sldId id="276" r:id="rId54"/>
    <p:sldId id="347" r:id="rId55"/>
    <p:sldId id="348" r:id="rId56"/>
    <p:sldId id="349" r:id="rId57"/>
    <p:sldId id="350" r:id="rId58"/>
    <p:sldId id="352" r:id="rId59"/>
    <p:sldId id="351" r:id="rId60"/>
    <p:sldId id="353" r:id="rId61"/>
    <p:sldId id="271" r:id="rId62"/>
  </p:sldIdLst>
  <p:sldSz cx="12192000" cy="6858000"/>
  <p:notesSz cx="6858000" cy="9144000"/>
  <p:embeddedFontLst>
    <p:embeddedFont>
      <p:font typeface="Calibri" panose="020F0502020204030204" pitchFamily="34" charset="0"/>
      <p:regular r:id="rId64"/>
      <p:bold r:id="rId65"/>
      <p:italic r:id="rId66"/>
      <p:boldItalic r:id="rId67"/>
    </p:embeddedFont>
    <p:embeddedFont>
      <p:font typeface="Gill Sans" panose="020B0604020202020204" charset="0"/>
      <p:regular r:id="rId68"/>
      <p:bold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0" roundtripDataSignature="AMtx7mjY2Xc03lX2yJl6Zh/vTxb2ci4Zr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na Marsack" initials="CM" lastIdx="1" clrIdx="0">
    <p:extLst>
      <p:ext uri="{19B8F6BF-5375-455C-9EA6-DF929625EA0E}">
        <p15:presenceInfo xmlns:p15="http://schemas.microsoft.com/office/powerpoint/2012/main" userId="689cef8c4b265f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104" autoAdjust="0"/>
  </p:normalViewPr>
  <p:slideViewPr>
    <p:cSldViewPr snapToGrid="0">
      <p:cViewPr varScale="1">
        <p:scale>
          <a:sx n="58" d="100"/>
          <a:sy n="58" d="100"/>
        </p:scale>
        <p:origin x="161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3.fntdata"/><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1.fntdata"/><Relationship Id="rId69"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customschemas.google.com/relationships/presentationmetadata" Target="meta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2.fntdata"/><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2-19T15:09:41.229" idx="1">
    <p:pos x="7680" y="0"/>
    <p:text/>
    <p:extLst>
      <p:ext uri="{C676402C-5697-4E1C-873F-D02D1690AC5C}">
        <p15:threadingInfo xmlns:p15="http://schemas.microsoft.com/office/powerpoint/2012/main" timeZoneBias="30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129876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8269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5797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27279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6139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1130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From McGinley &amp; Marsack-</a:t>
            </a:r>
            <a:r>
              <a:rPr lang="en-US" dirty="0" err="1"/>
              <a:t>Topolewski</a:t>
            </a:r>
            <a:r>
              <a:rPr lang="en-US" dirty="0"/>
              <a:t> paper:</a:t>
            </a:r>
          </a:p>
          <a:p>
            <a:endParaRPr lang="en-US" dirty="0"/>
          </a:p>
          <a:p>
            <a:r>
              <a:rPr lang="en-US" dirty="0"/>
              <a:t>The leading causes of death for individuals with developmental disabilities are now similar to those found in the general population, including: respiratory disease, heart and circulatory disorders, and cancer (</a:t>
            </a:r>
            <a:r>
              <a:rPr lang="en-US" dirty="0" err="1"/>
              <a:t>Landes</a:t>
            </a:r>
            <a:r>
              <a:rPr lang="en-US" dirty="0"/>
              <a:t> et al., 2019; </a:t>
            </a:r>
            <a:r>
              <a:rPr lang="en-US" dirty="0" err="1"/>
              <a:t>Tuffrey-Wijne</a:t>
            </a:r>
            <a:r>
              <a:rPr lang="en-US" dirty="0"/>
              <a:t> et al., 2016). The life expectancy of individuals with developmental disabilities has increased in recent years, with the average lifespan now ranging from early 50s to 60s with variability often attributable to the severity of the developmental disability and other co-occurring conditions (Lauer &amp; McCallion, 2015). Older adults with developmental disabilities, however, seem to remain at greater risk for premature and avoidable death when compared to the general population (</a:t>
            </a:r>
            <a:r>
              <a:rPr lang="en-US" dirty="0" err="1"/>
              <a:t>Landes</a:t>
            </a:r>
            <a:r>
              <a:rPr lang="en-US" dirty="0"/>
              <a:t> et al., 2021).</a:t>
            </a:r>
          </a:p>
          <a:p>
            <a:pPr marL="0" lvl="0" indent="0" algn="l" rtl="0">
              <a:spcBef>
                <a:spcPts val="0"/>
              </a:spcBef>
              <a:spcAft>
                <a:spcPts val="0"/>
              </a:spcAft>
              <a:buNone/>
            </a:pPr>
            <a:endParaRPr dirty="0"/>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4301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8684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en-US" dirty="0"/>
              <a:t>From McGinley &amp; Marsack paper</a:t>
            </a:r>
          </a:p>
          <a:p>
            <a:endParaRPr lang="en-US" dirty="0"/>
          </a:p>
          <a:p>
            <a:r>
              <a:rPr lang="en-US" dirty="0"/>
              <a:t>unique factors disproportionately shape the experiences of people with developmental disabilities at the end of life, including: behavioral health needs, complex comorbidities, and polypharmacy (Nicholas et al., 2017; </a:t>
            </a:r>
            <a:r>
              <a:rPr lang="en-US" dirty="0" err="1"/>
              <a:t>O’Dwyer</a:t>
            </a:r>
            <a:r>
              <a:rPr lang="en-US" dirty="0"/>
              <a:t> et al., 2016; </a:t>
            </a:r>
            <a:r>
              <a:rPr lang="en-US" dirty="0" err="1"/>
              <a:t>Tuffrey-Wijne</a:t>
            </a:r>
            <a:r>
              <a:rPr lang="en-US" dirty="0"/>
              <a:t> et al., 2016). Botsford (2000) noted several other individual-level factors that influence the response of people with developmental disabilities to death and dying, including: past learning and experience, intellect, communication skills, and family and staff perceptions of both the person and the circumstances of serious illness.</a:t>
            </a:r>
          </a:p>
          <a:p>
            <a:pPr marL="0" lvl="0" indent="0" algn="l" rtl="0">
              <a:spcBef>
                <a:spcPts val="0"/>
              </a:spcBef>
              <a:spcAft>
                <a:spcPts val="0"/>
              </a:spcAft>
              <a:buNone/>
            </a:pPr>
            <a:endParaRPr dirty="0"/>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1019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0578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7408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2709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5488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a:ea typeface="Arial"/>
                <a:cs typeface="Arial"/>
                <a:sym typeface="Arial"/>
              </a:rPr>
              <a:t>Federally legislated Medicaid requirements for recipients with intellectual and/or</a:t>
            </a:r>
            <a:br>
              <a:rPr lang="en-US" dirty="0"/>
            </a:br>
            <a:r>
              <a:rPr lang="en-US" dirty="0">
                <a:latin typeface="Arial"/>
                <a:ea typeface="Arial"/>
                <a:cs typeface="Arial"/>
                <a:sym typeface="Arial"/>
              </a:rPr>
              <a:t>developmental disabilities (IDD) to have a person-centered plan (PCP) do not specifically state</a:t>
            </a:r>
            <a:br>
              <a:rPr lang="en-US" dirty="0"/>
            </a:br>
            <a:r>
              <a:rPr lang="en-US" dirty="0">
                <a:latin typeface="Arial"/>
                <a:ea typeface="Arial"/>
                <a:cs typeface="Arial"/>
                <a:sym typeface="Arial"/>
              </a:rPr>
              <a:t>that advanced care plans (ACP) be a component of the plan. However, coronavirus disease</a:t>
            </a:r>
            <a:br>
              <a:rPr lang="en-US" dirty="0"/>
            </a:br>
            <a:r>
              <a:rPr lang="en-US" dirty="0">
                <a:latin typeface="Arial"/>
                <a:ea typeface="Arial"/>
                <a:cs typeface="Arial"/>
                <a:sym typeface="Arial"/>
              </a:rPr>
              <a:t>2019 (COVID-19) has provided a salient reminder of the importance of incorporating ACP</a:t>
            </a:r>
            <a:br>
              <a:rPr lang="en-US" dirty="0"/>
            </a:br>
            <a:r>
              <a:rPr lang="en-US" dirty="0">
                <a:latin typeface="Arial"/>
                <a:ea typeface="Arial"/>
                <a:cs typeface="Arial"/>
                <a:sym typeface="Arial"/>
              </a:rPr>
              <a:t>within the PCP for people who have IDD. As demonstrated by situations arising from COVID-</a:t>
            </a:r>
            <a:br>
              <a:rPr lang="en-US" dirty="0"/>
            </a:br>
            <a:r>
              <a:rPr lang="en-US" dirty="0">
                <a:latin typeface="Arial"/>
                <a:ea typeface="Arial"/>
                <a:cs typeface="Arial"/>
                <a:sym typeface="Arial"/>
              </a:rPr>
              <a:t>19, emergencies and crises can dramatically alter access to care for people with IDD. This</a:t>
            </a:r>
            <a:br>
              <a:rPr lang="en-US" dirty="0"/>
            </a:br>
            <a:r>
              <a:rPr lang="en-US" dirty="0">
                <a:latin typeface="Arial"/>
                <a:ea typeface="Arial"/>
                <a:cs typeface="Arial"/>
                <a:sym typeface="Arial"/>
              </a:rPr>
              <a:t>paper synthesizes results from an environmental scan related to ACP for adults with IDD.</a:t>
            </a:r>
            <a:br>
              <a:rPr lang="en-US" dirty="0"/>
            </a:br>
            <a:r>
              <a:rPr lang="en-US" dirty="0">
                <a:latin typeface="Arial"/>
                <a:ea typeface="Arial"/>
                <a:cs typeface="Arial"/>
                <a:sym typeface="Arial"/>
              </a:rPr>
              <a:t>Findings suggest that the use of ACP, particularly when such planning processes result in the</a:t>
            </a:r>
            <a:br>
              <a:rPr lang="en-US" dirty="0"/>
            </a:br>
            <a:r>
              <a:rPr lang="en-US" dirty="0">
                <a:latin typeface="Arial"/>
                <a:ea typeface="Arial"/>
                <a:cs typeface="Arial"/>
                <a:sym typeface="Arial"/>
              </a:rPr>
              <a:t>delineation of roles and documentation of preferences, can be helpful in mitigating the impact</a:t>
            </a:r>
            <a:br>
              <a:rPr lang="en-US" dirty="0"/>
            </a:br>
            <a:r>
              <a:rPr lang="en-US" dirty="0">
                <a:latin typeface="Arial"/>
                <a:ea typeface="Arial"/>
                <a:cs typeface="Arial"/>
                <a:sym typeface="Arial"/>
              </a:rPr>
              <a:t>of these crisis situations on the person with IDD and their caregivers.</a:t>
            </a:r>
            <a:endParaRPr lang="en-US" dirty="0"/>
          </a:p>
          <a:p>
            <a:pPr marL="0" lvl="0" indent="0" algn="l" rtl="0">
              <a:spcBef>
                <a:spcPts val="0"/>
              </a:spcBef>
              <a:spcAft>
                <a:spcPts val="0"/>
              </a:spcAft>
              <a:buNone/>
            </a:pPr>
            <a:endParaRPr dirty="0"/>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92818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8984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1240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0659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47516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a:t>
            </a:r>
            <a:endParaRPr/>
          </a:p>
        </p:txBody>
      </p:sp>
      <p:sp>
        <p:nvSpPr>
          <p:cNvPr id="215" name="Google Shape;21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14422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1677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a:ea typeface="Arial"/>
                <a:cs typeface="Arial"/>
                <a:sym typeface="Arial"/>
              </a:rPr>
              <a:t>Federally legislated Medicaid requirements for recipients with intellectual and/or</a:t>
            </a:r>
            <a:br>
              <a:rPr lang="en-US" dirty="0"/>
            </a:br>
            <a:r>
              <a:rPr lang="en-US" dirty="0">
                <a:latin typeface="Arial"/>
                <a:ea typeface="Arial"/>
                <a:cs typeface="Arial"/>
                <a:sym typeface="Arial"/>
              </a:rPr>
              <a:t>developmental disabilities (IDD) to have a person-centered plan (PCP) do not specifically state</a:t>
            </a:r>
            <a:br>
              <a:rPr lang="en-US" dirty="0"/>
            </a:br>
            <a:r>
              <a:rPr lang="en-US" dirty="0">
                <a:latin typeface="Arial"/>
                <a:ea typeface="Arial"/>
                <a:cs typeface="Arial"/>
                <a:sym typeface="Arial"/>
              </a:rPr>
              <a:t>that advanced care plans (ACP) be a component of the plan. However, coronavirus disease</a:t>
            </a:r>
            <a:br>
              <a:rPr lang="en-US" dirty="0"/>
            </a:br>
            <a:r>
              <a:rPr lang="en-US" dirty="0">
                <a:latin typeface="Arial"/>
                <a:ea typeface="Arial"/>
                <a:cs typeface="Arial"/>
                <a:sym typeface="Arial"/>
              </a:rPr>
              <a:t>2019 (COVID-19) has provided a salient reminder of the importance of incorporating ACP</a:t>
            </a:r>
            <a:br>
              <a:rPr lang="en-US" dirty="0"/>
            </a:br>
            <a:r>
              <a:rPr lang="en-US" dirty="0">
                <a:latin typeface="Arial"/>
                <a:ea typeface="Arial"/>
                <a:cs typeface="Arial"/>
                <a:sym typeface="Arial"/>
              </a:rPr>
              <a:t>within the PCP for people who have IDD. As demonstrated by situations arising from COVID-</a:t>
            </a:r>
            <a:br>
              <a:rPr lang="en-US" dirty="0"/>
            </a:br>
            <a:r>
              <a:rPr lang="en-US" dirty="0">
                <a:latin typeface="Arial"/>
                <a:ea typeface="Arial"/>
                <a:cs typeface="Arial"/>
                <a:sym typeface="Arial"/>
              </a:rPr>
              <a:t>19, emergencies and crises can dramatically alter access to care for people with IDD. This</a:t>
            </a:r>
            <a:br>
              <a:rPr lang="en-US" dirty="0"/>
            </a:br>
            <a:r>
              <a:rPr lang="en-US" dirty="0">
                <a:latin typeface="Arial"/>
                <a:ea typeface="Arial"/>
                <a:cs typeface="Arial"/>
                <a:sym typeface="Arial"/>
              </a:rPr>
              <a:t>paper synthesizes results from an environmental scan related to ACP for adults with IDD.</a:t>
            </a:r>
            <a:br>
              <a:rPr lang="en-US" dirty="0"/>
            </a:br>
            <a:r>
              <a:rPr lang="en-US" dirty="0">
                <a:latin typeface="Arial"/>
                <a:ea typeface="Arial"/>
                <a:cs typeface="Arial"/>
                <a:sym typeface="Arial"/>
              </a:rPr>
              <a:t>Findings suggest that the use of ACP, particularly when such planning processes result in the</a:t>
            </a:r>
            <a:br>
              <a:rPr lang="en-US" dirty="0"/>
            </a:br>
            <a:r>
              <a:rPr lang="en-US" dirty="0">
                <a:latin typeface="Arial"/>
                <a:ea typeface="Arial"/>
                <a:cs typeface="Arial"/>
                <a:sym typeface="Arial"/>
              </a:rPr>
              <a:t>delineation of roles and documentation of preferences, can be helpful in mitigating the impact</a:t>
            </a:r>
            <a:br>
              <a:rPr lang="en-US" dirty="0"/>
            </a:br>
            <a:r>
              <a:rPr lang="en-US" dirty="0">
                <a:latin typeface="Arial"/>
                <a:ea typeface="Arial"/>
                <a:cs typeface="Arial"/>
                <a:sym typeface="Arial"/>
              </a:rPr>
              <a:t>of these crisis situations on the person with IDD and their caregivers.</a:t>
            </a:r>
            <a:endParaRPr lang="en-US" dirty="0"/>
          </a:p>
          <a:p>
            <a:pPr marL="0" lvl="0" indent="0" algn="l" rtl="0">
              <a:spcBef>
                <a:spcPts val="0"/>
              </a:spcBef>
              <a:spcAft>
                <a:spcPts val="0"/>
              </a:spcAft>
              <a:buNone/>
            </a:pPr>
            <a:endParaRPr dirty="0"/>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3075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Reacting, fixating on a thought; being stuck in a perpetual cycle</a:t>
            </a:r>
            <a:endParaRPr/>
          </a:p>
        </p:txBody>
      </p:sp>
      <p:sp>
        <p:nvSpPr>
          <p:cNvPr id="287" name="Google Shape;28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Federally legislated Medicaid requirements for recipients with intellectual and/or</a:t>
            </a:r>
            <a:br>
              <a:rPr lang="en-US"/>
            </a:br>
            <a:r>
              <a:rPr lang="en-US">
                <a:latin typeface="Arial"/>
                <a:ea typeface="Arial"/>
                <a:cs typeface="Arial"/>
                <a:sym typeface="Arial"/>
              </a:rPr>
              <a:t>developmental disabilities (IDD) to have a person-centered plan (PCP) do not specifically state</a:t>
            </a:r>
            <a:br>
              <a:rPr lang="en-US"/>
            </a:br>
            <a:r>
              <a:rPr lang="en-US">
                <a:latin typeface="Arial"/>
                <a:ea typeface="Arial"/>
                <a:cs typeface="Arial"/>
                <a:sym typeface="Arial"/>
              </a:rPr>
              <a:t>that advanced care plans (ACP) be a component of the plan. However, coronavirus disease</a:t>
            </a:r>
            <a:br>
              <a:rPr lang="en-US"/>
            </a:br>
            <a:r>
              <a:rPr lang="en-US">
                <a:latin typeface="Arial"/>
                <a:ea typeface="Arial"/>
                <a:cs typeface="Arial"/>
                <a:sym typeface="Arial"/>
              </a:rPr>
              <a:t>2019 (COVID-19) has provided a salient reminder of the importance of incorporating ACP</a:t>
            </a:r>
            <a:br>
              <a:rPr lang="en-US"/>
            </a:br>
            <a:r>
              <a:rPr lang="en-US">
                <a:latin typeface="Arial"/>
                <a:ea typeface="Arial"/>
                <a:cs typeface="Arial"/>
                <a:sym typeface="Arial"/>
              </a:rPr>
              <a:t>within the PCP for people who have IDD. As demonstrated by situations arising from COVID-</a:t>
            </a:r>
            <a:br>
              <a:rPr lang="en-US"/>
            </a:br>
            <a:r>
              <a:rPr lang="en-US">
                <a:latin typeface="Arial"/>
                <a:ea typeface="Arial"/>
                <a:cs typeface="Arial"/>
                <a:sym typeface="Arial"/>
              </a:rPr>
              <a:t>19, emergencies and crises can dramatically alter access to care for people with IDD. This</a:t>
            </a:r>
            <a:br>
              <a:rPr lang="en-US"/>
            </a:br>
            <a:r>
              <a:rPr lang="en-US">
                <a:latin typeface="Arial"/>
                <a:ea typeface="Arial"/>
                <a:cs typeface="Arial"/>
                <a:sym typeface="Arial"/>
              </a:rPr>
              <a:t>paper synthesizes results from an environmental scan related to ACP for adults with IDD.</a:t>
            </a:r>
            <a:br>
              <a:rPr lang="en-US"/>
            </a:br>
            <a:r>
              <a:rPr lang="en-US">
                <a:latin typeface="Arial"/>
                <a:ea typeface="Arial"/>
                <a:cs typeface="Arial"/>
                <a:sym typeface="Arial"/>
              </a:rPr>
              <a:t>Findings suggest that the use of ACP, particularly when such planning processes result in the</a:t>
            </a:r>
            <a:br>
              <a:rPr lang="en-US"/>
            </a:br>
            <a:r>
              <a:rPr lang="en-US">
                <a:latin typeface="Arial"/>
                <a:ea typeface="Arial"/>
                <a:cs typeface="Arial"/>
                <a:sym typeface="Arial"/>
              </a:rPr>
              <a:t>delineation of roles and documentation of preferences, can be helpful in mitigating the impact</a:t>
            </a:r>
            <a:br>
              <a:rPr lang="en-US"/>
            </a:br>
            <a:r>
              <a:rPr lang="en-US">
                <a:latin typeface="Arial"/>
                <a:ea typeface="Arial"/>
                <a:cs typeface="Arial"/>
                <a:sym typeface="Arial"/>
              </a:rPr>
              <a:t>of these crisis situations on the person with IDD and their caregivers.</a:t>
            </a:r>
            <a:endParaRPr/>
          </a:p>
        </p:txBody>
      </p:sp>
      <p:sp>
        <p:nvSpPr>
          <p:cNvPr id="314" name="Google Shape;314;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3695607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Arial"/>
                <a:ea typeface="Arial"/>
                <a:cs typeface="Arial"/>
                <a:sym typeface="Arial"/>
              </a:rPr>
              <a:t>Federally legislated Medicaid requirements for recipients with intellectual and/or</a:t>
            </a:r>
            <a:br>
              <a:rPr lang="en-US" dirty="0"/>
            </a:br>
            <a:r>
              <a:rPr lang="en-US" dirty="0">
                <a:latin typeface="Arial"/>
                <a:ea typeface="Arial"/>
                <a:cs typeface="Arial"/>
                <a:sym typeface="Arial"/>
              </a:rPr>
              <a:t>developmental disabilities (IDD) to have a person-centered plan (PCP) do not specifically state</a:t>
            </a:r>
            <a:br>
              <a:rPr lang="en-US" dirty="0"/>
            </a:br>
            <a:r>
              <a:rPr lang="en-US" dirty="0">
                <a:latin typeface="Arial"/>
                <a:ea typeface="Arial"/>
                <a:cs typeface="Arial"/>
                <a:sym typeface="Arial"/>
              </a:rPr>
              <a:t>that advanced care plans (ACP) be a component of the plan. However, coronavirus disease</a:t>
            </a:r>
            <a:br>
              <a:rPr lang="en-US" dirty="0"/>
            </a:br>
            <a:r>
              <a:rPr lang="en-US" dirty="0">
                <a:latin typeface="Arial"/>
                <a:ea typeface="Arial"/>
                <a:cs typeface="Arial"/>
                <a:sym typeface="Arial"/>
              </a:rPr>
              <a:t>2019 (COVID-19) has provided a salient reminder of the importance of incorporating ACP</a:t>
            </a:r>
            <a:br>
              <a:rPr lang="en-US" dirty="0"/>
            </a:br>
            <a:r>
              <a:rPr lang="en-US" dirty="0">
                <a:latin typeface="Arial"/>
                <a:ea typeface="Arial"/>
                <a:cs typeface="Arial"/>
                <a:sym typeface="Arial"/>
              </a:rPr>
              <a:t>within the PCP for people who have IDD. As demonstrated by situations arising from COVID-</a:t>
            </a:r>
            <a:br>
              <a:rPr lang="en-US" dirty="0"/>
            </a:br>
            <a:r>
              <a:rPr lang="en-US" dirty="0">
                <a:latin typeface="Arial"/>
                <a:ea typeface="Arial"/>
                <a:cs typeface="Arial"/>
                <a:sym typeface="Arial"/>
              </a:rPr>
              <a:t>19, emergencies and crises can dramatically alter access to care for people with IDD. This</a:t>
            </a:r>
            <a:br>
              <a:rPr lang="en-US" dirty="0"/>
            </a:br>
            <a:r>
              <a:rPr lang="en-US" dirty="0">
                <a:latin typeface="Arial"/>
                <a:ea typeface="Arial"/>
                <a:cs typeface="Arial"/>
                <a:sym typeface="Arial"/>
              </a:rPr>
              <a:t>paper synthesizes results from an environmental scan related to ACP for adults with IDD.</a:t>
            </a:r>
            <a:br>
              <a:rPr lang="en-US" dirty="0"/>
            </a:br>
            <a:r>
              <a:rPr lang="en-US" dirty="0">
                <a:latin typeface="Arial"/>
                <a:ea typeface="Arial"/>
                <a:cs typeface="Arial"/>
                <a:sym typeface="Arial"/>
              </a:rPr>
              <a:t>Findings suggest that the use of ACP, particularly when such planning processes result in the</a:t>
            </a:r>
            <a:br>
              <a:rPr lang="en-US" dirty="0"/>
            </a:br>
            <a:r>
              <a:rPr lang="en-US" dirty="0">
                <a:latin typeface="Arial"/>
                <a:ea typeface="Arial"/>
                <a:cs typeface="Arial"/>
                <a:sym typeface="Arial"/>
              </a:rPr>
              <a:t>delineation of roles and documentation of preferences, can be helpful in mitigating the impact</a:t>
            </a:r>
            <a:br>
              <a:rPr lang="en-US" dirty="0"/>
            </a:br>
            <a:r>
              <a:rPr lang="en-US" dirty="0">
                <a:latin typeface="Arial"/>
                <a:ea typeface="Arial"/>
                <a:cs typeface="Arial"/>
                <a:sym typeface="Arial"/>
              </a:rPr>
              <a:t>of these crisis situations on the person with IDD and their caregivers.</a:t>
            </a:r>
            <a:endParaRPr dirty="0"/>
          </a:p>
        </p:txBody>
      </p:sp>
      <p:sp>
        <p:nvSpPr>
          <p:cNvPr id="362" name="Google Shape;36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62" name="Google Shape;36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extLst>
      <p:ext uri="{BB962C8B-B14F-4D97-AF65-F5344CB8AC3E}">
        <p14:creationId xmlns:p14="http://schemas.microsoft.com/office/powerpoint/2010/main" val="1473096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69929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Reacting, fixating on a thought; being stuck in a perpetual cycle</a:t>
            </a:r>
            <a:endParaRPr/>
          </a:p>
        </p:txBody>
      </p:sp>
      <p:sp>
        <p:nvSpPr>
          <p:cNvPr id="287" name="Google Shape;28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7200572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Reacting, fixating on a thought; being stuck in a perpetual cycle</a:t>
            </a:r>
            <a:endParaRPr/>
          </a:p>
        </p:txBody>
      </p:sp>
      <p:sp>
        <p:nvSpPr>
          <p:cNvPr id="287" name="Google Shape;28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extLst>
      <p:ext uri="{BB962C8B-B14F-4D97-AF65-F5344CB8AC3E}">
        <p14:creationId xmlns:p14="http://schemas.microsoft.com/office/powerpoint/2010/main" val="3765506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41368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7906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1" name="Google Shape;15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a:ea typeface="Arial"/>
                <a:cs typeface="Arial"/>
                <a:sym typeface="Arial"/>
              </a:rPr>
              <a:t>Federally legislated Medicaid requirements for recipients with intellectual and/or</a:t>
            </a:r>
            <a:br>
              <a:rPr lang="en-US" dirty="0"/>
            </a:br>
            <a:r>
              <a:rPr lang="en-US" dirty="0">
                <a:latin typeface="Arial"/>
                <a:ea typeface="Arial"/>
                <a:cs typeface="Arial"/>
                <a:sym typeface="Arial"/>
              </a:rPr>
              <a:t>developmental disabilities (IDD) to have a person-centered plan (PCP) do not specifically state</a:t>
            </a:r>
            <a:br>
              <a:rPr lang="en-US" dirty="0"/>
            </a:br>
            <a:r>
              <a:rPr lang="en-US" dirty="0">
                <a:latin typeface="Arial"/>
                <a:ea typeface="Arial"/>
                <a:cs typeface="Arial"/>
                <a:sym typeface="Arial"/>
              </a:rPr>
              <a:t>that advanced care plans (ACP) be a component of the plan. However, coronavirus disease</a:t>
            </a:r>
            <a:br>
              <a:rPr lang="en-US" dirty="0"/>
            </a:br>
            <a:r>
              <a:rPr lang="en-US" dirty="0">
                <a:latin typeface="Arial"/>
                <a:ea typeface="Arial"/>
                <a:cs typeface="Arial"/>
                <a:sym typeface="Arial"/>
              </a:rPr>
              <a:t>2019 (COVID-19) has provided a salient reminder of the importance of incorporating ACP</a:t>
            </a:r>
            <a:br>
              <a:rPr lang="en-US" dirty="0"/>
            </a:br>
            <a:r>
              <a:rPr lang="en-US" dirty="0">
                <a:latin typeface="Arial"/>
                <a:ea typeface="Arial"/>
                <a:cs typeface="Arial"/>
                <a:sym typeface="Arial"/>
              </a:rPr>
              <a:t>within the PCP for people who have IDD. As demonstrated by situations arising from COVID-</a:t>
            </a:r>
            <a:br>
              <a:rPr lang="en-US" dirty="0"/>
            </a:br>
            <a:r>
              <a:rPr lang="en-US" dirty="0">
                <a:latin typeface="Arial"/>
                <a:ea typeface="Arial"/>
                <a:cs typeface="Arial"/>
                <a:sym typeface="Arial"/>
              </a:rPr>
              <a:t>19, emergencies and crises can dramatically alter access to care for people with IDD. This</a:t>
            </a:r>
            <a:br>
              <a:rPr lang="en-US" dirty="0"/>
            </a:br>
            <a:r>
              <a:rPr lang="en-US" dirty="0">
                <a:latin typeface="Arial"/>
                <a:ea typeface="Arial"/>
                <a:cs typeface="Arial"/>
                <a:sym typeface="Arial"/>
              </a:rPr>
              <a:t>paper synthesizes results from an environmental scan related to ACP for adults with IDD.</a:t>
            </a:r>
            <a:br>
              <a:rPr lang="en-US" dirty="0"/>
            </a:br>
            <a:r>
              <a:rPr lang="en-US" dirty="0">
                <a:latin typeface="Arial"/>
                <a:ea typeface="Arial"/>
                <a:cs typeface="Arial"/>
                <a:sym typeface="Arial"/>
              </a:rPr>
              <a:t>Findings suggest that the use of ACP, particularly when such planning processes result in the</a:t>
            </a:r>
            <a:br>
              <a:rPr lang="en-US" dirty="0"/>
            </a:br>
            <a:r>
              <a:rPr lang="en-US" dirty="0">
                <a:latin typeface="Arial"/>
                <a:ea typeface="Arial"/>
                <a:cs typeface="Arial"/>
                <a:sym typeface="Arial"/>
              </a:rPr>
              <a:t>delineation of roles and documentation of preferences, can be helpful in mitigating the impact</a:t>
            </a:r>
            <a:br>
              <a:rPr lang="en-US" dirty="0"/>
            </a:br>
            <a:r>
              <a:rPr lang="en-US" dirty="0">
                <a:latin typeface="Arial"/>
                <a:ea typeface="Arial"/>
                <a:cs typeface="Arial"/>
                <a:sym typeface="Arial"/>
              </a:rPr>
              <a:t>of these crisis situations on the person with IDD and their caregivers.</a:t>
            </a:r>
            <a:endParaRPr lang="en-US" dirty="0"/>
          </a:p>
          <a:p>
            <a:pPr marL="0" lvl="0" indent="0" algn="l" rtl="0">
              <a:spcBef>
                <a:spcPts val="0"/>
              </a:spcBef>
              <a:spcAft>
                <a:spcPts val="0"/>
              </a:spcAft>
              <a:buNone/>
            </a:pPr>
            <a:endParaRPr dirty="0"/>
          </a:p>
        </p:txBody>
      </p:sp>
      <p:sp>
        <p:nvSpPr>
          <p:cNvPr id="166" name="Google Shape;16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25"/>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5"/>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5"/>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22" name="Google Shape;22;p25"/>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5"/>
          <p:cNvSpPr txBox="1">
            <a:spLocks noGrp="1"/>
          </p:cNvSpPr>
          <p:nvPr>
            <p:ph type="sldNum" idx="12"/>
          </p:nvPr>
        </p:nvSpPr>
        <p:spPr>
          <a:xfrm>
            <a:off x="10558300" y="5956137"/>
            <a:ext cx="10525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2"/>
        <p:cNvGrpSpPr/>
        <p:nvPr/>
      </p:nvGrpSpPr>
      <p:grpSpPr>
        <a:xfrm>
          <a:off x="0" y="0"/>
          <a:ext cx="0" cy="0"/>
          <a:chOff x="0" y="0"/>
          <a:chExt cx="0" cy="0"/>
        </a:xfrm>
      </p:grpSpPr>
      <p:sp>
        <p:nvSpPr>
          <p:cNvPr id="83" name="Google Shape;83;p36"/>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6"/>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6"/>
          <p:cNvSpPr txBox="1">
            <a:spLocks noGrp="1"/>
          </p:cNvSpPr>
          <p:nvPr>
            <p:ph type="body" idx="1"/>
          </p:nvPr>
        </p:nvSpPr>
        <p:spPr>
          <a:xfrm rot="5400000">
            <a:off x="4334603" y="-1417408"/>
            <a:ext cx="3522794" cy="11029616"/>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22072" algn="l">
              <a:spcBef>
                <a:spcPts val="600"/>
              </a:spcBef>
              <a:spcAft>
                <a:spcPts val="0"/>
              </a:spcAft>
              <a:buSzPts val="1472"/>
              <a:buChar char="◼"/>
              <a:defRPr/>
            </a:lvl2pPr>
            <a:lvl3pPr marL="1371600" lvl="2" indent="-310388" algn="l">
              <a:spcBef>
                <a:spcPts val="600"/>
              </a:spcBef>
              <a:spcAft>
                <a:spcPts val="0"/>
              </a:spcAft>
              <a:buSzPts val="1288"/>
              <a:buChar char="◼"/>
              <a:defRPr/>
            </a:lvl3pPr>
            <a:lvl4pPr marL="1828800" lvl="3" indent="-298703" algn="l">
              <a:spcBef>
                <a:spcPts val="600"/>
              </a:spcBef>
              <a:spcAft>
                <a:spcPts val="0"/>
              </a:spcAft>
              <a:buSzPts val="1104"/>
              <a:buChar char="◼"/>
              <a:defRPr/>
            </a:lvl4pPr>
            <a:lvl5pPr marL="2286000" lvl="4" indent="-298704" algn="l">
              <a:spcBef>
                <a:spcPts val="600"/>
              </a:spcBef>
              <a:spcAft>
                <a:spcPts val="0"/>
              </a:spcAft>
              <a:buSzPts val="1104"/>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86" name="Google Shape;86;p3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6"/>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6"/>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9"/>
        <p:cNvGrpSpPr/>
        <p:nvPr/>
      </p:nvGrpSpPr>
      <p:grpSpPr>
        <a:xfrm>
          <a:off x="0" y="0"/>
          <a:ext cx="0" cy="0"/>
          <a:chOff x="0" y="0"/>
          <a:chExt cx="0" cy="0"/>
        </a:xfrm>
      </p:grpSpPr>
      <p:sp>
        <p:nvSpPr>
          <p:cNvPr id="90" name="Google Shape;90;p37"/>
          <p:cNvSpPr/>
          <p:nvPr/>
        </p:nvSpPr>
        <p:spPr>
          <a:xfrm>
            <a:off x="8839201" y="599725"/>
            <a:ext cx="2906817" cy="581695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7"/>
          <p:cNvSpPr txBox="1">
            <a:spLocks noGrp="1"/>
          </p:cNvSpPr>
          <p:nvPr>
            <p:ph type="title"/>
          </p:nvPr>
        </p:nvSpPr>
        <p:spPr>
          <a:xfrm rot="5400000">
            <a:off x="7249746" y="2265181"/>
            <a:ext cx="5183073" cy="200416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7"/>
          <p:cNvSpPr txBox="1">
            <a:spLocks noGrp="1"/>
          </p:cNvSpPr>
          <p:nvPr>
            <p:ph type="body" idx="1"/>
          </p:nvPr>
        </p:nvSpPr>
        <p:spPr>
          <a:xfrm rot="5400000">
            <a:off x="2131526" y="-680877"/>
            <a:ext cx="5183073" cy="7896279"/>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93" name="Google Shape;93;p37"/>
          <p:cNvSpPr txBox="1">
            <a:spLocks noGrp="1"/>
          </p:cNvSpPr>
          <p:nvPr>
            <p:ph type="dt" idx="10"/>
          </p:nvPr>
        </p:nvSpPr>
        <p:spPr>
          <a:xfrm>
            <a:off x="8993673" y="5956137"/>
            <a:ext cx="1328141"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7"/>
          <p:cNvSpPr txBox="1">
            <a:spLocks noGrp="1"/>
          </p:cNvSpPr>
          <p:nvPr>
            <p:ph type="ftr" idx="11"/>
          </p:nvPr>
        </p:nvSpPr>
        <p:spPr>
          <a:xfrm>
            <a:off x="774923" y="5951811"/>
            <a:ext cx="7896279"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7"/>
          <p:cNvSpPr txBox="1">
            <a:spLocks noGrp="1"/>
          </p:cNvSpPr>
          <p:nvPr>
            <p:ph type="sldNum" idx="12"/>
          </p:nvPr>
        </p:nvSpPr>
        <p:spPr>
          <a:xfrm>
            <a:off x="10446615" y="5956137"/>
            <a:ext cx="116419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2D58AC"/>
                </a:solidFill>
                <a:latin typeface="Gill Sans"/>
                <a:ea typeface="Gill Sans"/>
                <a:cs typeface="Gill Sans"/>
                <a:sym typeface="Gill Sans"/>
              </a:defRPr>
            </a:lvl1pPr>
            <a:lvl2pPr marL="0" lvl="1" indent="0" algn="r">
              <a:spcBef>
                <a:spcPts val="0"/>
              </a:spcBef>
              <a:buNone/>
              <a:defRPr sz="900" b="0" i="0" u="none" strike="noStrike" cap="none">
                <a:solidFill>
                  <a:srgbClr val="2D58AC"/>
                </a:solidFill>
                <a:latin typeface="Gill Sans"/>
                <a:ea typeface="Gill Sans"/>
                <a:cs typeface="Gill Sans"/>
                <a:sym typeface="Gill Sans"/>
              </a:defRPr>
            </a:lvl2pPr>
            <a:lvl3pPr marL="0" lvl="2" indent="0" algn="r">
              <a:spcBef>
                <a:spcPts val="0"/>
              </a:spcBef>
              <a:buNone/>
              <a:defRPr sz="900" b="0" i="0" u="none" strike="noStrike" cap="none">
                <a:solidFill>
                  <a:srgbClr val="2D58AC"/>
                </a:solidFill>
                <a:latin typeface="Gill Sans"/>
                <a:ea typeface="Gill Sans"/>
                <a:cs typeface="Gill Sans"/>
                <a:sym typeface="Gill Sans"/>
              </a:defRPr>
            </a:lvl3pPr>
            <a:lvl4pPr marL="0" lvl="3" indent="0" algn="r">
              <a:spcBef>
                <a:spcPts val="0"/>
              </a:spcBef>
              <a:buNone/>
              <a:defRPr sz="900" b="0" i="0" u="none" strike="noStrike" cap="none">
                <a:solidFill>
                  <a:srgbClr val="2D58AC"/>
                </a:solidFill>
                <a:latin typeface="Gill Sans"/>
                <a:ea typeface="Gill Sans"/>
                <a:cs typeface="Gill Sans"/>
                <a:sym typeface="Gill Sans"/>
              </a:defRPr>
            </a:lvl4pPr>
            <a:lvl5pPr marL="0" lvl="4" indent="0" algn="r">
              <a:spcBef>
                <a:spcPts val="0"/>
              </a:spcBef>
              <a:buNone/>
              <a:defRPr sz="900" b="0" i="0" u="none" strike="noStrike" cap="none">
                <a:solidFill>
                  <a:srgbClr val="2D58AC"/>
                </a:solidFill>
                <a:latin typeface="Gill Sans"/>
                <a:ea typeface="Gill Sans"/>
                <a:cs typeface="Gill Sans"/>
                <a:sym typeface="Gill Sans"/>
              </a:defRPr>
            </a:lvl5pPr>
            <a:lvl6pPr marL="0" lvl="5" indent="0" algn="r">
              <a:spcBef>
                <a:spcPts val="0"/>
              </a:spcBef>
              <a:buNone/>
              <a:defRPr sz="900" b="0" i="0" u="none" strike="noStrike" cap="none">
                <a:solidFill>
                  <a:srgbClr val="2D58AC"/>
                </a:solidFill>
                <a:latin typeface="Gill Sans"/>
                <a:ea typeface="Gill Sans"/>
                <a:cs typeface="Gill Sans"/>
                <a:sym typeface="Gill Sans"/>
              </a:defRPr>
            </a:lvl6pPr>
            <a:lvl7pPr marL="0" lvl="6" indent="0" algn="r">
              <a:spcBef>
                <a:spcPts val="0"/>
              </a:spcBef>
              <a:buNone/>
              <a:defRPr sz="900" b="0" i="0" u="none" strike="noStrike" cap="none">
                <a:solidFill>
                  <a:srgbClr val="2D58AC"/>
                </a:solidFill>
                <a:latin typeface="Gill Sans"/>
                <a:ea typeface="Gill Sans"/>
                <a:cs typeface="Gill Sans"/>
                <a:sym typeface="Gill Sans"/>
              </a:defRPr>
            </a:lvl7pPr>
            <a:lvl8pPr marL="0" lvl="7" indent="0" algn="r">
              <a:spcBef>
                <a:spcPts val="0"/>
              </a:spcBef>
              <a:buNone/>
              <a:defRPr sz="900" b="0" i="0" u="none" strike="noStrike" cap="none">
                <a:solidFill>
                  <a:srgbClr val="2D58AC"/>
                </a:solidFill>
                <a:latin typeface="Gill Sans"/>
                <a:ea typeface="Gill Sans"/>
                <a:cs typeface="Gill Sans"/>
                <a:sym typeface="Gill Sans"/>
              </a:defRPr>
            </a:lvl8pPr>
            <a:lvl9pPr marL="0" lvl="8" indent="0" algn="r">
              <a:spcBef>
                <a:spcPts val="0"/>
              </a:spcBef>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9"/>
        <p:cNvGrpSpPr/>
        <p:nvPr/>
      </p:nvGrpSpPr>
      <p:grpSpPr>
        <a:xfrm>
          <a:off x="0" y="0"/>
          <a:ext cx="0" cy="0"/>
          <a:chOff x="0" y="0"/>
          <a:chExt cx="0" cy="0"/>
        </a:xfrm>
      </p:grpSpPr>
      <p:sp>
        <p:nvSpPr>
          <p:cNvPr id="20" name="Google Shape;20;p54"/>
          <p:cNvSpPr txBox="1">
            <a:spLocks noGrp="1"/>
          </p:cNvSpPr>
          <p:nvPr>
            <p:ph type="title"/>
          </p:nvPr>
        </p:nvSpPr>
        <p:spPr>
          <a:xfrm>
            <a:off x="685800" y="114047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85865"/>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4"/>
          <p:cNvSpPr txBox="1">
            <a:spLocks noGrp="1"/>
          </p:cNvSpPr>
          <p:nvPr>
            <p:ph type="body" idx="1"/>
          </p:nvPr>
        </p:nvSpPr>
        <p:spPr>
          <a:xfrm>
            <a:off x="685800" y="529808"/>
            <a:ext cx="6154271" cy="223837"/>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rgbClr val="67A33B"/>
              </a:buClr>
              <a:buSzPts val="1200"/>
              <a:buNone/>
              <a:defRPr sz="1200">
                <a:solidFill>
                  <a:srgbClr val="67A33B"/>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 name="Google Shape;22;p54"/>
          <p:cNvSpPr txBox="1">
            <a:spLocks noGrp="1"/>
          </p:cNvSpPr>
          <p:nvPr>
            <p:ph type="body" idx="2"/>
          </p:nvPr>
        </p:nvSpPr>
        <p:spPr>
          <a:xfrm>
            <a:off x="685800" y="2465388"/>
            <a:ext cx="5024437" cy="29130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485865"/>
              </a:buClr>
              <a:buSzPts val="1800"/>
              <a:buNone/>
              <a:defRPr/>
            </a:lvl1pPr>
            <a:lvl2pPr marL="914400" lvl="1" indent="-228600" algn="l">
              <a:lnSpc>
                <a:spcPct val="90000"/>
              </a:lnSpc>
              <a:spcBef>
                <a:spcPts val="500"/>
              </a:spcBef>
              <a:spcAft>
                <a:spcPts val="0"/>
              </a:spcAft>
              <a:buClr>
                <a:schemeClr val="dk1"/>
              </a:buClr>
              <a:buSzPts val="1800"/>
              <a:buNone/>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642276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
        <p:cNvGrpSpPr/>
        <p:nvPr/>
      </p:nvGrpSpPr>
      <p:grpSpPr>
        <a:xfrm>
          <a:off x="0" y="0"/>
          <a:ext cx="0" cy="0"/>
          <a:chOff x="0" y="0"/>
          <a:chExt cx="0" cy="0"/>
        </a:xfrm>
      </p:grpSpPr>
      <p:sp>
        <p:nvSpPr>
          <p:cNvPr id="24" name="Google Shape;24;p55"/>
          <p:cNvSpPr/>
          <p:nvPr/>
        </p:nvSpPr>
        <p:spPr>
          <a:xfrm>
            <a:off x="0" y="0"/>
            <a:ext cx="6096000" cy="6858000"/>
          </a:xfrm>
          <a:prstGeom prst="rect">
            <a:avLst/>
          </a:prstGeom>
          <a:solidFill>
            <a:srgbClr val="67A33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67A33B"/>
              </a:solidFill>
              <a:latin typeface="Calibri"/>
              <a:ea typeface="Calibri"/>
              <a:cs typeface="Calibri"/>
              <a:sym typeface="Calibri"/>
            </a:endParaRPr>
          </a:p>
        </p:txBody>
      </p:sp>
      <p:pic>
        <p:nvPicPr>
          <p:cNvPr id="25" name="Google Shape;25;p55"/>
          <p:cNvPicPr preferRelativeResize="0"/>
          <p:nvPr/>
        </p:nvPicPr>
        <p:blipFill rotWithShape="1">
          <a:blip r:embed="rId2">
            <a:alphaModFix/>
          </a:blip>
          <a:srcRect/>
          <a:stretch/>
        </p:blipFill>
        <p:spPr>
          <a:xfrm>
            <a:off x="641685" y="6228114"/>
            <a:ext cx="903248" cy="240781"/>
          </a:xfrm>
          <a:prstGeom prst="rect">
            <a:avLst/>
          </a:prstGeom>
          <a:noFill/>
          <a:ln>
            <a:noFill/>
          </a:ln>
        </p:spPr>
      </p:pic>
      <p:cxnSp>
        <p:nvCxnSpPr>
          <p:cNvPr id="26" name="Google Shape;26;p55"/>
          <p:cNvCxnSpPr/>
          <p:nvPr/>
        </p:nvCxnSpPr>
        <p:spPr>
          <a:xfrm>
            <a:off x="656925" y="2209800"/>
            <a:ext cx="0" cy="2057400"/>
          </a:xfrm>
          <a:prstGeom prst="straightConnector1">
            <a:avLst/>
          </a:prstGeom>
          <a:noFill/>
          <a:ln w="9525" cap="flat" cmpd="sng">
            <a:solidFill>
              <a:schemeClr val="lt1"/>
            </a:solidFill>
            <a:prstDash val="solid"/>
            <a:miter lim="800000"/>
            <a:headEnd type="none" w="sm" len="sm"/>
            <a:tailEnd type="none" w="sm" len="sm"/>
          </a:ln>
        </p:spPr>
      </p:cxnSp>
      <p:sp>
        <p:nvSpPr>
          <p:cNvPr id="27" name="Google Shape;27;p55"/>
          <p:cNvSpPr txBox="1"/>
          <p:nvPr/>
        </p:nvSpPr>
        <p:spPr>
          <a:xfrm>
            <a:off x="1712258" y="6228114"/>
            <a:ext cx="4292450"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00">
                <a:solidFill>
                  <a:schemeClr val="lt1"/>
                </a:solidFill>
                <a:latin typeface="Calibri"/>
                <a:ea typeface="Calibri"/>
                <a:cs typeface="Calibri"/>
                <a:sym typeface="Calibri"/>
              </a:rPr>
              <a:t>© 2022 RELIAS LLC</a:t>
            </a:r>
            <a:endParaRPr/>
          </a:p>
        </p:txBody>
      </p:sp>
      <p:sp>
        <p:nvSpPr>
          <p:cNvPr id="28" name="Google Shape;28;p55"/>
          <p:cNvSpPr txBox="1">
            <a:spLocks noGrp="1"/>
          </p:cNvSpPr>
          <p:nvPr>
            <p:ph type="title"/>
          </p:nvPr>
        </p:nvSpPr>
        <p:spPr>
          <a:xfrm>
            <a:off x="800096" y="2209800"/>
            <a:ext cx="4952998" cy="2057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800"/>
              <a:buFont typeface="Calibri"/>
              <a:buNone/>
              <a:defRPr sz="2800" b="0">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5"/>
          <p:cNvSpPr>
            <a:spLocks noGrp="1"/>
          </p:cNvSpPr>
          <p:nvPr>
            <p:ph type="pic" idx="2"/>
          </p:nvPr>
        </p:nvSpPr>
        <p:spPr>
          <a:xfrm>
            <a:off x="6096000" y="0"/>
            <a:ext cx="6096000" cy="6858000"/>
          </a:xfrm>
          <a:prstGeom prst="rect">
            <a:avLst/>
          </a:prstGeom>
          <a:noFill/>
          <a:ln>
            <a:noFill/>
          </a:ln>
        </p:spPr>
      </p:sp>
    </p:spTree>
    <p:extLst>
      <p:ext uri="{BB962C8B-B14F-4D97-AF65-F5344CB8AC3E}">
        <p14:creationId xmlns:p14="http://schemas.microsoft.com/office/powerpoint/2010/main" val="24203660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sp>
        <p:nvSpPr>
          <p:cNvPr id="106" name="Google Shape;106;p27"/>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27"/>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109" name="Google Shape;109;p27"/>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27"/>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7"/>
          <p:cNvSpPr txBox="1">
            <a:spLocks noGrp="1"/>
          </p:cNvSpPr>
          <p:nvPr>
            <p:ph type="sldNum" idx="12"/>
          </p:nvPr>
        </p:nvSpPr>
        <p:spPr>
          <a:xfrm>
            <a:off x="10558300" y="5956137"/>
            <a:ext cx="10525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28"/>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8"/>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600"/>
              <a:buFont typeface="Gill Sans"/>
              <a:buNone/>
              <a:defRPr sz="36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8"/>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spcBef>
                <a:spcPts val="320"/>
              </a:spcBef>
              <a:spcAft>
                <a:spcPts val="0"/>
              </a:spcAft>
              <a:buSzPts val="1472"/>
              <a:buNone/>
              <a:defRPr sz="1600" cap="none">
                <a:solidFill>
                  <a:schemeClr val="accent2"/>
                </a:solidFill>
              </a:defRPr>
            </a:lvl1pPr>
            <a:lvl2pPr lvl="1" algn="ctr">
              <a:spcBef>
                <a:spcPts val="600"/>
              </a:spcBef>
              <a:spcAft>
                <a:spcPts val="0"/>
              </a:spcAft>
              <a:buSzPts val="1472"/>
              <a:buNone/>
              <a:defRPr>
                <a:solidFill>
                  <a:srgbClr val="888888"/>
                </a:solidFill>
              </a:defRPr>
            </a:lvl2pPr>
            <a:lvl3pPr lvl="2" algn="ctr">
              <a:spcBef>
                <a:spcPts val="600"/>
              </a:spcBef>
              <a:spcAft>
                <a:spcPts val="0"/>
              </a:spcAft>
              <a:buSzPts val="1288"/>
              <a:buNone/>
              <a:defRPr>
                <a:solidFill>
                  <a:srgbClr val="888888"/>
                </a:solidFill>
              </a:defRPr>
            </a:lvl3pPr>
            <a:lvl4pPr lvl="3" algn="ctr">
              <a:spcBef>
                <a:spcPts val="600"/>
              </a:spcBef>
              <a:spcAft>
                <a:spcPts val="0"/>
              </a:spcAft>
              <a:buSzPts val="1104"/>
              <a:buNone/>
              <a:defRPr>
                <a:solidFill>
                  <a:srgbClr val="888888"/>
                </a:solidFill>
              </a:defRPr>
            </a:lvl4pPr>
            <a:lvl5pPr lvl="4" algn="ctr">
              <a:spcBef>
                <a:spcPts val="600"/>
              </a:spcBef>
              <a:spcAft>
                <a:spcPts val="0"/>
              </a:spcAft>
              <a:buSzPts val="1104"/>
              <a:buNone/>
              <a:defRPr>
                <a:solidFill>
                  <a:srgbClr val="888888"/>
                </a:solidFill>
              </a:defRPr>
            </a:lvl5pPr>
            <a:lvl6pPr lvl="5" algn="ctr">
              <a:spcBef>
                <a:spcPts val="600"/>
              </a:spcBef>
              <a:spcAft>
                <a:spcPts val="0"/>
              </a:spcAft>
              <a:buSzPts val="1104"/>
              <a:buNone/>
              <a:defRPr>
                <a:solidFill>
                  <a:srgbClr val="888888"/>
                </a:solidFill>
              </a:defRPr>
            </a:lvl6pPr>
            <a:lvl7pPr lvl="6" algn="ctr">
              <a:spcBef>
                <a:spcPts val="600"/>
              </a:spcBef>
              <a:spcAft>
                <a:spcPts val="0"/>
              </a:spcAft>
              <a:buSzPts val="1104"/>
              <a:buNone/>
              <a:defRPr>
                <a:solidFill>
                  <a:srgbClr val="888888"/>
                </a:solidFill>
              </a:defRPr>
            </a:lvl7pPr>
            <a:lvl8pPr lvl="7" algn="ctr">
              <a:spcBef>
                <a:spcPts val="600"/>
              </a:spcBef>
              <a:spcAft>
                <a:spcPts val="0"/>
              </a:spcAft>
              <a:buSzPts val="1104"/>
              <a:buNone/>
              <a:defRPr>
                <a:solidFill>
                  <a:srgbClr val="888888"/>
                </a:solidFill>
              </a:defRPr>
            </a:lvl8pPr>
            <a:lvl9pPr lvl="8" algn="ctr">
              <a:spcBef>
                <a:spcPts val="600"/>
              </a:spcBef>
              <a:spcAft>
                <a:spcPts val="600"/>
              </a:spcAft>
              <a:buSzPts val="1104"/>
              <a:buNone/>
              <a:defRPr>
                <a:solidFill>
                  <a:srgbClr val="888888"/>
                </a:solidFill>
              </a:defRPr>
            </a:lvl9pPr>
          </a:lstStyle>
          <a:p>
            <a:endParaRPr/>
          </a:p>
        </p:txBody>
      </p:sp>
      <p:sp>
        <p:nvSpPr>
          <p:cNvPr id="29" name="Google Shape;29;p28"/>
          <p:cNvSpPr txBox="1">
            <a:spLocks noGrp="1"/>
          </p:cNvSpPr>
          <p:nvPr>
            <p:ph type="dt" idx="10"/>
          </p:nvPr>
        </p:nvSpPr>
        <p:spPr>
          <a:xfrm>
            <a:off x="7605951" y="5956137"/>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8"/>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sldNum" idx="12"/>
          </p:nvPr>
        </p:nvSpPr>
        <p:spPr>
          <a:xfrm>
            <a:off x="10558300" y="5956137"/>
            <a:ext cx="101644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2D58AC"/>
                </a:solidFill>
                <a:latin typeface="Gill Sans"/>
                <a:ea typeface="Gill Sans"/>
                <a:cs typeface="Gill Sans"/>
                <a:sym typeface="Gill Sans"/>
              </a:defRPr>
            </a:lvl1pPr>
            <a:lvl2pPr marL="0" lvl="1" indent="0" algn="r">
              <a:spcBef>
                <a:spcPts val="0"/>
              </a:spcBef>
              <a:buNone/>
              <a:defRPr sz="900" b="0" i="0" u="none" strike="noStrike" cap="none">
                <a:solidFill>
                  <a:srgbClr val="2D58AC"/>
                </a:solidFill>
                <a:latin typeface="Gill Sans"/>
                <a:ea typeface="Gill Sans"/>
                <a:cs typeface="Gill Sans"/>
                <a:sym typeface="Gill Sans"/>
              </a:defRPr>
            </a:lvl2pPr>
            <a:lvl3pPr marL="0" lvl="2" indent="0" algn="r">
              <a:spcBef>
                <a:spcPts val="0"/>
              </a:spcBef>
              <a:buNone/>
              <a:defRPr sz="900" b="0" i="0" u="none" strike="noStrike" cap="none">
                <a:solidFill>
                  <a:srgbClr val="2D58AC"/>
                </a:solidFill>
                <a:latin typeface="Gill Sans"/>
                <a:ea typeface="Gill Sans"/>
                <a:cs typeface="Gill Sans"/>
                <a:sym typeface="Gill Sans"/>
              </a:defRPr>
            </a:lvl3pPr>
            <a:lvl4pPr marL="0" lvl="3" indent="0" algn="r">
              <a:spcBef>
                <a:spcPts val="0"/>
              </a:spcBef>
              <a:buNone/>
              <a:defRPr sz="900" b="0" i="0" u="none" strike="noStrike" cap="none">
                <a:solidFill>
                  <a:srgbClr val="2D58AC"/>
                </a:solidFill>
                <a:latin typeface="Gill Sans"/>
                <a:ea typeface="Gill Sans"/>
                <a:cs typeface="Gill Sans"/>
                <a:sym typeface="Gill Sans"/>
              </a:defRPr>
            </a:lvl4pPr>
            <a:lvl5pPr marL="0" lvl="4" indent="0" algn="r">
              <a:spcBef>
                <a:spcPts val="0"/>
              </a:spcBef>
              <a:buNone/>
              <a:defRPr sz="900" b="0" i="0" u="none" strike="noStrike" cap="none">
                <a:solidFill>
                  <a:srgbClr val="2D58AC"/>
                </a:solidFill>
                <a:latin typeface="Gill Sans"/>
                <a:ea typeface="Gill Sans"/>
                <a:cs typeface="Gill Sans"/>
                <a:sym typeface="Gill Sans"/>
              </a:defRPr>
            </a:lvl5pPr>
            <a:lvl6pPr marL="0" lvl="5" indent="0" algn="r">
              <a:spcBef>
                <a:spcPts val="0"/>
              </a:spcBef>
              <a:buNone/>
              <a:defRPr sz="900" b="0" i="0" u="none" strike="noStrike" cap="none">
                <a:solidFill>
                  <a:srgbClr val="2D58AC"/>
                </a:solidFill>
                <a:latin typeface="Gill Sans"/>
                <a:ea typeface="Gill Sans"/>
                <a:cs typeface="Gill Sans"/>
                <a:sym typeface="Gill Sans"/>
              </a:defRPr>
            </a:lvl6pPr>
            <a:lvl7pPr marL="0" lvl="6" indent="0" algn="r">
              <a:spcBef>
                <a:spcPts val="0"/>
              </a:spcBef>
              <a:buNone/>
              <a:defRPr sz="900" b="0" i="0" u="none" strike="noStrike" cap="none">
                <a:solidFill>
                  <a:srgbClr val="2D58AC"/>
                </a:solidFill>
                <a:latin typeface="Gill Sans"/>
                <a:ea typeface="Gill Sans"/>
                <a:cs typeface="Gill Sans"/>
                <a:sym typeface="Gill Sans"/>
              </a:defRPr>
            </a:lvl7pPr>
            <a:lvl8pPr marL="0" lvl="7" indent="0" algn="r">
              <a:spcBef>
                <a:spcPts val="0"/>
              </a:spcBef>
              <a:buNone/>
              <a:defRPr sz="900" b="0" i="0" u="none" strike="noStrike" cap="none">
                <a:solidFill>
                  <a:srgbClr val="2D58AC"/>
                </a:solidFill>
                <a:latin typeface="Gill Sans"/>
                <a:ea typeface="Gill Sans"/>
                <a:cs typeface="Gill Sans"/>
                <a:sym typeface="Gill Sans"/>
              </a:defRPr>
            </a:lvl8pPr>
            <a:lvl9pPr marL="0" lvl="8" indent="0" algn="r">
              <a:spcBef>
                <a:spcPts val="0"/>
              </a:spcBef>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9"/>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9"/>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600"/>
              <a:buFont typeface="Gill Sans"/>
              <a:buNone/>
              <a:defRPr sz="3600" b="0" cap="none">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656"/>
              <a:buNone/>
              <a:defRPr sz="1800" cap="none">
                <a:solidFill>
                  <a:schemeClr val="accent2"/>
                </a:solidFill>
              </a:defRPr>
            </a:lvl1pPr>
            <a:lvl2pPr marL="914400" lvl="1" indent="-228600" algn="l">
              <a:spcBef>
                <a:spcPts val="600"/>
              </a:spcBef>
              <a:spcAft>
                <a:spcPts val="0"/>
              </a:spcAft>
              <a:buSzPts val="1656"/>
              <a:buNone/>
              <a:defRPr sz="1800">
                <a:solidFill>
                  <a:srgbClr val="888888"/>
                </a:solidFill>
              </a:defRPr>
            </a:lvl2pPr>
            <a:lvl3pPr marL="1371600" lvl="2" indent="-228600" algn="l">
              <a:spcBef>
                <a:spcPts val="600"/>
              </a:spcBef>
              <a:spcAft>
                <a:spcPts val="0"/>
              </a:spcAft>
              <a:buSzPts val="1472"/>
              <a:buNone/>
              <a:defRPr sz="1600">
                <a:solidFill>
                  <a:srgbClr val="888888"/>
                </a:solidFill>
              </a:defRPr>
            </a:lvl3pPr>
            <a:lvl4pPr marL="1828800" lvl="3" indent="-228600" algn="l">
              <a:spcBef>
                <a:spcPts val="600"/>
              </a:spcBef>
              <a:spcAft>
                <a:spcPts val="0"/>
              </a:spcAft>
              <a:buSzPts val="1288"/>
              <a:buNone/>
              <a:defRPr sz="1400">
                <a:solidFill>
                  <a:srgbClr val="888888"/>
                </a:solidFill>
              </a:defRPr>
            </a:lvl4pPr>
            <a:lvl5pPr marL="2286000" lvl="4" indent="-228600" algn="l">
              <a:spcBef>
                <a:spcPts val="600"/>
              </a:spcBef>
              <a:spcAft>
                <a:spcPts val="0"/>
              </a:spcAft>
              <a:buSzPts val="1288"/>
              <a:buNone/>
              <a:defRPr sz="1400">
                <a:solidFill>
                  <a:srgbClr val="888888"/>
                </a:solidFill>
              </a:defRPr>
            </a:lvl5pPr>
            <a:lvl6pPr marL="2743200" lvl="5" indent="-228600" algn="l">
              <a:spcBef>
                <a:spcPts val="600"/>
              </a:spcBef>
              <a:spcAft>
                <a:spcPts val="0"/>
              </a:spcAft>
              <a:buSzPts val="1288"/>
              <a:buNone/>
              <a:defRPr sz="1400">
                <a:solidFill>
                  <a:srgbClr val="888888"/>
                </a:solidFill>
              </a:defRPr>
            </a:lvl6pPr>
            <a:lvl7pPr marL="3200400" lvl="6" indent="-228600" algn="l">
              <a:spcBef>
                <a:spcPts val="600"/>
              </a:spcBef>
              <a:spcAft>
                <a:spcPts val="0"/>
              </a:spcAft>
              <a:buSzPts val="1288"/>
              <a:buNone/>
              <a:defRPr sz="1400">
                <a:solidFill>
                  <a:srgbClr val="888888"/>
                </a:solidFill>
              </a:defRPr>
            </a:lvl7pPr>
            <a:lvl8pPr marL="3657600" lvl="7" indent="-228600" algn="l">
              <a:spcBef>
                <a:spcPts val="600"/>
              </a:spcBef>
              <a:spcAft>
                <a:spcPts val="0"/>
              </a:spcAft>
              <a:buSzPts val="1288"/>
              <a:buNone/>
              <a:defRPr sz="1400">
                <a:solidFill>
                  <a:srgbClr val="888888"/>
                </a:solidFill>
              </a:defRPr>
            </a:lvl8pPr>
            <a:lvl9pPr marL="4114800" lvl="8" indent="-228600" algn="l">
              <a:spcBef>
                <a:spcPts val="600"/>
              </a:spcBef>
              <a:spcAft>
                <a:spcPts val="600"/>
              </a:spcAft>
              <a:buSzPts val="1288"/>
              <a:buNone/>
              <a:defRPr sz="1400">
                <a:solidFill>
                  <a:srgbClr val="888888"/>
                </a:solidFill>
              </a:defRPr>
            </a:lvl9pPr>
          </a:lstStyle>
          <a:p>
            <a:endParaRPr/>
          </a:p>
        </p:txBody>
      </p:sp>
      <p:sp>
        <p:nvSpPr>
          <p:cNvPr id="36" name="Google Shape;36;p29"/>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2D58AC"/>
                </a:solidFill>
                <a:latin typeface="Gill Sans"/>
                <a:ea typeface="Gill Sans"/>
                <a:cs typeface="Gill Sans"/>
                <a:sym typeface="Gill Sans"/>
              </a:defRPr>
            </a:lvl1pPr>
            <a:lvl2pPr marL="0" lvl="1" indent="0" algn="r">
              <a:spcBef>
                <a:spcPts val="0"/>
              </a:spcBef>
              <a:buNone/>
              <a:defRPr sz="900" b="0" i="0" u="none" strike="noStrike" cap="none">
                <a:solidFill>
                  <a:srgbClr val="2D58AC"/>
                </a:solidFill>
                <a:latin typeface="Gill Sans"/>
                <a:ea typeface="Gill Sans"/>
                <a:cs typeface="Gill Sans"/>
                <a:sym typeface="Gill Sans"/>
              </a:defRPr>
            </a:lvl2pPr>
            <a:lvl3pPr marL="0" lvl="2" indent="0" algn="r">
              <a:spcBef>
                <a:spcPts val="0"/>
              </a:spcBef>
              <a:buNone/>
              <a:defRPr sz="900" b="0" i="0" u="none" strike="noStrike" cap="none">
                <a:solidFill>
                  <a:srgbClr val="2D58AC"/>
                </a:solidFill>
                <a:latin typeface="Gill Sans"/>
                <a:ea typeface="Gill Sans"/>
                <a:cs typeface="Gill Sans"/>
                <a:sym typeface="Gill Sans"/>
              </a:defRPr>
            </a:lvl3pPr>
            <a:lvl4pPr marL="0" lvl="3" indent="0" algn="r">
              <a:spcBef>
                <a:spcPts val="0"/>
              </a:spcBef>
              <a:buNone/>
              <a:defRPr sz="900" b="0" i="0" u="none" strike="noStrike" cap="none">
                <a:solidFill>
                  <a:srgbClr val="2D58AC"/>
                </a:solidFill>
                <a:latin typeface="Gill Sans"/>
                <a:ea typeface="Gill Sans"/>
                <a:cs typeface="Gill Sans"/>
                <a:sym typeface="Gill Sans"/>
              </a:defRPr>
            </a:lvl4pPr>
            <a:lvl5pPr marL="0" lvl="4" indent="0" algn="r">
              <a:spcBef>
                <a:spcPts val="0"/>
              </a:spcBef>
              <a:buNone/>
              <a:defRPr sz="900" b="0" i="0" u="none" strike="noStrike" cap="none">
                <a:solidFill>
                  <a:srgbClr val="2D58AC"/>
                </a:solidFill>
                <a:latin typeface="Gill Sans"/>
                <a:ea typeface="Gill Sans"/>
                <a:cs typeface="Gill Sans"/>
                <a:sym typeface="Gill Sans"/>
              </a:defRPr>
            </a:lvl5pPr>
            <a:lvl6pPr marL="0" lvl="5" indent="0" algn="r">
              <a:spcBef>
                <a:spcPts val="0"/>
              </a:spcBef>
              <a:buNone/>
              <a:defRPr sz="900" b="0" i="0" u="none" strike="noStrike" cap="none">
                <a:solidFill>
                  <a:srgbClr val="2D58AC"/>
                </a:solidFill>
                <a:latin typeface="Gill Sans"/>
                <a:ea typeface="Gill Sans"/>
                <a:cs typeface="Gill Sans"/>
                <a:sym typeface="Gill Sans"/>
              </a:defRPr>
            </a:lvl6pPr>
            <a:lvl7pPr marL="0" lvl="6" indent="0" algn="r">
              <a:spcBef>
                <a:spcPts val="0"/>
              </a:spcBef>
              <a:buNone/>
              <a:defRPr sz="900" b="0" i="0" u="none" strike="noStrike" cap="none">
                <a:solidFill>
                  <a:srgbClr val="2D58AC"/>
                </a:solidFill>
                <a:latin typeface="Gill Sans"/>
                <a:ea typeface="Gill Sans"/>
                <a:cs typeface="Gill Sans"/>
                <a:sym typeface="Gill Sans"/>
              </a:defRPr>
            </a:lvl7pPr>
            <a:lvl8pPr marL="0" lvl="7" indent="0" algn="r">
              <a:spcBef>
                <a:spcPts val="0"/>
              </a:spcBef>
              <a:buNone/>
              <a:defRPr sz="900" b="0" i="0" u="none" strike="noStrike" cap="none">
                <a:solidFill>
                  <a:srgbClr val="2D58AC"/>
                </a:solidFill>
                <a:latin typeface="Gill Sans"/>
                <a:ea typeface="Gill Sans"/>
                <a:cs typeface="Gill Sans"/>
                <a:sym typeface="Gill Sans"/>
              </a:defRPr>
            </a:lvl8pPr>
            <a:lvl9pPr marL="0" lvl="8" indent="0" algn="r">
              <a:spcBef>
                <a:spcPts val="0"/>
              </a:spcBef>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30"/>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0"/>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3" name="Google Shape;43;p30"/>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ctr"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4" name="Google Shape;44;p30"/>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0"/>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31"/>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1"/>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1"/>
          <p:cNvSpPr txBox="1">
            <a:spLocks noGrp="1"/>
          </p:cNvSpPr>
          <p:nvPr>
            <p:ph type="body" idx="1"/>
          </p:nvPr>
        </p:nvSpPr>
        <p:spPr>
          <a:xfrm>
            <a:off x="887219" y="2250892"/>
            <a:ext cx="5087075" cy="536005"/>
          </a:xfrm>
          <a:prstGeom prst="rect">
            <a:avLst/>
          </a:prstGeom>
          <a:noFill/>
          <a:ln>
            <a:noFill/>
          </a:ln>
        </p:spPr>
        <p:txBody>
          <a:bodyPr spcFirstLastPara="1" wrap="square" lIns="91425" tIns="45700" rIns="91425" bIns="45700" anchor="b" anchorCtr="0">
            <a:noAutofit/>
          </a:bodyPr>
          <a:lstStyle>
            <a:lvl1pPr marL="457200" lvl="0" indent="-228600" algn="l">
              <a:spcBef>
                <a:spcPts val="440"/>
              </a:spcBef>
              <a:spcAft>
                <a:spcPts val="0"/>
              </a:spcAft>
              <a:buSzPts val="2024"/>
              <a:buNone/>
              <a:defRPr sz="2200" b="0">
                <a:solidFill>
                  <a:schemeClr val="accent2"/>
                </a:solidFill>
              </a:defRPr>
            </a:lvl1pPr>
            <a:lvl2pPr marL="914400" lvl="1" indent="-228600" algn="l">
              <a:spcBef>
                <a:spcPts val="600"/>
              </a:spcBef>
              <a:spcAft>
                <a:spcPts val="0"/>
              </a:spcAft>
              <a:buSzPts val="1840"/>
              <a:buNone/>
              <a:defRPr sz="2000" b="1"/>
            </a:lvl2pPr>
            <a:lvl3pPr marL="1371600" lvl="2" indent="-228600" algn="l">
              <a:spcBef>
                <a:spcPts val="600"/>
              </a:spcBef>
              <a:spcAft>
                <a:spcPts val="0"/>
              </a:spcAft>
              <a:buSzPts val="1656"/>
              <a:buNone/>
              <a:defRPr sz="1800" b="1"/>
            </a:lvl3pPr>
            <a:lvl4pPr marL="1828800" lvl="3" indent="-228600" algn="l">
              <a:spcBef>
                <a:spcPts val="600"/>
              </a:spcBef>
              <a:spcAft>
                <a:spcPts val="0"/>
              </a:spcAft>
              <a:buSzPts val="1472"/>
              <a:buNone/>
              <a:defRPr sz="1600" b="1"/>
            </a:lvl4pPr>
            <a:lvl5pPr marL="2286000" lvl="4" indent="-228600" algn="l">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51" name="Google Shape;51;p31"/>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52" name="Google Shape;52;p31"/>
          <p:cNvSpPr txBox="1">
            <a:spLocks noGrp="1"/>
          </p:cNvSpPr>
          <p:nvPr>
            <p:ph type="body" idx="3"/>
          </p:nvPr>
        </p:nvSpPr>
        <p:spPr>
          <a:xfrm>
            <a:off x="6523735" y="2250892"/>
            <a:ext cx="5087073" cy="553373"/>
          </a:xfrm>
          <a:prstGeom prst="rect">
            <a:avLst/>
          </a:prstGeom>
          <a:noFill/>
          <a:ln>
            <a:noFill/>
          </a:ln>
        </p:spPr>
        <p:txBody>
          <a:bodyPr spcFirstLastPara="1" wrap="square" lIns="91425" tIns="45700" rIns="91425" bIns="45700" anchor="b" anchorCtr="0">
            <a:noAutofit/>
          </a:bodyPr>
          <a:lstStyle>
            <a:lvl1pPr marL="457200" lvl="0" indent="-228600" algn="l">
              <a:spcBef>
                <a:spcPts val="440"/>
              </a:spcBef>
              <a:spcAft>
                <a:spcPts val="0"/>
              </a:spcAft>
              <a:buSzPts val="2024"/>
              <a:buNone/>
              <a:defRPr sz="2200" b="0">
                <a:solidFill>
                  <a:schemeClr val="accent2"/>
                </a:solidFill>
              </a:defRPr>
            </a:lvl1pPr>
            <a:lvl2pPr marL="914400" lvl="1" indent="-228600" algn="l">
              <a:spcBef>
                <a:spcPts val="600"/>
              </a:spcBef>
              <a:spcAft>
                <a:spcPts val="0"/>
              </a:spcAft>
              <a:buSzPts val="1840"/>
              <a:buNone/>
              <a:defRPr sz="2000" b="1"/>
            </a:lvl2pPr>
            <a:lvl3pPr marL="1371600" lvl="2" indent="-228600" algn="l">
              <a:spcBef>
                <a:spcPts val="600"/>
              </a:spcBef>
              <a:spcAft>
                <a:spcPts val="0"/>
              </a:spcAft>
              <a:buSzPts val="1656"/>
              <a:buNone/>
              <a:defRPr sz="1800" b="1"/>
            </a:lvl3pPr>
            <a:lvl4pPr marL="1828800" lvl="3" indent="-228600" algn="l">
              <a:spcBef>
                <a:spcPts val="600"/>
              </a:spcBef>
              <a:spcAft>
                <a:spcPts val="0"/>
              </a:spcAft>
              <a:buSzPts val="1472"/>
              <a:buNone/>
              <a:defRPr sz="1600" b="1"/>
            </a:lvl4pPr>
            <a:lvl5pPr marL="2286000" lvl="4" indent="-228600" algn="l">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53" name="Google Shape;53;p31"/>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54" name="Google Shape;54;p3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1"/>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32"/>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2"/>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32"/>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2"/>
          <p:cNvSpPr txBox="1">
            <a:spLocks noGrp="1"/>
          </p:cNvSpPr>
          <p:nvPr>
            <p:ph type="title"/>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3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3"/>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3"/>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7"/>
        <p:cNvGrpSpPr/>
        <p:nvPr/>
      </p:nvGrpSpPr>
      <p:grpSpPr>
        <a:xfrm>
          <a:off x="0" y="0"/>
          <a:ext cx="0" cy="0"/>
          <a:chOff x="0" y="0"/>
          <a:chExt cx="0" cy="0"/>
        </a:xfrm>
      </p:grpSpPr>
      <p:sp>
        <p:nvSpPr>
          <p:cNvPr id="68" name="Google Shape;68;p34"/>
          <p:cNvSpPr/>
          <p:nvPr/>
        </p:nvSpPr>
        <p:spPr>
          <a:xfrm>
            <a:off x="447817" y="5141973"/>
            <a:ext cx="11298200" cy="127470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4"/>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D58AC"/>
              </a:buClr>
              <a:buSzPts val="2000"/>
              <a:buFont typeface="Gill Sans"/>
              <a:buNone/>
              <a:defRPr sz="2000" b="0">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4"/>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ctr" anchorCtr="0">
            <a:normAutofit/>
          </a:bodyPr>
          <a:lstStyle>
            <a:lvl1pPr marL="457200" lvl="0" indent="-345440" algn="l">
              <a:spcBef>
                <a:spcPts val="400"/>
              </a:spcBef>
              <a:spcAft>
                <a:spcPts val="0"/>
              </a:spcAft>
              <a:buSzPts val="1840"/>
              <a:buChar char="◼"/>
              <a:defRPr sz="2000">
                <a:solidFill>
                  <a:schemeClr val="dk2"/>
                </a:solidFill>
              </a:defRPr>
            </a:lvl1pPr>
            <a:lvl2pPr marL="914400" lvl="1" indent="-333756" algn="l">
              <a:spcBef>
                <a:spcPts val="600"/>
              </a:spcBef>
              <a:spcAft>
                <a:spcPts val="0"/>
              </a:spcAft>
              <a:buSzPts val="1656"/>
              <a:buChar char="◼"/>
              <a:defRPr sz="1800">
                <a:solidFill>
                  <a:schemeClr val="dk2"/>
                </a:solidFill>
              </a:defRPr>
            </a:lvl2pPr>
            <a:lvl3pPr marL="1371600" lvl="2" indent="-322072" algn="l">
              <a:spcBef>
                <a:spcPts val="600"/>
              </a:spcBef>
              <a:spcAft>
                <a:spcPts val="0"/>
              </a:spcAft>
              <a:buSzPts val="1472"/>
              <a:buChar char="◼"/>
              <a:defRPr sz="1600">
                <a:solidFill>
                  <a:schemeClr val="dk2"/>
                </a:solidFill>
              </a:defRPr>
            </a:lvl3pPr>
            <a:lvl4pPr marL="1828800" lvl="3" indent="-310388" algn="l">
              <a:spcBef>
                <a:spcPts val="600"/>
              </a:spcBef>
              <a:spcAft>
                <a:spcPts val="0"/>
              </a:spcAft>
              <a:buSzPts val="1288"/>
              <a:buChar char="◼"/>
              <a:defRPr sz="1400">
                <a:solidFill>
                  <a:schemeClr val="dk2"/>
                </a:solidFill>
              </a:defRPr>
            </a:lvl4pPr>
            <a:lvl5pPr marL="2286000" lvl="4" indent="-310388" algn="l">
              <a:spcBef>
                <a:spcPts val="600"/>
              </a:spcBef>
              <a:spcAft>
                <a:spcPts val="0"/>
              </a:spcAft>
              <a:buSzPts val="1288"/>
              <a:buChar char="◼"/>
              <a:defRPr sz="1400">
                <a:solidFill>
                  <a:schemeClr val="dk2"/>
                </a:solidFill>
              </a:defRPr>
            </a:lvl5pPr>
            <a:lvl6pPr marL="2743200" lvl="5" indent="-310388" algn="l">
              <a:spcBef>
                <a:spcPts val="600"/>
              </a:spcBef>
              <a:spcAft>
                <a:spcPts val="0"/>
              </a:spcAft>
              <a:buSzPts val="1288"/>
              <a:buChar char="◼"/>
              <a:defRPr sz="1400">
                <a:solidFill>
                  <a:schemeClr val="dk2"/>
                </a:solidFill>
              </a:defRPr>
            </a:lvl6pPr>
            <a:lvl7pPr marL="3200400" lvl="6" indent="-310388" algn="l">
              <a:spcBef>
                <a:spcPts val="600"/>
              </a:spcBef>
              <a:spcAft>
                <a:spcPts val="0"/>
              </a:spcAft>
              <a:buSzPts val="1288"/>
              <a:buChar char="◼"/>
              <a:defRPr sz="1400">
                <a:solidFill>
                  <a:schemeClr val="dk2"/>
                </a:solidFill>
              </a:defRPr>
            </a:lvl7pPr>
            <a:lvl8pPr marL="3657600" lvl="7" indent="-310388" algn="l">
              <a:spcBef>
                <a:spcPts val="600"/>
              </a:spcBef>
              <a:spcAft>
                <a:spcPts val="0"/>
              </a:spcAft>
              <a:buSzPts val="1288"/>
              <a:buChar char="◼"/>
              <a:defRPr sz="1400">
                <a:solidFill>
                  <a:schemeClr val="dk2"/>
                </a:solidFill>
              </a:defRPr>
            </a:lvl8pPr>
            <a:lvl9pPr marL="4114800" lvl="8" indent="-310388" algn="l">
              <a:spcBef>
                <a:spcPts val="600"/>
              </a:spcBef>
              <a:spcAft>
                <a:spcPts val="600"/>
              </a:spcAft>
              <a:buSzPts val="1288"/>
              <a:buChar char="◼"/>
              <a:defRPr sz="1400">
                <a:solidFill>
                  <a:schemeClr val="dk2"/>
                </a:solidFill>
              </a:defRPr>
            </a:lvl9pPr>
          </a:lstStyle>
          <a:p>
            <a:endParaRPr/>
          </a:p>
        </p:txBody>
      </p:sp>
      <p:sp>
        <p:nvSpPr>
          <p:cNvPr id="71" name="Google Shape;71;p34"/>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spcBef>
                <a:spcPts val="220"/>
              </a:spcBef>
              <a:spcAft>
                <a:spcPts val="0"/>
              </a:spcAft>
              <a:buSzPts val="1012"/>
              <a:buNone/>
              <a:defRPr sz="1100">
                <a:solidFill>
                  <a:schemeClr val="lt1"/>
                </a:solidFill>
              </a:defRPr>
            </a:lvl1pPr>
            <a:lvl2pPr marL="914400" lvl="1" indent="-228600" algn="l">
              <a:spcBef>
                <a:spcPts val="600"/>
              </a:spcBef>
              <a:spcAft>
                <a:spcPts val="0"/>
              </a:spcAft>
              <a:buSzPts val="1012"/>
              <a:buNone/>
              <a:defRPr sz="1100"/>
            </a:lvl2pPr>
            <a:lvl3pPr marL="1371600" lvl="2" indent="-228600" algn="l">
              <a:spcBef>
                <a:spcPts val="600"/>
              </a:spcBef>
              <a:spcAft>
                <a:spcPts val="0"/>
              </a:spcAft>
              <a:buSzPts val="920"/>
              <a:buNone/>
              <a:defRPr sz="1000"/>
            </a:lvl3pPr>
            <a:lvl4pPr marL="1828800" lvl="3" indent="-228600" algn="l">
              <a:spcBef>
                <a:spcPts val="600"/>
              </a:spcBef>
              <a:spcAft>
                <a:spcPts val="0"/>
              </a:spcAft>
              <a:buSzPts val="828"/>
              <a:buNone/>
              <a:defRPr sz="900"/>
            </a:lvl4pPr>
            <a:lvl5pPr marL="2286000" lvl="4" indent="-228600" algn="l">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72" name="Google Shape;72;p34"/>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2D58AC"/>
                </a:solidFill>
                <a:latin typeface="Gill Sans"/>
                <a:ea typeface="Gill Sans"/>
                <a:cs typeface="Gill Sans"/>
                <a:sym typeface="Gill Sans"/>
              </a:defRPr>
            </a:lvl1pPr>
            <a:lvl2pPr marL="0" lvl="1" indent="0" algn="r">
              <a:spcBef>
                <a:spcPts val="0"/>
              </a:spcBef>
              <a:buNone/>
              <a:defRPr sz="900" b="0" i="0" u="none" strike="noStrike" cap="none">
                <a:solidFill>
                  <a:srgbClr val="2D58AC"/>
                </a:solidFill>
                <a:latin typeface="Gill Sans"/>
                <a:ea typeface="Gill Sans"/>
                <a:cs typeface="Gill Sans"/>
                <a:sym typeface="Gill Sans"/>
              </a:defRPr>
            </a:lvl2pPr>
            <a:lvl3pPr marL="0" lvl="2" indent="0" algn="r">
              <a:spcBef>
                <a:spcPts val="0"/>
              </a:spcBef>
              <a:buNone/>
              <a:defRPr sz="900" b="0" i="0" u="none" strike="noStrike" cap="none">
                <a:solidFill>
                  <a:srgbClr val="2D58AC"/>
                </a:solidFill>
                <a:latin typeface="Gill Sans"/>
                <a:ea typeface="Gill Sans"/>
                <a:cs typeface="Gill Sans"/>
                <a:sym typeface="Gill Sans"/>
              </a:defRPr>
            </a:lvl3pPr>
            <a:lvl4pPr marL="0" lvl="3" indent="0" algn="r">
              <a:spcBef>
                <a:spcPts val="0"/>
              </a:spcBef>
              <a:buNone/>
              <a:defRPr sz="900" b="0" i="0" u="none" strike="noStrike" cap="none">
                <a:solidFill>
                  <a:srgbClr val="2D58AC"/>
                </a:solidFill>
                <a:latin typeface="Gill Sans"/>
                <a:ea typeface="Gill Sans"/>
                <a:cs typeface="Gill Sans"/>
                <a:sym typeface="Gill Sans"/>
              </a:defRPr>
            </a:lvl4pPr>
            <a:lvl5pPr marL="0" lvl="4" indent="0" algn="r">
              <a:spcBef>
                <a:spcPts val="0"/>
              </a:spcBef>
              <a:buNone/>
              <a:defRPr sz="900" b="0" i="0" u="none" strike="noStrike" cap="none">
                <a:solidFill>
                  <a:srgbClr val="2D58AC"/>
                </a:solidFill>
                <a:latin typeface="Gill Sans"/>
                <a:ea typeface="Gill Sans"/>
                <a:cs typeface="Gill Sans"/>
                <a:sym typeface="Gill Sans"/>
              </a:defRPr>
            </a:lvl5pPr>
            <a:lvl6pPr marL="0" lvl="5" indent="0" algn="r">
              <a:spcBef>
                <a:spcPts val="0"/>
              </a:spcBef>
              <a:buNone/>
              <a:defRPr sz="900" b="0" i="0" u="none" strike="noStrike" cap="none">
                <a:solidFill>
                  <a:srgbClr val="2D58AC"/>
                </a:solidFill>
                <a:latin typeface="Gill Sans"/>
                <a:ea typeface="Gill Sans"/>
                <a:cs typeface="Gill Sans"/>
                <a:sym typeface="Gill Sans"/>
              </a:defRPr>
            </a:lvl6pPr>
            <a:lvl7pPr marL="0" lvl="6" indent="0" algn="r">
              <a:spcBef>
                <a:spcPts val="0"/>
              </a:spcBef>
              <a:buNone/>
              <a:defRPr sz="900" b="0" i="0" u="none" strike="noStrike" cap="none">
                <a:solidFill>
                  <a:srgbClr val="2D58AC"/>
                </a:solidFill>
                <a:latin typeface="Gill Sans"/>
                <a:ea typeface="Gill Sans"/>
                <a:cs typeface="Gill Sans"/>
                <a:sym typeface="Gill Sans"/>
              </a:defRPr>
            </a:lvl7pPr>
            <a:lvl8pPr marL="0" lvl="7" indent="0" algn="r">
              <a:spcBef>
                <a:spcPts val="0"/>
              </a:spcBef>
              <a:buNone/>
              <a:defRPr sz="900" b="0" i="0" u="none" strike="noStrike" cap="none">
                <a:solidFill>
                  <a:srgbClr val="2D58AC"/>
                </a:solidFill>
                <a:latin typeface="Gill Sans"/>
                <a:ea typeface="Gill Sans"/>
                <a:cs typeface="Gill Sans"/>
                <a:sym typeface="Gill Sans"/>
              </a:defRPr>
            </a:lvl8pPr>
            <a:lvl9pPr marL="0" lvl="8" indent="0" algn="r">
              <a:spcBef>
                <a:spcPts val="0"/>
              </a:spcBef>
              <a:buNone/>
              <a:defRPr sz="9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5"/>
        <p:cNvGrpSpPr/>
        <p:nvPr/>
      </p:nvGrpSpPr>
      <p:grpSpPr>
        <a:xfrm>
          <a:off x="0" y="0"/>
          <a:ext cx="0" cy="0"/>
          <a:chOff x="0" y="0"/>
          <a:chExt cx="0" cy="0"/>
        </a:xfrm>
      </p:grpSpPr>
      <p:sp>
        <p:nvSpPr>
          <p:cNvPr id="76" name="Google Shape;76;p35"/>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Gill Sans"/>
              <a:buNone/>
              <a:defRPr sz="2400" b="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5"/>
          <p:cNvSpPr>
            <a:spLocks noGrp="1"/>
          </p:cNvSpPr>
          <p:nvPr>
            <p:ph type="pic" idx="2"/>
          </p:nvPr>
        </p:nvSpPr>
        <p:spPr>
          <a:xfrm>
            <a:off x="447817" y="599725"/>
            <a:ext cx="11290859" cy="3557252"/>
          </a:xfrm>
          <a:prstGeom prst="rect">
            <a:avLst/>
          </a:prstGeom>
          <a:noFill/>
          <a:ln>
            <a:noFill/>
          </a:ln>
        </p:spPr>
      </p:sp>
      <p:sp>
        <p:nvSpPr>
          <p:cNvPr id="78" name="Google Shape;78;p35"/>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spcBef>
                <a:spcPts val="240"/>
              </a:spcBef>
              <a:spcAft>
                <a:spcPts val="0"/>
              </a:spcAft>
              <a:buSzPts val="1104"/>
              <a:buNone/>
              <a:defRPr sz="1200"/>
            </a:lvl1pPr>
            <a:lvl2pPr marL="914400" lvl="1" indent="-228600" algn="l">
              <a:spcBef>
                <a:spcPts val="600"/>
              </a:spcBef>
              <a:spcAft>
                <a:spcPts val="0"/>
              </a:spcAft>
              <a:buSzPts val="1104"/>
              <a:buNone/>
              <a:defRPr sz="1200"/>
            </a:lvl2pPr>
            <a:lvl3pPr marL="1371600" lvl="2" indent="-228600" algn="l">
              <a:spcBef>
                <a:spcPts val="600"/>
              </a:spcBef>
              <a:spcAft>
                <a:spcPts val="0"/>
              </a:spcAft>
              <a:buSzPts val="920"/>
              <a:buNone/>
              <a:defRPr sz="1000"/>
            </a:lvl3pPr>
            <a:lvl4pPr marL="1828800" lvl="3" indent="-228600" algn="l">
              <a:spcBef>
                <a:spcPts val="600"/>
              </a:spcBef>
              <a:spcAft>
                <a:spcPts val="0"/>
              </a:spcAft>
              <a:buSzPts val="828"/>
              <a:buNone/>
              <a:defRPr sz="900"/>
            </a:lvl4pPr>
            <a:lvl5pPr marL="2286000" lvl="4" indent="-228600" algn="l">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79" name="Google Shape;79;p35"/>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5"/>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5"/>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 name="Google Shape;11;p24"/>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dk2"/>
                </a:solidFill>
                <a:latin typeface="Gill Sans"/>
                <a:ea typeface="Gill Sans"/>
                <a:cs typeface="Gill Sans"/>
                <a:sym typeface="Gill Sans"/>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dk2"/>
                </a:solidFill>
                <a:latin typeface="Gill Sans"/>
                <a:ea typeface="Gill Sans"/>
                <a:cs typeface="Gill Sans"/>
                <a:sym typeface="Gill Sans"/>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2" name="Google Shape;12;p24"/>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accent2"/>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3" name="Google Shape;13;p24"/>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accent2"/>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4" name="Google Shape;14;p24"/>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2"/>
                </a:solidFill>
                <a:latin typeface="Gill Sans"/>
                <a:ea typeface="Gill Sans"/>
                <a:cs typeface="Gill Sans"/>
                <a:sym typeface="Gill Sans"/>
              </a:defRPr>
            </a:lvl1pPr>
            <a:lvl2pPr marL="0" marR="0" lvl="1" indent="0" algn="r" rtl="0">
              <a:spcBef>
                <a:spcPts val="0"/>
              </a:spcBef>
              <a:buNone/>
              <a:defRPr sz="900" b="0" i="0" u="none" strike="noStrike" cap="none">
                <a:solidFill>
                  <a:schemeClr val="accent2"/>
                </a:solidFill>
                <a:latin typeface="Gill Sans"/>
                <a:ea typeface="Gill Sans"/>
                <a:cs typeface="Gill Sans"/>
                <a:sym typeface="Gill Sans"/>
              </a:defRPr>
            </a:lvl2pPr>
            <a:lvl3pPr marL="0" marR="0" lvl="2" indent="0" algn="r" rtl="0">
              <a:spcBef>
                <a:spcPts val="0"/>
              </a:spcBef>
              <a:buNone/>
              <a:defRPr sz="900" b="0" i="0" u="none" strike="noStrike" cap="none">
                <a:solidFill>
                  <a:schemeClr val="accent2"/>
                </a:solidFill>
                <a:latin typeface="Gill Sans"/>
                <a:ea typeface="Gill Sans"/>
                <a:cs typeface="Gill Sans"/>
                <a:sym typeface="Gill Sans"/>
              </a:defRPr>
            </a:lvl3pPr>
            <a:lvl4pPr marL="0" marR="0" lvl="3" indent="0" algn="r" rtl="0">
              <a:spcBef>
                <a:spcPts val="0"/>
              </a:spcBef>
              <a:buNone/>
              <a:defRPr sz="900" b="0" i="0" u="none" strike="noStrike" cap="none">
                <a:solidFill>
                  <a:schemeClr val="accent2"/>
                </a:solidFill>
                <a:latin typeface="Gill Sans"/>
                <a:ea typeface="Gill Sans"/>
                <a:cs typeface="Gill Sans"/>
                <a:sym typeface="Gill Sans"/>
              </a:defRPr>
            </a:lvl4pPr>
            <a:lvl5pPr marL="0" marR="0" lvl="4" indent="0" algn="r" rtl="0">
              <a:spcBef>
                <a:spcPts val="0"/>
              </a:spcBef>
              <a:buNone/>
              <a:defRPr sz="900" b="0" i="0" u="none" strike="noStrike" cap="none">
                <a:solidFill>
                  <a:schemeClr val="accent2"/>
                </a:solidFill>
                <a:latin typeface="Gill Sans"/>
                <a:ea typeface="Gill Sans"/>
                <a:cs typeface="Gill Sans"/>
                <a:sym typeface="Gill Sans"/>
              </a:defRPr>
            </a:lvl5pPr>
            <a:lvl6pPr marL="0" marR="0" lvl="5" indent="0" algn="r" rtl="0">
              <a:spcBef>
                <a:spcPts val="0"/>
              </a:spcBef>
              <a:buNone/>
              <a:defRPr sz="900" b="0" i="0" u="none" strike="noStrike" cap="none">
                <a:solidFill>
                  <a:schemeClr val="accent2"/>
                </a:solidFill>
                <a:latin typeface="Gill Sans"/>
                <a:ea typeface="Gill Sans"/>
                <a:cs typeface="Gill Sans"/>
                <a:sym typeface="Gill Sans"/>
              </a:defRPr>
            </a:lvl6pPr>
            <a:lvl7pPr marL="0" marR="0" lvl="6" indent="0" algn="r" rtl="0">
              <a:spcBef>
                <a:spcPts val="0"/>
              </a:spcBef>
              <a:buNone/>
              <a:defRPr sz="900" b="0" i="0" u="none" strike="noStrike" cap="none">
                <a:solidFill>
                  <a:schemeClr val="accent2"/>
                </a:solidFill>
                <a:latin typeface="Gill Sans"/>
                <a:ea typeface="Gill Sans"/>
                <a:cs typeface="Gill Sans"/>
                <a:sym typeface="Gill Sans"/>
              </a:defRPr>
            </a:lvl7pPr>
            <a:lvl8pPr marL="0" marR="0" lvl="7" indent="0" algn="r" rtl="0">
              <a:spcBef>
                <a:spcPts val="0"/>
              </a:spcBef>
              <a:buNone/>
              <a:defRPr sz="900" b="0" i="0" u="none" strike="noStrike" cap="none">
                <a:solidFill>
                  <a:schemeClr val="accent2"/>
                </a:solidFill>
                <a:latin typeface="Gill Sans"/>
                <a:ea typeface="Gill Sans"/>
                <a:cs typeface="Gill Sans"/>
                <a:sym typeface="Gill Sans"/>
              </a:defRPr>
            </a:lvl8pPr>
            <a:lvl9pPr marL="0" marR="0" lvl="8" indent="0" algn="r" rtl="0">
              <a:spcBef>
                <a:spcPts val="0"/>
              </a:spcBef>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4"/>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4"/>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4"/>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6"/>
        <p:cNvGrpSpPr/>
        <p:nvPr/>
      </p:nvGrpSpPr>
      <p:grpSpPr>
        <a:xfrm>
          <a:off x="0" y="0"/>
          <a:ext cx="0" cy="0"/>
          <a:chOff x="0" y="0"/>
          <a:chExt cx="0" cy="0"/>
        </a:xfrm>
      </p:grpSpPr>
      <p:sp>
        <p:nvSpPr>
          <p:cNvPr id="97" name="Google Shape;97;p26"/>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dk1"/>
              </a:buClr>
              <a:buSzPts val="2800"/>
              <a:buFont typeface="Gill Sans"/>
              <a:buNone/>
              <a:defRPr sz="280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98" name="Google Shape;98;p26"/>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33756" algn="l" rtl="0">
              <a:spcBef>
                <a:spcPts val="360"/>
              </a:spcBef>
              <a:spcAft>
                <a:spcPts val="0"/>
              </a:spcAft>
              <a:buClr>
                <a:schemeClr val="accent2"/>
              </a:buClr>
              <a:buSzPts val="1656"/>
              <a:buFont typeface="Noto Sans Symbols"/>
              <a:buChar char="◼"/>
              <a:defRPr sz="1800" b="0" i="0" u="none" strike="noStrike" cap="none">
                <a:solidFill>
                  <a:schemeClr val="lt2"/>
                </a:solidFill>
                <a:latin typeface="Gill Sans"/>
                <a:ea typeface="Gill Sans"/>
                <a:cs typeface="Gill Sans"/>
                <a:sym typeface="Gill Sans"/>
              </a:defRPr>
            </a:lvl1pPr>
            <a:lvl2pPr marL="914400" marR="0" lvl="1" indent="-322072" algn="l" rtl="0">
              <a:spcBef>
                <a:spcPts val="600"/>
              </a:spcBef>
              <a:spcAft>
                <a:spcPts val="0"/>
              </a:spcAft>
              <a:buClr>
                <a:schemeClr val="accent2"/>
              </a:buClr>
              <a:buSzPts val="1472"/>
              <a:buFont typeface="Noto Sans Symbols"/>
              <a:buChar char="◼"/>
              <a:defRPr sz="1600" b="0" i="0" u="none" strike="noStrike" cap="none">
                <a:solidFill>
                  <a:schemeClr val="lt2"/>
                </a:solidFill>
                <a:latin typeface="Gill Sans"/>
                <a:ea typeface="Gill Sans"/>
                <a:cs typeface="Gill Sans"/>
                <a:sym typeface="Gill Sans"/>
              </a:defRPr>
            </a:lvl2pPr>
            <a:lvl3pPr marL="1371600" marR="0" lvl="2" indent="-310388" algn="l" rtl="0">
              <a:spcBef>
                <a:spcPts val="600"/>
              </a:spcBef>
              <a:spcAft>
                <a:spcPts val="0"/>
              </a:spcAft>
              <a:buClr>
                <a:schemeClr val="accent2"/>
              </a:buClr>
              <a:buSzPts val="1288"/>
              <a:buFont typeface="Noto Sans Symbols"/>
              <a:buChar char="◼"/>
              <a:defRPr sz="1400" b="0" i="0" u="none" strike="noStrike" cap="none">
                <a:solidFill>
                  <a:schemeClr val="lt2"/>
                </a:solidFill>
                <a:latin typeface="Gill Sans"/>
                <a:ea typeface="Gill Sans"/>
                <a:cs typeface="Gill Sans"/>
                <a:sym typeface="Gill Sans"/>
              </a:defRPr>
            </a:lvl3pPr>
            <a:lvl4pPr marL="1828800" marR="0" lvl="3" indent="-298703" algn="l" rtl="0">
              <a:spcBef>
                <a:spcPts val="600"/>
              </a:spcBef>
              <a:spcAft>
                <a:spcPts val="0"/>
              </a:spcAft>
              <a:buClr>
                <a:schemeClr val="accent2"/>
              </a:buClr>
              <a:buSzPts val="1104"/>
              <a:buFont typeface="Noto Sans Symbols"/>
              <a:buChar char="◼"/>
              <a:defRPr sz="1200" b="0" i="0" u="none" strike="noStrike" cap="none">
                <a:solidFill>
                  <a:schemeClr val="lt2"/>
                </a:solidFill>
                <a:latin typeface="Gill Sans"/>
                <a:ea typeface="Gill Sans"/>
                <a:cs typeface="Gill Sans"/>
                <a:sym typeface="Gill Sans"/>
              </a:defRPr>
            </a:lvl4pPr>
            <a:lvl5pPr marL="2286000" marR="0" lvl="4" indent="-298704" algn="l" rtl="0">
              <a:spcBef>
                <a:spcPts val="600"/>
              </a:spcBef>
              <a:spcAft>
                <a:spcPts val="0"/>
              </a:spcAft>
              <a:buClr>
                <a:schemeClr val="accent2"/>
              </a:buClr>
              <a:buSzPts val="1104"/>
              <a:buFont typeface="Noto Sans Symbols"/>
              <a:buChar char="◼"/>
              <a:defRPr sz="1200" b="0" i="0" u="none" strike="noStrike" cap="none">
                <a:solidFill>
                  <a:schemeClr val="lt2"/>
                </a:solidFill>
                <a:latin typeface="Gill Sans"/>
                <a:ea typeface="Gill Sans"/>
                <a:cs typeface="Gill Sans"/>
                <a:sym typeface="Gill Sans"/>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lt2"/>
                </a:solidFill>
                <a:latin typeface="Gill Sans"/>
                <a:ea typeface="Gill Sans"/>
                <a:cs typeface="Gill Sans"/>
                <a:sym typeface="Gill Sans"/>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lt2"/>
                </a:solidFill>
                <a:latin typeface="Gill Sans"/>
                <a:ea typeface="Gill Sans"/>
                <a:cs typeface="Gill Sans"/>
                <a:sym typeface="Gill Sans"/>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lt2"/>
                </a:solidFill>
                <a:latin typeface="Gill Sans"/>
                <a:ea typeface="Gill Sans"/>
                <a:cs typeface="Gill Sans"/>
                <a:sym typeface="Gill Sans"/>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lt2"/>
                </a:solidFill>
                <a:latin typeface="Gill Sans"/>
                <a:ea typeface="Gill Sans"/>
                <a:cs typeface="Gill Sans"/>
                <a:sym typeface="Gill Sans"/>
              </a:defRPr>
            </a:lvl9pPr>
          </a:lstStyle>
          <a:p>
            <a:endParaRPr/>
          </a:p>
        </p:txBody>
      </p:sp>
      <p:sp>
        <p:nvSpPr>
          <p:cNvPr id="99" name="Google Shape;99;p2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chemeClr val="accent2"/>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00" name="Google Shape;100;p26"/>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chemeClr val="accent2"/>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lt1"/>
                </a:solidFill>
                <a:latin typeface="Gill Sans"/>
                <a:ea typeface="Gill Sans"/>
                <a:cs typeface="Gill Sans"/>
                <a:sym typeface="Gill Sans"/>
              </a:defRPr>
            </a:lvl9pPr>
          </a:lstStyle>
          <a:p>
            <a:endParaRPr/>
          </a:p>
        </p:txBody>
      </p:sp>
      <p:sp>
        <p:nvSpPr>
          <p:cNvPr id="101" name="Google Shape;101;p26"/>
          <p:cNvSpPr txBox="1">
            <a:spLocks noGrp="1"/>
          </p:cNvSpPr>
          <p:nvPr>
            <p:ph type="sldNum" idx="12"/>
          </p:nvPr>
        </p:nvSpPr>
        <p:spPr>
          <a:xfrm>
            <a:off x="10558300" y="5956137"/>
            <a:ext cx="1052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2"/>
                </a:solidFill>
                <a:latin typeface="Gill Sans"/>
                <a:ea typeface="Gill Sans"/>
                <a:cs typeface="Gill Sans"/>
                <a:sym typeface="Gill Sans"/>
              </a:defRPr>
            </a:lvl1pPr>
            <a:lvl2pPr marL="0" marR="0" lvl="1" indent="0" algn="r" rtl="0">
              <a:spcBef>
                <a:spcPts val="0"/>
              </a:spcBef>
              <a:buNone/>
              <a:defRPr sz="900" b="0" i="0" u="none" strike="noStrike" cap="none">
                <a:solidFill>
                  <a:schemeClr val="accent2"/>
                </a:solidFill>
                <a:latin typeface="Gill Sans"/>
                <a:ea typeface="Gill Sans"/>
                <a:cs typeface="Gill Sans"/>
                <a:sym typeface="Gill Sans"/>
              </a:defRPr>
            </a:lvl2pPr>
            <a:lvl3pPr marL="0" marR="0" lvl="2" indent="0" algn="r" rtl="0">
              <a:spcBef>
                <a:spcPts val="0"/>
              </a:spcBef>
              <a:buNone/>
              <a:defRPr sz="900" b="0" i="0" u="none" strike="noStrike" cap="none">
                <a:solidFill>
                  <a:schemeClr val="accent2"/>
                </a:solidFill>
                <a:latin typeface="Gill Sans"/>
                <a:ea typeface="Gill Sans"/>
                <a:cs typeface="Gill Sans"/>
                <a:sym typeface="Gill Sans"/>
              </a:defRPr>
            </a:lvl3pPr>
            <a:lvl4pPr marL="0" marR="0" lvl="3" indent="0" algn="r" rtl="0">
              <a:spcBef>
                <a:spcPts val="0"/>
              </a:spcBef>
              <a:buNone/>
              <a:defRPr sz="900" b="0" i="0" u="none" strike="noStrike" cap="none">
                <a:solidFill>
                  <a:schemeClr val="accent2"/>
                </a:solidFill>
                <a:latin typeface="Gill Sans"/>
                <a:ea typeface="Gill Sans"/>
                <a:cs typeface="Gill Sans"/>
                <a:sym typeface="Gill Sans"/>
              </a:defRPr>
            </a:lvl4pPr>
            <a:lvl5pPr marL="0" marR="0" lvl="4" indent="0" algn="r" rtl="0">
              <a:spcBef>
                <a:spcPts val="0"/>
              </a:spcBef>
              <a:buNone/>
              <a:defRPr sz="900" b="0" i="0" u="none" strike="noStrike" cap="none">
                <a:solidFill>
                  <a:schemeClr val="accent2"/>
                </a:solidFill>
                <a:latin typeface="Gill Sans"/>
                <a:ea typeface="Gill Sans"/>
                <a:cs typeface="Gill Sans"/>
                <a:sym typeface="Gill Sans"/>
              </a:defRPr>
            </a:lvl5pPr>
            <a:lvl6pPr marL="0" marR="0" lvl="5" indent="0" algn="r" rtl="0">
              <a:spcBef>
                <a:spcPts val="0"/>
              </a:spcBef>
              <a:buNone/>
              <a:defRPr sz="900" b="0" i="0" u="none" strike="noStrike" cap="none">
                <a:solidFill>
                  <a:schemeClr val="accent2"/>
                </a:solidFill>
                <a:latin typeface="Gill Sans"/>
                <a:ea typeface="Gill Sans"/>
                <a:cs typeface="Gill Sans"/>
                <a:sym typeface="Gill Sans"/>
              </a:defRPr>
            </a:lvl6pPr>
            <a:lvl7pPr marL="0" marR="0" lvl="6" indent="0" algn="r" rtl="0">
              <a:spcBef>
                <a:spcPts val="0"/>
              </a:spcBef>
              <a:buNone/>
              <a:defRPr sz="900" b="0" i="0" u="none" strike="noStrike" cap="none">
                <a:solidFill>
                  <a:schemeClr val="accent2"/>
                </a:solidFill>
                <a:latin typeface="Gill Sans"/>
                <a:ea typeface="Gill Sans"/>
                <a:cs typeface="Gill Sans"/>
                <a:sym typeface="Gill Sans"/>
              </a:defRPr>
            </a:lvl7pPr>
            <a:lvl8pPr marL="0" marR="0" lvl="7" indent="0" algn="r" rtl="0">
              <a:spcBef>
                <a:spcPts val="0"/>
              </a:spcBef>
              <a:buNone/>
              <a:defRPr sz="900" b="0" i="0" u="none" strike="noStrike" cap="none">
                <a:solidFill>
                  <a:schemeClr val="accent2"/>
                </a:solidFill>
                <a:latin typeface="Gill Sans"/>
                <a:ea typeface="Gill Sans"/>
                <a:cs typeface="Gill Sans"/>
                <a:sym typeface="Gill Sans"/>
              </a:defRPr>
            </a:lvl8pPr>
            <a:lvl9pPr marL="0" marR="0" lvl="8" indent="0" algn="r" rtl="0">
              <a:spcBef>
                <a:spcPts val="0"/>
              </a:spcBef>
              <a:buNone/>
              <a:defRPr sz="9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02" name="Google Shape;102;p2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creativecommons.org/licenses/by-sa/3.0/" TargetMode="External"/><Relationship Id="rId5" Type="http://schemas.openxmlformats.org/officeDocument/2006/relationships/hyperlink" Target="https://www.getrealphilippines.com/2016/07/dogs-men-complacency-gullibility-pinoys/" TargetMode="External"/><Relationship Id="rId4" Type="http://schemas.openxmlformats.org/officeDocument/2006/relationships/hyperlink" Target="https://webenglish.se/future-plans/"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hyperlink" Target="https://www.pexels.com/photo/people-coffee-meeting-team-7096/"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hyperlink" Target="https://www.americanbar.org/groups/law_aging/publications/bifocal/vol_37/issue_6_august2016/tour-of-state-advance-directive-registries/" TargetMode="External"/><Relationship Id="rId4" Type="http://schemas.openxmlformats.org/officeDocument/2006/relationships/hyperlink" Target="https://vtethicsnetwork.org/medical-decision-making/advance-care-planning"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pixabay.com/en/person-centred-person-centred-support-3337893/" TargetMode="External"/><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hyperlink" Target="https://creativecommons.org/licenses/by-nc/3.0/" TargetMode="External"/><Relationship Id="rId4" Type="http://schemas.openxmlformats.org/officeDocument/2006/relationships/hyperlink" Target="https://www.healthyagingpoll.org/reports-more/report/older-adults-experiences-advance-care-planning"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comments" Target="../comments/comment1.xml"/><Relationship Id="rId5" Type="http://schemas.openxmlformats.org/officeDocument/2006/relationships/image" Target="../media/image27.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1.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hyperlink" Target="https://infoguides.med.umich.edu/advancecareplanning" TargetMode="Externa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s://www.freepngimg.com/png/72547-thinking-photography-question-mark-man-stock" TargetMode="External"/><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Google Shape;116;p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117" name="Google Shape;117;p1" descr="Graph on document with pen"/>
          <p:cNvPicPr preferRelativeResize="0"/>
          <p:nvPr/>
        </p:nvPicPr>
        <p:blipFill rotWithShape="1">
          <a:blip r:embed="rId3">
            <a:alphaModFix/>
          </a:blip>
          <a:srcRect t="6876" r="9091" b="16515"/>
          <a:stretch/>
        </p:blipFill>
        <p:spPr>
          <a:xfrm>
            <a:off x="20" y="10"/>
            <a:ext cx="12191980" cy="6857990"/>
          </a:xfrm>
          <a:prstGeom prst="rect">
            <a:avLst/>
          </a:prstGeom>
          <a:noFill/>
          <a:ln>
            <a:noFill/>
          </a:ln>
        </p:spPr>
      </p:pic>
      <p:grpSp>
        <p:nvGrpSpPr>
          <p:cNvPr id="118" name="Google Shape;118;p1"/>
          <p:cNvGrpSpPr/>
          <p:nvPr/>
        </p:nvGrpSpPr>
        <p:grpSpPr>
          <a:xfrm>
            <a:off x="438068" y="457200"/>
            <a:ext cx="3703320" cy="5935132"/>
            <a:chOff x="438068" y="457200"/>
            <a:chExt cx="3703320" cy="5935132"/>
          </a:xfrm>
        </p:grpSpPr>
        <p:sp>
          <p:nvSpPr>
            <p:cNvPr id="119" name="Google Shape;119;p1"/>
            <p:cNvSpPr/>
            <p:nvPr/>
          </p:nvSpPr>
          <p:spPr>
            <a:xfrm>
              <a:off x="438068" y="618067"/>
              <a:ext cx="3702134" cy="5774265"/>
            </a:xfrm>
            <a:prstGeom prst="rect">
              <a:avLst/>
            </a:prstGeom>
            <a:solidFill>
              <a:schemeClr val="accent1">
                <a:alpha val="96862"/>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
            <p:cNvSpPr/>
            <p:nvPr/>
          </p:nvSpPr>
          <p:spPr>
            <a:xfrm>
              <a:off x="438068"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 name="Google Shape;121;p1"/>
          <p:cNvSpPr txBox="1">
            <a:spLocks noGrp="1"/>
          </p:cNvSpPr>
          <p:nvPr>
            <p:ph type="title"/>
          </p:nvPr>
        </p:nvSpPr>
        <p:spPr>
          <a:xfrm>
            <a:off x="584200" y="1006956"/>
            <a:ext cx="3412067" cy="137217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Gill Sans"/>
              <a:buNone/>
            </a:pPr>
            <a:r>
              <a:rPr lang="en-US" dirty="0"/>
              <a:t>Advance Care Planning: Where Do We Go From Here?</a:t>
            </a:r>
            <a:endParaRPr dirty="0"/>
          </a:p>
        </p:txBody>
      </p:sp>
      <p:sp>
        <p:nvSpPr>
          <p:cNvPr id="122" name="Google Shape;122;p1"/>
          <p:cNvSpPr txBox="1">
            <a:spLocks noGrp="1"/>
          </p:cNvSpPr>
          <p:nvPr>
            <p:ph type="body" idx="1"/>
          </p:nvPr>
        </p:nvSpPr>
        <p:spPr>
          <a:xfrm>
            <a:off x="581193" y="2438399"/>
            <a:ext cx="3415074" cy="3564467"/>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656"/>
              <a:buNone/>
            </a:pPr>
            <a:r>
              <a:rPr lang="en-US" dirty="0">
                <a:solidFill>
                  <a:schemeClr val="lt1"/>
                </a:solidFill>
              </a:rPr>
              <a:t>Christina Marsack-</a:t>
            </a:r>
            <a:r>
              <a:rPr lang="en-US" dirty="0" err="1">
                <a:solidFill>
                  <a:schemeClr val="lt1"/>
                </a:solidFill>
              </a:rPr>
              <a:t>Topolewski</a:t>
            </a:r>
            <a:r>
              <a:rPr lang="en-US" dirty="0">
                <a:solidFill>
                  <a:schemeClr val="lt1"/>
                </a:solidFill>
              </a:rPr>
              <a:t>, PhD, LMSW</a:t>
            </a:r>
            <a:endParaRPr dirty="0"/>
          </a:p>
          <a:p>
            <a:pPr marL="0" lvl="0" indent="0" algn="l" rtl="0">
              <a:spcBef>
                <a:spcPts val="960"/>
              </a:spcBef>
              <a:spcAft>
                <a:spcPts val="0"/>
              </a:spcAft>
              <a:buSzPts val="1656"/>
              <a:buNone/>
            </a:pPr>
            <a:r>
              <a:rPr lang="en-US" dirty="0">
                <a:solidFill>
                  <a:schemeClr val="lt1"/>
                </a:solidFill>
              </a:rPr>
              <a:t>Eastern Michigan University</a:t>
            </a:r>
            <a:endParaRPr dirty="0"/>
          </a:p>
          <a:p>
            <a:pPr marL="0" lvl="0" indent="0" algn="l" rtl="0">
              <a:spcBef>
                <a:spcPts val="960"/>
              </a:spcBef>
              <a:spcAft>
                <a:spcPts val="0"/>
              </a:spcAft>
              <a:buSzPts val="1656"/>
              <a:buNone/>
            </a:pPr>
            <a:r>
              <a:rPr lang="en-US" dirty="0">
                <a:solidFill>
                  <a:schemeClr val="lt1"/>
                </a:solidFill>
              </a:rPr>
              <a:t>cmarsack@emich.edu</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727272"/>
            </a:gs>
            <a:gs pos="100000">
              <a:srgbClr val="333333"/>
            </a:gs>
          </a:gsLst>
          <a:path path="circle">
            <a:fillToRect r="100000" b="100000"/>
          </a:path>
          <a:tileRect l="-100000" t="-100000"/>
        </a:gradFill>
        <a:effectLst/>
      </p:bgPr>
    </p:bg>
    <p:spTree>
      <p:nvGrpSpPr>
        <p:cNvPr id="1" name="Shape 167"/>
        <p:cNvGrpSpPr/>
        <p:nvPr/>
      </p:nvGrpSpPr>
      <p:grpSpPr>
        <a:xfrm>
          <a:off x="0" y="0"/>
          <a:ext cx="0" cy="0"/>
          <a:chOff x="0" y="0"/>
          <a:chExt cx="0" cy="0"/>
        </a:xfrm>
      </p:grpSpPr>
      <p:sp>
        <p:nvSpPr>
          <p:cNvPr id="168" name="Google Shape;168;p5"/>
          <p:cNvSpPr/>
          <p:nvPr/>
        </p:nvSpPr>
        <p:spPr>
          <a:xfrm>
            <a:off x="0" y="0"/>
            <a:ext cx="12191999"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69" name="Google Shape;169;p5"/>
          <p:cNvSpPr txBox="1">
            <a:spLocks noGrp="1"/>
          </p:cNvSpPr>
          <p:nvPr>
            <p:ph type="title"/>
          </p:nvPr>
        </p:nvSpPr>
        <p:spPr>
          <a:xfrm>
            <a:off x="746228" y="1037967"/>
            <a:ext cx="3054091" cy="47091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2800"/>
              <a:buFont typeface="Gill Sans"/>
              <a:buNone/>
            </a:pPr>
            <a:r>
              <a:rPr lang="en-US" dirty="0">
                <a:solidFill>
                  <a:schemeClr val="accent1"/>
                </a:solidFill>
              </a:rPr>
              <a:t>TERMINOLOGY RELEVANT TO ACP Continued…</a:t>
            </a:r>
            <a:endParaRPr dirty="0"/>
          </a:p>
        </p:txBody>
      </p:sp>
      <p:sp>
        <p:nvSpPr>
          <p:cNvPr id="170" name="Google Shape;170;p5"/>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4246851" y="723898"/>
            <a:ext cx="7498616" cy="56769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5"/>
          <p:cNvGrpSpPr/>
          <p:nvPr/>
        </p:nvGrpSpPr>
        <p:grpSpPr>
          <a:xfrm>
            <a:off x="4598438" y="1040266"/>
            <a:ext cx="7012370" cy="4704531"/>
            <a:chOff x="0" y="2299"/>
            <a:chExt cx="7012370" cy="4704531"/>
          </a:xfrm>
        </p:grpSpPr>
        <p:cxnSp>
          <p:nvCxnSpPr>
            <p:cNvPr id="175" name="Google Shape;175;p5"/>
            <p:cNvCxnSpPr/>
            <p:nvPr/>
          </p:nvCxnSpPr>
          <p:spPr>
            <a:xfrm>
              <a:off x="0" y="2299"/>
              <a:ext cx="7012370" cy="0"/>
            </a:xfrm>
            <a:prstGeom prst="straightConnector1">
              <a:avLst/>
            </a:prstGeom>
            <a:gradFill>
              <a:gsLst>
                <a:gs pos="0">
                  <a:srgbClr val="609EC1"/>
                </a:gs>
                <a:gs pos="84000">
                  <a:srgbClr val="38789A"/>
                </a:gs>
                <a:gs pos="100000">
                  <a:srgbClr val="38789A"/>
                </a:gs>
              </a:gsLst>
              <a:lin ang="5400000" scaled="0"/>
            </a:gradFill>
            <a:ln w="12700" cap="rnd" cmpd="sng">
              <a:solidFill>
                <a:srgbClr val="4490B8"/>
              </a:solidFill>
              <a:prstDash val="solid"/>
              <a:round/>
              <a:headEnd type="none" w="sm" len="sm"/>
              <a:tailEnd type="none" w="sm" len="sm"/>
            </a:ln>
            <a:effectLst>
              <a:outerShdw blurRad="38100" dist="25400" dir="5400000" rotWithShape="0">
                <a:srgbClr val="000000">
                  <a:alpha val="54901"/>
                </a:srgbClr>
              </a:outerShdw>
            </a:effectLst>
          </p:spPr>
        </p:cxnSp>
        <p:sp>
          <p:nvSpPr>
            <p:cNvPr id="176" name="Google Shape;176;p5"/>
            <p:cNvSpPr/>
            <p:nvPr/>
          </p:nvSpPr>
          <p:spPr>
            <a:xfrm>
              <a:off x="0" y="2299"/>
              <a:ext cx="7012370" cy="784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txBox="1"/>
            <p:nvPr/>
          </p:nvSpPr>
          <p:spPr>
            <a:xfrm>
              <a:off x="0" y="2299"/>
              <a:ext cx="7012370" cy="78408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dirty="0">
                  <a:solidFill>
                    <a:schemeClr val="lt1"/>
                  </a:solidFill>
                  <a:latin typeface="Gill Sans"/>
                  <a:sym typeface="Gill Sans"/>
                </a:rPr>
                <a:t>Health care proxy</a:t>
              </a:r>
              <a:endParaRPr dirty="0"/>
            </a:p>
          </p:txBody>
        </p:sp>
        <p:cxnSp>
          <p:nvCxnSpPr>
            <p:cNvPr id="178" name="Google Shape;178;p5"/>
            <p:cNvCxnSpPr/>
            <p:nvPr/>
          </p:nvCxnSpPr>
          <p:spPr>
            <a:xfrm>
              <a:off x="0" y="786388"/>
              <a:ext cx="7012370" cy="0"/>
            </a:xfrm>
            <a:prstGeom prst="straightConnector1">
              <a:avLst/>
            </a:prstGeom>
            <a:gradFill>
              <a:gsLst>
                <a:gs pos="0">
                  <a:srgbClr val="5FA7CB"/>
                </a:gs>
                <a:gs pos="84000">
                  <a:srgbClr val="357FA3"/>
                </a:gs>
                <a:gs pos="100000">
                  <a:srgbClr val="357FA3"/>
                </a:gs>
              </a:gsLst>
              <a:lin ang="5400000" scaled="0"/>
            </a:gradFill>
            <a:ln w="12700" cap="rnd" cmpd="sng">
              <a:solidFill>
                <a:srgbClr val="4099C4"/>
              </a:solidFill>
              <a:prstDash val="solid"/>
              <a:round/>
              <a:headEnd type="none" w="sm" len="sm"/>
              <a:tailEnd type="none" w="sm" len="sm"/>
            </a:ln>
            <a:effectLst>
              <a:outerShdw blurRad="38100" dist="25400" dir="5400000" rotWithShape="0">
                <a:srgbClr val="000000">
                  <a:alpha val="54901"/>
                </a:srgbClr>
              </a:outerShdw>
            </a:effectLst>
          </p:spPr>
        </p:cxnSp>
        <p:sp>
          <p:nvSpPr>
            <p:cNvPr id="179" name="Google Shape;179;p5"/>
            <p:cNvSpPr/>
            <p:nvPr/>
          </p:nvSpPr>
          <p:spPr>
            <a:xfrm>
              <a:off x="0" y="786388"/>
              <a:ext cx="7012370" cy="784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txBox="1"/>
            <p:nvPr/>
          </p:nvSpPr>
          <p:spPr>
            <a:xfrm>
              <a:off x="0" y="786388"/>
              <a:ext cx="7012370" cy="78408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u="none" strike="noStrike" cap="none" dirty="0">
                  <a:solidFill>
                    <a:schemeClr val="lt1"/>
                  </a:solidFill>
                  <a:latin typeface="Gill Sans"/>
                  <a:ea typeface="Gill Sans"/>
                  <a:cs typeface="Gill Sans"/>
                  <a:sym typeface="Gill Sans"/>
                </a:rPr>
                <a:t>Hospice care</a:t>
              </a:r>
              <a:endParaRPr dirty="0"/>
            </a:p>
          </p:txBody>
        </p:sp>
        <p:cxnSp>
          <p:nvCxnSpPr>
            <p:cNvPr id="181" name="Google Shape;181;p5"/>
            <p:cNvCxnSpPr/>
            <p:nvPr/>
          </p:nvCxnSpPr>
          <p:spPr>
            <a:xfrm>
              <a:off x="0" y="1570476"/>
              <a:ext cx="7012370" cy="0"/>
            </a:xfrm>
            <a:prstGeom prst="straightConnector1">
              <a:avLst/>
            </a:prstGeom>
            <a:gradFill>
              <a:gsLst>
                <a:gs pos="0">
                  <a:srgbClr val="60B2D4"/>
                </a:gs>
                <a:gs pos="84000">
                  <a:srgbClr val="348BAC"/>
                </a:gs>
                <a:gs pos="100000">
                  <a:srgbClr val="348BAC"/>
                </a:gs>
              </a:gsLst>
              <a:lin ang="5400000" scaled="0"/>
            </a:gradFill>
            <a:ln w="12700" cap="rnd" cmpd="sng">
              <a:solidFill>
                <a:srgbClr val="3FA6CE"/>
              </a:solidFill>
              <a:prstDash val="solid"/>
              <a:round/>
              <a:headEnd type="none" w="sm" len="sm"/>
              <a:tailEnd type="none" w="sm" len="sm"/>
            </a:ln>
            <a:effectLst>
              <a:outerShdw blurRad="38100" dist="25400" dir="5400000" rotWithShape="0">
                <a:srgbClr val="000000">
                  <a:alpha val="54901"/>
                </a:srgbClr>
              </a:outerShdw>
            </a:effectLst>
          </p:spPr>
        </p:cxnSp>
        <p:sp>
          <p:nvSpPr>
            <p:cNvPr id="182" name="Google Shape;182;p5"/>
            <p:cNvSpPr/>
            <p:nvPr/>
          </p:nvSpPr>
          <p:spPr>
            <a:xfrm>
              <a:off x="0" y="1570476"/>
              <a:ext cx="7012370" cy="784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txBox="1"/>
            <p:nvPr/>
          </p:nvSpPr>
          <p:spPr>
            <a:xfrm>
              <a:off x="0" y="1570476"/>
              <a:ext cx="7012370" cy="78408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u="none" strike="noStrike" cap="none" dirty="0">
                  <a:solidFill>
                    <a:schemeClr val="lt1"/>
                  </a:solidFill>
                  <a:latin typeface="Gill Sans"/>
                  <a:ea typeface="Gill Sans"/>
                  <a:cs typeface="Gill Sans"/>
                  <a:sym typeface="Gill Sans"/>
                </a:rPr>
                <a:t>Informed consent</a:t>
              </a:r>
              <a:endParaRPr dirty="0"/>
            </a:p>
          </p:txBody>
        </p:sp>
        <p:cxnSp>
          <p:nvCxnSpPr>
            <p:cNvPr id="184" name="Google Shape;184;p5"/>
            <p:cNvCxnSpPr/>
            <p:nvPr/>
          </p:nvCxnSpPr>
          <p:spPr>
            <a:xfrm>
              <a:off x="0" y="2354565"/>
              <a:ext cx="7012370" cy="0"/>
            </a:xfrm>
            <a:prstGeom prst="straightConnector1">
              <a:avLst/>
            </a:prstGeom>
            <a:gradFill>
              <a:gsLst>
                <a:gs pos="0">
                  <a:srgbClr val="62BDDD"/>
                </a:gs>
                <a:gs pos="84000">
                  <a:srgbClr val="3096B8"/>
                </a:gs>
                <a:gs pos="100000">
                  <a:srgbClr val="3096B8"/>
                </a:gs>
              </a:gsLst>
              <a:lin ang="5400000" scaled="0"/>
            </a:gradFill>
            <a:ln w="12700" cap="rnd" cmpd="sng">
              <a:solidFill>
                <a:srgbClr val="40B1D7"/>
              </a:solidFill>
              <a:prstDash val="solid"/>
              <a:round/>
              <a:headEnd type="none" w="sm" len="sm"/>
              <a:tailEnd type="none" w="sm" len="sm"/>
            </a:ln>
            <a:effectLst>
              <a:outerShdw blurRad="38100" dist="25400" dir="5400000" rotWithShape="0">
                <a:srgbClr val="000000">
                  <a:alpha val="54901"/>
                </a:srgbClr>
              </a:outerShdw>
            </a:effectLst>
          </p:spPr>
        </p:cxnSp>
        <p:sp>
          <p:nvSpPr>
            <p:cNvPr id="185" name="Google Shape;185;p5"/>
            <p:cNvSpPr/>
            <p:nvPr/>
          </p:nvSpPr>
          <p:spPr>
            <a:xfrm>
              <a:off x="0" y="2354565"/>
              <a:ext cx="7012370" cy="784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txBox="1"/>
            <p:nvPr/>
          </p:nvSpPr>
          <p:spPr>
            <a:xfrm>
              <a:off x="0" y="2354565"/>
              <a:ext cx="7012370" cy="78408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u="none" strike="noStrike" cap="none" dirty="0">
                  <a:solidFill>
                    <a:schemeClr val="lt1"/>
                  </a:solidFill>
                  <a:latin typeface="Gill Sans"/>
                  <a:ea typeface="Gill Sans"/>
                  <a:cs typeface="Gill Sans"/>
                  <a:sym typeface="Gill Sans"/>
                </a:rPr>
                <a:t>Palliative care</a:t>
              </a:r>
              <a:endParaRPr dirty="0"/>
            </a:p>
          </p:txBody>
        </p:sp>
        <p:cxnSp>
          <p:nvCxnSpPr>
            <p:cNvPr id="187" name="Google Shape;187;p5"/>
            <p:cNvCxnSpPr/>
            <p:nvPr/>
          </p:nvCxnSpPr>
          <p:spPr>
            <a:xfrm>
              <a:off x="0" y="3138654"/>
              <a:ext cx="7012370" cy="0"/>
            </a:xfrm>
            <a:prstGeom prst="straightConnector1">
              <a:avLst/>
            </a:prstGeom>
            <a:gradFill>
              <a:gsLst>
                <a:gs pos="0">
                  <a:srgbClr val="64C8E5"/>
                </a:gs>
                <a:gs pos="84000">
                  <a:srgbClr val="2AA4C6"/>
                </a:gs>
                <a:gs pos="100000">
                  <a:srgbClr val="2AA4C6"/>
                </a:gs>
              </a:gsLst>
              <a:lin ang="5400000" scaled="0"/>
            </a:gradFill>
            <a:ln w="12700" cap="rnd" cmpd="sng">
              <a:solidFill>
                <a:srgbClr val="41BDE0"/>
              </a:solidFill>
              <a:prstDash val="solid"/>
              <a:round/>
              <a:headEnd type="none" w="sm" len="sm"/>
              <a:tailEnd type="none" w="sm" len="sm"/>
            </a:ln>
            <a:effectLst>
              <a:outerShdw blurRad="38100" dist="25400" dir="5400000" rotWithShape="0">
                <a:srgbClr val="000000">
                  <a:alpha val="54901"/>
                </a:srgbClr>
              </a:outerShdw>
            </a:effectLst>
          </p:spPr>
        </p:cxnSp>
        <p:sp>
          <p:nvSpPr>
            <p:cNvPr id="188" name="Google Shape;188;p5"/>
            <p:cNvSpPr/>
            <p:nvPr/>
          </p:nvSpPr>
          <p:spPr>
            <a:xfrm>
              <a:off x="0" y="3138654"/>
              <a:ext cx="7012370" cy="784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txBox="1"/>
            <p:nvPr/>
          </p:nvSpPr>
          <p:spPr>
            <a:xfrm>
              <a:off x="0" y="3138654"/>
              <a:ext cx="7012370" cy="78408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u="none" strike="noStrike" cap="none" dirty="0">
                  <a:solidFill>
                    <a:schemeClr val="lt1"/>
                  </a:solidFill>
                  <a:latin typeface="Gill Sans"/>
                  <a:ea typeface="Gill Sans"/>
                  <a:cs typeface="Gill Sans"/>
                  <a:sym typeface="Gill Sans"/>
                </a:rPr>
                <a:t>Advance care planning (ACP) </a:t>
              </a:r>
              <a:endParaRPr lang="en-US" dirty="0"/>
            </a:p>
          </p:txBody>
        </p:sp>
        <p:cxnSp>
          <p:nvCxnSpPr>
            <p:cNvPr id="190" name="Google Shape;190;p5"/>
            <p:cNvCxnSpPr/>
            <p:nvPr/>
          </p:nvCxnSpPr>
          <p:spPr>
            <a:xfrm>
              <a:off x="0" y="3922742"/>
              <a:ext cx="7012370" cy="0"/>
            </a:xfrm>
            <a:prstGeom prst="straightConnector1">
              <a:avLst/>
            </a:prstGeom>
            <a:gradFill>
              <a:gsLst>
                <a:gs pos="0">
                  <a:srgbClr val="67D2EB"/>
                </a:gs>
                <a:gs pos="84000">
                  <a:srgbClr val="25B3D3"/>
                </a:gs>
                <a:gs pos="100000">
                  <a:srgbClr val="25B3D3"/>
                </a:gs>
              </a:gsLst>
              <a:lin ang="5400000" scaled="0"/>
            </a:gradFill>
            <a:ln w="12700" cap="rnd" cmpd="sng">
              <a:solidFill>
                <a:srgbClr val="42CAE8"/>
              </a:solidFill>
              <a:prstDash val="solid"/>
              <a:round/>
              <a:headEnd type="none" w="sm" len="sm"/>
              <a:tailEnd type="none" w="sm" len="sm"/>
            </a:ln>
            <a:effectLst>
              <a:outerShdw blurRad="38100" dist="25400" dir="5400000" rotWithShape="0">
                <a:srgbClr val="000000">
                  <a:alpha val="54901"/>
                </a:srgbClr>
              </a:outerShdw>
            </a:effectLst>
          </p:spPr>
        </p:cxnSp>
        <p:sp>
          <p:nvSpPr>
            <p:cNvPr id="191" name="Google Shape;191;p5"/>
            <p:cNvSpPr/>
            <p:nvPr/>
          </p:nvSpPr>
          <p:spPr>
            <a:xfrm>
              <a:off x="0" y="3922742"/>
              <a:ext cx="7012370" cy="784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txBox="1"/>
            <p:nvPr/>
          </p:nvSpPr>
          <p:spPr>
            <a:xfrm>
              <a:off x="0" y="3922742"/>
              <a:ext cx="7012370" cy="78408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i="0" u="none" strike="noStrike" cap="none" dirty="0">
                  <a:solidFill>
                    <a:schemeClr val="lt1"/>
                  </a:solidFill>
                  <a:latin typeface="Gill Sans"/>
                  <a:ea typeface="Gill Sans"/>
                  <a:cs typeface="Gill Sans"/>
                  <a:sym typeface="Gill Sans"/>
                </a:rPr>
                <a:t>Person-centered planning (PCP)</a:t>
              </a:r>
              <a:endParaRPr dirty="0"/>
            </a:p>
          </p:txBody>
        </p:sp>
      </p:grpSp>
    </p:spTree>
    <p:extLst>
      <p:ext uri="{BB962C8B-B14F-4D97-AF65-F5344CB8AC3E}">
        <p14:creationId xmlns:p14="http://schemas.microsoft.com/office/powerpoint/2010/main" val="143973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2" name="Google Shape;202;p6"/>
          <p:cNvSpPr txBox="1">
            <a:spLocks noGrp="1"/>
          </p:cNvSpPr>
          <p:nvPr>
            <p:ph type="title"/>
          </p:nvPr>
        </p:nvSpPr>
        <p:spPr>
          <a:xfrm>
            <a:off x="4449960" y="1507414"/>
            <a:ext cx="7295507" cy="370332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4800"/>
              <a:buFont typeface="Gill Sans"/>
              <a:buNone/>
            </a:pPr>
            <a:r>
              <a:rPr lang="en-US" sz="4800" dirty="0">
                <a:solidFill>
                  <a:schemeClr val="accent1"/>
                </a:solidFill>
              </a:rPr>
              <a:t>Poll – </a:t>
            </a:r>
            <a:r>
              <a:rPr lang="en-US" sz="4800" dirty="0">
                <a:solidFill>
                  <a:schemeClr val="accent1"/>
                </a:solidFill>
                <a:highlight>
                  <a:srgbClr val="FFFF00"/>
                </a:highlight>
              </a:rPr>
              <a:t>Question 1</a:t>
            </a:r>
            <a:r>
              <a:rPr lang="en-US" sz="4800" dirty="0">
                <a:solidFill>
                  <a:schemeClr val="accent1"/>
                </a:solidFill>
              </a:rPr>
              <a:t>: </a:t>
            </a:r>
            <a:r>
              <a:rPr lang="en-US" sz="3200" dirty="0">
                <a:solidFill>
                  <a:schemeClr val="accent1"/>
                </a:solidFill>
              </a:rPr>
              <a:t>A recent analysis found that approximately what percentage of state PCPs accounted for consideration of </a:t>
            </a:r>
            <a:r>
              <a:rPr lang="en-US" sz="3200" u="sng" dirty="0">
                <a:solidFill>
                  <a:schemeClr val="accent1"/>
                </a:solidFill>
              </a:rPr>
              <a:t>advance directives</a:t>
            </a:r>
            <a:r>
              <a:rPr lang="en-US" sz="3200" dirty="0">
                <a:solidFill>
                  <a:schemeClr val="accent1"/>
                </a:solidFill>
              </a:rPr>
              <a:t>?</a:t>
            </a:r>
            <a:br>
              <a:rPr lang="en-US" sz="3200" dirty="0">
                <a:solidFill>
                  <a:schemeClr val="accent1"/>
                </a:solidFill>
              </a:rPr>
            </a:br>
            <a:r>
              <a:rPr lang="en-US" sz="2200" dirty="0">
                <a:solidFill>
                  <a:schemeClr val="accent1"/>
                </a:solidFill>
              </a:rPr>
              <a:t>a. 5%</a:t>
            </a:r>
            <a:br>
              <a:rPr lang="en-US" sz="2200" dirty="0">
                <a:solidFill>
                  <a:schemeClr val="accent1"/>
                </a:solidFill>
              </a:rPr>
            </a:br>
            <a:r>
              <a:rPr lang="en-US" sz="2200" dirty="0">
                <a:solidFill>
                  <a:schemeClr val="accent1"/>
                </a:solidFill>
              </a:rPr>
              <a:t>b. 25%</a:t>
            </a:r>
            <a:br>
              <a:rPr lang="en-US" sz="2200" dirty="0">
                <a:solidFill>
                  <a:schemeClr val="accent1"/>
                </a:solidFill>
              </a:rPr>
            </a:br>
            <a:r>
              <a:rPr lang="en-US" sz="2200" dirty="0">
                <a:solidFill>
                  <a:schemeClr val="accent1"/>
                </a:solidFill>
              </a:rPr>
              <a:t>c. 45%</a:t>
            </a:r>
            <a:br>
              <a:rPr lang="en-US" sz="2200" dirty="0">
                <a:solidFill>
                  <a:schemeClr val="accent1"/>
                </a:solidFill>
              </a:rPr>
            </a:br>
            <a:r>
              <a:rPr lang="en-US" sz="2200" dirty="0">
                <a:solidFill>
                  <a:schemeClr val="accent1"/>
                </a:solidFill>
              </a:rPr>
              <a:t>d. 85%</a:t>
            </a:r>
            <a:endParaRPr dirty="0"/>
          </a:p>
        </p:txBody>
      </p:sp>
      <p:sp>
        <p:nvSpPr>
          <p:cNvPr id="203" name="Google Shape;203;p6"/>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5400000" flipH="1">
            <a:off x="2209064" y="3329711"/>
            <a:ext cx="3703320" cy="5872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F6AE2044-EAA3-A15D-4622-4B64EBE9E262}"/>
              </a:ext>
            </a:extLst>
          </p:cNvPr>
          <p:cNvPicPr>
            <a:picLocks noChangeAspect="1"/>
          </p:cNvPicPr>
          <p:nvPr/>
        </p:nvPicPr>
        <p:blipFill>
          <a:blip r:embed="rId3"/>
          <a:stretch>
            <a:fillRect/>
          </a:stretch>
        </p:blipFill>
        <p:spPr>
          <a:xfrm>
            <a:off x="446533" y="2014325"/>
            <a:ext cx="3439441" cy="2769715"/>
          </a:xfrm>
          <a:prstGeom prst="rect">
            <a:avLst/>
          </a:prstGeom>
        </p:spPr>
      </p:pic>
    </p:spTree>
    <p:extLst>
      <p:ext uri="{BB962C8B-B14F-4D97-AF65-F5344CB8AC3E}">
        <p14:creationId xmlns:p14="http://schemas.microsoft.com/office/powerpoint/2010/main" val="385428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2" name="Google Shape;202;p6"/>
          <p:cNvSpPr txBox="1">
            <a:spLocks noGrp="1"/>
          </p:cNvSpPr>
          <p:nvPr>
            <p:ph type="title"/>
          </p:nvPr>
        </p:nvSpPr>
        <p:spPr>
          <a:xfrm>
            <a:off x="4449960" y="1507413"/>
            <a:ext cx="7295507" cy="4138643"/>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ts val="4800"/>
              <a:buFont typeface="Gill Sans"/>
              <a:buNone/>
            </a:pPr>
            <a:r>
              <a:rPr lang="en-US" sz="4800" dirty="0">
                <a:solidFill>
                  <a:schemeClr val="accent1"/>
                </a:solidFill>
              </a:rPr>
              <a:t>Poll – </a:t>
            </a:r>
            <a:r>
              <a:rPr lang="en-US" sz="4800" dirty="0">
                <a:solidFill>
                  <a:schemeClr val="accent1"/>
                </a:solidFill>
                <a:highlight>
                  <a:srgbClr val="00FF00"/>
                </a:highlight>
              </a:rPr>
              <a:t>Answer 1</a:t>
            </a:r>
            <a:r>
              <a:rPr lang="en-US" sz="4800" dirty="0">
                <a:solidFill>
                  <a:schemeClr val="accent1"/>
                </a:solidFill>
              </a:rPr>
              <a:t>: </a:t>
            </a:r>
            <a:r>
              <a:rPr lang="en-US" sz="3200" dirty="0">
                <a:solidFill>
                  <a:schemeClr val="accent1"/>
                </a:solidFill>
              </a:rPr>
              <a:t>A recent analysis found that approximately what percentage of state PCPs accounted for consideration of </a:t>
            </a:r>
            <a:r>
              <a:rPr lang="en-US" sz="3200" u="sng" dirty="0">
                <a:solidFill>
                  <a:schemeClr val="accent1"/>
                </a:solidFill>
              </a:rPr>
              <a:t>advance directives</a:t>
            </a:r>
            <a:r>
              <a:rPr lang="en-US" sz="3200" dirty="0">
                <a:solidFill>
                  <a:schemeClr val="accent1"/>
                </a:solidFill>
              </a:rPr>
              <a:t>?</a:t>
            </a:r>
            <a:br>
              <a:rPr lang="en-US" sz="3200" dirty="0">
                <a:solidFill>
                  <a:schemeClr val="accent1"/>
                </a:solidFill>
              </a:rPr>
            </a:br>
            <a:r>
              <a:rPr lang="en-US" sz="2200" dirty="0">
                <a:solidFill>
                  <a:schemeClr val="accent1"/>
                </a:solidFill>
              </a:rPr>
              <a:t>a. 5%</a:t>
            </a:r>
            <a:br>
              <a:rPr lang="en-US" sz="2200" dirty="0">
                <a:solidFill>
                  <a:schemeClr val="accent1"/>
                </a:solidFill>
              </a:rPr>
            </a:br>
            <a:r>
              <a:rPr lang="en-US" sz="2200" dirty="0">
                <a:solidFill>
                  <a:schemeClr val="accent1"/>
                </a:solidFill>
              </a:rPr>
              <a:t>b. 25%</a:t>
            </a:r>
            <a:br>
              <a:rPr lang="en-US" sz="2200" dirty="0">
                <a:solidFill>
                  <a:schemeClr val="accent1"/>
                </a:solidFill>
              </a:rPr>
            </a:br>
            <a:r>
              <a:rPr lang="en-US" sz="2200" dirty="0">
                <a:solidFill>
                  <a:schemeClr val="accent1"/>
                </a:solidFill>
              </a:rPr>
              <a:t>c. 45%</a:t>
            </a:r>
            <a:br>
              <a:rPr lang="en-US" sz="2200" dirty="0">
                <a:solidFill>
                  <a:schemeClr val="accent1"/>
                </a:solidFill>
              </a:rPr>
            </a:br>
            <a:r>
              <a:rPr lang="en-US" sz="2200" dirty="0">
                <a:solidFill>
                  <a:schemeClr val="accent1"/>
                </a:solidFill>
              </a:rPr>
              <a:t>d. 85%</a:t>
            </a:r>
            <a:br>
              <a:rPr lang="en-US" sz="2200" dirty="0">
                <a:solidFill>
                  <a:schemeClr val="accent1"/>
                </a:solidFill>
              </a:rPr>
            </a:br>
            <a:br>
              <a:rPr lang="en-US" sz="2200" dirty="0">
                <a:solidFill>
                  <a:schemeClr val="accent1"/>
                </a:solidFill>
              </a:rPr>
            </a:br>
            <a:r>
              <a:rPr lang="en-US" sz="2200" dirty="0">
                <a:solidFill>
                  <a:schemeClr val="accent1"/>
                </a:solidFill>
              </a:rPr>
              <a:t>B – Approximately 25% of state PCPs documented the presence of advance directives that express the person’s and/or surrogates’ wishes.</a:t>
            </a:r>
            <a:endParaRPr dirty="0"/>
          </a:p>
        </p:txBody>
      </p:sp>
      <p:sp>
        <p:nvSpPr>
          <p:cNvPr id="203" name="Google Shape;203;p6"/>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5400000" flipH="1">
            <a:off x="2209064" y="3329711"/>
            <a:ext cx="3703320" cy="5872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F6AE2044-EAA3-A15D-4622-4B64EBE9E262}"/>
              </a:ext>
            </a:extLst>
          </p:cNvPr>
          <p:cNvPicPr>
            <a:picLocks noChangeAspect="1"/>
          </p:cNvPicPr>
          <p:nvPr/>
        </p:nvPicPr>
        <p:blipFill>
          <a:blip r:embed="rId3"/>
          <a:stretch>
            <a:fillRect/>
          </a:stretch>
        </p:blipFill>
        <p:spPr>
          <a:xfrm>
            <a:off x="446533" y="2014325"/>
            <a:ext cx="3439441" cy="2769715"/>
          </a:xfrm>
          <a:prstGeom prst="rect">
            <a:avLst/>
          </a:prstGeom>
        </p:spPr>
      </p:pic>
    </p:spTree>
    <p:extLst>
      <p:ext uri="{BB962C8B-B14F-4D97-AF65-F5344CB8AC3E}">
        <p14:creationId xmlns:p14="http://schemas.microsoft.com/office/powerpoint/2010/main" val="12708651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2" name="Google Shape;202;p6"/>
          <p:cNvSpPr txBox="1">
            <a:spLocks noGrp="1"/>
          </p:cNvSpPr>
          <p:nvPr>
            <p:ph type="title"/>
          </p:nvPr>
        </p:nvSpPr>
        <p:spPr>
          <a:xfrm>
            <a:off x="4449960" y="1507414"/>
            <a:ext cx="7295507" cy="370332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ts val="4800"/>
              <a:buFont typeface="Gill Sans"/>
              <a:buNone/>
            </a:pPr>
            <a:r>
              <a:rPr lang="en-US" sz="4800" dirty="0">
                <a:solidFill>
                  <a:schemeClr val="accent1"/>
                </a:solidFill>
              </a:rPr>
              <a:t>Poll – </a:t>
            </a:r>
            <a:r>
              <a:rPr lang="en-US" sz="4800" dirty="0">
                <a:solidFill>
                  <a:schemeClr val="accent1"/>
                </a:solidFill>
                <a:highlight>
                  <a:srgbClr val="FFFF00"/>
                </a:highlight>
              </a:rPr>
              <a:t>Question 2</a:t>
            </a:r>
            <a:r>
              <a:rPr lang="en-US" sz="4800" dirty="0">
                <a:solidFill>
                  <a:schemeClr val="accent1"/>
                </a:solidFill>
              </a:rPr>
              <a:t>: </a:t>
            </a:r>
            <a:r>
              <a:rPr lang="en-US" sz="3200" dirty="0">
                <a:solidFill>
                  <a:schemeClr val="accent1"/>
                </a:solidFill>
              </a:rPr>
              <a:t>This same content analysis found that approximately what percentage of state PCPs accounted for consideration of </a:t>
            </a:r>
            <a:r>
              <a:rPr lang="en-US" sz="3200" u="sng" dirty="0">
                <a:solidFill>
                  <a:schemeClr val="accent1"/>
                </a:solidFill>
              </a:rPr>
              <a:t>identifying a person’s diagnosis and prognosis</a:t>
            </a:r>
            <a:r>
              <a:rPr lang="en-US" sz="3200" dirty="0">
                <a:solidFill>
                  <a:schemeClr val="accent1"/>
                </a:solidFill>
              </a:rPr>
              <a:t> for the purposes of planning?</a:t>
            </a:r>
            <a:br>
              <a:rPr lang="en-US" sz="3200" dirty="0">
                <a:solidFill>
                  <a:schemeClr val="accent1"/>
                </a:solidFill>
              </a:rPr>
            </a:br>
            <a:r>
              <a:rPr lang="en-US" sz="2200" dirty="0">
                <a:solidFill>
                  <a:schemeClr val="accent1"/>
                </a:solidFill>
              </a:rPr>
              <a:t>a. 22%</a:t>
            </a:r>
            <a:br>
              <a:rPr lang="en-US" sz="2200" dirty="0">
                <a:solidFill>
                  <a:schemeClr val="accent1"/>
                </a:solidFill>
              </a:rPr>
            </a:br>
            <a:r>
              <a:rPr lang="en-US" sz="2200" dirty="0">
                <a:solidFill>
                  <a:schemeClr val="accent1"/>
                </a:solidFill>
              </a:rPr>
              <a:t>b. 45%</a:t>
            </a:r>
            <a:br>
              <a:rPr lang="en-US" sz="2200" dirty="0">
                <a:solidFill>
                  <a:schemeClr val="accent1"/>
                </a:solidFill>
              </a:rPr>
            </a:br>
            <a:r>
              <a:rPr lang="en-US" sz="2200" dirty="0">
                <a:solidFill>
                  <a:schemeClr val="accent1"/>
                </a:solidFill>
              </a:rPr>
              <a:t>c. 51%</a:t>
            </a:r>
            <a:br>
              <a:rPr lang="en-US" sz="2200" dirty="0">
                <a:solidFill>
                  <a:schemeClr val="accent1"/>
                </a:solidFill>
              </a:rPr>
            </a:br>
            <a:r>
              <a:rPr lang="en-US" sz="2200" dirty="0">
                <a:solidFill>
                  <a:schemeClr val="accent1"/>
                </a:solidFill>
              </a:rPr>
              <a:t>d. 76%</a:t>
            </a:r>
            <a:endParaRPr dirty="0"/>
          </a:p>
        </p:txBody>
      </p:sp>
      <p:sp>
        <p:nvSpPr>
          <p:cNvPr id="203" name="Google Shape;203;p6"/>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5400000" flipH="1">
            <a:off x="2209064" y="3329711"/>
            <a:ext cx="3703320" cy="5872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F6AE2044-EAA3-A15D-4622-4B64EBE9E262}"/>
              </a:ext>
            </a:extLst>
          </p:cNvPr>
          <p:cNvPicPr>
            <a:picLocks noChangeAspect="1"/>
          </p:cNvPicPr>
          <p:nvPr/>
        </p:nvPicPr>
        <p:blipFill>
          <a:blip r:embed="rId3"/>
          <a:stretch>
            <a:fillRect/>
          </a:stretch>
        </p:blipFill>
        <p:spPr>
          <a:xfrm>
            <a:off x="446533" y="2014325"/>
            <a:ext cx="3439441" cy="2769715"/>
          </a:xfrm>
          <a:prstGeom prst="rect">
            <a:avLst/>
          </a:prstGeom>
        </p:spPr>
      </p:pic>
    </p:spTree>
    <p:extLst>
      <p:ext uri="{BB962C8B-B14F-4D97-AF65-F5344CB8AC3E}">
        <p14:creationId xmlns:p14="http://schemas.microsoft.com/office/powerpoint/2010/main" val="1982170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2" name="Google Shape;202;p6"/>
          <p:cNvSpPr txBox="1">
            <a:spLocks noGrp="1"/>
          </p:cNvSpPr>
          <p:nvPr>
            <p:ph type="title"/>
          </p:nvPr>
        </p:nvSpPr>
        <p:spPr>
          <a:xfrm>
            <a:off x="4449960" y="1507413"/>
            <a:ext cx="7295507" cy="4138643"/>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ts val="4800"/>
              <a:buFont typeface="Gill Sans"/>
              <a:buNone/>
            </a:pPr>
            <a:r>
              <a:rPr lang="en-US" sz="4800" dirty="0">
                <a:solidFill>
                  <a:schemeClr val="accent1"/>
                </a:solidFill>
              </a:rPr>
              <a:t>Poll – </a:t>
            </a:r>
            <a:r>
              <a:rPr lang="en-US" sz="4800" dirty="0">
                <a:solidFill>
                  <a:schemeClr val="accent1"/>
                </a:solidFill>
                <a:highlight>
                  <a:srgbClr val="00FF00"/>
                </a:highlight>
              </a:rPr>
              <a:t>Answer 2</a:t>
            </a:r>
            <a:r>
              <a:rPr lang="en-US" sz="4800" dirty="0">
                <a:solidFill>
                  <a:schemeClr val="accent1"/>
                </a:solidFill>
              </a:rPr>
              <a:t>: </a:t>
            </a:r>
            <a:r>
              <a:rPr lang="en-US" sz="3200" dirty="0">
                <a:solidFill>
                  <a:schemeClr val="accent1"/>
                </a:solidFill>
              </a:rPr>
              <a:t>This same content analysis found that approximately what percentage of state PCPs accounted for consideration of </a:t>
            </a:r>
            <a:r>
              <a:rPr lang="en-US" sz="3200" u="sng" dirty="0">
                <a:solidFill>
                  <a:schemeClr val="accent1"/>
                </a:solidFill>
              </a:rPr>
              <a:t>identifying a person’s diagnosis and prognosis</a:t>
            </a:r>
            <a:r>
              <a:rPr lang="en-US" sz="3200" dirty="0">
                <a:solidFill>
                  <a:schemeClr val="accent1"/>
                </a:solidFill>
              </a:rPr>
              <a:t> for the purposes of planning?</a:t>
            </a:r>
            <a:br>
              <a:rPr lang="en-US" sz="3200" dirty="0">
                <a:solidFill>
                  <a:schemeClr val="accent1"/>
                </a:solidFill>
              </a:rPr>
            </a:br>
            <a:r>
              <a:rPr lang="en-US" sz="2200" dirty="0">
                <a:solidFill>
                  <a:schemeClr val="accent1"/>
                </a:solidFill>
              </a:rPr>
              <a:t>a. 22%</a:t>
            </a:r>
            <a:br>
              <a:rPr lang="en-US" sz="2200" dirty="0">
                <a:solidFill>
                  <a:schemeClr val="accent1"/>
                </a:solidFill>
              </a:rPr>
            </a:br>
            <a:r>
              <a:rPr lang="en-US" sz="2200" dirty="0">
                <a:solidFill>
                  <a:schemeClr val="accent1"/>
                </a:solidFill>
              </a:rPr>
              <a:t>b. 45%</a:t>
            </a:r>
            <a:br>
              <a:rPr lang="en-US" sz="2200" dirty="0">
                <a:solidFill>
                  <a:schemeClr val="accent1"/>
                </a:solidFill>
              </a:rPr>
            </a:br>
            <a:r>
              <a:rPr lang="en-US" sz="2200" dirty="0">
                <a:solidFill>
                  <a:schemeClr val="accent1"/>
                </a:solidFill>
              </a:rPr>
              <a:t>c. 51%</a:t>
            </a:r>
            <a:br>
              <a:rPr lang="en-US" sz="2200" dirty="0">
                <a:solidFill>
                  <a:schemeClr val="accent1"/>
                </a:solidFill>
              </a:rPr>
            </a:br>
            <a:r>
              <a:rPr lang="en-US" sz="2200" dirty="0">
                <a:solidFill>
                  <a:schemeClr val="accent1"/>
                </a:solidFill>
              </a:rPr>
              <a:t>d. 76%</a:t>
            </a:r>
            <a:br>
              <a:rPr lang="en-US" sz="2200" dirty="0">
                <a:solidFill>
                  <a:schemeClr val="accent1"/>
                </a:solidFill>
              </a:rPr>
            </a:br>
            <a:br>
              <a:rPr lang="en-US" sz="2200" dirty="0">
                <a:solidFill>
                  <a:schemeClr val="accent1"/>
                </a:solidFill>
              </a:rPr>
            </a:br>
            <a:r>
              <a:rPr lang="en-US" sz="2200" dirty="0">
                <a:solidFill>
                  <a:schemeClr val="accent1"/>
                </a:solidFill>
              </a:rPr>
              <a:t>C – Approximately 51% of state PCPs sought information to identify a person’s diagnosis and prognosis.</a:t>
            </a:r>
            <a:endParaRPr dirty="0"/>
          </a:p>
        </p:txBody>
      </p:sp>
      <p:sp>
        <p:nvSpPr>
          <p:cNvPr id="203" name="Google Shape;203;p6"/>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5400000" flipH="1">
            <a:off x="2209064" y="3329711"/>
            <a:ext cx="3703320" cy="5872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F6AE2044-EAA3-A15D-4622-4B64EBE9E262}"/>
              </a:ext>
            </a:extLst>
          </p:cNvPr>
          <p:cNvPicPr>
            <a:picLocks noChangeAspect="1"/>
          </p:cNvPicPr>
          <p:nvPr/>
        </p:nvPicPr>
        <p:blipFill>
          <a:blip r:embed="rId3"/>
          <a:stretch>
            <a:fillRect/>
          </a:stretch>
        </p:blipFill>
        <p:spPr>
          <a:xfrm>
            <a:off x="446533" y="2014325"/>
            <a:ext cx="3439441" cy="2769715"/>
          </a:xfrm>
          <a:prstGeom prst="rect">
            <a:avLst/>
          </a:prstGeom>
        </p:spPr>
      </p:pic>
    </p:spTree>
    <p:extLst>
      <p:ext uri="{BB962C8B-B14F-4D97-AF65-F5344CB8AC3E}">
        <p14:creationId xmlns:p14="http://schemas.microsoft.com/office/powerpoint/2010/main" val="1378650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2" name="Google Shape;202;p6"/>
          <p:cNvSpPr txBox="1">
            <a:spLocks noGrp="1"/>
          </p:cNvSpPr>
          <p:nvPr>
            <p:ph type="title"/>
          </p:nvPr>
        </p:nvSpPr>
        <p:spPr>
          <a:xfrm>
            <a:off x="4449960" y="1507414"/>
            <a:ext cx="7295507" cy="370332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4800"/>
              <a:buFont typeface="Gill Sans"/>
              <a:buNone/>
            </a:pPr>
            <a:r>
              <a:rPr lang="en-US" sz="4800" dirty="0">
                <a:solidFill>
                  <a:schemeClr val="accent1"/>
                </a:solidFill>
              </a:rPr>
              <a:t>ACP for individuals with IDD has lagged behind the general population.</a:t>
            </a:r>
            <a:br>
              <a:rPr lang="en-US" sz="4800" dirty="0">
                <a:solidFill>
                  <a:schemeClr val="accent1"/>
                </a:solidFill>
              </a:rPr>
            </a:br>
            <a:br>
              <a:rPr lang="en-US" sz="4800" dirty="0">
                <a:solidFill>
                  <a:schemeClr val="accent1"/>
                </a:solidFill>
              </a:rPr>
            </a:br>
            <a:r>
              <a:rPr lang="en-US" sz="2000" dirty="0">
                <a:solidFill>
                  <a:schemeClr val="accent1"/>
                </a:solidFill>
              </a:rPr>
              <a:t>(</a:t>
            </a:r>
            <a:r>
              <a:rPr lang="en-US" sz="2000" dirty="0" err="1">
                <a:solidFill>
                  <a:schemeClr val="accent1"/>
                </a:solidFill>
              </a:rPr>
              <a:t>Carr</a:t>
            </a:r>
            <a:r>
              <a:rPr lang="en-US" sz="2000" dirty="0">
                <a:solidFill>
                  <a:schemeClr val="accent1"/>
                </a:solidFill>
              </a:rPr>
              <a:t> &amp; Luth, 2017; United States Department of Health and Human Services, 2007)</a:t>
            </a:r>
            <a:endParaRPr dirty="0"/>
          </a:p>
        </p:txBody>
      </p:sp>
      <p:sp>
        <p:nvSpPr>
          <p:cNvPr id="203" name="Google Shape;203;p6"/>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5400000" flipH="1">
            <a:off x="2209064" y="3329711"/>
            <a:ext cx="3703320" cy="5872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AF6EC1DB-8677-8A5C-9323-B7D8BD7D4B97}"/>
              </a:ext>
            </a:extLst>
          </p:cNvPr>
          <p:cNvPicPr>
            <a:picLocks noChangeAspect="1"/>
          </p:cNvPicPr>
          <p:nvPr/>
        </p:nvPicPr>
        <p:blipFill>
          <a:blip r:embed="rId3"/>
          <a:stretch>
            <a:fillRect/>
          </a:stretch>
        </p:blipFill>
        <p:spPr>
          <a:xfrm>
            <a:off x="446533" y="2218614"/>
            <a:ext cx="3400208" cy="2251673"/>
          </a:xfrm>
          <a:prstGeom prst="rect">
            <a:avLst/>
          </a:prstGeom>
        </p:spPr>
      </p:pic>
    </p:spTree>
    <p:extLst>
      <p:ext uri="{BB962C8B-B14F-4D97-AF65-F5344CB8AC3E}">
        <p14:creationId xmlns:p14="http://schemas.microsoft.com/office/powerpoint/2010/main" val="189194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SETTING THE STAGE…</a:t>
            </a:r>
            <a:endParaRPr dirty="0"/>
          </a:p>
        </p:txBody>
      </p:sp>
      <p:sp>
        <p:nvSpPr>
          <p:cNvPr id="211" name="Google Shape;211;p7"/>
          <p:cNvSpPr txBox="1">
            <a:spLocks noGrp="1"/>
          </p:cNvSpPr>
          <p:nvPr>
            <p:ph type="body" idx="1"/>
          </p:nvPr>
        </p:nvSpPr>
        <p:spPr>
          <a:xfrm>
            <a:off x="5050971" y="2180496"/>
            <a:ext cx="6559837" cy="2130247"/>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dirty="0"/>
              <a:t>Keep in mind… the number of individuals with IDD reaching advanced age is rapidly increasing. Projections indicate a doubling by 2030 and tripling of the population in the foreseeable future. </a:t>
            </a:r>
          </a:p>
          <a:p>
            <a:pPr marL="0" lvl="0" indent="0" algn="l" rtl="0">
              <a:spcBef>
                <a:spcPts val="0"/>
              </a:spcBef>
              <a:spcAft>
                <a:spcPts val="0"/>
              </a:spcAft>
              <a:buSzPts val="1656"/>
              <a:buNone/>
            </a:pPr>
            <a:r>
              <a:rPr lang="en-US" dirty="0"/>
              <a:t>	-Acharya, Schindler, &amp; Heller (2016) </a:t>
            </a:r>
            <a:endParaRPr dirty="0"/>
          </a:p>
        </p:txBody>
      </p:sp>
      <p:pic>
        <p:nvPicPr>
          <p:cNvPr id="2" name="Picture 1">
            <a:extLst>
              <a:ext uri="{FF2B5EF4-FFF2-40B4-BE49-F238E27FC236}">
                <a16:creationId xmlns:a16="http://schemas.microsoft.com/office/drawing/2014/main" id="{77ED2138-0787-BF2B-2E99-5BD0C50B508C}"/>
              </a:ext>
            </a:extLst>
          </p:cNvPr>
          <p:cNvPicPr>
            <a:picLocks noChangeAspect="1"/>
          </p:cNvPicPr>
          <p:nvPr/>
        </p:nvPicPr>
        <p:blipFill>
          <a:blip r:embed="rId3"/>
          <a:stretch>
            <a:fillRect/>
          </a:stretch>
        </p:blipFill>
        <p:spPr>
          <a:xfrm>
            <a:off x="464859" y="2180496"/>
            <a:ext cx="4121253" cy="3322608"/>
          </a:xfrm>
          <a:prstGeom prst="rect">
            <a:avLst/>
          </a:prstGeom>
        </p:spPr>
      </p:pic>
      <p:pic>
        <p:nvPicPr>
          <p:cNvPr id="3" name="Picture 2">
            <a:extLst>
              <a:ext uri="{FF2B5EF4-FFF2-40B4-BE49-F238E27FC236}">
                <a16:creationId xmlns:a16="http://schemas.microsoft.com/office/drawing/2014/main" id="{9779A14D-2145-2439-87B4-6430959E5478}"/>
              </a:ext>
            </a:extLst>
          </p:cNvPr>
          <p:cNvPicPr>
            <a:picLocks noChangeAspect="1"/>
          </p:cNvPicPr>
          <p:nvPr/>
        </p:nvPicPr>
        <p:blipFill>
          <a:blip r:embed="rId4"/>
          <a:stretch>
            <a:fillRect/>
          </a:stretch>
        </p:blipFill>
        <p:spPr>
          <a:xfrm>
            <a:off x="6434868" y="4022059"/>
            <a:ext cx="3792041" cy="2133785"/>
          </a:xfrm>
          <a:prstGeom prst="rect">
            <a:avLst/>
          </a:prstGeom>
        </p:spPr>
      </p:pic>
    </p:spTree>
    <p:extLst>
      <p:ext uri="{BB962C8B-B14F-4D97-AF65-F5344CB8AC3E}">
        <p14:creationId xmlns:p14="http://schemas.microsoft.com/office/powerpoint/2010/main" val="51025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SETTING THE STAGE…</a:t>
            </a:r>
            <a:endParaRPr dirty="0"/>
          </a:p>
        </p:txBody>
      </p:sp>
      <p:sp>
        <p:nvSpPr>
          <p:cNvPr id="211" name="Google Shape;211;p7"/>
          <p:cNvSpPr txBox="1">
            <a:spLocks noGrp="1"/>
          </p:cNvSpPr>
          <p:nvPr>
            <p:ph type="body" idx="1"/>
          </p:nvPr>
        </p:nvSpPr>
        <p:spPr>
          <a:xfrm>
            <a:off x="5050971" y="2180496"/>
            <a:ext cx="6559837" cy="4104190"/>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dirty="0"/>
              <a:t>Here are some common medical conditions experienced by those aging with IDD—</a:t>
            </a:r>
          </a:p>
          <a:p>
            <a:pPr marL="763200" lvl="1" indent="-306000">
              <a:spcBef>
                <a:spcPts val="0"/>
              </a:spcBef>
            </a:pPr>
            <a:r>
              <a:rPr lang="en-US" dirty="0"/>
              <a:t>Dental pathologies</a:t>
            </a:r>
          </a:p>
          <a:p>
            <a:pPr marL="763200" lvl="1" indent="-306000">
              <a:spcBef>
                <a:spcPts val="0"/>
              </a:spcBef>
            </a:pPr>
            <a:r>
              <a:rPr lang="en-US" dirty="0"/>
              <a:t>Sensory deficits (vision, hearing)</a:t>
            </a:r>
          </a:p>
          <a:p>
            <a:pPr marL="763200" lvl="1" indent="-306000">
              <a:spcBef>
                <a:spcPts val="0"/>
              </a:spcBef>
            </a:pPr>
            <a:r>
              <a:rPr lang="en-US" dirty="0"/>
              <a:t>Obesity</a:t>
            </a:r>
          </a:p>
          <a:p>
            <a:pPr marL="763200" lvl="1" indent="-306000">
              <a:spcBef>
                <a:spcPts val="0"/>
              </a:spcBef>
            </a:pPr>
            <a:r>
              <a:rPr lang="en-US" dirty="0"/>
              <a:t>Pain</a:t>
            </a:r>
          </a:p>
          <a:p>
            <a:pPr marL="763200" lvl="1" indent="-306000">
              <a:spcBef>
                <a:spcPts val="0"/>
              </a:spcBef>
            </a:pPr>
            <a:r>
              <a:rPr lang="en-US" dirty="0"/>
              <a:t>Osteoporosis and increased fracture risk</a:t>
            </a:r>
          </a:p>
          <a:p>
            <a:pPr marL="763200" lvl="1" indent="-306000">
              <a:spcBef>
                <a:spcPts val="0"/>
              </a:spcBef>
            </a:pPr>
            <a:r>
              <a:rPr lang="en-US" dirty="0"/>
              <a:t>Pain</a:t>
            </a:r>
          </a:p>
          <a:p>
            <a:pPr marL="0" lvl="0" indent="0" algn="l" rtl="0">
              <a:spcBef>
                <a:spcPts val="0"/>
              </a:spcBef>
              <a:spcAft>
                <a:spcPts val="0"/>
              </a:spcAft>
              <a:buSzPts val="1656"/>
              <a:buNone/>
            </a:pPr>
            <a:r>
              <a:rPr lang="en-US" dirty="0"/>
              <a:t>	(Moran, 2017)</a:t>
            </a:r>
            <a:endParaRPr dirty="0"/>
          </a:p>
        </p:txBody>
      </p:sp>
      <p:pic>
        <p:nvPicPr>
          <p:cNvPr id="3" name="Picture 2">
            <a:extLst>
              <a:ext uri="{FF2B5EF4-FFF2-40B4-BE49-F238E27FC236}">
                <a16:creationId xmlns:a16="http://schemas.microsoft.com/office/drawing/2014/main" id="{9779A14D-2145-2439-87B4-6430959E5478}"/>
              </a:ext>
            </a:extLst>
          </p:cNvPr>
          <p:cNvPicPr>
            <a:picLocks noChangeAspect="1"/>
          </p:cNvPicPr>
          <p:nvPr/>
        </p:nvPicPr>
        <p:blipFill>
          <a:blip r:embed="rId3"/>
          <a:stretch>
            <a:fillRect/>
          </a:stretch>
        </p:blipFill>
        <p:spPr>
          <a:xfrm>
            <a:off x="581192" y="2788345"/>
            <a:ext cx="3792041" cy="2133785"/>
          </a:xfrm>
          <a:prstGeom prst="rect">
            <a:avLst/>
          </a:prstGeom>
        </p:spPr>
      </p:pic>
    </p:spTree>
    <p:extLst>
      <p:ext uri="{BB962C8B-B14F-4D97-AF65-F5344CB8AC3E}">
        <p14:creationId xmlns:p14="http://schemas.microsoft.com/office/powerpoint/2010/main" val="8623120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SETTING THE STAGE… Other Considerations…</a:t>
            </a:r>
            <a:endParaRPr dirty="0"/>
          </a:p>
        </p:txBody>
      </p:sp>
      <p:sp>
        <p:nvSpPr>
          <p:cNvPr id="211" name="Google Shape;211;p7"/>
          <p:cNvSpPr txBox="1">
            <a:spLocks noGrp="1"/>
          </p:cNvSpPr>
          <p:nvPr>
            <p:ph type="body" idx="1"/>
          </p:nvPr>
        </p:nvSpPr>
        <p:spPr>
          <a:xfrm>
            <a:off x="5050971" y="2180496"/>
            <a:ext cx="6559837" cy="4104190"/>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dirty="0"/>
              <a:t>Aging with an IDD may also be associated with-</a:t>
            </a:r>
          </a:p>
          <a:p>
            <a:pPr marL="763200" lvl="1" indent="-306000">
              <a:spcBef>
                <a:spcPts val="0"/>
              </a:spcBef>
            </a:pPr>
            <a:r>
              <a:rPr lang="en-US" dirty="0"/>
              <a:t>Increased stress</a:t>
            </a:r>
          </a:p>
          <a:p>
            <a:pPr marL="763200" lvl="1" indent="-306000">
              <a:spcBef>
                <a:spcPts val="0"/>
              </a:spcBef>
            </a:pPr>
            <a:r>
              <a:rPr lang="en-US" dirty="0"/>
              <a:t>Experiencing losses</a:t>
            </a:r>
          </a:p>
          <a:p>
            <a:pPr marL="763200" lvl="1" indent="-306000">
              <a:spcBef>
                <a:spcPts val="0"/>
              </a:spcBef>
            </a:pPr>
            <a:r>
              <a:rPr lang="en-US" dirty="0"/>
              <a:t>Social isolation and loneliness</a:t>
            </a:r>
          </a:p>
          <a:p>
            <a:pPr marL="763200" lvl="1" indent="-306000">
              <a:spcBef>
                <a:spcPts val="0"/>
              </a:spcBef>
            </a:pPr>
            <a:r>
              <a:rPr lang="en-US" dirty="0"/>
              <a:t>Decreased ADL and IADL independence</a:t>
            </a:r>
          </a:p>
          <a:p>
            <a:pPr marL="763200" lvl="1" indent="-306000">
              <a:spcBef>
                <a:spcPts val="0"/>
              </a:spcBef>
            </a:pPr>
            <a:r>
              <a:rPr lang="en-US" dirty="0"/>
              <a:t>Unique factors shape the experiences of individuals with IDD</a:t>
            </a:r>
            <a:endParaRPr dirty="0"/>
          </a:p>
        </p:txBody>
      </p:sp>
      <p:pic>
        <p:nvPicPr>
          <p:cNvPr id="3" name="Picture 2">
            <a:extLst>
              <a:ext uri="{FF2B5EF4-FFF2-40B4-BE49-F238E27FC236}">
                <a16:creationId xmlns:a16="http://schemas.microsoft.com/office/drawing/2014/main" id="{9779A14D-2145-2439-87B4-6430959E5478}"/>
              </a:ext>
            </a:extLst>
          </p:cNvPr>
          <p:cNvPicPr>
            <a:picLocks noChangeAspect="1"/>
          </p:cNvPicPr>
          <p:nvPr/>
        </p:nvPicPr>
        <p:blipFill>
          <a:blip r:embed="rId3"/>
          <a:stretch>
            <a:fillRect/>
          </a:stretch>
        </p:blipFill>
        <p:spPr>
          <a:xfrm>
            <a:off x="581192" y="2788345"/>
            <a:ext cx="3792041" cy="2133785"/>
          </a:xfrm>
          <a:prstGeom prst="rect">
            <a:avLst/>
          </a:prstGeom>
        </p:spPr>
      </p:pic>
    </p:spTree>
    <p:extLst>
      <p:ext uri="{BB962C8B-B14F-4D97-AF65-F5344CB8AC3E}">
        <p14:creationId xmlns:p14="http://schemas.microsoft.com/office/powerpoint/2010/main" val="506206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SETTING THE STAGE…</a:t>
            </a:r>
            <a:endParaRPr dirty="0"/>
          </a:p>
        </p:txBody>
      </p:sp>
      <p:sp>
        <p:nvSpPr>
          <p:cNvPr id="211" name="Google Shape;211;p7"/>
          <p:cNvSpPr txBox="1">
            <a:spLocks noGrp="1"/>
          </p:cNvSpPr>
          <p:nvPr>
            <p:ph type="body" idx="1"/>
          </p:nvPr>
        </p:nvSpPr>
        <p:spPr>
          <a:xfrm>
            <a:off x="5050971" y="1715956"/>
            <a:ext cx="6559837" cy="4989644"/>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dirty="0"/>
              <a:t>The life expectancy for individuals with IDD has increased.</a:t>
            </a:r>
          </a:p>
          <a:p>
            <a:pPr marL="763200" lvl="1" indent="-306000">
              <a:spcBef>
                <a:spcPts val="0"/>
              </a:spcBef>
            </a:pPr>
            <a:r>
              <a:rPr lang="en-US" dirty="0"/>
              <a:t>Earlier and non-normative health declines</a:t>
            </a:r>
          </a:p>
          <a:p>
            <a:pPr marL="763200" lvl="1" indent="-306000">
              <a:spcBef>
                <a:spcPts val="0"/>
              </a:spcBef>
            </a:pPr>
            <a:r>
              <a:rPr lang="en-US" dirty="0"/>
              <a:t>Limited access to quality care</a:t>
            </a:r>
          </a:p>
          <a:p>
            <a:pPr marL="763200" lvl="1" indent="-306000">
              <a:spcBef>
                <a:spcPts val="0"/>
              </a:spcBef>
            </a:pPr>
            <a:r>
              <a:rPr lang="en-US" dirty="0"/>
              <a:t>Potential challenges navigating and advocating for care</a:t>
            </a:r>
          </a:p>
          <a:p>
            <a:pPr marL="763200" lvl="1" indent="-306000">
              <a:spcBef>
                <a:spcPts val="0"/>
              </a:spcBef>
            </a:pPr>
            <a:r>
              <a:rPr lang="en-US" dirty="0"/>
              <a:t>Fewer financial resources</a:t>
            </a:r>
          </a:p>
          <a:p>
            <a:pPr marL="763200" lvl="1" indent="-306000">
              <a:spcBef>
                <a:spcPts val="0"/>
              </a:spcBef>
            </a:pPr>
            <a:r>
              <a:rPr lang="en-US" dirty="0"/>
              <a:t>Family often supports throughout the lifespan</a:t>
            </a:r>
          </a:p>
          <a:p>
            <a:pPr marL="763200" lvl="1" indent="-306000">
              <a:spcBef>
                <a:spcPts val="0"/>
              </a:spcBef>
            </a:pPr>
            <a:r>
              <a:rPr lang="en-US" dirty="0"/>
              <a:t>Often living in the family home</a:t>
            </a:r>
            <a:endParaRPr dirty="0"/>
          </a:p>
        </p:txBody>
      </p:sp>
      <p:pic>
        <p:nvPicPr>
          <p:cNvPr id="3" name="Picture 2">
            <a:extLst>
              <a:ext uri="{FF2B5EF4-FFF2-40B4-BE49-F238E27FC236}">
                <a16:creationId xmlns:a16="http://schemas.microsoft.com/office/drawing/2014/main" id="{9779A14D-2145-2439-87B4-6430959E5478}"/>
              </a:ext>
            </a:extLst>
          </p:cNvPr>
          <p:cNvPicPr>
            <a:picLocks noChangeAspect="1"/>
          </p:cNvPicPr>
          <p:nvPr/>
        </p:nvPicPr>
        <p:blipFill>
          <a:blip r:embed="rId3"/>
          <a:stretch>
            <a:fillRect/>
          </a:stretch>
        </p:blipFill>
        <p:spPr>
          <a:xfrm>
            <a:off x="581192" y="2788345"/>
            <a:ext cx="3792041" cy="2133785"/>
          </a:xfrm>
          <a:prstGeom prst="rect">
            <a:avLst/>
          </a:prstGeom>
        </p:spPr>
      </p:pic>
    </p:spTree>
    <p:extLst>
      <p:ext uri="{BB962C8B-B14F-4D97-AF65-F5344CB8AC3E}">
        <p14:creationId xmlns:p14="http://schemas.microsoft.com/office/powerpoint/2010/main" val="2462949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3"/>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285750" marR="0" lvl="0" indent="-171450" algn="ctr" rtl="0">
              <a:spcBef>
                <a:spcPts val="0"/>
              </a:spcBef>
              <a:spcAft>
                <a:spcPts val="0"/>
              </a:spcAft>
              <a:buClr>
                <a:schemeClr val="accent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44" name="Google Shape;144;p3"/>
          <p:cNvSpPr/>
          <p:nvPr/>
        </p:nvSpPr>
        <p:spPr>
          <a:xfrm>
            <a:off x="-1" y="0"/>
            <a:ext cx="6113191"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46" name="Google Shape;146;p3"/>
          <p:cNvSpPr/>
          <p:nvPr/>
        </p:nvSpPr>
        <p:spPr>
          <a:xfrm>
            <a:off x="642579" y="460868"/>
            <a:ext cx="4828032" cy="111654"/>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6782774" y="460868"/>
            <a:ext cx="4828032" cy="11165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txBox="1">
            <a:spLocks noGrp="1"/>
          </p:cNvSpPr>
          <p:nvPr>
            <p:ph type="body" idx="1"/>
          </p:nvPr>
        </p:nvSpPr>
        <p:spPr>
          <a:xfrm>
            <a:off x="6755769" y="1201347"/>
            <a:ext cx="4855037" cy="4825409"/>
          </a:xfrm>
          <a:prstGeom prst="rect">
            <a:avLst/>
          </a:prstGeom>
          <a:noFill/>
          <a:ln>
            <a:noFill/>
          </a:ln>
        </p:spPr>
        <p:txBody>
          <a:bodyPr spcFirstLastPara="1" wrap="square" lIns="91425" tIns="45700" rIns="91425" bIns="45700" anchor="ctr" anchorCtr="0">
            <a:noAutofit/>
          </a:bodyPr>
          <a:lstStyle/>
          <a:p>
            <a:pPr marL="0" marR="0" lvl="0" indent="0" algn="l" rtl="0">
              <a:lnSpc>
                <a:spcPct val="107000"/>
              </a:lnSpc>
              <a:spcBef>
                <a:spcPts val="0"/>
              </a:spcBef>
              <a:spcAft>
                <a:spcPts val="0"/>
              </a:spcAft>
              <a:buClr>
                <a:srgbClr val="222222"/>
              </a:buClr>
              <a:buSzPct val="100000"/>
              <a:buFont typeface="Arial"/>
              <a:buChar char="•"/>
            </a:pPr>
            <a:r>
              <a:rPr lang="en-US" sz="1400" dirty="0">
                <a:solidFill>
                  <a:srgbClr val="222222"/>
                </a:solidFill>
                <a:latin typeface="Gill Sans" panose="020B0604020202020204" charset="0"/>
                <a:ea typeface="Times New Roman"/>
                <a:cs typeface="Times New Roman"/>
                <a:sym typeface="Times New Roman"/>
              </a:rPr>
              <a:t>Dr. Christina Marsack-</a:t>
            </a:r>
            <a:r>
              <a:rPr lang="en-US" sz="1400" dirty="0" err="1">
                <a:solidFill>
                  <a:srgbClr val="222222"/>
                </a:solidFill>
                <a:latin typeface="Gill Sans" panose="020B0604020202020204" charset="0"/>
                <a:ea typeface="Times New Roman"/>
                <a:cs typeface="Times New Roman"/>
                <a:sym typeface="Times New Roman"/>
              </a:rPr>
              <a:t>Topolewski</a:t>
            </a:r>
            <a:r>
              <a:rPr lang="en-US" sz="1400" dirty="0">
                <a:solidFill>
                  <a:srgbClr val="222222"/>
                </a:solidFill>
                <a:latin typeface="Gill Sans" panose="020B0604020202020204" charset="0"/>
                <a:ea typeface="Times New Roman"/>
                <a:cs typeface="Times New Roman"/>
                <a:sym typeface="Times New Roman"/>
              </a:rPr>
              <a:t> is an associate professor of Social Work in the College of Health and Human Services at Eastern Michigan University. She received a bachelor’s of science in Special Education, specializing in Cognitive Impairments, from Wayne State University. She trained under a specialized fellowship at the University of Michigan, receiving her master’s in Social Work and specializing in aging from the University of Michigan. Dr. Marsack-</a:t>
            </a:r>
            <a:r>
              <a:rPr lang="en-US" sz="1400" dirty="0" err="1">
                <a:solidFill>
                  <a:srgbClr val="222222"/>
                </a:solidFill>
                <a:latin typeface="Gill Sans" panose="020B0604020202020204" charset="0"/>
                <a:ea typeface="Times New Roman"/>
                <a:cs typeface="Times New Roman"/>
                <a:sym typeface="Times New Roman"/>
              </a:rPr>
              <a:t>Topolewski</a:t>
            </a:r>
            <a:r>
              <a:rPr lang="en-US" sz="1400" dirty="0">
                <a:solidFill>
                  <a:srgbClr val="222222"/>
                </a:solidFill>
                <a:latin typeface="Gill Sans" panose="020B0604020202020204" charset="0"/>
                <a:ea typeface="Times New Roman"/>
                <a:cs typeface="Times New Roman"/>
                <a:sym typeface="Times New Roman"/>
              </a:rPr>
              <a:t> received her PhD in Social Work with a dual title in Gerontology from Wayne State University. She has worked with individuals with various intellectual and developmental disabilities for over 20 years. Her research focuses on individuals with IDDs, their caregivers, advance care planning, service delivery, and service utilization. She has over 50 publications in national and international journals, mainly focusing on individuals with IDDs, advance care planning, caregiving, and aging. In addition, she has presented her work locally, nationally, and internationally. Dr. Marsack-</a:t>
            </a:r>
            <a:r>
              <a:rPr lang="en-US" sz="1400" dirty="0" err="1">
                <a:solidFill>
                  <a:srgbClr val="222222"/>
                </a:solidFill>
                <a:latin typeface="Gill Sans" panose="020B0604020202020204" charset="0"/>
                <a:ea typeface="Times New Roman"/>
                <a:cs typeface="Times New Roman"/>
                <a:sym typeface="Times New Roman"/>
              </a:rPr>
              <a:t>Topolewski</a:t>
            </a:r>
            <a:r>
              <a:rPr lang="en-US" sz="1400" dirty="0">
                <a:solidFill>
                  <a:srgbClr val="222222"/>
                </a:solidFill>
                <a:latin typeface="Gill Sans" panose="020B0604020202020204" charset="0"/>
                <a:ea typeface="Times New Roman"/>
                <a:cs typeface="Times New Roman"/>
                <a:sym typeface="Times New Roman"/>
              </a:rPr>
              <a:t> has been the lead on multiple grant-funded programs tailoring services to individuals with IDDs, older adults, and chronic illnesses. In 2019, she was appointed to the National Task Group on Intellectual Disability and Dementia Practices. She serves as both a board member and co-chair of Membership Affairs. Over the past 3 years, she has provided testimony at the state-level (Michigan) to advocate for two house bills that would provide protections against exploitation for vulnerable adults, such as individuals with IDDs.</a:t>
            </a:r>
            <a:endParaRPr lang="en-US" sz="1400" dirty="0">
              <a:solidFill>
                <a:srgbClr val="242C32"/>
              </a:solidFill>
              <a:latin typeface="Gill Sans" panose="020B0604020202020204" charset="0"/>
              <a:ea typeface="Calibri"/>
              <a:cs typeface="Calibri"/>
              <a:sym typeface="Calibri"/>
            </a:endParaRPr>
          </a:p>
        </p:txBody>
      </p:sp>
      <p:pic>
        <p:nvPicPr>
          <p:cNvPr id="4" name="Picture 3">
            <a:extLst>
              <a:ext uri="{FF2B5EF4-FFF2-40B4-BE49-F238E27FC236}">
                <a16:creationId xmlns:a16="http://schemas.microsoft.com/office/drawing/2014/main" id="{C5BFDD13-BB4F-5C4C-3B81-96ED11B92FFE}"/>
              </a:ext>
            </a:extLst>
          </p:cNvPr>
          <p:cNvPicPr>
            <a:picLocks noChangeAspect="1"/>
          </p:cNvPicPr>
          <p:nvPr/>
        </p:nvPicPr>
        <p:blipFill>
          <a:blip r:embed="rId3"/>
          <a:stretch>
            <a:fillRect/>
          </a:stretch>
        </p:blipFill>
        <p:spPr>
          <a:xfrm>
            <a:off x="1615930" y="1364737"/>
            <a:ext cx="2881328" cy="2872239"/>
          </a:xfrm>
          <a:prstGeom prst="rect">
            <a:avLst/>
          </a:prstGeom>
        </p:spPr>
      </p:pic>
    </p:spTree>
    <p:extLst>
      <p:ext uri="{BB962C8B-B14F-4D97-AF65-F5344CB8AC3E}">
        <p14:creationId xmlns:p14="http://schemas.microsoft.com/office/powerpoint/2010/main" val="19123415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SETTING THE STAGE…</a:t>
            </a:r>
            <a:endParaRPr dirty="0"/>
          </a:p>
        </p:txBody>
      </p:sp>
      <p:sp>
        <p:nvSpPr>
          <p:cNvPr id="211" name="Google Shape;211;p7"/>
          <p:cNvSpPr txBox="1">
            <a:spLocks noGrp="1"/>
          </p:cNvSpPr>
          <p:nvPr>
            <p:ph type="body" idx="1"/>
          </p:nvPr>
        </p:nvSpPr>
        <p:spPr>
          <a:xfrm>
            <a:off x="5050971" y="1715956"/>
            <a:ext cx="6559837" cy="4989644"/>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dirty="0"/>
              <a:t>The life expectancy for individuals with IDD has increased.</a:t>
            </a:r>
          </a:p>
          <a:p>
            <a:pPr marL="763200" lvl="1" indent="-306000">
              <a:spcBef>
                <a:spcPts val="0"/>
              </a:spcBef>
            </a:pPr>
            <a:r>
              <a:rPr lang="en-US" dirty="0"/>
              <a:t>Living with complex medical challenges for longer than the general population</a:t>
            </a:r>
          </a:p>
          <a:p>
            <a:pPr marL="763200" lvl="1" indent="-306000">
              <a:spcBef>
                <a:spcPts val="0"/>
              </a:spcBef>
            </a:pPr>
            <a:r>
              <a:rPr lang="en-US" dirty="0"/>
              <a:t>Underutilization of hospice and palliative care services</a:t>
            </a:r>
          </a:p>
          <a:p>
            <a:pPr marL="763200" lvl="1" indent="-306000">
              <a:spcBef>
                <a:spcPts val="0"/>
              </a:spcBef>
            </a:pPr>
            <a:r>
              <a:rPr lang="en-US" dirty="0"/>
              <a:t>Higher rates of hospital / institutional deaths</a:t>
            </a:r>
            <a:endParaRPr dirty="0"/>
          </a:p>
        </p:txBody>
      </p:sp>
      <p:pic>
        <p:nvPicPr>
          <p:cNvPr id="3" name="Picture 2">
            <a:extLst>
              <a:ext uri="{FF2B5EF4-FFF2-40B4-BE49-F238E27FC236}">
                <a16:creationId xmlns:a16="http://schemas.microsoft.com/office/drawing/2014/main" id="{9779A14D-2145-2439-87B4-6430959E5478}"/>
              </a:ext>
            </a:extLst>
          </p:cNvPr>
          <p:cNvPicPr>
            <a:picLocks noChangeAspect="1"/>
          </p:cNvPicPr>
          <p:nvPr/>
        </p:nvPicPr>
        <p:blipFill>
          <a:blip r:embed="rId3"/>
          <a:stretch>
            <a:fillRect/>
          </a:stretch>
        </p:blipFill>
        <p:spPr>
          <a:xfrm>
            <a:off x="581192" y="2788345"/>
            <a:ext cx="3792041" cy="2133785"/>
          </a:xfrm>
          <a:prstGeom prst="rect">
            <a:avLst/>
          </a:prstGeom>
        </p:spPr>
      </p:pic>
    </p:spTree>
    <p:extLst>
      <p:ext uri="{BB962C8B-B14F-4D97-AF65-F5344CB8AC3E}">
        <p14:creationId xmlns:p14="http://schemas.microsoft.com/office/powerpoint/2010/main" val="23271461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Takeaway</a:t>
            </a:r>
            <a:endParaRPr dirty="0"/>
          </a:p>
        </p:txBody>
      </p:sp>
      <p:sp>
        <p:nvSpPr>
          <p:cNvPr id="211" name="Google Shape;211;p7"/>
          <p:cNvSpPr txBox="1">
            <a:spLocks noGrp="1"/>
          </p:cNvSpPr>
          <p:nvPr>
            <p:ph type="body" idx="1"/>
          </p:nvPr>
        </p:nvSpPr>
        <p:spPr>
          <a:xfrm>
            <a:off x="581192" y="2180496"/>
            <a:ext cx="11029615" cy="1013801"/>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dirty="0"/>
              <a:t>These trends arguably provide all the more reason to invest time and energy into advance care planning.</a:t>
            </a:r>
            <a:endParaRPr dirty="0"/>
          </a:p>
        </p:txBody>
      </p:sp>
      <p:pic>
        <p:nvPicPr>
          <p:cNvPr id="2" name="Picture 1">
            <a:extLst>
              <a:ext uri="{FF2B5EF4-FFF2-40B4-BE49-F238E27FC236}">
                <a16:creationId xmlns:a16="http://schemas.microsoft.com/office/drawing/2014/main" id="{A655742E-AAD7-8CF2-ED84-7327AB50BC9C}"/>
              </a:ext>
            </a:extLst>
          </p:cNvPr>
          <p:cNvPicPr>
            <a:picLocks noChangeAspect="1"/>
          </p:cNvPicPr>
          <p:nvPr/>
        </p:nvPicPr>
        <p:blipFill>
          <a:blip r:embed="rId3"/>
          <a:stretch>
            <a:fillRect/>
          </a:stretch>
        </p:blipFill>
        <p:spPr>
          <a:xfrm>
            <a:off x="7691431" y="3658837"/>
            <a:ext cx="2847079" cy="2298391"/>
          </a:xfrm>
          <a:prstGeom prst="rect">
            <a:avLst/>
          </a:prstGeom>
        </p:spPr>
      </p:pic>
    </p:spTree>
    <p:extLst>
      <p:ext uri="{BB962C8B-B14F-4D97-AF65-F5344CB8AC3E}">
        <p14:creationId xmlns:p14="http://schemas.microsoft.com/office/powerpoint/2010/main" val="343201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Despite these trends… Low rates of ACP exist.</a:t>
            </a:r>
            <a:endParaRPr dirty="0"/>
          </a:p>
        </p:txBody>
      </p:sp>
      <p:sp>
        <p:nvSpPr>
          <p:cNvPr id="211" name="Google Shape;211;p7"/>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dirty="0"/>
              <a:t>A few things to keep in mind:</a:t>
            </a:r>
          </a:p>
          <a:p>
            <a:pPr marL="763200" lvl="1" indent="-306000">
              <a:spcBef>
                <a:spcPts val="0"/>
              </a:spcBef>
            </a:pPr>
            <a:r>
              <a:rPr lang="en-US" dirty="0"/>
              <a:t>Older adults with IDD are a growing population</a:t>
            </a:r>
          </a:p>
          <a:p>
            <a:pPr marL="763200" lvl="1" indent="-306000">
              <a:spcBef>
                <a:spcPts val="0"/>
              </a:spcBef>
            </a:pPr>
            <a:r>
              <a:rPr lang="en-US" dirty="0"/>
              <a:t>ACP is a recommended best practice for adults with IDD</a:t>
            </a:r>
          </a:p>
          <a:p>
            <a:pPr marL="763200" lvl="1" indent="-306000">
              <a:spcBef>
                <a:spcPts val="0"/>
              </a:spcBef>
            </a:pPr>
            <a:r>
              <a:rPr lang="en-US" dirty="0"/>
              <a:t>Medicaid requires recipients with IDD to have a PCP (ACPs are not stated as a necessary component of these plans)</a:t>
            </a:r>
          </a:p>
          <a:p>
            <a:pPr marL="763200" lvl="1" indent="-306000">
              <a:spcBef>
                <a:spcPts val="0"/>
              </a:spcBef>
            </a:pPr>
            <a:r>
              <a:rPr lang="en-US" dirty="0"/>
              <a:t>To date, there are low rates of ACP adoption</a:t>
            </a:r>
          </a:p>
          <a:p>
            <a:pPr marL="763200" lvl="1" indent="-306000">
              <a:spcBef>
                <a:spcPts val="0"/>
              </a:spcBef>
            </a:pPr>
            <a:r>
              <a:rPr lang="en-US" dirty="0"/>
              <a:t>Maintaining a social support network is key</a:t>
            </a:r>
          </a:p>
          <a:p>
            <a:pPr marL="763200" lvl="1" indent="-306000">
              <a:spcBef>
                <a:spcPts val="0"/>
              </a:spcBef>
            </a:pPr>
            <a:endParaRPr lang="en-US" dirty="0"/>
          </a:p>
          <a:p>
            <a:pPr marL="457200" lvl="1" indent="0">
              <a:spcBef>
                <a:spcPts val="0"/>
              </a:spcBef>
              <a:buNone/>
            </a:pPr>
            <a:r>
              <a:rPr lang="en-US" dirty="0"/>
              <a:t>(McGinley, Marsack-</a:t>
            </a:r>
            <a:r>
              <a:rPr lang="en-US" dirty="0" err="1"/>
              <a:t>Topolewski</a:t>
            </a:r>
            <a:r>
              <a:rPr lang="en-US" dirty="0"/>
              <a:t>, Church, &amp; </a:t>
            </a:r>
            <a:r>
              <a:rPr lang="en-US" dirty="0" err="1"/>
              <a:t>Knocke</a:t>
            </a:r>
            <a:r>
              <a:rPr lang="en-US" dirty="0"/>
              <a:t>, 2021)</a:t>
            </a:r>
          </a:p>
        </p:txBody>
      </p:sp>
    </p:spTree>
    <p:extLst>
      <p:ext uri="{BB962C8B-B14F-4D97-AF65-F5344CB8AC3E}">
        <p14:creationId xmlns:p14="http://schemas.microsoft.com/office/powerpoint/2010/main" val="2051107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2" name="Google Shape;202;p6"/>
          <p:cNvSpPr txBox="1">
            <a:spLocks noGrp="1"/>
          </p:cNvSpPr>
          <p:nvPr>
            <p:ph type="title"/>
          </p:nvPr>
        </p:nvSpPr>
        <p:spPr>
          <a:xfrm>
            <a:off x="4449960" y="1507413"/>
            <a:ext cx="7295507" cy="4109615"/>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ts val="4800"/>
              <a:buFont typeface="Gill Sans"/>
              <a:buNone/>
            </a:pPr>
            <a:r>
              <a:rPr lang="en-US" sz="4800" dirty="0">
                <a:solidFill>
                  <a:schemeClr val="accent1"/>
                </a:solidFill>
              </a:rPr>
              <a:t>Poll – </a:t>
            </a:r>
            <a:r>
              <a:rPr lang="en-US" sz="4800" dirty="0">
                <a:solidFill>
                  <a:schemeClr val="accent1"/>
                </a:solidFill>
                <a:highlight>
                  <a:srgbClr val="FFFF00"/>
                </a:highlight>
              </a:rPr>
              <a:t>Question 3</a:t>
            </a:r>
            <a:r>
              <a:rPr lang="en-US" sz="4800" dirty="0">
                <a:solidFill>
                  <a:schemeClr val="accent1"/>
                </a:solidFill>
              </a:rPr>
              <a:t>: How often are ACPs revisiting / updated for the consumers your organization serves?</a:t>
            </a:r>
            <a:br>
              <a:rPr lang="en-US" sz="4800" dirty="0">
                <a:solidFill>
                  <a:schemeClr val="accent1"/>
                </a:solidFill>
              </a:rPr>
            </a:br>
            <a:r>
              <a:rPr lang="en-US" sz="2200" dirty="0">
                <a:solidFill>
                  <a:schemeClr val="accent1"/>
                </a:solidFill>
              </a:rPr>
              <a:t>a. quarterly</a:t>
            </a:r>
            <a:br>
              <a:rPr lang="en-US" sz="2200" dirty="0">
                <a:solidFill>
                  <a:schemeClr val="accent1"/>
                </a:solidFill>
              </a:rPr>
            </a:br>
            <a:r>
              <a:rPr lang="en-US" sz="2200" dirty="0">
                <a:solidFill>
                  <a:schemeClr val="accent1"/>
                </a:solidFill>
              </a:rPr>
              <a:t>b. yearly</a:t>
            </a:r>
            <a:br>
              <a:rPr lang="en-US" sz="2200" dirty="0">
                <a:solidFill>
                  <a:schemeClr val="accent1"/>
                </a:solidFill>
              </a:rPr>
            </a:br>
            <a:r>
              <a:rPr lang="en-US" sz="2200" dirty="0">
                <a:solidFill>
                  <a:schemeClr val="accent1"/>
                </a:solidFill>
              </a:rPr>
              <a:t>c. sporadically</a:t>
            </a:r>
            <a:br>
              <a:rPr lang="en-US" sz="2200" dirty="0">
                <a:solidFill>
                  <a:schemeClr val="accent1"/>
                </a:solidFill>
              </a:rPr>
            </a:br>
            <a:r>
              <a:rPr lang="en-US" sz="2200" dirty="0">
                <a:solidFill>
                  <a:schemeClr val="accent1"/>
                </a:solidFill>
              </a:rPr>
              <a:t>d. never</a:t>
            </a:r>
            <a:endParaRPr dirty="0"/>
          </a:p>
        </p:txBody>
      </p:sp>
      <p:sp>
        <p:nvSpPr>
          <p:cNvPr id="203" name="Google Shape;203;p6"/>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5400000" flipH="1">
            <a:off x="2209064" y="3329711"/>
            <a:ext cx="3703320" cy="5872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F6AE2044-EAA3-A15D-4622-4B64EBE9E262}"/>
              </a:ext>
            </a:extLst>
          </p:cNvPr>
          <p:cNvPicPr>
            <a:picLocks noChangeAspect="1"/>
          </p:cNvPicPr>
          <p:nvPr/>
        </p:nvPicPr>
        <p:blipFill>
          <a:blip r:embed="rId3"/>
          <a:stretch>
            <a:fillRect/>
          </a:stretch>
        </p:blipFill>
        <p:spPr>
          <a:xfrm>
            <a:off x="446533" y="2014325"/>
            <a:ext cx="3439441" cy="2769715"/>
          </a:xfrm>
          <a:prstGeom prst="rect">
            <a:avLst/>
          </a:prstGeom>
        </p:spPr>
      </p:pic>
    </p:spTree>
    <p:extLst>
      <p:ext uri="{BB962C8B-B14F-4D97-AF65-F5344CB8AC3E}">
        <p14:creationId xmlns:p14="http://schemas.microsoft.com/office/powerpoint/2010/main" val="2846527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2" name="Google Shape;202;p6"/>
          <p:cNvSpPr txBox="1">
            <a:spLocks noGrp="1"/>
          </p:cNvSpPr>
          <p:nvPr>
            <p:ph type="title"/>
          </p:nvPr>
        </p:nvSpPr>
        <p:spPr>
          <a:xfrm>
            <a:off x="4449960" y="1507413"/>
            <a:ext cx="7295507" cy="4109615"/>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ts val="4800"/>
              <a:buFont typeface="Gill Sans"/>
              <a:buNone/>
            </a:pPr>
            <a:r>
              <a:rPr lang="en-US" sz="4800" dirty="0">
                <a:solidFill>
                  <a:schemeClr val="accent1"/>
                </a:solidFill>
              </a:rPr>
              <a:t>Poll – </a:t>
            </a:r>
            <a:r>
              <a:rPr lang="en-US" sz="4800" dirty="0">
                <a:solidFill>
                  <a:schemeClr val="accent1"/>
                </a:solidFill>
                <a:highlight>
                  <a:srgbClr val="00FF00"/>
                </a:highlight>
              </a:rPr>
              <a:t>Answer 3</a:t>
            </a:r>
            <a:r>
              <a:rPr lang="en-US" sz="4800" dirty="0">
                <a:solidFill>
                  <a:schemeClr val="accent1"/>
                </a:solidFill>
              </a:rPr>
              <a:t>: How often are ACPs revisiting / updated for the consumers your organization serves?</a:t>
            </a:r>
            <a:br>
              <a:rPr lang="en-US" sz="4800" dirty="0">
                <a:solidFill>
                  <a:schemeClr val="accent1"/>
                </a:solidFill>
              </a:rPr>
            </a:br>
            <a:r>
              <a:rPr lang="en-US" sz="2200" dirty="0">
                <a:solidFill>
                  <a:schemeClr val="accent1"/>
                </a:solidFill>
              </a:rPr>
              <a:t>a. quarterly</a:t>
            </a:r>
            <a:br>
              <a:rPr lang="en-US" sz="2200" dirty="0">
                <a:solidFill>
                  <a:schemeClr val="accent1"/>
                </a:solidFill>
              </a:rPr>
            </a:br>
            <a:r>
              <a:rPr lang="en-US" sz="2200" dirty="0">
                <a:solidFill>
                  <a:schemeClr val="accent1"/>
                </a:solidFill>
              </a:rPr>
              <a:t>b. yearly</a:t>
            </a:r>
            <a:br>
              <a:rPr lang="en-US" sz="2200" dirty="0">
                <a:solidFill>
                  <a:schemeClr val="accent1"/>
                </a:solidFill>
              </a:rPr>
            </a:br>
            <a:r>
              <a:rPr lang="en-US" sz="2200" dirty="0">
                <a:solidFill>
                  <a:schemeClr val="accent1"/>
                </a:solidFill>
              </a:rPr>
              <a:t>c. sporadically</a:t>
            </a:r>
            <a:br>
              <a:rPr lang="en-US" sz="2200" dirty="0">
                <a:solidFill>
                  <a:schemeClr val="accent1"/>
                </a:solidFill>
              </a:rPr>
            </a:br>
            <a:r>
              <a:rPr lang="en-US" sz="2200" dirty="0">
                <a:solidFill>
                  <a:schemeClr val="accent1"/>
                </a:solidFill>
              </a:rPr>
              <a:t>d. never</a:t>
            </a:r>
            <a:endParaRPr dirty="0"/>
          </a:p>
        </p:txBody>
      </p:sp>
      <p:sp>
        <p:nvSpPr>
          <p:cNvPr id="203" name="Google Shape;203;p6"/>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5400000" flipH="1">
            <a:off x="2209064" y="3329711"/>
            <a:ext cx="3703320" cy="5872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F6AE2044-EAA3-A15D-4622-4B64EBE9E262}"/>
              </a:ext>
            </a:extLst>
          </p:cNvPr>
          <p:cNvPicPr>
            <a:picLocks noChangeAspect="1"/>
          </p:cNvPicPr>
          <p:nvPr/>
        </p:nvPicPr>
        <p:blipFill>
          <a:blip r:embed="rId3"/>
          <a:stretch>
            <a:fillRect/>
          </a:stretch>
        </p:blipFill>
        <p:spPr>
          <a:xfrm>
            <a:off x="446533" y="2014325"/>
            <a:ext cx="3439441" cy="2769715"/>
          </a:xfrm>
          <a:prstGeom prst="rect">
            <a:avLst/>
          </a:prstGeom>
        </p:spPr>
      </p:pic>
    </p:spTree>
    <p:extLst>
      <p:ext uri="{BB962C8B-B14F-4D97-AF65-F5344CB8AC3E}">
        <p14:creationId xmlns:p14="http://schemas.microsoft.com/office/powerpoint/2010/main" val="2837762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2" name="Google Shape;202;p6"/>
          <p:cNvSpPr txBox="1">
            <a:spLocks noGrp="1"/>
          </p:cNvSpPr>
          <p:nvPr>
            <p:ph type="title"/>
          </p:nvPr>
        </p:nvSpPr>
        <p:spPr>
          <a:xfrm>
            <a:off x="4449960" y="1507413"/>
            <a:ext cx="7295507" cy="4109615"/>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ts val="4800"/>
              <a:buFont typeface="Gill Sans"/>
              <a:buNone/>
            </a:pPr>
            <a:r>
              <a:rPr lang="en-US" sz="4800" dirty="0">
                <a:solidFill>
                  <a:schemeClr val="accent1"/>
                </a:solidFill>
              </a:rPr>
              <a:t>Poll – </a:t>
            </a:r>
            <a:r>
              <a:rPr lang="en-US" sz="4800" dirty="0">
                <a:solidFill>
                  <a:schemeClr val="accent1"/>
                </a:solidFill>
                <a:highlight>
                  <a:srgbClr val="FFFF00"/>
                </a:highlight>
              </a:rPr>
              <a:t>Question 4</a:t>
            </a:r>
            <a:r>
              <a:rPr lang="en-US" sz="4800" dirty="0">
                <a:solidFill>
                  <a:schemeClr val="accent1"/>
                </a:solidFill>
              </a:rPr>
              <a:t>: What do you perceive as the biggest barrier for helping clients with ACP?</a:t>
            </a:r>
            <a:br>
              <a:rPr lang="en-US" sz="4800" dirty="0">
                <a:solidFill>
                  <a:schemeClr val="accent1"/>
                </a:solidFill>
              </a:rPr>
            </a:br>
            <a:r>
              <a:rPr lang="en-US" sz="2200" dirty="0">
                <a:solidFill>
                  <a:schemeClr val="accent1"/>
                </a:solidFill>
              </a:rPr>
              <a:t>a. time</a:t>
            </a:r>
            <a:br>
              <a:rPr lang="en-US" sz="2200" dirty="0">
                <a:solidFill>
                  <a:schemeClr val="accent1"/>
                </a:solidFill>
              </a:rPr>
            </a:br>
            <a:r>
              <a:rPr lang="en-US" sz="2200" dirty="0">
                <a:solidFill>
                  <a:schemeClr val="accent1"/>
                </a:solidFill>
              </a:rPr>
              <a:t>b. lack of understanding / expertise</a:t>
            </a:r>
            <a:br>
              <a:rPr lang="en-US" sz="2200" dirty="0">
                <a:solidFill>
                  <a:schemeClr val="accent1"/>
                </a:solidFill>
              </a:rPr>
            </a:br>
            <a:r>
              <a:rPr lang="en-US" sz="2200" dirty="0">
                <a:solidFill>
                  <a:schemeClr val="accent1"/>
                </a:solidFill>
              </a:rPr>
              <a:t>c. lack of organizational emphasis and/or procedure to engage in ACP</a:t>
            </a:r>
            <a:br>
              <a:rPr lang="en-US" sz="2200" dirty="0">
                <a:solidFill>
                  <a:schemeClr val="accent1"/>
                </a:solidFill>
              </a:rPr>
            </a:br>
            <a:r>
              <a:rPr lang="en-US" sz="2200" dirty="0">
                <a:solidFill>
                  <a:schemeClr val="accent1"/>
                </a:solidFill>
              </a:rPr>
              <a:t>d. emotional nature of planning for consumers / family</a:t>
            </a:r>
            <a:br>
              <a:rPr lang="en-US" sz="2200" dirty="0">
                <a:solidFill>
                  <a:schemeClr val="accent1"/>
                </a:solidFill>
              </a:rPr>
            </a:br>
            <a:r>
              <a:rPr lang="en-US" sz="2200" dirty="0">
                <a:solidFill>
                  <a:schemeClr val="accent1"/>
                </a:solidFill>
              </a:rPr>
              <a:t>e. all of the above</a:t>
            </a:r>
            <a:endParaRPr dirty="0"/>
          </a:p>
        </p:txBody>
      </p:sp>
      <p:sp>
        <p:nvSpPr>
          <p:cNvPr id="203" name="Google Shape;203;p6"/>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5400000" flipH="1">
            <a:off x="2209064" y="3329711"/>
            <a:ext cx="3703320" cy="5872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F6AE2044-EAA3-A15D-4622-4B64EBE9E262}"/>
              </a:ext>
            </a:extLst>
          </p:cNvPr>
          <p:cNvPicPr>
            <a:picLocks noChangeAspect="1"/>
          </p:cNvPicPr>
          <p:nvPr/>
        </p:nvPicPr>
        <p:blipFill>
          <a:blip r:embed="rId3"/>
          <a:stretch>
            <a:fillRect/>
          </a:stretch>
        </p:blipFill>
        <p:spPr>
          <a:xfrm>
            <a:off x="446533" y="2014325"/>
            <a:ext cx="3439441" cy="2769715"/>
          </a:xfrm>
          <a:prstGeom prst="rect">
            <a:avLst/>
          </a:prstGeom>
        </p:spPr>
      </p:pic>
    </p:spTree>
    <p:extLst>
      <p:ext uri="{BB962C8B-B14F-4D97-AF65-F5344CB8AC3E}">
        <p14:creationId xmlns:p14="http://schemas.microsoft.com/office/powerpoint/2010/main" val="3325853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2" name="Google Shape;202;p6"/>
          <p:cNvSpPr txBox="1">
            <a:spLocks noGrp="1"/>
          </p:cNvSpPr>
          <p:nvPr>
            <p:ph type="title"/>
          </p:nvPr>
        </p:nvSpPr>
        <p:spPr>
          <a:xfrm>
            <a:off x="4449960" y="1507413"/>
            <a:ext cx="7295507" cy="4109615"/>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accent1"/>
              </a:buClr>
              <a:buSzPts val="4800"/>
              <a:buFont typeface="Gill Sans"/>
              <a:buNone/>
            </a:pPr>
            <a:r>
              <a:rPr lang="en-US" sz="4800" dirty="0">
                <a:solidFill>
                  <a:schemeClr val="accent1"/>
                </a:solidFill>
              </a:rPr>
              <a:t>Poll – </a:t>
            </a:r>
            <a:r>
              <a:rPr lang="en-US" sz="4800" dirty="0">
                <a:solidFill>
                  <a:schemeClr val="accent1"/>
                </a:solidFill>
                <a:highlight>
                  <a:srgbClr val="00FF00"/>
                </a:highlight>
              </a:rPr>
              <a:t>Question 4</a:t>
            </a:r>
            <a:r>
              <a:rPr lang="en-US" sz="4800" dirty="0">
                <a:solidFill>
                  <a:schemeClr val="accent1"/>
                </a:solidFill>
              </a:rPr>
              <a:t>: What do you perceive as the biggest barrier for helping clients with ACP?</a:t>
            </a:r>
            <a:br>
              <a:rPr lang="en-US" sz="4800" dirty="0">
                <a:solidFill>
                  <a:schemeClr val="accent1"/>
                </a:solidFill>
              </a:rPr>
            </a:br>
            <a:r>
              <a:rPr lang="en-US" sz="2200" dirty="0">
                <a:solidFill>
                  <a:schemeClr val="accent1"/>
                </a:solidFill>
              </a:rPr>
              <a:t>a. time</a:t>
            </a:r>
            <a:br>
              <a:rPr lang="en-US" sz="2200" dirty="0">
                <a:solidFill>
                  <a:schemeClr val="accent1"/>
                </a:solidFill>
              </a:rPr>
            </a:br>
            <a:r>
              <a:rPr lang="en-US" sz="2200" dirty="0">
                <a:solidFill>
                  <a:schemeClr val="accent1"/>
                </a:solidFill>
              </a:rPr>
              <a:t>b. lack of understanding / expertise</a:t>
            </a:r>
            <a:br>
              <a:rPr lang="en-US" sz="2200" dirty="0">
                <a:solidFill>
                  <a:schemeClr val="accent1"/>
                </a:solidFill>
              </a:rPr>
            </a:br>
            <a:r>
              <a:rPr lang="en-US" sz="2200" dirty="0">
                <a:solidFill>
                  <a:schemeClr val="accent1"/>
                </a:solidFill>
              </a:rPr>
              <a:t>c. lack of organizational emphasis and/or procedure to engage in ACP</a:t>
            </a:r>
            <a:br>
              <a:rPr lang="en-US" sz="2200" dirty="0">
                <a:solidFill>
                  <a:schemeClr val="accent1"/>
                </a:solidFill>
              </a:rPr>
            </a:br>
            <a:r>
              <a:rPr lang="en-US" sz="2200" dirty="0">
                <a:solidFill>
                  <a:schemeClr val="accent1"/>
                </a:solidFill>
              </a:rPr>
              <a:t>d. emotional nature of planning for consumers / family</a:t>
            </a:r>
            <a:br>
              <a:rPr lang="en-US" sz="2200" dirty="0">
                <a:solidFill>
                  <a:schemeClr val="accent1"/>
                </a:solidFill>
              </a:rPr>
            </a:br>
            <a:r>
              <a:rPr lang="en-US" sz="2200" dirty="0">
                <a:solidFill>
                  <a:schemeClr val="accent1"/>
                </a:solidFill>
              </a:rPr>
              <a:t>e. all of the above</a:t>
            </a:r>
            <a:endParaRPr dirty="0"/>
          </a:p>
        </p:txBody>
      </p:sp>
      <p:sp>
        <p:nvSpPr>
          <p:cNvPr id="203" name="Google Shape;203;p6"/>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5400000" flipH="1">
            <a:off x="2209064" y="3329711"/>
            <a:ext cx="3703320" cy="5872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F6AE2044-EAA3-A15D-4622-4B64EBE9E262}"/>
              </a:ext>
            </a:extLst>
          </p:cNvPr>
          <p:cNvPicPr>
            <a:picLocks noChangeAspect="1"/>
          </p:cNvPicPr>
          <p:nvPr/>
        </p:nvPicPr>
        <p:blipFill>
          <a:blip r:embed="rId3"/>
          <a:stretch>
            <a:fillRect/>
          </a:stretch>
        </p:blipFill>
        <p:spPr>
          <a:xfrm>
            <a:off x="446533" y="2014325"/>
            <a:ext cx="3439441" cy="2769715"/>
          </a:xfrm>
          <a:prstGeom prst="rect">
            <a:avLst/>
          </a:prstGeom>
        </p:spPr>
      </p:pic>
    </p:spTree>
    <p:extLst>
      <p:ext uri="{BB962C8B-B14F-4D97-AF65-F5344CB8AC3E}">
        <p14:creationId xmlns:p14="http://schemas.microsoft.com/office/powerpoint/2010/main" val="2760642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6"/>
        <p:cNvGrpSpPr/>
        <p:nvPr/>
      </p:nvGrpSpPr>
      <p:grpSpPr>
        <a:xfrm>
          <a:off x="0" y="0"/>
          <a:ext cx="0" cy="0"/>
          <a:chOff x="0" y="0"/>
          <a:chExt cx="0" cy="0"/>
        </a:xfrm>
      </p:grpSpPr>
      <p:sp>
        <p:nvSpPr>
          <p:cNvPr id="217" name="Google Shape;217;p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18" name="Google Shape;218;p8"/>
          <p:cNvPicPr preferRelativeResize="0"/>
          <p:nvPr/>
        </p:nvPicPr>
        <p:blipFill>
          <a:blip r:embed="rId3">
            <a:extLst>
              <a:ext uri="{837473B0-CC2E-450A-ABE3-18F120FF3D39}">
                <a1611:picAttrSrcUrl xmlns:a1611="http://schemas.microsoft.com/office/drawing/2016/11/main" r:id="rId4"/>
              </a:ext>
            </a:extLst>
          </a:blip>
          <a:srcRect t="7792" b="7792"/>
          <a:stretch/>
        </p:blipFill>
        <p:spPr>
          <a:xfrm>
            <a:off x="20" y="10"/>
            <a:ext cx="12191980" cy="6857990"/>
          </a:xfrm>
          <a:prstGeom prst="rect">
            <a:avLst/>
          </a:prstGeom>
          <a:noFill/>
          <a:ln>
            <a:noFill/>
          </a:ln>
        </p:spPr>
      </p:pic>
      <p:grpSp>
        <p:nvGrpSpPr>
          <p:cNvPr id="219" name="Google Shape;219;p8"/>
          <p:cNvGrpSpPr/>
          <p:nvPr/>
        </p:nvGrpSpPr>
        <p:grpSpPr>
          <a:xfrm>
            <a:off x="284548" y="457205"/>
            <a:ext cx="3018350" cy="5772335"/>
            <a:chOff x="438068" y="457200"/>
            <a:chExt cx="3703320" cy="5935132"/>
          </a:xfrm>
        </p:grpSpPr>
        <p:sp>
          <p:nvSpPr>
            <p:cNvPr id="220" name="Google Shape;220;p8"/>
            <p:cNvSpPr/>
            <p:nvPr/>
          </p:nvSpPr>
          <p:spPr>
            <a:xfrm>
              <a:off x="438068" y="618067"/>
              <a:ext cx="3702134" cy="5774265"/>
            </a:xfrm>
            <a:prstGeom prst="rect">
              <a:avLst/>
            </a:prstGeom>
            <a:solidFill>
              <a:schemeClr val="accent1">
                <a:alpha val="96862"/>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a:off x="438068"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22" name="Google Shape;222;p8"/>
          <p:cNvSpPr txBox="1">
            <a:spLocks noGrp="1"/>
          </p:cNvSpPr>
          <p:nvPr>
            <p:ph type="title"/>
          </p:nvPr>
        </p:nvSpPr>
        <p:spPr>
          <a:xfrm>
            <a:off x="424542" y="749651"/>
            <a:ext cx="3412067" cy="4490006"/>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Gill Sans"/>
              <a:buNone/>
            </a:pPr>
            <a:r>
              <a:rPr lang="en-US" dirty="0"/>
              <a:t>BARRIERS TO </a:t>
            </a:r>
            <a:br>
              <a:rPr lang="en-US" dirty="0"/>
            </a:br>
            <a:r>
              <a:rPr lang="en-US" dirty="0"/>
              <a:t>ADVANCE CARE</a:t>
            </a:r>
            <a:br>
              <a:rPr lang="en-US" dirty="0"/>
            </a:br>
            <a:r>
              <a:rPr lang="en-US" dirty="0"/>
              <a:t>PLANNING</a:t>
            </a:r>
            <a:endParaRPr dirty="0"/>
          </a:p>
        </p:txBody>
      </p:sp>
      <p:sp>
        <p:nvSpPr>
          <p:cNvPr id="224" name="Google Shape;224;p8"/>
          <p:cNvSpPr txBox="1"/>
          <p:nvPr/>
        </p:nvSpPr>
        <p:spPr>
          <a:xfrm>
            <a:off x="9771145" y="6657945"/>
            <a:ext cx="2420855" cy="200055"/>
          </a:xfrm>
          <a:prstGeom prst="rect">
            <a:avLst/>
          </a:prstGeom>
          <a:solidFill>
            <a:srgbClr val="000000"/>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700" b="0" i="0" u="sng" strike="noStrike" cap="none">
                <a:solidFill>
                  <a:srgbClr val="FFFFFF"/>
                </a:solidFill>
                <a:latin typeface="Gill Sans"/>
                <a:ea typeface="Gill Sans"/>
                <a:cs typeface="Gill Sans"/>
                <a:sym typeface="Gill Sans"/>
                <a:hlinkClick r:id="rId5">
                  <a:extLst>
                    <a:ext uri="{A12FA001-AC4F-418D-AE19-62706E023703}">
                      <ahyp:hlinkClr xmlns:ahyp="http://schemas.microsoft.com/office/drawing/2018/hyperlinkcolor" val="tx"/>
                    </a:ext>
                  </a:extLst>
                </a:hlinkClick>
              </a:rPr>
              <a:t>This Photo</a:t>
            </a:r>
            <a:r>
              <a:rPr lang="en-US" sz="700" b="0" i="0" u="none" strike="noStrike" cap="none">
                <a:solidFill>
                  <a:srgbClr val="FFFFFF"/>
                </a:solidFill>
                <a:latin typeface="Gill Sans"/>
                <a:ea typeface="Gill Sans"/>
                <a:cs typeface="Gill Sans"/>
                <a:sym typeface="Gill Sans"/>
              </a:rPr>
              <a:t> by Unknown Author is licensed under </a:t>
            </a:r>
            <a:r>
              <a:rPr lang="en-US" sz="700" b="0" i="0" u="sng" strike="noStrike" cap="none">
                <a:solidFill>
                  <a:srgbClr val="FFFFFF"/>
                </a:solidFill>
                <a:latin typeface="Gill Sans"/>
                <a:ea typeface="Gill Sans"/>
                <a:cs typeface="Gill Sans"/>
                <a:sym typeface="Gill Sans"/>
                <a:hlinkClick r:id="rId6">
                  <a:extLst>
                    <a:ext uri="{A12FA001-AC4F-418D-AE19-62706E023703}">
                      <ahyp:hlinkClr xmlns:ahyp="http://schemas.microsoft.com/office/drawing/2018/hyperlinkcolor" val="tx"/>
                    </a:ext>
                  </a:extLst>
                </a:hlinkClick>
              </a:rPr>
              <a:t>CC BY-SA</a:t>
            </a:r>
            <a:endParaRPr sz="700" b="0" i="0" u="none" strike="noStrike" cap="none">
              <a:solidFill>
                <a:srgbClr val="FFFFFF"/>
              </a:solidFill>
              <a:latin typeface="Gill Sans"/>
              <a:ea typeface="Gill Sans"/>
              <a:cs typeface="Gill Sans"/>
              <a:sym typeface="Gill Sans"/>
            </a:endParaRPr>
          </a:p>
        </p:txBody>
      </p:sp>
      <p:sp>
        <p:nvSpPr>
          <p:cNvPr id="2" name="TextBox 1">
            <a:extLst>
              <a:ext uri="{FF2B5EF4-FFF2-40B4-BE49-F238E27FC236}">
                <a16:creationId xmlns:a16="http://schemas.microsoft.com/office/drawing/2014/main" id="{CAF2573F-AB2F-C36E-5244-BBFC005C9432}"/>
              </a:ext>
            </a:extLst>
          </p:cNvPr>
          <p:cNvSpPr txBox="1"/>
          <p:nvPr/>
        </p:nvSpPr>
        <p:spPr>
          <a:xfrm>
            <a:off x="20" y="6858000"/>
            <a:ext cx="12191980" cy="230832"/>
          </a:xfrm>
          <a:prstGeom prst="rect">
            <a:avLst/>
          </a:prstGeom>
          <a:noFill/>
        </p:spPr>
        <p:txBody>
          <a:bodyPr wrap="square" rtlCol="0">
            <a:spAutoFit/>
          </a:bodyPr>
          <a:lstStyle/>
          <a:p>
            <a:r>
              <a:rPr lang="en-US" sz="900">
                <a:hlinkClick r:id="rId4" tooltip="https://webenglish.se/future-plans/"/>
              </a:rPr>
              <a:t>This Photo</a:t>
            </a:r>
            <a:r>
              <a:rPr lang="en-US" sz="900"/>
              <a:t> by Unknown Author is licensed under </a:t>
            </a:r>
            <a:r>
              <a:rPr lang="en-US" sz="900">
                <a:hlinkClick r:id="rId6" tooltip="https://creativecommons.org/licenses/by-sa/3.0/"/>
              </a:rPr>
              <a:t>CC BY-SA</a:t>
            </a:r>
            <a:endParaRPr lang="en-US" sz="900"/>
          </a:p>
        </p:txBody>
      </p:sp>
      <p:sp>
        <p:nvSpPr>
          <p:cNvPr id="4" name="Text Placeholder 3">
            <a:extLst>
              <a:ext uri="{FF2B5EF4-FFF2-40B4-BE49-F238E27FC236}">
                <a16:creationId xmlns:a16="http://schemas.microsoft.com/office/drawing/2014/main" id="{E918C94F-BAA7-167F-4E67-276F4915F331}"/>
              </a:ext>
            </a:extLst>
          </p:cNvPr>
          <p:cNvSpPr>
            <a:spLocks noGrp="1"/>
          </p:cNvSpPr>
          <p:nvPr>
            <p:ph type="body" idx="1"/>
          </p:nvPr>
        </p:nvSpPr>
        <p:spPr/>
        <p:txBody>
          <a:bodyPr/>
          <a:lstStyle/>
          <a:p>
            <a:pPr marL="123444" indent="0">
              <a:buNone/>
            </a:pP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WHY? Low Rates of ACP and Even Future Planning</a:t>
            </a:r>
            <a:endParaRPr dirty="0"/>
          </a:p>
        </p:txBody>
      </p:sp>
      <p:sp>
        <p:nvSpPr>
          <p:cNvPr id="211" name="Google Shape;211;p7"/>
          <p:cNvSpPr txBox="1">
            <a:spLocks noGrp="1"/>
          </p:cNvSpPr>
          <p:nvPr>
            <p:ph type="body" idx="1"/>
          </p:nvPr>
        </p:nvSpPr>
        <p:spPr>
          <a:xfrm>
            <a:off x="581192" y="2180496"/>
            <a:ext cx="11029615" cy="1738361"/>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dirty="0"/>
              <a:t>Cheung et al. (2020) identified the following barriers:</a:t>
            </a:r>
          </a:p>
          <a:p>
            <a:pPr marL="763200" lvl="1" indent="-306000">
              <a:spcBef>
                <a:spcPts val="0"/>
              </a:spcBef>
            </a:pPr>
            <a:r>
              <a:rPr lang="en-US" dirty="0"/>
              <a:t>1. “Limited patients’ participation in autonomous decision making</a:t>
            </a:r>
          </a:p>
          <a:p>
            <a:pPr marL="763200" lvl="1" indent="-306000">
              <a:spcBef>
                <a:spcPts val="0"/>
              </a:spcBef>
            </a:pPr>
            <a:r>
              <a:rPr lang="en-US" dirty="0"/>
              <a:t>2. cognitive and emotional barriers to discussion</a:t>
            </a:r>
          </a:p>
          <a:p>
            <a:pPr marL="763200" lvl="1" indent="-306000">
              <a:spcBef>
                <a:spcPts val="0"/>
              </a:spcBef>
            </a:pPr>
            <a:r>
              <a:rPr lang="en-US" dirty="0"/>
              <a:t>3. lack of readiness and awareness of early discussion</a:t>
            </a:r>
          </a:p>
          <a:p>
            <a:pPr marL="763200" lvl="1" indent="-306000">
              <a:spcBef>
                <a:spcPts val="0"/>
              </a:spcBef>
            </a:pPr>
            <a:r>
              <a:rPr lang="en-US" dirty="0"/>
              <a:t>4. unprepared healthcare professionals and healthcare system.”</a:t>
            </a:r>
          </a:p>
        </p:txBody>
      </p:sp>
      <p:pic>
        <p:nvPicPr>
          <p:cNvPr id="2" name="Picture 1">
            <a:extLst>
              <a:ext uri="{FF2B5EF4-FFF2-40B4-BE49-F238E27FC236}">
                <a16:creationId xmlns:a16="http://schemas.microsoft.com/office/drawing/2014/main" id="{131D6554-5D03-4C4D-B741-90F7DF66B009}"/>
              </a:ext>
            </a:extLst>
          </p:cNvPr>
          <p:cNvPicPr>
            <a:picLocks noChangeAspect="1"/>
          </p:cNvPicPr>
          <p:nvPr/>
        </p:nvPicPr>
        <p:blipFill>
          <a:blip r:embed="rId3"/>
          <a:stretch>
            <a:fillRect/>
          </a:stretch>
        </p:blipFill>
        <p:spPr>
          <a:xfrm>
            <a:off x="8021038" y="2507510"/>
            <a:ext cx="3145809" cy="2822693"/>
          </a:xfrm>
          <a:prstGeom prst="rect">
            <a:avLst/>
          </a:prstGeom>
        </p:spPr>
      </p:pic>
    </p:spTree>
    <p:extLst>
      <p:ext uri="{BB962C8B-B14F-4D97-AF65-F5344CB8AC3E}">
        <p14:creationId xmlns:p14="http://schemas.microsoft.com/office/powerpoint/2010/main" val="36805306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WHY? Low Rates of ACP and Even Future Planning</a:t>
            </a:r>
            <a:endParaRPr dirty="0"/>
          </a:p>
        </p:txBody>
      </p:sp>
      <p:sp>
        <p:nvSpPr>
          <p:cNvPr id="211" name="Google Shape;211;p7"/>
          <p:cNvSpPr txBox="1">
            <a:spLocks noGrp="1"/>
          </p:cNvSpPr>
          <p:nvPr>
            <p:ph type="body" idx="1"/>
          </p:nvPr>
        </p:nvSpPr>
        <p:spPr>
          <a:xfrm>
            <a:off x="581192" y="2180496"/>
            <a:ext cx="11029615" cy="1738361"/>
          </a:xfrm>
          <a:prstGeom prst="rect">
            <a:avLst/>
          </a:prstGeom>
          <a:noFill/>
          <a:ln>
            <a:noFill/>
          </a:ln>
        </p:spPr>
        <p:txBody>
          <a:bodyPr spcFirstLastPara="1" wrap="square" lIns="91425" tIns="45700" rIns="91425" bIns="45700" anchor="ctr" anchorCtr="0">
            <a:normAutofit lnSpcReduction="10000"/>
          </a:bodyPr>
          <a:lstStyle/>
          <a:p>
            <a:pPr marL="306000" lvl="0" indent="-306000" algn="l" rtl="0">
              <a:spcBef>
                <a:spcPts val="0"/>
              </a:spcBef>
              <a:spcAft>
                <a:spcPts val="0"/>
              </a:spcAft>
              <a:buSzPts val="1656"/>
              <a:buChar char="◼"/>
            </a:pPr>
            <a:r>
              <a:rPr lang="en-US" dirty="0"/>
              <a:t>Many families and individuals prolong planning for these reasons…</a:t>
            </a:r>
          </a:p>
          <a:p>
            <a:pPr marL="763200" lvl="1" indent="-306000">
              <a:spcBef>
                <a:spcPts val="0"/>
              </a:spcBef>
            </a:pPr>
            <a:r>
              <a:rPr lang="en-US" dirty="0"/>
              <a:t>1. Difficulty identifying caregiving support for the future (e.g., future caregiver[s])</a:t>
            </a:r>
          </a:p>
          <a:p>
            <a:pPr marL="763200" lvl="1" indent="-306000">
              <a:spcBef>
                <a:spcPts val="0"/>
              </a:spcBef>
            </a:pPr>
            <a:r>
              <a:rPr lang="en-US" dirty="0"/>
              <a:t>2. Barriers to making plans / decisions (e.g., time)</a:t>
            </a:r>
          </a:p>
          <a:p>
            <a:pPr marL="763200" lvl="1" indent="-306000">
              <a:spcBef>
                <a:spcPts val="0"/>
              </a:spcBef>
            </a:pPr>
            <a:r>
              <a:rPr lang="en-US" dirty="0"/>
              <a:t>3. Fear of the unknown</a:t>
            </a:r>
          </a:p>
          <a:p>
            <a:pPr marL="763200" lvl="1" indent="-306000">
              <a:spcBef>
                <a:spcPts val="0"/>
              </a:spcBef>
            </a:pPr>
            <a:r>
              <a:rPr lang="en-US" dirty="0"/>
              <a:t>4. Feel the need to make plans and decisions now (BUT not acting)</a:t>
            </a:r>
          </a:p>
          <a:p>
            <a:pPr marL="763200" lvl="1" indent="-306000">
              <a:spcBef>
                <a:spcPts val="0"/>
              </a:spcBef>
            </a:pPr>
            <a:endParaRPr lang="en-US" dirty="0"/>
          </a:p>
          <a:p>
            <a:pPr marL="457200" lvl="1" indent="0">
              <a:spcBef>
                <a:spcPts val="0"/>
              </a:spcBef>
              <a:buNone/>
            </a:pPr>
            <a:r>
              <a:rPr lang="en-US" dirty="0"/>
              <a:t>(Marsack-</a:t>
            </a:r>
            <a:r>
              <a:rPr lang="en-US" dirty="0" err="1"/>
              <a:t>Topolewski</a:t>
            </a:r>
            <a:r>
              <a:rPr lang="en-US" dirty="0"/>
              <a:t> &amp; Graves, 2020)</a:t>
            </a:r>
          </a:p>
        </p:txBody>
      </p:sp>
      <p:pic>
        <p:nvPicPr>
          <p:cNvPr id="2" name="Picture 1">
            <a:extLst>
              <a:ext uri="{FF2B5EF4-FFF2-40B4-BE49-F238E27FC236}">
                <a16:creationId xmlns:a16="http://schemas.microsoft.com/office/drawing/2014/main" id="{131D6554-5D03-4C4D-B741-90F7DF66B009}"/>
              </a:ext>
            </a:extLst>
          </p:cNvPr>
          <p:cNvPicPr>
            <a:picLocks noChangeAspect="1"/>
          </p:cNvPicPr>
          <p:nvPr/>
        </p:nvPicPr>
        <p:blipFill>
          <a:blip r:embed="rId3"/>
          <a:stretch>
            <a:fillRect/>
          </a:stretch>
        </p:blipFill>
        <p:spPr>
          <a:xfrm>
            <a:off x="7411438" y="3429000"/>
            <a:ext cx="3145809" cy="2822693"/>
          </a:xfrm>
          <a:prstGeom prst="rect">
            <a:avLst/>
          </a:prstGeom>
        </p:spPr>
      </p:pic>
    </p:spTree>
    <p:extLst>
      <p:ext uri="{BB962C8B-B14F-4D97-AF65-F5344CB8AC3E}">
        <p14:creationId xmlns:p14="http://schemas.microsoft.com/office/powerpoint/2010/main" val="1623746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6"/>
        <p:cNvGrpSpPr/>
        <p:nvPr/>
      </p:nvGrpSpPr>
      <p:grpSpPr>
        <a:xfrm>
          <a:off x="0" y="0"/>
          <a:ext cx="0" cy="0"/>
          <a:chOff x="0" y="0"/>
          <a:chExt cx="0" cy="0"/>
        </a:xfrm>
      </p:grpSpPr>
      <p:sp>
        <p:nvSpPr>
          <p:cNvPr id="127" name="Google Shape;127;p2"/>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132" name="Google Shape;132;p2" descr="Magnifying glass on clear background"/>
          <p:cNvPicPr preferRelativeResize="0"/>
          <p:nvPr/>
        </p:nvPicPr>
        <p:blipFill rotWithShape="1">
          <a:blip r:embed="rId3">
            <a:alphaModFix/>
          </a:blip>
          <a:srcRect l="9091" t="20544" b="2846"/>
          <a:stretch/>
        </p:blipFill>
        <p:spPr>
          <a:xfrm>
            <a:off x="20" y="10"/>
            <a:ext cx="12191980" cy="6857990"/>
          </a:xfrm>
          <a:prstGeom prst="rect">
            <a:avLst/>
          </a:prstGeom>
          <a:noFill/>
          <a:ln>
            <a:noFill/>
          </a:ln>
        </p:spPr>
      </p:pic>
      <p:grpSp>
        <p:nvGrpSpPr>
          <p:cNvPr id="133" name="Google Shape;133;p2"/>
          <p:cNvGrpSpPr/>
          <p:nvPr/>
        </p:nvGrpSpPr>
        <p:grpSpPr>
          <a:xfrm>
            <a:off x="446534" y="453643"/>
            <a:ext cx="11298933" cy="98554"/>
            <a:chOff x="446534" y="453643"/>
            <a:chExt cx="11298933" cy="98554"/>
          </a:xfrm>
        </p:grpSpPr>
        <p:sp>
          <p:nvSpPr>
            <p:cNvPr id="134" name="Google Shape;134;p2"/>
            <p:cNvSpPr/>
            <p:nvPr/>
          </p:nvSpPr>
          <p:spPr>
            <a:xfrm>
              <a:off x="446534" y="457200"/>
              <a:ext cx="3703320" cy="94997"/>
            </a:xfrm>
            <a:prstGeom prst="rect">
              <a:avLst/>
            </a:prstGeom>
            <a:solidFill>
              <a:srgbClr val="E09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8042147" y="453643"/>
              <a:ext cx="3703320" cy="98554"/>
            </a:xfrm>
            <a:prstGeom prst="rect">
              <a:avLst/>
            </a:prstGeom>
            <a:solidFill>
              <a:srgbClr val="E09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4241830" y="457200"/>
              <a:ext cx="3703320" cy="91440"/>
            </a:xfrm>
            <a:prstGeom prst="rect">
              <a:avLst/>
            </a:prstGeom>
            <a:solidFill>
              <a:srgbClr val="E098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37;p2"/>
          <p:cNvSpPr/>
          <p:nvPr/>
        </p:nvSpPr>
        <p:spPr>
          <a:xfrm>
            <a:off x="446534" y="3085765"/>
            <a:ext cx="11262866" cy="3304800"/>
          </a:xfrm>
          <a:prstGeom prst="rect">
            <a:avLst/>
          </a:prstGeom>
          <a:solidFill>
            <a:schemeClr val="accent1">
              <a:alpha val="96862"/>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txBox="1">
            <a:spLocks noGrp="1"/>
          </p:cNvSpPr>
          <p:nvPr>
            <p:ph type="title"/>
          </p:nvPr>
        </p:nvSpPr>
        <p:spPr>
          <a:xfrm>
            <a:off x="584200" y="3992231"/>
            <a:ext cx="10990540" cy="1475013"/>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lt1"/>
              </a:buClr>
              <a:buSzPts val="4000"/>
              <a:buFont typeface="Gill Sans"/>
              <a:buNone/>
            </a:pPr>
            <a:r>
              <a:rPr lang="en-US" sz="4000" dirty="0"/>
              <a:t>IF YOU COULD DESCRIBE THIS LAST YEAR FOR INDIVIDUALS WITH IDD &amp; THEIR CAREGIVERS WITH A WORD, WHAT WOULD THAT BE?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7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NOW is the time…</a:t>
            </a:r>
            <a:endParaRPr dirty="0"/>
          </a:p>
        </p:txBody>
      </p:sp>
      <p:sp>
        <p:nvSpPr>
          <p:cNvPr id="211" name="Google Shape;211;p7"/>
          <p:cNvSpPr txBox="1">
            <a:spLocks noGrp="1"/>
          </p:cNvSpPr>
          <p:nvPr>
            <p:ph type="body" idx="1"/>
          </p:nvPr>
        </p:nvSpPr>
        <p:spPr>
          <a:xfrm>
            <a:off x="581192" y="2180496"/>
            <a:ext cx="11029615" cy="3975348"/>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dirty="0"/>
              <a:t>The pandemic has provided a visible reminder of the need for future planning and ACP. </a:t>
            </a:r>
          </a:p>
          <a:p>
            <a:pPr marL="763200" lvl="1" indent="-306000">
              <a:spcBef>
                <a:spcPts val="0"/>
              </a:spcBef>
            </a:pPr>
            <a:r>
              <a:rPr lang="en-US" dirty="0"/>
              <a:t>Medicaid requires recipients with IDD to have a person-centered plan (PCP)</a:t>
            </a:r>
          </a:p>
          <a:p>
            <a:pPr marL="763200" lvl="1" indent="-306000">
              <a:spcBef>
                <a:spcPts val="0"/>
              </a:spcBef>
            </a:pPr>
            <a:r>
              <a:rPr lang="en-US" dirty="0"/>
              <a:t>No requirement exists for advance care planning (ACP) to be a component of the plan</a:t>
            </a:r>
          </a:p>
          <a:p>
            <a:pPr marL="763200" lvl="1" indent="-306000">
              <a:spcBef>
                <a:spcPts val="0"/>
              </a:spcBef>
            </a:pPr>
            <a:r>
              <a:rPr lang="en-US" dirty="0"/>
              <a:t>COVID-19 provides a real reminder to incorporate ACP within the PCP for people with IDD</a:t>
            </a:r>
          </a:p>
          <a:p>
            <a:pPr marL="763200" lvl="1" indent="-306000">
              <a:spcBef>
                <a:spcPts val="0"/>
              </a:spcBef>
            </a:pPr>
            <a:r>
              <a:rPr lang="en-US" dirty="0"/>
              <a:t>Crises can dramatically alter access and delivery of care</a:t>
            </a:r>
          </a:p>
          <a:p>
            <a:pPr marL="763200" lvl="1" indent="-306000">
              <a:spcBef>
                <a:spcPts val="0"/>
              </a:spcBef>
            </a:pPr>
            <a:r>
              <a:rPr lang="en-US" dirty="0"/>
              <a:t>The use of an ACP can be helpful in diminishing the impact of crisis situations</a:t>
            </a:r>
          </a:p>
          <a:p>
            <a:pPr marL="763200" lvl="1" indent="-306000">
              <a:spcBef>
                <a:spcPts val="0"/>
              </a:spcBef>
            </a:pPr>
            <a:endParaRPr lang="en-US" dirty="0"/>
          </a:p>
          <a:p>
            <a:pPr marL="457200" lvl="1" indent="0">
              <a:spcBef>
                <a:spcPts val="0"/>
              </a:spcBef>
              <a:buNone/>
            </a:pPr>
            <a:r>
              <a:rPr lang="en-US" dirty="0"/>
              <a:t>(Church, Marsack-</a:t>
            </a:r>
            <a:r>
              <a:rPr lang="en-US" dirty="0" err="1"/>
              <a:t>Topolewski</a:t>
            </a:r>
            <a:r>
              <a:rPr lang="en-US" dirty="0"/>
              <a:t>, McGinley, &amp; </a:t>
            </a:r>
            <a:r>
              <a:rPr lang="en-US" dirty="0" err="1"/>
              <a:t>Knocke</a:t>
            </a:r>
            <a:r>
              <a:rPr lang="en-US" dirty="0"/>
              <a:t>, 2021)</a:t>
            </a:r>
          </a:p>
        </p:txBody>
      </p:sp>
    </p:spTree>
    <p:extLst>
      <p:ext uri="{BB962C8B-B14F-4D97-AF65-F5344CB8AC3E}">
        <p14:creationId xmlns:p14="http://schemas.microsoft.com/office/powerpoint/2010/main" val="601702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Google Shape;289;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90" name="Google Shape;290;p11"/>
          <p:cNvPicPr preferRelativeResize="0"/>
          <p:nvPr/>
        </p:nvPicPr>
        <p:blipFill>
          <a:blip r:embed="rId3">
            <a:extLst>
              <a:ext uri="{837473B0-CC2E-450A-ABE3-18F120FF3D39}">
                <a1611:picAttrSrcUrl xmlns:a1611="http://schemas.microsoft.com/office/drawing/2016/11/main" r:id="rId4"/>
              </a:ext>
            </a:extLst>
          </a:blip>
          <a:srcRect t="7812" b="7812"/>
          <a:stretch/>
        </p:blipFill>
        <p:spPr>
          <a:xfrm>
            <a:off x="20" y="10"/>
            <a:ext cx="12191981" cy="6857990"/>
          </a:xfrm>
          <a:prstGeom prst="rect">
            <a:avLst/>
          </a:prstGeom>
          <a:noFill/>
          <a:ln>
            <a:noFill/>
          </a:ln>
        </p:spPr>
      </p:pic>
      <p:grpSp>
        <p:nvGrpSpPr>
          <p:cNvPr id="291" name="Google Shape;291;p11"/>
          <p:cNvGrpSpPr/>
          <p:nvPr/>
        </p:nvGrpSpPr>
        <p:grpSpPr>
          <a:xfrm>
            <a:off x="438068" y="457200"/>
            <a:ext cx="3703320" cy="5935132"/>
            <a:chOff x="438068" y="457200"/>
            <a:chExt cx="3703320" cy="5935132"/>
          </a:xfrm>
        </p:grpSpPr>
        <p:sp>
          <p:nvSpPr>
            <p:cNvPr id="292" name="Google Shape;292;p11"/>
            <p:cNvSpPr/>
            <p:nvPr/>
          </p:nvSpPr>
          <p:spPr>
            <a:xfrm>
              <a:off x="438068" y="618067"/>
              <a:ext cx="3702134" cy="5774265"/>
            </a:xfrm>
            <a:prstGeom prst="rect">
              <a:avLst/>
            </a:prstGeom>
            <a:solidFill>
              <a:schemeClr val="accent1">
                <a:alpha val="96862"/>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438068"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11"/>
          <p:cNvSpPr txBox="1">
            <a:spLocks noGrp="1"/>
          </p:cNvSpPr>
          <p:nvPr>
            <p:ph type="title"/>
          </p:nvPr>
        </p:nvSpPr>
        <p:spPr>
          <a:xfrm>
            <a:off x="584200" y="1006956"/>
            <a:ext cx="3412067" cy="40295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Gill Sans"/>
              <a:buNone/>
            </a:pPr>
            <a:r>
              <a:rPr lang="en-US" sz="2400" dirty="0"/>
              <a:t>WHY plan?... Reasons for Advance Care Planning</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5"/>
          <p:cNvSpPr txBox="1">
            <a:spLocks noGrp="1"/>
          </p:cNvSpPr>
          <p:nvPr>
            <p:ph type="title"/>
          </p:nvPr>
        </p:nvSpPr>
        <p:spPr>
          <a:xfrm>
            <a:off x="685800" y="114047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ct val="100000"/>
              <a:buFont typeface="Calibri"/>
              <a:buNone/>
            </a:pPr>
            <a:r>
              <a:rPr lang="en-US" dirty="0">
                <a:solidFill>
                  <a:srgbClr val="67A33B"/>
                </a:solidFill>
              </a:rPr>
              <a:t>Now is the Time…</a:t>
            </a:r>
            <a:endParaRPr dirty="0"/>
          </a:p>
        </p:txBody>
      </p:sp>
      <p:sp>
        <p:nvSpPr>
          <p:cNvPr id="317" name="Google Shape;317;p25"/>
          <p:cNvSpPr txBox="1">
            <a:spLocks noGrp="1"/>
          </p:cNvSpPr>
          <p:nvPr>
            <p:ph type="body" idx="1"/>
          </p:nvPr>
        </p:nvSpPr>
        <p:spPr>
          <a:xfrm>
            <a:off x="685800" y="529808"/>
            <a:ext cx="6154271" cy="223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67A33B"/>
              </a:buClr>
              <a:buSzPts val="1200"/>
              <a:buNone/>
            </a:pPr>
            <a:r>
              <a:rPr lang="en-US" dirty="0"/>
              <a:t>Planning for Long-Term Needs</a:t>
            </a:r>
            <a:endParaRPr dirty="0"/>
          </a:p>
        </p:txBody>
      </p:sp>
      <p:sp>
        <p:nvSpPr>
          <p:cNvPr id="318" name="Google Shape;318;p25"/>
          <p:cNvSpPr txBox="1">
            <a:spLocks noGrp="1"/>
          </p:cNvSpPr>
          <p:nvPr>
            <p:ph type="body" idx="2"/>
          </p:nvPr>
        </p:nvSpPr>
        <p:spPr>
          <a:xfrm>
            <a:off x="685800" y="2465388"/>
            <a:ext cx="10328564" cy="2913062"/>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485865"/>
              </a:buClr>
              <a:buSzPts val="2200"/>
              <a:buNone/>
            </a:pPr>
            <a:r>
              <a:rPr lang="en-US" dirty="0"/>
              <a:t>… to consider future caregivers.</a:t>
            </a:r>
          </a:p>
          <a:p>
            <a:pPr marL="342900" lvl="0" indent="-342900" algn="l" rtl="0">
              <a:lnSpc>
                <a:spcPct val="100000"/>
              </a:lnSpc>
              <a:spcBef>
                <a:spcPts val="0"/>
              </a:spcBef>
              <a:spcAft>
                <a:spcPts val="0"/>
              </a:spcAft>
              <a:buClr>
                <a:srgbClr val="485865"/>
              </a:buClr>
              <a:buSzPts val="2200"/>
              <a:buFont typeface="Arial" panose="020B0604020202020204" pitchFamily="34" charset="0"/>
              <a:buChar char="•"/>
            </a:pPr>
            <a:r>
              <a:rPr lang="en-US" dirty="0"/>
              <a:t>Many parents serve as lifelong caregivers of children with IDD even as both simultaneously age </a:t>
            </a:r>
          </a:p>
          <a:p>
            <a:pPr marL="342900" lvl="0" indent="-342900" algn="l" rtl="0">
              <a:lnSpc>
                <a:spcPct val="100000"/>
              </a:lnSpc>
              <a:spcBef>
                <a:spcPts val="0"/>
              </a:spcBef>
              <a:spcAft>
                <a:spcPts val="0"/>
              </a:spcAft>
              <a:buClr>
                <a:srgbClr val="485865"/>
              </a:buClr>
              <a:buSzPts val="2200"/>
              <a:buFont typeface="Arial" panose="020B0604020202020204" pitchFamily="34" charset="0"/>
              <a:buChar char="•"/>
            </a:pPr>
            <a:r>
              <a:rPr lang="en-US" dirty="0"/>
              <a:t>Individuals with IDD are living longer</a:t>
            </a:r>
          </a:p>
          <a:p>
            <a:pPr marL="342900" lvl="0" indent="-342900" algn="l" rtl="0">
              <a:lnSpc>
                <a:spcPct val="100000"/>
              </a:lnSpc>
              <a:spcBef>
                <a:spcPts val="0"/>
              </a:spcBef>
              <a:spcAft>
                <a:spcPts val="0"/>
              </a:spcAft>
              <a:buClr>
                <a:srgbClr val="485865"/>
              </a:buClr>
              <a:buSzPts val="2200"/>
              <a:buFont typeface="Arial" panose="020B0604020202020204" pitchFamily="34" charset="0"/>
              <a:buChar char="•"/>
            </a:pPr>
            <a:r>
              <a:rPr lang="en-US" dirty="0"/>
              <a:t>Aging </a:t>
            </a:r>
            <a:r>
              <a:rPr lang="en-US" dirty="0">
                <a:sym typeface="Wingdings" panose="05000000000000000000" pitchFamily="2" charset="2"/>
              </a:rPr>
              <a:t>parental caregivers likely cannot continue providing care indefinitely</a:t>
            </a:r>
            <a:endParaRPr lang="en-US" dirty="0"/>
          </a:p>
          <a:p>
            <a:pPr marL="342900" lvl="0" indent="-342900" algn="l" rtl="0">
              <a:lnSpc>
                <a:spcPct val="100000"/>
              </a:lnSpc>
              <a:spcBef>
                <a:spcPts val="0"/>
              </a:spcBef>
              <a:spcAft>
                <a:spcPts val="0"/>
              </a:spcAft>
              <a:buClr>
                <a:srgbClr val="485865"/>
              </a:buClr>
              <a:buSzPts val="2200"/>
              <a:buFont typeface="Arial" panose="020B0604020202020204" pitchFamily="34" charset="0"/>
              <a:buChar char="•"/>
            </a:pPr>
            <a:r>
              <a:rPr lang="en-US" dirty="0"/>
              <a:t>It is important to conduct future planning with family members (i.e., siblings)</a:t>
            </a:r>
            <a:endParaRPr dirty="0"/>
          </a:p>
        </p:txBody>
      </p:sp>
      <p:sp>
        <p:nvSpPr>
          <p:cNvPr id="2" name="Rectangle 1">
            <a:extLst>
              <a:ext uri="{FF2B5EF4-FFF2-40B4-BE49-F238E27FC236}">
                <a16:creationId xmlns:a16="http://schemas.microsoft.com/office/drawing/2014/main" id="{EE93F00D-D31A-B75C-88AD-A897B6C0E7B9}"/>
              </a:ext>
            </a:extLst>
          </p:cNvPr>
          <p:cNvSpPr/>
          <p:nvPr/>
        </p:nvSpPr>
        <p:spPr>
          <a:xfrm>
            <a:off x="2554515" y="4688114"/>
            <a:ext cx="8646886" cy="16212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D9A9884-7BED-0D9F-D9FF-FE15DD745E95}"/>
              </a:ext>
            </a:extLst>
          </p:cNvPr>
          <p:cNvSpPr txBox="1"/>
          <p:nvPr/>
        </p:nvSpPr>
        <p:spPr>
          <a:xfrm>
            <a:off x="3033486" y="4920085"/>
            <a:ext cx="7750628" cy="1200329"/>
          </a:xfrm>
          <a:prstGeom prst="rect">
            <a:avLst/>
          </a:prstGeom>
          <a:noFill/>
        </p:spPr>
        <p:txBody>
          <a:bodyPr wrap="square" rtlCol="0">
            <a:spAutoFit/>
          </a:bodyPr>
          <a:lstStyle/>
          <a:p>
            <a:r>
              <a:rPr lang="en-US" sz="1800" b="1" dirty="0">
                <a:solidFill>
                  <a:schemeClr val="bg1"/>
                </a:solidFill>
              </a:rPr>
              <a:t>Siblings and parents of individuals with IDD indicated family-related and systematic barriers to developing future plans. Siblings desired more communication surrounding planning (Lee, Burke, &amp; </a:t>
            </a:r>
            <a:r>
              <a:rPr lang="en-US" sz="1800" b="1" dirty="0" err="1">
                <a:solidFill>
                  <a:schemeClr val="bg1"/>
                </a:solidFill>
              </a:rPr>
              <a:t>Stelter</a:t>
            </a:r>
            <a:r>
              <a:rPr lang="en-US" sz="1800" b="1" dirty="0">
                <a:solidFill>
                  <a:schemeClr val="bg1"/>
                </a:solidFill>
              </a:rPr>
              <a:t>, 2019).</a:t>
            </a:r>
          </a:p>
        </p:txBody>
      </p:sp>
    </p:spTree>
    <p:extLst>
      <p:ext uri="{BB962C8B-B14F-4D97-AF65-F5344CB8AC3E}">
        <p14:creationId xmlns:p14="http://schemas.microsoft.com/office/powerpoint/2010/main" val="4280022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1"/>
          <p:cNvSpPr txBox="1">
            <a:spLocks noGrp="1"/>
          </p:cNvSpPr>
          <p:nvPr>
            <p:ph type="title"/>
          </p:nvPr>
        </p:nvSpPr>
        <p:spPr>
          <a:xfrm>
            <a:off x="685800" y="61795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ct val="100000"/>
              <a:buFont typeface="Calibri"/>
              <a:buNone/>
            </a:pPr>
            <a:r>
              <a:rPr lang="en-US" dirty="0">
                <a:solidFill>
                  <a:srgbClr val="67A33B"/>
                </a:solidFill>
              </a:rPr>
              <a:t>Many benefits of advance care planning</a:t>
            </a:r>
            <a:endParaRPr dirty="0"/>
          </a:p>
        </p:txBody>
      </p:sp>
      <p:sp>
        <p:nvSpPr>
          <p:cNvPr id="365" name="Google Shape;365;p31"/>
          <p:cNvSpPr txBox="1">
            <a:spLocks noGrp="1"/>
          </p:cNvSpPr>
          <p:nvPr>
            <p:ph type="body" idx="1"/>
          </p:nvPr>
        </p:nvSpPr>
        <p:spPr>
          <a:xfrm>
            <a:off x="685800" y="529808"/>
            <a:ext cx="6154271" cy="223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67A33B"/>
              </a:buClr>
              <a:buSzPts val="1200"/>
              <a:buNone/>
            </a:pPr>
            <a:r>
              <a:rPr lang="en-US" dirty="0"/>
              <a:t>Reasons for Advance Care Planning</a:t>
            </a:r>
            <a:endParaRPr dirty="0"/>
          </a:p>
        </p:txBody>
      </p:sp>
      <p:sp>
        <p:nvSpPr>
          <p:cNvPr id="366" name="Google Shape;366;p31"/>
          <p:cNvSpPr txBox="1"/>
          <p:nvPr/>
        </p:nvSpPr>
        <p:spPr>
          <a:xfrm>
            <a:off x="685800" y="1755586"/>
            <a:ext cx="11136086" cy="4553772"/>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rgbClr val="485865"/>
              </a:buClr>
              <a:buSzPts val="1800"/>
              <a:buFont typeface="Arial"/>
              <a:buNone/>
            </a:pPr>
            <a:r>
              <a:rPr lang="en-US" sz="1800" dirty="0">
                <a:solidFill>
                  <a:srgbClr val="485865"/>
                </a:solidFill>
                <a:latin typeface="Calibri"/>
                <a:ea typeface="Calibri"/>
                <a:cs typeface="Calibri"/>
                <a:sym typeface="Calibri"/>
              </a:rPr>
              <a:t>ACP can…</a:t>
            </a:r>
            <a:endParaRPr sz="1800" dirty="0">
              <a:solidFill>
                <a:srgbClr val="485865"/>
              </a:solidFill>
              <a:latin typeface="Calibri"/>
              <a:ea typeface="Calibri"/>
              <a:cs typeface="Calibri"/>
              <a:sym typeface="Calibri"/>
            </a:endParaRPr>
          </a:p>
          <a:p>
            <a:pPr marL="0" marR="0" lvl="0" indent="-114300" algn="l" rtl="0">
              <a:lnSpc>
                <a:spcPct val="100000"/>
              </a:lnSpc>
              <a:spcBef>
                <a:spcPts val="1000"/>
              </a:spcBef>
              <a:spcAft>
                <a:spcPts val="0"/>
              </a:spcAft>
              <a:buClr>
                <a:srgbClr val="485865"/>
              </a:buClr>
              <a:buSzPts val="1800"/>
              <a:buFont typeface="Arial"/>
              <a:buChar char="・"/>
            </a:pPr>
            <a:r>
              <a:rPr lang="en-US" sz="1800" dirty="0">
                <a:solidFill>
                  <a:srgbClr val="485865"/>
                </a:solidFill>
                <a:latin typeface="Calibri"/>
                <a:ea typeface="Calibri"/>
                <a:cs typeface="Calibri"/>
                <a:sym typeface="Calibri"/>
              </a:rPr>
              <a:t>result in </a:t>
            </a:r>
            <a:r>
              <a:rPr lang="en-US" sz="1800" b="1" dirty="0">
                <a:solidFill>
                  <a:srgbClr val="485865"/>
                </a:solidFill>
                <a:latin typeface="Calibri"/>
                <a:ea typeface="Calibri"/>
                <a:cs typeface="Calibri"/>
                <a:sym typeface="Calibri"/>
              </a:rPr>
              <a:t>better-informed care </a:t>
            </a:r>
            <a:r>
              <a:rPr lang="en-US" sz="1800" dirty="0">
                <a:solidFill>
                  <a:srgbClr val="485865"/>
                </a:solidFill>
                <a:latin typeface="Calibri"/>
                <a:ea typeface="Calibri"/>
                <a:cs typeface="Calibri"/>
                <a:sym typeface="Calibri"/>
              </a:rPr>
              <a:t>during crises and other situations</a:t>
            </a:r>
          </a:p>
          <a:p>
            <a:pPr marL="0" marR="0" lvl="0" indent="-114300" algn="l" rtl="0">
              <a:lnSpc>
                <a:spcPct val="100000"/>
              </a:lnSpc>
              <a:spcBef>
                <a:spcPts val="1000"/>
              </a:spcBef>
              <a:spcAft>
                <a:spcPts val="0"/>
              </a:spcAft>
              <a:buClr>
                <a:srgbClr val="485865"/>
              </a:buClr>
              <a:buSzPts val="1800"/>
              <a:buFont typeface="Arial"/>
              <a:buChar char="・"/>
            </a:pPr>
            <a:r>
              <a:rPr lang="en-US" sz="1800" dirty="0">
                <a:solidFill>
                  <a:srgbClr val="485865"/>
                </a:solidFill>
                <a:latin typeface="Calibri"/>
                <a:cs typeface="Calibri"/>
                <a:sym typeface="Calibri"/>
              </a:rPr>
              <a:t>promote </a:t>
            </a:r>
            <a:r>
              <a:rPr lang="en-US" sz="1800" b="1" dirty="0">
                <a:solidFill>
                  <a:srgbClr val="485865"/>
                </a:solidFill>
                <a:latin typeface="Calibri"/>
                <a:cs typeface="Calibri"/>
                <a:sym typeface="Calibri"/>
              </a:rPr>
              <a:t>patient-centered care</a:t>
            </a:r>
          </a:p>
          <a:p>
            <a:pPr marL="0" marR="0" lvl="0" indent="-114300" algn="l" rtl="0">
              <a:lnSpc>
                <a:spcPct val="100000"/>
              </a:lnSpc>
              <a:spcBef>
                <a:spcPts val="1000"/>
              </a:spcBef>
              <a:spcAft>
                <a:spcPts val="0"/>
              </a:spcAft>
              <a:buClr>
                <a:srgbClr val="485865"/>
              </a:buClr>
              <a:buSzPts val="1800"/>
              <a:buFont typeface="Arial"/>
              <a:buChar char="・"/>
            </a:pPr>
            <a:r>
              <a:rPr lang="en-US" sz="1800" dirty="0">
                <a:solidFill>
                  <a:srgbClr val="485865"/>
                </a:solidFill>
                <a:latin typeface="Calibri"/>
                <a:cs typeface="Calibri"/>
                <a:sym typeface="Calibri"/>
              </a:rPr>
              <a:t>contribute to </a:t>
            </a:r>
            <a:r>
              <a:rPr lang="en-US" sz="1800" b="1" dirty="0">
                <a:solidFill>
                  <a:srgbClr val="485865"/>
                </a:solidFill>
                <a:latin typeface="Calibri"/>
                <a:cs typeface="Calibri"/>
                <a:sym typeface="Calibri"/>
              </a:rPr>
              <a:t>better end-of-life experiences </a:t>
            </a:r>
            <a:r>
              <a:rPr lang="en-US" sz="1800" dirty="0">
                <a:solidFill>
                  <a:srgbClr val="485865"/>
                </a:solidFill>
                <a:latin typeface="Calibri"/>
                <a:cs typeface="Calibri"/>
                <a:sym typeface="Calibri"/>
              </a:rPr>
              <a:t>(e.g., dying in a preferred place such as home)</a:t>
            </a:r>
          </a:p>
          <a:p>
            <a:pPr marL="0" marR="0" lvl="0" indent="-114300" algn="l" rtl="0">
              <a:lnSpc>
                <a:spcPct val="100000"/>
              </a:lnSpc>
              <a:spcBef>
                <a:spcPts val="1000"/>
              </a:spcBef>
              <a:spcAft>
                <a:spcPts val="0"/>
              </a:spcAft>
              <a:buClr>
                <a:srgbClr val="485865"/>
              </a:buClr>
              <a:buSzPts val="1800"/>
              <a:buFont typeface="Arial"/>
              <a:buChar char="・"/>
            </a:pPr>
            <a:r>
              <a:rPr lang="en-US" sz="1800" dirty="0">
                <a:solidFill>
                  <a:srgbClr val="485865"/>
                </a:solidFill>
                <a:latin typeface="Calibri"/>
                <a:cs typeface="Calibri"/>
                <a:sym typeface="Calibri"/>
              </a:rPr>
              <a:t>help ensure individuals receive </a:t>
            </a:r>
            <a:r>
              <a:rPr lang="en-US" sz="1800" b="1" dirty="0">
                <a:solidFill>
                  <a:srgbClr val="485865"/>
                </a:solidFill>
                <a:latin typeface="Calibri"/>
                <a:cs typeface="Calibri"/>
                <a:sym typeface="Calibri"/>
              </a:rPr>
              <a:t>care aligned with personal preferences</a:t>
            </a:r>
          </a:p>
          <a:p>
            <a:pPr marL="0" marR="0" lvl="0" indent="-114300" algn="l" rtl="0">
              <a:lnSpc>
                <a:spcPct val="100000"/>
              </a:lnSpc>
              <a:spcBef>
                <a:spcPts val="1000"/>
              </a:spcBef>
              <a:spcAft>
                <a:spcPts val="0"/>
              </a:spcAft>
              <a:buClr>
                <a:srgbClr val="485865"/>
              </a:buClr>
              <a:buSzPts val="1800"/>
              <a:buFont typeface="Arial"/>
              <a:buChar char="・"/>
            </a:pPr>
            <a:r>
              <a:rPr lang="en-US" sz="1800" b="1" dirty="0">
                <a:solidFill>
                  <a:srgbClr val="485865"/>
                </a:solidFill>
                <a:latin typeface="Calibri"/>
                <a:cs typeface="Calibri"/>
                <a:sym typeface="Calibri"/>
              </a:rPr>
              <a:t>reduces decisional burdens</a:t>
            </a:r>
          </a:p>
          <a:p>
            <a:pPr marL="0" marR="0" lvl="0" indent="-114300" algn="l" rtl="0">
              <a:lnSpc>
                <a:spcPct val="100000"/>
              </a:lnSpc>
              <a:spcBef>
                <a:spcPts val="1000"/>
              </a:spcBef>
              <a:spcAft>
                <a:spcPts val="0"/>
              </a:spcAft>
              <a:buClr>
                <a:srgbClr val="485865"/>
              </a:buClr>
              <a:buSzPts val="1800"/>
              <a:buFont typeface="Arial"/>
              <a:buChar char="・"/>
            </a:pPr>
            <a:r>
              <a:rPr lang="en-US" sz="1800" b="1" dirty="0">
                <a:solidFill>
                  <a:srgbClr val="485865"/>
                </a:solidFill>
                <a:latin typeface="Calibri"/>
                <a:cs typeface="Calibri"/>
                <a:sym typeface="Calibri"/>
              </a:rPr>
              <a:t>improve quality of life </a:t>
            </a:r>
            <a:r>
              <a:rPr lang="en-US" sz="1800" dirty="0">
                <a:solidFill>
                  <a:srgbClr val="485865"/>
                </a:solidFill>
                <a:latin typeface="Calibri"/>
                <a:cs typeface="Calibri"/>
                <a:sym typeface="Calibri"/>
              </a:rPr>
              <a:t>(e.g., decreases use of aggressive treatments, unwanted hospitalizations, length of hospital admissions)</a:t>
            </a:r>
          </a:p>
          <a:p>
            <a:pPr marL="0" marR="0" lvl="0" indent="-114300" algn="l" rtl="0">
              <a:lnSpc>
                <a:spcPct val="100000"/>
              </a:lnSpc>
              <a:spcBef>
                <a:spcPts val="1000"/>
              </a:spcBef>
              <a:spcAft>
                <a:spcPts val="0"/>
              </a:spcAft>
              <a:buClr>
                <a:srgbClr val="485865"/>
              </a:buClr>
              <a:buSzPts val="1800"/>
              <a:buFont typeface="Arial"/>
              <a:buChar char="・"/>
            </a:pPr>
            <a:r>
              <a:rPr lang="en-US" sz="1800" dirty="0">
                <a:solidFill>
                  <a:srgbClr val="485865"/>
                </a:solidFill>
                <a:latin typeface="Calibri"/>
                <a:cs typeface="Calibri"/>
                <a:sym typeface="Calibri"/>
              </a:rPr>
              <a:t>increase likelihood that providers and family </a:t>
            </a:r>
            <a:r>
              <a:rPr lang="en-US" sz="1800" b="1" dirty="0">
                <a:solidFill>
                  <a:srgbClr val="485865"/>
                </a:solidFill>
                <a:latin typeface="Calibri"/>
                <a:cs typeface="Calibri"/>
                <a:sym typeface="Calibri"/>
              </a:rPr>
              <a:t>understand and follow medical care preferences </a:t>
            </a:r>
            <a:r>
              <a:rPr lang="en-US" sz="1800" dirty="0">
                <a:solidFill>
                  <a:srgbClr val="485865"/>
                </a:solidFill>
                <a:latin typeface="Calibri"/>
                <a:cs typeface="Calibri"/>
                <a:sym typeface="Calibri"/>
              </a:rPr>
              <a:t>(when decision-making capacity must be transferred)</a:t>
            </a:r>
            <a:endParaRPr dirty="0"/>
          </a:p>
          <a:p>
            <a:pPr marL="0" marR="0" lvl="0" indent="0" algn="l" rtl="0">
              <a:lnSpc>
                <a:spcPct val="100000"/>
              </a:lnSpc>
              <a:spcBef>
                <a:spcPts val="1000"/>
              </a:spcBef>
              <a:spcAft>
                <a:spcPts val="0"/>
              </a:spcAft>
              <a:buClr>
                <a:srgbClr val="485865"/>
              </a:buClr>
              <a:buSzPts val="1600"/>
              <a:buFont typeface="Arial"/>
              <a:buNone/>
            </a:pPr>
            <a:r>
              <a:rPr lang="en-US" sz="1600" dirty="0">
                <a:solidFill>
                  <a:srgbClr val="485865"/>
                </a:solidFill>
                <a:latin typeface="Calibri"/>
                <a:ea typeface="Calibri"/>
                <a:cs typeface="Calibri"/>
                <a:sym typeface="Calibri"/>
              </a:rPr>
              <a:t>	(Church, Marsack-</a:t>
            </a:r>
            <a:r>
              <a:rPr lang="en-US" sz="1600" dirty="0" err="1">
                <a:solidFill>
                  <a:srgbClr val="485865"/>
                </a:solidFill>
                <a:latin typeface="Calibri"/>
                <a:ea typeface="Calibri"/>
                <a:cs typeface="Calibri"/>
                <a:sym typeface="Calibri"/>
              </a:rPr>
              <a:t>Topolewski</a:t>
            </a:r>
            <a:r>
              <a:rPr lang="en-US" sz="1600" dirty="0">
                <a:solidFill>
                  <a:srgbClr val="485865"/>
                </a:solidFill>
                <a:latin typeface="Calibri"/>
                <a:ea typeface="Calibri"/>
                <a:cs typeface="Calibri"/>
                <a:sym typeface="Calibri"/>
              </a:rPr>
              <a:t>, McGinley, &amp; </a:t>
            </a:r>
            <a:r>
              <a:rPr lang="en-US" sz="1600" dirty="0" err="1">
                <a:solidFill>
                  <a:srgbClr val="485865"/>
                </a:solidFill>
                <a:latin typeface="Calibri"/>
                <a:ea typeface="Calibri"/>
                <a:cs typeface="Calibri"/>
                <a:sym typeface="Calibri"/>
              </a:rPr>
              <a:t>Knocke</a:t>
            </a:r>
            <a:r>
              <a:rPr lang="en-US" sz="1600" dirty="0">
                <a:solidFill>
                  <a:srgbClr val="485865"/>
                </a:solidFill>
                <a:latin typeface="Calibri"/>
                <a:ea typeface="Calibri"/>
                <a:cs typeface="Calibri"/>
                <a:sym typeface="Calibri"/>
              </a:rPr>
              <a:t>, 2021).</a:t>
            </a:r>
          </a:p>
          <a:p>
            <a:pPr marL="0" marR="0" lvl="0" indent="0" algn="l" rtl="0">
              <a:lnSpc>
                <a:spcPct val="100000"/>
              </a:lnSpc>
              <a:spcBef>
                <a:spcPts val="1000"/>
              </a:spcBef>
              <a:spcAft>
                <a:spcPts val="0"/>
              </a:spcAft>
              <a:buClr>
                <a:srgbClr val="485865"/>
              </a:buClr>
              <a:buSzPts val="1600"/>
              <a:buFont typeface="Arial"/>
              <a:buNone/>
            </a:pPr>
            <a:r>
              <a:rPr lang="en-US" sz="1600" dirty="0">
                <a:solidFill>
                  <a:srgbClr val="485865"/>
                </a:solidFill>
                <a:latin typeface="Calibri"/>
                <a:ea typeface="Calibri"/>
                <a:cs typeface="Calibri"/>
                <a:sym typeface="Calibri"/>
              </a:rPr>
              <a:t>	For more information, please see the following: https://www.acpdecisions.org/19-evidence-based-benefits-of-advance-care-planning/</a:t>
            </a:r>
          </a:p>
          <a:p>
            <a:pPr marL="0" marR="0" lvl="0" indent="0" algn="l" rtl="0">
              <a:lnSpc>
                <a:spcPct val="100000"/>
              </a:lnSpc>
              <a:spcBef>
                <a:spcPts val="1000"/>
              </a:spcBef>
              <a:spcAft>
                <a:spcPts val="0"/>
              </a:spcAft>
              <a:buClr>
                <a:srgbClr val="485865"/>
              </a:buClr>
              <a:buSzPts val="1600"/>
              <a:buFont typeface="Arial"/>
              <a:buNone/>
            </a:pPr>
            <a:endParaRPr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1"/>
          <p:cNvSpPr txBox="1">
            <a:spLocks noGrp="1"/>
          </p:cNvSpPr>
          <p:nvPr>
            <p:ph type="title"/>
          </p:nvPr>
        </p:nvSpPr>
        <p:spPr>
          <a:xfrm>
            <a:off x="685800" y="617957"/>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ct val="100000"/>
              <a:buFont typeface="Calibri"/>
              <a:buNone/>
            </a:pPr>
            <a:r>
              <a:rPr lang="en-US" dirty="0">
                <a:solidFill>
                  <a:srgbClr val="67A33B"/>
                </a:solidFill>
              </a:rPr>
              <a:t>MORE benefits of advance care planning</a:t>
            </a:r>
            <a:endParaRPr dirty="0"/>
          </a:p>
        </p:txBody>
      </p:sp>
      <p:sp>
        <p:nvSpPr>
          <p:cNvPr id="365" name="Google Shape;365;p31"/>
          <p:cNvSpPr txBox="1">
            <a:spLocks noGrp="1"/>
          </p:cNvSpPr>
          <p:nvPr>
            <p:ph type="body" idx="1"/>
          </p:nvPr>
        </p:nvSpPr>
        <p:spPr>
          <a:xfrm>
            <a:off x="685800" y="529808"/>
            <a:ext cx="6154271" cy="223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67A33B"/>
              </a:buClr>
              <a:buSzPts val="1200"/>
              <a:buNone/>
            </a:pPr>
            <a:r>
              <a:rPr lang="en-US" dirty="0"/>
              <a:t>Reasons for Advance Care Planning</a:t>
            </a:r>
            <a:endParaRPr dirty="0"/>
          </a:p>
        </p:txBody>
      </p:sp>
      <p:sp>
        <p:nvSpPr>
          <p:cNvPr id="366" name="Google Shape;366;p31"/>
          <p:cNvSpPr txBox="1"/>
          <p:nvPr/>
        </p:nvSpPr>
        <p:spPr>
          <a:xfrm>
            <a:off x="685800" y="1755586"/>
            <a:ext cx="11136086" cy="4553772"/>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485865"/>
              </a:buClr>
              <a:buSzPts val="1800"/>
              <a:buFont typeface="Arial"/>
              <a:buNone/>
            </a:pPr>
            <a:r>
              <a:rPr lang="en-US" sz="1800" dirty="0">
                <a:solidFill>
                  <a:srgbClr val="485865"/>
                </a:solidFill>
                <a:latin typeface="Calibri"/>
                <a:ea typeface="Calibri"/>
                <a:cs typeface="Calibri"/>
                <a:sym typeface="Calibri"/>
              </a:rPr>
              <a:t>The Vermont Ethics Network: Advancing Health Care Ethics notes the following benefits of ACP:</a:t>
            </a:r>
            <a:endParaRPr sz="1800" dirty="0">
              <a:solidFill>
                <a:srgbClr val="485865"/>
              </a:solidFill>
              <a:latin typeface="Calibri"/>
              <a:ea typeface="Calibri"/>
              <a:cs typeface="Calibri"/>
              <a:sym typeface="Calibri"/>
            </a:endParaRPr>
          </a:p>
          <a:p>
            <a:pPr marL="0" marR="0" lvl="0" indent="-114300" algn="l" rtl="0">
              <a:lnSpc>
                <a:spcPct val="100000"/>
              </a:lnSpc>
              <a:spcBef>
                <a:spcPts val="1000"/>
              </a:spcBef>
              <a:spcAft>
                <a:spcPts val="0"/>
              </a:spcAft>
              <a:buClr>
                <a:srgbClr val="485865"/>
              </a:buClr>
              <a:buSzPts val="1800"/>
              <a:buFont typeface="Arial"/>
              <a:buChar char="・"/>
            </a:pPr>
            <a:r>
              <a:rPr lang="en-US" sz="1800" dirty="0">
                <a:solidFill>
                  <a:srgbClr val="485865"/>
                </a:solidFill>
                <a:latin typeface="Calibri"/>
                <a:ea typeface="Calibri"/>
                <a:cs typeface="Calibri"/>
                <a:sym typeface="Calibri"/>
              </a:rPr>
              <a:t>Helps to ensure that the care that you desire is the care that you receive.</a:t>
            </a:r>
          </a:p>
          <a:p>
            <a:pPr marL="0" marR="0" lvl="0" indent="-114300" algn="l" rtl="0">
              <a:lnSpc>
                <a:spcPct val="100000"/>
              </a:lnSpc>
              <a:spcBef>
                <a:spcPts val="1000"/>
              </a:spcBef>
              <a:spcAft>
                <a:spcPts val="0"/>
              </a:spcAft>
              <a:buClr>
                <a:srgbClr val="485865"/>
              </a:buClr>
              <a:buSzPts val="1800"/>
              <a:buFont typeface="Arial"/>
              <a:buChar char="・"/>
            </a:pPr>
            <a:r>
              <a:rPr lang="en-US" sz="1800" dirty="0">
                <a:solidFill>
                  <a:srgbClr val="485865"/>
                </a:solidFill>
                <a:latin typeface="Calibri"/>
                <a:cs typeface="Calibri"/>
                <a:sym typeface="Calibri"/>
              </a:rPr>
              <a:t>Prevents overtreatment and treatment by default.</a:t>
            </a:r>
          </a:p>
          <a:p>
            <a:pPr marL="0" marR="0" lvl="0" indent="-114300" algn="l" rtl="0">
              <a:lnSpc>
                <a:spcPct val="100000"/>
              </a:lnSpc>
              <a:spcBef>
                <a:spcPts val="1000"/>
              </a:spcBef>
              <a:spcAft>
                <a:spcPts val="0"/>
              </a:spcAft>
              <a:buClr>
                <a:srgbClr val="485865"/>
              </a:buClr>
              <a:buSzPts val="1800"/>
              <a:buFont typeface="Arial"/>
              <a:buChar char="・"/>
            </a:pPr>
            <a:r>
              <a:rPr lang="en-US" sz="1800" dirty="0">
                <a:solidFill>
                  <a:srgbClr val="485865"/>
                </a:solidFill>
                <a:latin typeface="Calibri"/>
                <a:cs typeface="Calibri"/>
                <a:sym typeface="Calibri"/>
              </a:rPr>
              <a:t>Less stress, depression and anxiety for you and your family.</a:t>
            </a:r>
          </a:p>
          <a:p>
            <a:pPr marL="0" marR="0" lvl="0" indent="-114300" algn="l" rtl="0">
              <a:lnSpc>
                <a:spcPct val="100000"/>
              </a:lnSpc>
              <a:spcBef>
                <a:spcPts val="1000"/>
              </a:spcBef>
              <a:spcAft>
                <a:spcPts val="0"/>
              </a:spcAft>
              <a:buClr>
                <a:srgbClr val="485865"/>
              </a:buClr>
              <a:buSzPts val="1800"/>
              <a:buFont typeface="Arial"/>
              <a:buChar char="・"/>
            </a:pPr>
            <a:r>
              <a:rPr lang="en-US" sz="1800" dirty="0">
                <a:solidFill>
                  <a:srgbClr val="485865"/>
                </a:solidFill>
                <a:latin typeface="Calibri"/>
                <a:cs typeface="Calibri"/>
                <a:sym typeface="Calibri"/>
              </a:rPr>
              <a:t>Earlier access and support from palliative care and hospice services.</a:t>
            </a:r>
          </a:p>
          <a:p>
            <a:pPr marL="0" marR="0" lvl="0" indent="-114300" algn="l" rtl="0">
              <a:lnSpc>
                <a:spcPct val="100000"/>
              </a:lnSpc>
              <a:spcBef>
                <a:spcPts val="1000"/>
              </a:spcBef>
              <a:spcAft>
                <a:spcPts val="0"/>
              </a:spcAft>
              <a:buClr>
                <a:srgbClr val="485865"/>
              </a:buClr>
              <a:buSzPts val="1800"/>
              <a:buFont typeface="Arial"/>
              <a:buChar char="・"/>
            </a:pPr>
            <a:r>
              <a:rPr lang="en-US" sz="1800" dirty="0">
                <a:solidFill>
                  <a:srgbClr val="485865"/>
                </a:solidFill>
                <a:latin typeface="Calibri"/>
                <a:cs typeface="Calibri"/>
                <a:sym typeface="Calibri"/>
              </a:rPr>
              <a:t>Improved access to grief and bereavement support.</a:t>
            </a:r>
            <a:endParaRPr dirty="0"/>
          </a:p>
          <a:p>
            <a:pPr marL="0" marR="0" lvl="0" indent="0" algn="l" rtl="0">
              <a:lnSpc>
                <a:spcPct val="100000"/>
              </a:lnSpc>
              <a:spcBef>
                <a:spcPts val="1000"/>
              </a:spcBef>
              <a:spcAft>
                <a:spcPts val="0"/>
              </a:spcAft>
              <a:buClr>
                <a:srgbClr val="485865"/>
              </a:buClr>
              <a:buSzPts val="1600"/>
              <a:buFont typeface="Arial"/>
              <a:buNone/>
            </a:pPr>
            <a:r>
              <a:rPr lang="en-US" sz="1600" dirty="0">
                <a:solidFill>
                  <a:srgbClr val="485865"/>
                </a:solidFill>
                <a:latin typeface="Calibri"/>
                <a:ea typeface="Calibri"/>
                <a:cs typeface="Calibri"/>
                <a:sym typeface="Calibri"/>
              </a:rPr>
              <a:t>	</a:t>
            </a:r>
          </a:p>
          <a:p>
            <a:pPr marL="0" marR="0" lvl="0" indent="0" algn="l" rtl="0">
              <a:lnSpc>
                <a:spcPct val="100000"/>
              </a:lnSpc>
              <a:spcBef>
                <a:spcPts val="1000"/>
              </a:spcBef>
              <a:spcAft>
                <a:spcPts val="0"/>
              </a:spcAft>
              <a:buClr>
                <a:srgbClr val="485865"/>
              </a:buClr>
              <a:buSzPts val="1600"/>
              <a:buFont typeface="Arial"/>
              <a:buNone/>
            </a:pPr>
            <a:r>
              <a:rPr lang="en-US" sz="1600" dirty="0">
                <a:solidFill>
                  <a:srgbClr val="485865"/>
                </a:solidFill>
                <a:latin typeface="Calibri"/>
                <a:ea typeface="Calibri"/>
                <a:cs typeface="Calibri"/>
                <a:sym typeface="Calibri"/>
              </a:rPr>
              <a:t>For more information, please see the following: https://vtethicsnetwork.org/medical-decision-making/advance-care-planning </a:t>
            </a:r>
            <a:endParaRPr dirty="0"/>
          </a:p>
        </p:txBody>
      </p:sp>
    </p:spTree>
    <p:extLst>
      <p:ext uri="{BB962C8B-B14F-4D97-AF65-F5344CB8AC3E}">
        <p14:creationId xmlns:p14="http://schemas.microsoft.com/office/powerpoint/2010/main" val="2752421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2"/>
          <p:cNvSpPr txBox="1">
            <a:spLocks noGrp="1"/>
          </p:cNvSpPr>
          <p:nvPr>
            <p:ph type="title"/>
          </p:nvPr>
        </p:nvSpPr>
        <p:spPr>
          <a:xfrm>
            <a:off x="738053" y="529808"/>
            <a:ext cx="10515600" cy="398416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7A33B"/>
              </a:buClr>
              <a:buSzPct val="100000"/>
              <a:buFont typeface="Calibri"/>
              <a:buNone/>
            </a:pPr>
            <a:r>
              <a:rPr lang="en-US" sz="2800" dirty="0">
                <a:solidFill>
                  <a:srgbClr val="67A33B"/>
                </a:solidFill>
              </a:rPr>
              <a:t>Many states have a registry for residents to upload their advance directives free of charge.</a:t>
            </a:r>
            <a:endParaRPr dirty="0">
              <a:solidFill>
                <a:srgbClr val="67A33B"/>
              </a:solidFill>
            </a:endParaRPr>
          </a:p>
        </p:txBody>
      </p:sp>
      <p:sp>
        <p:nvSpPr>
          <p:cNvPr id="457" name="Google Shape;457;p42"/>
          <p:cNvSpPr txBox="1">
            <a:spLocks noGrp="1"/>
          </p:cNvSpPr>
          <p:nvPr>
            <p:ph type="body" idx="1"/>
          </p:nvPr>
        </p:nvSpPr>
        <p:spPr>
          <a:xfrm>
            <a:off x="685800" y="529808"/>
            <a:ext cx="6154271" cy="2238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67A33B"/>
              </a:buClr>
              <a:buSzPts val="1200"/>
              <a:buNone/>
            </a:pPr>
            <a:r>
              <a:rPr lang="en-US" dirty="0"/>
              <a:t>Reasons for Advance Care Planning</a:t>
            </a:r>
            <a:endParaRPr dirty="0"/>
          </a:p>
        </p:txBody>
      </p:sp>
      <p:pic>
        <p:nvPicPr>
          <p:cNvPr id="2" name="Picture 1">
            <a:extLst>
              <a:ext uri="{FF2B5EF4-FFF2-40B4-BE49-F238E27FC236}">
                <a16:creationId xmlns:a16="http://schemas.microsoft.com/office/drawing/2014/main" id="{7E003112-E7BF-2DC4-BD57-B7E16CF9405B}"/>
              </a:ext>
            </a:extLst>
          </p:cNvPr>
          <p:cNvPicPr>
            <a:picLocks noChangeAspect="1"/>
          </p:cNvPicPr>
          <p:nvPr/>
        </p:nvPicPr>
        <p:blipFill>
          <a:blip r:embed="rId3"/>
          <a:stretch>
            <a:fillRect/>
          </a:stretch>
        </p:blipFill>
        <p:spPr>
          <a:xfrm>
            <a:off x="6726553" y="3045821"/>
            <a:ext cx="4056153" cy="2433692"/>
          </a:xfrm>
          <a:prstGeom prst="rect">
            <a:avLst/>
          </a:prstGeom>
        </p:spPr>
      </p:pic>
      <p:sp>
        <p:nvSpPr>
          <p:cNvPr id="3" name="TextBox 2">
            <a:extLst>
              <a:ext uri="{FF2B5EF4-FFF2-40B4-BE49-F238E27FC236}">
                <a16:creationId xmlns:a16="http://schemas.microsoft.com/office/drawing/2014/main" id="{408A56C5-27A0-A837-C8A6-69FF26555AAF}"/>
              </a:ext>
            </a:extLst>
          </p:cNvPr>
          <p:cNvSpPr txBox="1"/>
          <p:nvPr/>
        </p:nvSpPr>
        <p:spPr>
          <a:xfrm>
            <a:off x="738053" y="3617333"/>
            <a:ext cx="5675810" cy="1384995"/>
          </a:xfrm>
          <a:prstGeom prst="rect">
            <a:avLst/>
          </a:prstGeom>
          <a:noFill/>
        </p:spPr>
        <p:txBody>
          <a:bodyPr wrap="square" rtlCol="0">
            <a:spAutoFit/>
          </a:bodyPr>
          <a:lstStyle/>
          <a:p>
            <a:r>
              <a:rPr lang="en-US" dirty="0">
                <a:hlinkClick r:id="rId4"/>
              </a:rPr>
              <a:t>https://vtethicsnetwork.org/medical-decision-making/advance-care-planning</a:t>
            </a:r>
            <a:endParaRPr lang="en-US" dirty="0"/>
          </a:p>
          <a:p>
            <a:endParaRPr lang="en-US" dirty="0"/>
          </a:p>
          <a:p>
            <a:endParaRPr lang="en-US" dirty="0"/>
          </a:p>
          <a:p>
            <a:r>
              <a:rPr lang="en-US" dirty="0">
                <a:hlinkClick r:id="rId5"/>
              </a:rPr>
              <a:t>https://www.americanbar.org/groups/law_aging/publications/bifocal/vol_37/issue_6_august2016/tour-of-state-advance-directive-registries/</a:t>
            </a:r>
            <a:r>
              <a:rPr lang="en-US" dirty="0"/>
              <a:t> </a:t>
            </a:r>
          </a:p>
        </p:txBody>
      </p:sp>
    </p:spTree>
    <p:extLst>
      <p:ext uri="{BB962C8B-B14F-4D97-AF65-F5344CB8AC3E}">
        <p14:creationId xmlns:p14="http://schemas.microsoft.com/office/powerpoint/2010/main" val="3942935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8DC66-C1EF-1005-2FEE-14D11B4DAC0E}"/>
              </a:ext>
            </a:extLst>
          </p:cNvPr>
          <p:cNvSpPr>
            <a:spLocks noGrp="1"/>
          </p:cNvSpPr>
          <p:nvPr>
            <p:ph type="title"/>
          </p:nvPr>
        </p:nvSpPr>
        <p:spPr/>
        <p:txBody>
          <a:bodyPr/>
          <a:lstStyle/>
          <a:p>
            <a:r>
              <a:rPr lang="en-US" dirty="0"/>
              <a:t>Relationship between EOL care &amp; ACP</a:t>
            </a:r>
          </a:p>
        </p:txBody>
      </p:sp>
      <p:sp>
        <p:nvSpPr>
          <p:cNvPr id="3" name="Text Placeholder 2">
            <a:extLst>
              <a:ext uri="{FF2B5EF4-FFF2-40B4-BE49-F238E27FC236}">
                <a16:creationId xmlns:a16="http://schemas.microsoft.com/office/drawing/2014/main" id="{C87469CA-4779-E450-3A82-31117483E966}"/>
              </a:ext>
            </a:extLst>
          </p:cNvPr>
          <p:cNvSpPr>
            <a:spLocks noGrp="1"/>
          </p:cNvSpPr>
          <p:nvPr>
            <p:ph type="body" idx="1"/>
          </p:nvPr>
        </p:nvSpPr>
        <p:spPr/>
        <p:txBody>
          <a:bodyPr/>
          <a:lstStyle/>
          <a:p>
            <a:r>
              <a:rPr lang="en-US" dirty="0"/>
              <a:t>In a nutshell… improve end-of-life care </a:t>
            </a:r>
            <a:r>
              <a:rPr lang="en-US" dirty="0">
                <a:sym typeface="Wingdings" panose="05000000000000000000" pitchFamily="2" charset="2"/>
              </a:rPr>
              <a:t> integrate ACP into our daily conversations and routine planning processes (e.g., into PCPs) </a:t>
            </a:r>
            <a:endParaRPr lang="en-US" dirty="0"/>
          </a:p>
          <a:p>
            <a:endParaRPr lang="en-US" dirty="0"/>
          </a:p>
        </p:txBody>
      </p:sp>
      <p:pic>
        <p:nvPicPr>
          <p:cNvPr id="6" name="Picture 5">
            <a:extLst>
              <a:ext uri="{FF2B5EF4-FFF2-40B4-BE49-F238E27FC236}">
                <a16:creationId xmlns:a16="http://schemas.microsoft.com/office/drawing/2014/main" id="{A8352364-EE82-C50F-C4CE-5E7959A49FC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966857" y="2054978"/>
            <a:ext cx="3888378" cy="4320420"/>
          </a:xfrm>
          <a:prstGeom prst="rect">
            <a:avLst/>
          </a:prstGeom>
        </p:spPr>
      </p:pic>
    </p:spTree>
    <p:extLst>
      <p:ext uri="{BB962C8B-B14F-4D97-AF65-F5344CB8AC3E}">
        <p14:creationId xmlns:p14="http://schemas.microsoft.com/office/powerpoint/2010/main" val="4178072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9D7F14-0075-5578-A13B-7D04D04ADBEF}"/>
              </a:ext>
            </a:extLst>
          </p:cNvPr>
          <p:cNvPicPr>
            <a:picLocks noChangeAspect="1"/>
          </p:cNvPicPr>
          <p:nvPr/>
        </p:nvPicPr>
        <p:blipFill>
          <a:blip r:embed="rId2"/>
          <a:stretch>
            <a:fillRect/>
          </a:stretch>
        </p:blipFill>
        <p:spPr>
          <a:xfrm>
            <a:off x="1544580" y="1255649"/>
            <a:ext cx="9571550" cy="6291617"/>
          </a:xfrm>
          <a:prstGeom prst="rect">
            <a:avLst/>
          </a:prstGeom>
        </p:spPr>
      </p:pic>
      <p:sp>
        <p:nvSpPr>
          <p:cNvPr id="4" name="Title 1">
            <a:extLst>
              <a:ext uri="{FF2B5EF4-FFF2-40B4-BE49-F238E27FC236}">
                <a16:creationId xmlns:a16="http://schemas.microsoft.com/office/drawing/2014/main" id="{9794ACD8-361A-AB7A-118E-BF2A0C9F281A}"/>
              </a:ext>
            </a:extLst>
          </p:cNvPr>
          <p:cNvSpPr txBox="1">
            <a:spLocks/>
          </p:cNvSpPr>
          <p:nvPr/>
        </p:nvSpPr>
        <p:spPr>
          <a:xfrm>
            <a:off x="785582" y="1049387"/>
            <a:ext cx="4952998" cy="503210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dirty="0">
                <a:latin typeface="Gill Sans" panose="020B0604020202020204" charset="0"/>
              </a:rPr>
              <a:t>According to McGinley et al. (2021): “When completed across the life course as a collaborative process, ACP has been found to contribute to end-of-life experiences that reflect the values and priorities of the individual with IDD (</a:t>
            </a:r>
            <a:r>
              <a:rPr lang="en-US" sz="3200" dirty="0" err="1">
                <a:latin typeface="Gill Sans" panose="020B0604020202020204" charset="0"/>
              </a:rPr>
              <a:t>Bigby</a:t>
            </a:r>
            <a:r>
              <a:rPr lang="en-US" sz="3200" dirty="0">
                <a:latin typeface="Gill Sans" panose="020B0604020202020204" charset="0"/>
              </a:rPr>
              <a:t> et al., 2015; Heller et al., 2017),” (p. 353).</a:t>
            </a:r>
          </a:p>
        </p:txBody>
      </p:sp>
    </p:spTree>
    <p:extLst>
      <p:ext uri="{BB962C8B-B14F-4D97-AF65-F5344CB8AC3E}">
        <p14:creationId xmlns:p14="http://schemas.microsoft.com/office/powerpoint/2010/main" val="2094230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Google Shape;289;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90" name="Google Shape;290;p11" descr="How to escape a maze – according to maths"/>
          <p:cNvPicPr preferRelativeResize="0"/>
          <p:nvPr/>
        </p:nvPicPr>
        <p:blipFill rotWithShape="1">
          <a:blip r:embed="rId3">
            <a:alphaModFix/>
          </a:blip>
          <a:srcRect t="10288" r="9091" b="13102"/>
          <a:stretch/>
        </p:blipFill>
        <p:spPr>
          <a:xfrm>
            <a:off x="20" y="10"/>
            <a:ext cx="12191981" cy="6857990"/>
          </a:xfrm>
          <a:prstGeom prst="rect">
            <a:avLst/>
          </a:prstGeom>
          <a:noFill/>
          <a:ln>
            <a:noFill/>
          </a:ln>
        </p:spPr>
      </p:pic>
      <p:grpSp>
        <p:nvGrpSpPr>
          <p:cNvPr id="291" name="Google Shape;291;p11"/>
          <p:cNvGrpSpPr/>
          <p:nvPr/>
        </p:nvGrpSpPr>
        <p:grpSpPr>
          <a:xfrm>
            <a:off x="438068" y="457200"/>
            <a:ext cx="3703320" cy="5935132"/>
            <a:chOff x="438068" y="457200"/>
            <a:chExt cx="3703320" cy="5935132"/>
          </a:xfrm>
        </p:grpSpPr>
        <p:sp>
          <p:nvSpPr>
            <p:cNvPr id="292" name="Google Shape;292;p11"/>
            <p:cNvSpPr/>
            <p:nvPr/>
          </p:nvSpPr>
          <p:spPr>
            <a:xfrm>
              <a:off x="438068" y="618067"/>
              <a:ext cx="3702134" cy="5774265"/>
            </a:xfrm>
            <a:prstGeom prst="rect">
              <a:avLst/>
            </a:prstGeom>
            <a:solidFill>
              <a:schemeClr val="accent1">
                <a:alpha val="96862"/>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438068"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11"/>
          <p:cNvSpPr txBox="1">
            <a:spLocks noGrp="1"/>
          </p:cNvSpPr>
          <p:nvPr>
            <p:ph type="title"/>
          </p:nvPr>
        </p:nvSpPr>
        <p:spPr>
          <a:xfrm>
            <a:off x="584200" y="1006956"/>
            <a:ext cx="3412067" cy="40295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Gill Sans"/>
              <a:buNone/>
            </a:pPr>
            <a:r>
              <a:rPr lang="en-US" sz="2400" dirty="0"/>
              <a:t>Where do we go from here?</a:t>
            </a:r>
            <a:endParaRPr dirty="0"/>
          </a:p>
        </p:txBody>
      </p:sp>
    </p:spTree>
    <p:extLst>
      <p:ext uri="{BB962C8B-B14F-4D97-AF65-F5344CB8AC3E}">
        <p14:creationId xmlns:p14="http://schemas.microsoft.com/office/powerpoint/2010/main" val="2637950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A9B749-3893-B7CE-094A-2618C846B43C}"/>
              </a:ext>
            </a:extLst>
          </p:cNvPr>
          <p:cNvPicPr>
            <a:picLocks noChangeAspect="1"/>
          </p:cNvPicPr>
          <p:nvPr/>
        </p:nvPicPr>
        <p:blipFill>
          <a:blip r:embed="rId2"/>
          <a:stretch>
            <a:fillRect/>
          </a:stretch>
        </p:blipFill>
        <p:spPr>
          <a:xfrm>
            <a:off x="571127" y="887528"/>
            <a:ext cx="3560373" cy="3834716"/>
          </a:xfrm>
          <a:prstGeom prst="rect">
            <a:avLst/>
          </a:prstGeom>
        </p:spPr>
      </p:pic>
      <p:pic>
        <p:nvPicPr>
          <p:cNvPr id="3" name="Picture 2">
            <a:extLst>
              <a:ext uri="{FF2B5EF4-FFF2-40B4-BE49-F238E27FC236}">
                <a16:creationId xmlns:a16="http://schemas.microsoft.com/office/drawing/2014/main" id="{629BABB9-38DF-BCCF-F1D8-E0E0FC6EC818}"/>
              </a:ext>
            </a:extLst>
          </p:cNvPr>
          <p:cNvPicPr>
            <a:picLocks noChangeAspect="1"/>
          </p:cNvPicPr>
          <p:nvPr/>
        </p:nvPicPr>
        <p:blipFill>
          <a:blip r:embed="rId3"/>
          <a:stretch>
            <a:fillRect/>
          </a:stretch>
        </p:blipFill>
        <p:spPr>
          <a:xfrm>
            <a:off x="6013988" y="731500"/>
            <a:ext cx="3810330" cy="2859272"/>
          </a:xfrm>
          <a:prstGeom prst="rect">
            <a:avLst/>
          </a:prstGeom>
        </p:spPr>
      </p:pic>
      <p:pic>
        <p:nvPicPr>
          <p:cNvPr id="4" name="Picture 3">
            <a:extLst>
              <a:ext uri="{FF2B5EF4-FFF2-40B4-BE49-F238E27FC236}">
                <a16:creationId xmlns:a16="http://schemas.microsoft.com/office/drawing/2014/main" id="{586B9A55-9875-B893-D20C-3EB6F04A9D7D}"/>
              </a:ext>
            </a:extLst>
          </p:cNvPr>
          <p:cNvPicPr>
            <a:picLocks noChangeAspect="1"/>
          </p:cNvPicPr>
          <p:nvPr/>
        </p:nvPicPr>
        <p:blipFill>
          <a:blip r:embed="rId4"/>
          <a:stretch>
            <a:fillRect/>
          </a:stretch>
        </p:blipFill>
        <p:spPr>
          <a:xfrm>
            <a:off x="4597121" y="3873748"/>
            <a:ext cx="3596952" cy="2395936"/>
          </a:xfrm>
          <a:prstGeom prst="rect">
            <a:avLst/>
          </a:prstGeom>
        </p:spPr>
      </p:pic>
      <p:pic>
        <p:nvPicPr>
          <p:cNvPr id="5" name="Picture 4">
            <a:extLst>
              <a:ext uri="{FF2B5EF4-FFF2-40B4-BE49-F238E27FC236}">
                <a16:creationId xmlns:a16="http://schemas.microsoft.com/office/drawing/2014/main" id="{AD533033-1E3F-9CDF-4CB5-8E4EBB7C0DA3}"/>
              </a:ext>
            </a:extLst>
          </p:cNvPr>
          <p:cNvPicPr>
            <a:picLocks noChangeAspect="1"/>
          </p:cNvPicPr>
          <p:nvPr/>
        </p:nvPicPr>
        <p:blipFill>
          <a:blip r:embed="rId5"/>
          <a:stretch>
            <a:fillRect/>
          </a:stretch>
        </p:blipFill>
        <p:spPr>
          <a:xfrm>
            <a:off x="8659694" y="3873748"/>
            <a:ext cx="2536156" cy="2523963"/>
          </a:xfrm>
          <a:prstGeom prst="rect">
            <a:avLst/>
          </a:prstGeom>
        </p:spPr>
      </p:pic>
    </p:spTree>
    <p:extLst>
      <p:ext uri="{BB962C8B-B14F-4D97-AF65-F5344CB8AC3E}">
        <p14:creationId xmlns:p14="http://schemas.microsoft.com/office/powerpoint/2010/main" val="903908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3"/>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285750" marR="0" lvl="0" indent="-171450" algn="ctr" rtl="0">
              <a:spcBef>
                <a:spcPts val="0"/>
              </a:spcBef>
              <a:spcAft>
                <a:spcPts val="0"/>
              </a:spcAft>
              <a:buClr>
                <a:schemeClr val="accent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44" name="Google Shape;144;p3"/>
          <p:cNvSpPr/>
          <p:nvPr/>
        </p:nvSpPr>
        <p:spPr>
          <a:xfrm>
            <a:off x="-1" y="0"/>
            <a:ext cx="6113191"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45" name="Google Shape;145;p3"/>
          <p:cNvSpPr txBox="1">
            <a:spLocks noGrp="1"/>
          </p:cNvSpPr>
          <p:nvPr>
            <p:ph type="title"/>
          </p:nvPr>
        </p:nvSpPr>
        <p:spPr>
          <a:xfrm>
            <a:off x="643468" y="1033389"/>
            <a:ext cx="4826256" cy="482540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FFFF"/>
              </a:buClr>
              <a:buSzPts val="5000"/>
              <a:buFont typeface="Gill Sans"/>
              <a:buNone/>
            </a:pPr>
            <a:r>
              <a:rPr lang="en-US" sz="5000" dirty="0">
                <a:solidFill>
                  <a:srgbClr val="FFFFFF"/>
                </a:solidFill>
              </a:rPr>
              <a:t>Welcome &amp; Orientation</a:t>
            </a:r>
            <a:endParaRPr dirty="0"/>
          </a:p>
        </p:txBody>
      </p:sp>
      <p:sp>
        <p:nvSpPr>
          <p:cNvPr id="146" name="Google Shape;146;p3"/>
          <p:cNvSpPr/>
          <p:nvPr/>
        </p:nvSpPr>
        <p:spPr>
          <a:xfrm>
            <a:off x="642579" y="460868"/>
            <a:ext cx="4828032" cy="111654"/>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6782774" y="460868"/>
            <a:ext cx="4828032" cy="11165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txBox="1">
            <a:spLocks noGrp="1"/>
          </p:cNvSpPr>
          <p:nvPr>
            <p:ph type="body" idx="1"/>
          </p:nvPr>
        </p:nvSpPr>
        <p:spPr>
          <a:xfrm>
            <a:off x="6755769" y="1033390"/>
            <a:ext cx="4855037" cy="4825409"/>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840"/>
              <a:buChar char="◼"/>
            </a:pPr>
            <a:r>
              <a:rPr lang="en-US" sz="2000" dirty="0">
                <a:solidFill>
                  <a:srgbClr val="22485C"/>
                </a:solidFill>
              </a:rPr>
              <a:t>Thanks for being here today! In the chat, please provide the following information:</a:t>
            </a:r>
          </a:p>
          <a:p>
            <a:pPr marL="763200" lvl="1" indent="-306000">
              <a:spcBef>
                <a:spcPts val="0"/>
              </a:spcBef>
              <a:buSzPts val="1840"/>
            </a:pPr>
            <a:r>
              <a:rPr lang="en-US" dirty="0">
                <a:solidFill>
                  <a:srgbClr val="22485C"/>
                </a:solidFill>
              </a:rPr>
              <a:t>Organizational affiliation</a:t>
            </a:r>
          </a:p>
          <a:p>
            <a:pPr marL="763200" lvl="1" indent="-306000">
              <a:spcBef>
                <a:spcPts val="0"/>
              </a:spcBef>
              <a:buSzPts val="1840"/>
            </a:pPr>
            <a:r>
              <a:rPr lang="en-US" dirty="0">
                <a:solidFill>
                  <a:srgbClr val="22485C"/>
                </a:solidFill>
              </a:rPr>
              <a:t>Job title</a:t>
            </a:r>
          </a:p>
          <a:p>
            <a:pPr marL="763200" lvl="1" indent="-306000">
              <a:spcBef>
                <a:spcPts val="0"/>
              </a:spcBef>
              <a:buSzPts val="1840"/>
            </a:pPr>
            <a:r>
              <a:rPr lang="en-US" dirty="0">
                <a:solidFill>
                  <a:srgbClr val="22485C"/>
                </a:solidFill>
              </a:rPr>
              <a:t>Experience working with individuals with IDD </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89" name="Google Shape;289;p1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290" name="Google Shape;290;p11"/>
          <p:cNvPicPr preferRelativeResize="0"/>
          <p:nvPr/>
        </p:nvPicPr>
        <p:blipFill>
          <a:blip r:embed="rId3">
            <a:extLst>
              <a:ext uri="{837473B0-CC2E-450A-ABE3-18F120FF3D39}">
                <a1611:picAttrSrcUrl xmlns:a1611="http://schemas.microsoft.com/office/drawing/2016/11/main" r:id="rId4"/>
              </a:ext>
            </a:extLst>
          </a:blip>
          <a:srcRect t="7812" b="7812"/>
          <a:stretch/>
        </p:blipFill>
        <p:spPr>
          <a:xfrm>
            <a:off x="20" y="10"/>
            <a:ext cx="12191981" cy="6857990"/>
          </a:xfrm>
          <a:prstGeom prst="rect">
            <a:avLst/>
          </a:prstGeom>
          <a:noFill/>
          <a:ln>
            <a:noFill/>
          </a:ln>
        </p:spPr>
      </p:pic>
      <p:grpSp>
        <p:nvGrpSpPr>
          <p:cNvPr id="291" name="Google Shape;291;p11"/>
          <p:cNvGrpSpPr/>
          <p:nvPr/>
        </p:nvGrpSpPr>
        <p:grpSpPr>
          <a:xfrm>
            <a:off x="438068" y="457200"/>
            <a:ext cx="3703320" cy="5935132"/>
            <a:chOff x="438068" y="457200"/>
            <a:chExt cx="3703320" cy="5935132"/>
          </a:xfrm>
        </p:grpSpPr>
        <p:sp>
          <p:nvSpPr>
            <p:cNvPr id="292" name="Google Shape;292;p11"/>
            <p:cNvSpPr/>
            <p:nvPr/>
          </p:nvSpPr>
          <p:spPr>
            <a:xfrm>
              <a:off x="438068" y="618067"/>
              <a:ext cx="3702134" cy="5774265"/>
            </a:xfrm>
            <a:prstGeom prst="rect">
              <a:avLst/>
            </a:prstGeom>
            <a:solidFill>
              <a:schemeClr val="accent1">
                <a:alpha val="96862"/>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1"/>
            <p:cNvSpPr/>
            <p:nvPr/>
          </p:nvSpPr>
          <p:spPr>
            <a:xfrm>
              <a:off x="438068"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11"/>
          <p:cNvSpPr txBox="1">
            <a:spLocks noGrp="1"/>
          </p:cNvSpPr>
          <p:nvPr>
            <p:ph type="title"/>
          </p:nvPr>
        </p:nvSpPr>
        <p:spPr>
          <a:xfrm>
            <a:off x="584200" y="1006956"/>
            <a:ext cx="3412067" cy="402950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Gill Sans"/>
              <a:buNone/>
            </a:pPr>
            <a:r>
              <a:rPr lang="en-US" sz="2400" dirty="0"/>
              <a:t>STRATEGIES FOR ADVANCE CARE PLANNING</a:t>
            </a:r>
            <a:endParaRPr dirty="0"/>
          </a:p>
        </p:txBody>
      </p:sp>
      <p:sp>
        <p:nvSpPr>
          <p:cNvPr id="2" name="TextBox 1">
            <a:extLst>
              <a:ext uri="{FF2B5EF4-FFF2-40B4-BE49-F238E27FC236}">
                <a16:creationId xmlns:a16="http://schemas.microsoft.com/office/drawing/2014/main" id="{731AA11E-D3A4-3254-8559-4EC57A12F7EB}"/>
              </a:ext>
            </a:extLst>
          </p:cNvPr>
          <p:cNvSpPr txBox="1"/>
          <p:nvPr/>
        </p:nvSpPr>
        <p:spPr>
          <a:xfrm>
            <a:off x="20" y="6858000"/>
            <a:ext cx="12191981" cy="230832"/>
          </a:xfrm>
          <a:prstGeom prst="rect">
            <a:avLst/>
          </a:prstGeom>
          <a:noFill/>
        </p:spPr>
        <p:txBody>
          <a:bodyPr wrap="square" rtlCol="0">
            <a:spAutoFit/>
          </a:bodyPr>
          <a:lstStyle/>
          <a:p>
            <a:r>
              <a:rPr lang="en-US" sz="900">
                <a:hlinkClick r:id="rId4" tooltip="https://www.healthyagingpoll.org/reports-more/report/older-adults-experiences-advance-care-planning"/>
              </a:rPr>
              <a:t>This Photo</a:t>
            </a:r>
            <a:r>
              <a:rPr lang="en-US" sz="900"/>
              <a:t> by Unknown Author is licensed under </a:t>
            </a:r>
            <a:r>
              <a:rPr lang="en-US" sz="900">
                <a:hlinkClick r:id="rId5" tooltip="https://creativecommons.org/licenses/by-nc/3.0/"/>
              </a:rPr>
              <a:t>CC BY-NC</a:t>
            </a:r>
            <a:endParaRPr lang="en-US" sz="900"/>
          </a:p>
        </p:txBody>
      </p:sp>
    </p:spTree>
    <p:extLst>
      <p:ext uri="{BB962C8B-B14F-4D97-AF65-F5344CB8AC3E}">
        <p14:creationId xmlns:p14="http://schemas.microsoft.com/office/powerpoint/2010/main" val="4209355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5039A-6320-7CA5-9B3D-E5E94C151FED}"/>
              </a:ext>
            </a:extLst>
          </p:cNvPr>
          <p:cNvPicPr>
            <a:picLocks noChangeAspect="1"/>
          </p:cNvPicPr>
          <p:nvPr/>
        </p:nvPicPr>
        <p:blipFill>
          <a:blip r:embed="rId2"/>
          <a:stretch>
            <a:fillRect/>
          </a:stretch>
        </p:blipFill>
        <p:spPr>
          <a:xfrm>
            <a:off x="736242" y="1676248"/>
            <a:ext cx="4913802" cy="3505504"/>
          </a:xfrm>
          <a:prstGeom prst="rect">
            <a:avLst/>
          </a:prstGeom>
        </p:spPr>
      </p:pic>
      <p:sp>
        <p:nvSpPr>
          <p:cNvPr id="5" name="Google Shape;288;p22">
            <a:extLst>
              <a:ext uri="{FF2B5EF4-FFF2-40B4-BE49-F238E27FC236}">
                <a16:creationId xmlns:a16="http://schemas.microsoft.com/office/drawing/2014/main" id="{F0F216E9-793F-A327-CC55-063CDB38A859}"/>
              </a:ext>
            </a:extLst>
          </p:cNvPr>
          <p:cNvSpPr txBox="1">
            <a:spLocks/>
          </p:cNvSpPr>
          <p:nvPr/>
        </p:nvSpPr>
        <p:spPr>
          <a:xfrm>
            <a:off x="6502760" y="2400300"/>
            <a:ext cx="4952998" cy="20574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Clr>
                <a:schemeClr val="lt1"/>
              </a:buClr>
              <a:buSzPts val="2800"/>
              <a:buFont typeface="Calibri"/>
              <a:buNone/>
            </a:pPr>
            <a:r>
              <a:rPr lang="en-US" sz="2400" dirty="0">
                <a:latin typeface="Gill Sans" panose="020B0604020202020204" charset="0"/>
              </a:rPr>
              <a:t>Recognize the Moving Target!!!</a:t>
            </a:r>
            <a:br>
              <a:rPr lang="en-US" sz="2400" b="1" dirty="0">
                <a:solidFill>
                  <a:srgbClr val="C7E09B"/>
                </a:solidFill>
                <a:latin typeface="Gill Sans" panose="020B0604020202020204" charset="0"/>
              </a:rPr>
            </a:br>
            <a:r>
              <a:rPr lang="en-US" sz="2400" b="1" dirty="0">
                <a:solidFill>
                  <a:srgbClr val="C7E09B"/>
                </a:solidFill>
                <a:latin typeface="Gill Sans" panose="020B0604020202020204" charset="0"/>
              </a:rPr>
              <a:t>– Things change… planning is sometimes a moving target.</a:t>
            </a:r>
            <a:br>
              <a:rPr lang="en-US" sz="2400" b="1" dirty="0">
                <a:solidFill>
                  <a:srgbClr val="C7E09B"/>
                </a:solidFill>
                <a:latin typeface="Gill Sans" panose="020B0604020202020204" charset="0"/>
              </a:rPr>
            </a:br>
            <a:r>
              <a:rPr lang="en-US" sz="2400" b="1" dirty="0">
                <a:solidFill>
                  <a:srgbClr val="C7E09B"/>
                </a:solidFill>
                <a:latin typeface="Gill Sans" panose="020B0604020202020204" charset="0"/>
              </a:rPr>
              <a:t>-Revisit and discuss ACPs regularly. </a:t>
            </a:r>
            <a:br>
              <a:rPr lang="en-US" sz="2400" b="1" dirty="0">
                <a:solidFill>
                  <a:srgbClr val="C7E09B"/>
                </a:solidFill>
                <a:latin typeface="Gill Sans" panose="020B0604020202020204" charset="0"/>
              </a:rPr>
            </a:br>
            <a:r>
              <a:rPr lang="en-US" sz="2400" b="1" dirty="0">
                <a:solidFill>
                  <a:srgbClr val="C7E09B"/>
                </a:solidFill>
                <a:latin typeface="Gill Sans" panose="020B0604020202020204" charset="0"/>
              </a:rPr>
              <a:t>-Update when needed.</a:t>
            </a:r>
            <a:endParaRPr lang="en-US" sz="2400" dirty="0">
              <a:latin typeface="Gill Sans" panose="020B0604020202020204" charset="0"/>
            </a:endParaRPr>
          </a:p>
        </p:txBody>
      </p:sp>
    </p:spTree>
    <p:extLst>
      <p:ext uri="{BB962C8B-B14F-4D97-AF65-F5344CB8AC3E}">
        <p14:creationId xmlns:p14="http://schemas.microsoft.com/office/powerpoint/2010/main" val="1537393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sp>
        <p:nvSpPr>
          <p:cNvPr id="264" name="Google Shape;264;p10"/>
          <p:cNvSpPr/>
          <p:nvPr/>
        </p:nvSpPr>
        <p:spPr>
          <a:xfrm>
            <a:off x="0" y="536712"/>
            <a:ext cx="12192000" cy="63212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65" name="Google Shape;265;p10"/>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0"/>
          <p:cNvSpPr txBox="1">
            <a:spLocks noGrp="1"/>
          </p:cNvSpPr>
          <p:nvPr>
            <p:ph type="title"/>
          </p:nvPr>
        </p:nvSpPr>
        <p:spPr>
          <a:xfrm>
            <a:off x="581192" y="5264487"/>
            <a:ext cx="11029616" cy="904084"/>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rgbClr val="FFFEFF"/>
              </a:buClr>
              <a:buSzPts val="2800"/>
              <a:buFont typeface="Gill Sans"/>
              <a:buNone/>
            </a:pPr>
            <a:r>
              <a:rPr lang="en-US" dirty="0">
                <a:solidFill>
                  <a:srgbClr val="FFFEFF"/>
                </a:solidFill>
              </a:rPr>
              <a:t>HOW DO YOU ESTABLISH  THIS AT WORK?: Other Planning Considerations for Individuals with IDD</a:t>
            </a:r>
            <a:endParaRPr dirty="0"/>
          </a:p>
        </p:txBody>
      </p:sp>
      <p:grpSp>
        <p:nvGrpSpPr>
          <p:cNvPr id="267" name="Google Shape;267;p10"/>
          <p:cNvGrpSpPr/>
          <p:nvPr/>
        </p:nvGrpSpPr>
        <p:grpSpPr>
          <a:xfrm>
            <a:off x="643151" y="1295788"/>
            <a:ext cx="10905698" cy="3086518"/>
            <a:chOff x="213" y="437343"/>
            <a:chExt cx="10905698" cy="3086518"/>
          </a:xfrm>
        </p:grpSpPr>
        <p:sp>
          <p:nvSpPr>
            <p:cNvPr id="268" name="Google Shape;268;p10"/>
            <p:cNvSpPr/>
            <p:nvPr/>
          </p:nvSpPr>
          <p:spPr>
            <a:xfrm>
              <a:off x="213" y="437343"/>
              <a:ext cx="2572098" cy="3086518"/>
            </a:xfrm>
            <a:prstGeom prst="rect">
              <a:avLst/>
            </a:prstGeom>
            <a:solidFill>
              <a:srgbClr val="4490B8"/>
            </a:solidFill>
            <a:ln w="22225" cap="rnd" cmpd="sng">
              <a:solidFill>
                <a:srgbClr val="4490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0"/>
            <p:cNvSpPr txBox="1"/>
            <p:nvPr/>
          </p:nvSpPr>
          <p:spPr>
            <a:xfrm>
              <a:off x="213" y="1671950"/>
              <a:ext cx="2572098" cy="1851911"/>
            </a:xfrm>
            <a:prstGeom prst="rect">
              <a:avLst/>
            </a:prstGeom>
            <a:noFill/>
            <a:ln>
              <a:noFill/>
            </a:ln>
          </p:spPr>
          <p:txBody>
            <a:bodyPr spcFirstLastPara="1" wrap="square" lIns="254050" tIns="0" rIns="254050" bIns="3302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i="0" u="none" strike="noStrike" cap="none" dirty="0">
                  <a:solidFill>
                    <a:schemeClr val="lt1"/>
                  </a:solidFill>
                  <a:latin typeface="Gill Sans"/>
                  <a:ea typeface="Gill Sans"/>
                  <a:cs typeface="Gill Sans"/>
                  <a:sym typeface="Gill Sans"/>
                </a:rPr>
                <a:t>May have multiple caregivers</a:t>
              </a:r>
              <a:endParaRPr dirty="0"/>
            </a:p>
          </p:txBody>
        </p:sp>
        <p:sp>
          <p:nvSpPr>
            <p:cNvPr id="270" name="Google Shape;270;p10"/>
            <p:cNvSpPr/>
            <p:nvPr/>
          </p:nvSpPr>
          <p:spPr>
            <a:xfrm>
              <a:off x="213" y="437343"/>
              <a:ext cx="2572098" cy="123460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0"/>
            <p:cNvSpPr txBox="1"/>
            <p:nvPr/>
          </p:nvSpPr>
          <p:spPr>
            <a:xfrm>
              <a:off x="213" y="437343"/>
              <a:ext cx="2572098" cy="1234607"/>
            </a:xfrm>
            <a:prstGeom prst="rect">
              <a:avLst/>
            </a:prstGeom>
            <a:noFill/>
            <a:ln>
              <a:noFill/>
            </a:ln>
          </p:spPr>
          <p:txBody>
            <a:bodyPr spcFirstLastPara="1" wrap="square" lIns="254050" tIns="165100" rIns="254050" bIns="165100" anchor="ctr" anchorCtr="0">
              <a:noAutofit/>
            </a:bodyPr>
            <a:lstStyle/>
            <a:p>
              <a:pPr marL="0" marR="0" lvl="0" indent="0" algn="l" rtl="0">
                <a:lnSpc>
                  <a:spcPct val="90000"/>
                </a:lnSpc>
                <a:spcBef>
                  <a:spcPts val="0"/>
                </a:spcBef>
                <a:spcAft>
                  <a:spcPts val="0"/>
                </a:spcAft>
                <a:buClr>
                  <a:schemeClr val="lt1"/>
                </a:buClr>
                <a:buSzPts val="6600"/>
                <a:buFont typeface="Gill Sans"/>
                <a:buNone/>
              </a:pPr>
              <a:r>
                <a:rPr lang="en-US" sz="6600" b="0" i="0" u="none" strike="noStrike" cap="none">
                  <a:solidFill>
                    <a:schemeClr val="lt1"/>
                  </a:solidFill>
                  <a:latin typeface="Gill Sans"/>
                  <a:ea typeface="Gill Sans"/>
                  <a:cs typeface="Gill Sans"/>
                  <a:sym typeface="Gill Sans"/>
                </a:rPr>
                <a:t>01</a:t>
              </a:r>
              <a:endParaRPr/>
            </a:p>
          </p:txBody>
        </p:sp>
        <p:sp>
          <p:nvSpPr>
            <p:cNvPr id="272" name="Google Shape;272;p10"/>
            <p:cNvSpPr/>
            <p:nvPr/>
          </p:nvSpPr>
          <p:spPr>
            <a:xfrm>
              <a:off x="2778079" y="437343"/>
              <a:ext cx="2572098" cy="3086518"/>
            </a:xfrm>
            <a:prstGeom prst="rect">
              <a:avLst/>
            </a:prstGeom>
            <a:solidFill>
              <a:srgbClr val="40A2CA"/>
            </a:solidFill>
            <a:ln w="22225" cap="rnd" cmpd="sng">
              <a:solidFill>
                <a:srgbClr val="40A2C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0"/>
            <p:cNvSpPr txBox="1"/>
            <p:nvPr/>
          </p:nvSpPr>
          <p:spPr>
            <a:xfrm>
              <a:off x="2778079" y="1671950"/>
              <a:ext cx="2572098" cy="1851911"/>
            </a:xfrm>
            <a:prstGeom prst="rect">
              <a:avLst/>
            </a:prstGeom>
            <a:noFill/>
            <a:ln>
              <a:noFill/>
            </a:ln>
          </p:spPr>
          <p:txBody>
            <a:bodyPr spcFirstLastPara="1" wrap="square" lIns="254050" tIns="0" rIns="254050" bIns="3302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i="0" u="none" strike="noStrike" cap="none" dirty="0">
                  <a:solidFill>
                    <a:schemeClr val="lt1"/>
                  </a:solidFill>
                  <a:latin typeface="Gill Sans"/>
                  <a:ea typeface="Gill Sans"/>
                  <a:cs typeface="Gill Sans"/>
                  <a:sym typeface="Gill Sans"/>
                </a:rPr>
                <a:t>Often have multiple prescribers, supports, staff members</a:t>
              </a:r>
              <a:endParaRPr dirty="0"/>
            </a:p>
          </p:txBody>
        </p:sp>
        <p:sp>
          <p:nvSpPr>
            <p:cNvPr id="274" name="Google Shape;274;p10"/>
            <p:cNvSpPr/>
            <p:nvPr/>
          </p:nvSpPr>
          <p:spPr>
            <a:xfrm>
              <a:off x="2778079" y="437343"/>
              <a:ext cx="2572098" cy="123460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0"/>
            <p:cNvSpPr txBox="1"/>
            <p:nvPr/>
          </p:nvSpPr>
          <p:spPr>
            <a:xfrm>
              <a:off x="2778079" y="437343"/>
              <a:ext cx="2572098" cy="1234607"/>
            </a:xfrm>
            <a:prstGeom prst="rect">
              <a:avLst/>
            </a:prstGeom>
            <a:noFill/>
            <a:ln>
              <a:noFill/>
            </a:ln>
          </p:spPr>
          <p:txBody>
            <a:bodyPr spcFirstLastPara="1" wrap="square" lIns="254050" tIns="165100" rIns="254050" bIns="165100" anchor="ctr" anchorCtr="0">
              <a:noAutofit/>
            </a:bodyPr>
            <a:lstStyle/>
            <a:p>
              <a:pPr marL="0" marR="0" lvl="0" indent="0" algn="l" rtl="0">
                <a:lnSpc>
                  <a:spcPct val="90000"/>
                </a:lnSpc>
                <a:spcBef>
                  <a:spcPts val="0"/>
                </a:spcBef>
                <a:spcAft>
                  <a:spcPts val="0"/>
                </a:spcAft>
                <a:buClr>
                  <a:schemeClr val="lt1"/>
                </a:buClr>
                <a:buSzPts val="6600"/>
                <a:buFont typeface="Gill Sans"/>
                <a:buNone/>
              </a:pPr>
              <a:r>
                <a:rPr lang="en-US" sz="6600" b="0" i="0" u="none" strike="noStrike" cap="none">
                  <a:solidFill>
                    <a:schemeClr val="lt1"/>
                  </a:solidFill>
                  <a:latin typeface="Gill Sans"/>
                  <a:ea typeface="Gill Sans"/>
                  <a:cs typeface="Gill Sans"/>
                  <a:sym typeface="Gill Sans"/>
                </a:rPr>
                <a:t>02</a:t>
              </a:r>
              <a:endParaRPr/>
            </a:p>
          </p:txBody>
        </p:sp>
        <p:sp>
          <p:nvSpPr>
            <p:cNvPr id="276" name="Google Shape;276;p10"/>
            <p:cNvSpPr/>
            <p:nvPr/>
          </p:nvSpPr>
          <p:spPr>
            <a:xfrm>
              <a:off x="5555946" y="437343"/>
              <a:ext cx="2572098" cy="3086518"/>
            </a:xfrm>
            <a:prstGeom prst="rect">
              <a:avLst/>
            </a:prstGeom>
            <a:solidFill>
              <a:srgbClr val="40B6DA"/>
            </a:solidFill>
            <a:ln w="22225" cap="rnd" cmpd="sng">
              <a:solidFill>
                <a:srgbClr val="40B6D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0"/>
            <p:cNvSpPr txBox="1"/>
            <p:nvPr/>
          </p:nvSpPr>
          <p:spPr>
            <a:xfrm>
              <a:off x="5555946" y="1671950"/>
              <a:ext cx="2572098" cy="1851911"/>
            </a:xfrm>
            <a:prstGeom prst="rect">
              <a:avLst/>
            </a:prstGeom>
            <a:noFill/>
            <a:ln>
              <a:noFill/>
            </a:ln>
          </p:spPr>
          <p:txBody>
            <a:bodyPr spcFirstLastPara="1" wrap="square" lIns="254050" tIns="0" rIns="254050" bIns="3302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i="0" u="none" strike="noStrike" cap="none" dirty="0">
                  <a:solidFill>
                    <a:schemeClr val="lt1"/>
                  </a:solidFill>
                  <a:latin typeface="Gill Sans"/>
                  <a:ea typeface="Gill Sans"/>
                  <a:cs typeface="Gill Sans"/>
                  <a:sym typeface="Gill Sans"/>
                </a:rPr>
                <a:t>As they age, normative and non-normative aging-related changes often occur</a:t>
              </a:r>
              <a:endParaRPr dirty="0"/>
            </a:p>
          </p:txBody>
        </p:sp>
        <p:sp>
          <p:nvSpPr>
            <p:cNvPr id="278" name="Google Shape;278;p10"/>
            <p:cNvSpPr/>
            <p:nvPr/>
          </p:nvSpPr>
          <p:spPr>
            <a:xfrm>
              <a:off x="5555946" y="437343"/>
              <a:ext cx="2572098" cy="123460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0"/>
            <p:cNvSpPr txBox="1"/>
            <p:nvPr/>
          </p:nvSpPr>
          <p:spPr>
            <a:xfrm>
              <a:off x="5555946" y="437343"/>
              <a:ext cx="2572098" cy="1234607"/>
            </a:xfrm>
            <a:prstGeom prst="rect">
              <a:avLst/>
            </a:prstGeom>
            <a:noFill/>
            <a:ln>
              <a:noFill/>
            </a:ln>
          </p:spPr>
          <p:txBody>
            <a:bodyPr spcFirstLastPara="1" wrap="square" lIns="254050" tIns="165100" rIns="254050" bIns="165100" anchor="ctr" anchorCtr="0">
              <a:noAutofit/>
            </a:bodyPr>
            <a:lstStyle/>
            <a:p>
              <a:pPr marL="0" marR="0" lvl="0" indent="0" algn="l" rtl="0">
                <a:lnSpc>
                  <a:spcPct val="90000"/>
                </a:lnSpc>
                <a:spcBef>
                  <a:spcPts val="0"/>
                </a:spcBef>
                <a:spcAft>
                  <a:spcPts val="0"/>
                </a:spcAft>
                <a:buClr>
                  <a:schemeClr val="lt1"/>
                </a:buClr>
                <a:buSzPts val="6600"/>
                <a:buFont typeface="Gill Sans"/>
                <a:buNone/>
              </a:pPr>
              <a:r>
                <a:rPr lang="en-US" sz="6600" b="0" i="0" u="none" strike="noStrike" cap="none">
                  <a:solidFill>
                    <a:schemeClr val="lt1"/>
                  </a:solidFill>
                  <a:latin typeface="Gill Sans"/>
                  <a:ea typeface="Gill Sans"/>
                  <a:cs typeface="Gill Sans"/>
                  <a:sym typeface="Gill Sans"/>
                </a:rPr>
                <a:t>03</a:t>
              </a:r>
              <a:endParaRPr/>
            </a:p>
          </p:txBody>
        </p:sp>
        <p:sp>
          <p:nvSpPr>
            <p:cNvPr id="280" name="Google Shape;280;p10"/>
            <p:cNvSpPr/>
            <p:nvPr/>
          </p:nvSpPr>
          <p:spPr>
            <a:xfrm>
              <a:off x="8333813" y="437343"/>
              <a:ext cx="2572098" cy="3086518"/>
            </a:xfrm>
            <a:prstGeom prst="rect">
              <a:avLst/>
            </a:prstGeom>
            <a:solidFill>
              <a:srgbClr val="42CAE8"/>
            </a:solidFill>
            <a:ln w="22225" cap="rnd" cmpd="sng">
              <a:solidFill>
                <a:srgbClr val="42CA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0"/>
            <p:cNvSpPr txBox="1"/>
            <p:nvPr/>
          </p:nvSpPr>
          <p:spPr>
            <a:xfrm>
              <a:off x="8333813" y="1671950"/>
              <a:ext cx="2572098" cy="1851911"/>
            </a:xfrm>
            <a:prstGeom prst="rect">
              <a:avLst/>
            </a:prstGeom>
            <a:noFill/>
            <a:ln>
              <a:noFill/>
            </a:ln>
          </p:spPr>
          <p:txBody>
            <a:bodyPr spcFirstLastPara="1" wrap="square" lIns="254050" tIns="0" rIns="254050" bIns="330200" anchor="t" anchorCtr="0">
              <a:noAutofit/>
            </a:bodyPr>
            <a:lstStyle/>
            <a:p>
              <a:pPr marL="342900" marR="0" lvl="0" indent="-342900" algn="l" rtl="0">
                <a:lnSpc>
                  <a:spcPct val="90000"/>
                </a:lnSpc>
                <a:spcBef>
                  <a:spcPts val="0"/>
                </a:spcBef>
                <a:spcAft>
                  <a:spcPts val="0"/>
                </a:spcAft>
                <a:buClr>
                  <a:schemeClr val="lt1"/>
                </a:buClr>
                <a:buSzPts val="2200"/>
                <a:buFont typeface="Wingdings" panose="05000000000000000000" pitchFamily="2" charset="2"/>
                <a:buChar char="à"/>
              </a:pPr>
              <a:r>
                <a:rPr lang="en-US" sz="1600" b="0" i="0" u="none" strike="noStrike" cap="none" dirty="0">
                  <a:solidFill>
                    <a:schemeClr val="lt1"/>
                  </a:solidFill>
                  <a:latin typeface="Gill Sans"/>
                  <a:ea typeface="Gill Sans"/>
                  <a:cs typeface="Gill Sans"/>
                  <a:sym typeface="Wingdings" panose="05000000000000000000" pitchFamily="2" charset="2"/>
                </a:rPr>
                <a:t>Creat</a:t>
              </a:r>
              <a:r>
                <a:rPr lang="en-US" sz="1600" dirty="0">
                  <a:solidFill>
                    <a:schemeClr val="lt1"/>
                  </a:solidFill>
                  <a:latin typeface="Gill Sans"/>
                  <a:ea typeface="Gill Sans"/>
                  <a:cs typeface="Gill Sans"/>
                  <a:sym typeface="Wingdings" panose="05000000000000000000" pitchFamily="2" charset="2"/>
                </a:rPr>
                <a:t>e opportunities for collaborative planning and time for discussion</a:t>
              </a:r>
            </a:p>
            <a:p>
              <a:pPr marL="285750" marR="0" lvl="0" indent="-285750" algn="l" rtl="0">
                <a:lnSpc>
                  <a:spcPct val="90000"/>
                </a:lnSpc>
                <a:spcBef>
                  <a:spcPts val="0"/>
                </a:spcBef>
                <a:spcAft>
                  <a:spcPts val="0"/>
                </a:spcAft>
                <a:buClr>
                  <a:schemeClr val="lt1"/>
                </a:buClr>
                <a:buSzPts val="2200"/>
                <a:buFont typeface="Wingdings" panose="05000000000000000000" pitchFamily="2" charset="2"/>
                <a:buChar char="à"/>
              </a:pPr>
              <a:r>
                <a:rPr lang="en-US" sz="1600" dirty="0">
                  <a:solidFill>
                    <a:schemeClr val="lt1"/>
                  </a:solidFill>
                  <a:latin typeface="Gill Sans"/>
                  <a:sym typeface="Wingdings" panose="05000000000000000000" pitchFamily="2" charset="2"/>
                </a:rPr>
                <a:t> Update ACPs based on changing needs and factors</a:t>
              </a:r>
              <a:endParaRPr sz="1600" dirty="0"/>
            </a:p>
          </p:txBody>
        </p:sp>
        <p:sp>
          <p:nvSpPr>
            <p:cNvPr id="282" name="Google Shape;282;p10"/>
            <p:cNvSpPr/>
            <p:nvPr/>
          </p:nvSpPr>
          <p:spPr>
            <a:xfrm>
              <a:off x="8333813" y="437343"/>
              <a:ext cx="2572098" cy="123460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0"/>
            <p:cNvSpPr txBox="1"/>
            <p:nvPr/>
          </p:nvSpPr>
          <p:spPr>
            <a:xfrm>
              <a:off x="8333813" y="437343"/>
              <a:ext cx="2572098" cy="1234607"/>
            </a:xfrm>
            <a:prstGeom prst="rect">
              <a:avLst/>
            </a:prstGeom>
            <a:noFill/>
            <a:ln>
              <a:noFill/>
            </a:ln>
          </p:spPr>
          <p:txBody>
            <a:bodyPr spcFirstLastPara="1" wrap="square" lIns="254050" tIns="165100" rIns="254050" bIns="165100" anchor="ctr" anchorCtr="0">
              <a:noAutofit/>
            </a:bodyPr>
            <a:lstStyle/>
            <a:p>
              <a:pPr marL="0" marR="0" lvl="0" indent="0" algn="l" rtl="0">
                <a:lnSpc>
                  <a:spcPct val="90000"/>
                </a:lnSpc>
                <a:spcBef>
                  <a:spcPts val="0"/>
                </a:spcBef>
                <a:spcAft>
                  <a:spcPts val="0"/>
                </a:spcAft>
                <a:buClr>
                  <a:schemeClr val="lt1"/>
                </a:buClr>
                <a:buSzPts val="6600"/>
                <a:buFont typeface="Gill Sans"/>
                <a:buNone/>
              </a:pPr>
              <a:r>
                <a:rPr lang="en-US" sz="6600" b="0" i="0" u="none" strike="noStrike" cap="none">
                  <a:solidFill>
                    <a:schemeClr val="lt1"/>
                  </a:solidFill>
                  <a:latin typeface="Gill Sans"/>
                  <a:ea typeface="Gill Sans"/>
                  <a:cs typeface="Gill Sans"/>
                  <a:sym typeface="Gill Sans"/>
                </a:rPr>
                <a:t>04</a:t>
              </a:r>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3"/>
        <p:cNvGrpSpPr/>
        <p:nvPr/>
      </p:nvGrpSpPr>
      <p:grpSpPr>
        <a:xfrm>
          <a:off x="0" y="0"/>
          <a:ext cx="0" cy="0"/>
          <a:chOff x="0" y="0"/>
          <a:chExt cx="0" cy="0"/>
        </a:xfrm>
      </p:grpSpPr>
      <p:sp>
        <p:nvSpPr>
          <p:cNvPr id="324" name="Google Shape;324;p13"/>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a:off x="0" y="638175"/>
            <a:ext cx="12191999" cy="62198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30" name="Google Shape;330;p13"/>
          <p:cNvSpPr/>
          <p:nvPr/>
        </p:nvSpPr>
        <p:spPr>
          <a:xfrm>
            <a:off x="8042147" y="723899"/>
            <a:ext cx="3703320" cy="5666666"/>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txBox="1">
            <a:spLocks noGrp="1"/>
          </p:cNvSpPr>
          <p:nvPr>
            <p:ph type="title"/>
          </p:nvPr>
        </p:nvSpPr>
        <p:spPr>
          <a:xfrm>
            <a:off x="8296275" y="1419225"/>
            <a:ext cx="3081576" cy="2085869"/>
          </a:xfrm>
          <a:prstGeom prst="rect">
            <a:avLst/>
          </a:prstGeom>
          <a:noFill/>
          <a:ln>
            <a:noFill/>
          </a:ln>
        </p:spPr>
        <p:txBody>
          <a:bodyPr spcFirstLastPara="1" wrap="square" lIns="91425" tIns="45700" rIns="91425" bIns="45700" anchor="b" anchorCtr="0">
            <a:normAutofit/>
          </a:bodyPr>
          <a:lstStyle/>
          <a:p>
            <a:r>
              <a:rPr lang="en-US" sz="1800" dirty="0"/>
              <a:t>Taken from: https://www.loyalistfht.com/advance-care-planning</a:t>
            </a:r>
          </a:p>
        </p:txBody>
      </p:sp>
      <p:pic>
        <p:nvPicPr>
          <p:cNvPr id="4" name="Picture 3">
            <a:extLst>
              <a:ext uri="{FF2B5EF4-FFF2-40B4-BE49-F238E27FC236}">
                <a16:creationId xmlns:a16="http://schemas.microsoft.com/office/drawing/2014/main" id="{8BE18032-589D-5C48-5D0B-27B73D9B7C18}"/>
              </a:ext>
            </a:extLst>
          </p:cNvPr>
          <p:cNvPicPr>
            <a:picLocks noChangeAspect="1"/>
          </p:cNvPicPr>
          <p:nvPr/>
        </p:nvPicPr>
        <p:blipFill>
          <a:blip r:embed="rId3"/>
          <a:stretch>
            <a:fillRect/>
          </a:stretch>
        </p:blipFill>
        <p:spPr>
          <a:xfrm>
            <a:off x="1466054" y="0"/>
            <a:ext cx="5297424"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727272"/>
            </a:gs>
            <a:gs pos="100000">
              <a:srgbClr val="333333"/>
            </a:gs>
          </a:gsLst>
          <a:path path="circle">
            <a:fillToRect r="100000" b="100000"/>
          </a:path>
          <a:tileRect l="-100000" t="-100000"/>
        </a:gradFill>
        <a:effectLst/>
      </p:bgPr>
    </p:bg>
    <p:spTree>
      <p:nvGrpSpPr>
        <p:cNvPr id="1" name="Shape 299"/>
        <p:cNvGrpSpPr/>
        <p:nvPr/>
      </p:nvGrpSpPr>
      <p:grpSpPr>
        <a:xfrm>
          <a:off x="0" y="0"/>
          <a:ext cx="0" cy="0"/>
          <a:chOff x="0" y="0"/>
          <a:chExt cx="0" cy="0"/>
        </a:xfrm>
      </p:grpSpPr>
      <p:sp>
        <p:nvSpPr>
          <p:cNvPr id="300" name="Google Shape;300;p12"/>
          <p:cNvSpPr/>
          <p:nvPr/>
        </p:nvSpPr>
        <p:spPr>
          <a:xfrm>
            <a:off x="0" y="0"/>
            <a:ext cx="12191999"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01" name="Google Shape;301;p12"/>
          <p:cNvSpPr txBox="1">
            <a:spLocks noGrp="1"/>
          </p:cNvSpPr>
          <p:nvPr>
            <p:ph type="title"/>
          </p:nvPr>
        </p:nvSpPr>
        <p:spPr>
          <a:xfrm>
            <a:off x="746228" y="1037967"/>
            <a:ext cx="3054091" cy="47091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2800"/>
              <a:buFont typeface="Gill Sans"/>
              <a:buNone/>
            </a:pPr>
            <a:r>
              <a:rPr lang="en-US" dirty="0">
                <a:solidFill>
                  <a:schemeClr val="accent1"/>
                </a:solidFill>
              </a:rPr>
              <a:t>Other Things to Keep In Mind…</a:t>
            </a:r>
            <a:endParaRPr dirty="0"/>
          </a:p>
        </p:txBody>
      </p:sp>
      <p:sp>
        <p:nvSpPr>
          <p:cNvPr id="302" name="Google Shape;302;p12"/>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2"/>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2"/>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2"/>
          <p:cNvSpPr/>
          <p:nvPr/>
        </p:nvSpPr>
        <p:spPr>
          <a:xfrm>
            <a:off x="4246851" y="723898"/>
            <a:ext cx="7498616" cy="56769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12"/>
          <p:cNvGrpSpPr/>
          <p:nvPr/>
        </p:nvGrpSpPr>
        <p:grpSpPr>
          <a:xfrm>
            <a:off x="4598438" y="1038541"/>
            <a:ext cx="7012370" cy="4707981"/>
            <a:chOff x="0" y="574"/>
            <a:chExt cx="7012370" cy="4707981"/>
          </a:xfrm>
        </p:grpSpPr>
        <p:sp>
          <p:nvSpPr>
            <p:cNvPr id="307" name="Google Shape;307;p12"/>
            <p:cNvSpPr/>
            <p:nvPr/>
          </p:nvSpPr>
          <p:spPr>
            <a:xfrm>
              <a:off x="0" y="574"/>
              <a:ext cx="7012370" cy="1345137"/>
            </a:xfrm>
            <a:prstGeom prst="roundRect">
              <a:avLst>
                <a:gd name="adj" fmla="val 10000"/>
              </a:avLst>
            </a:prstGeom>
            <a:solidFill>
              <a:srgbClr val="449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2"/>
            <p:cNvSpPr/>
            <p:nvPr/>
          </p:nvSpPr>
          <p:spPr>
            <a:xfrm>
              <a:off x="406904" y="303230"/>
              <a:ext cx="739825" cy="739825"/>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2"/>
            <p:cNvSpPr/>
            <p:nvPr/>
          </p:nvSpPr>
          <p:spPr>
            <a:xfrm>
              <a:off x="1553633" y="574"/>
              <a:ext cx="5458736" cy="13451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2"/>
            <p:cNvSpPr txBox="1"/>
            <p:nvPr/>
          </p:nvSpPr>
          <p:spPr>
            <a:xfrm>
              <a:off x="1553633" y="574"/>
              <a:ext cx="5458736" cy="1345137"/>
            </a:xfrm>
            <a:prstGeom prst="rect">
              <a:avLst/>
            </a:prstGeom>
            <a:noFill/>
            <a:ln>
              <a:noFill/>
            </a:ln>
          </p:spPr>
          <p:txBody>
            <a:bodyPr spcFirstLastPara="1" wrap="square" lIns="142350" tIns="142350" rIns="142350" bIns="142350" anchor="ctr" anchorCtr="0">
              <a:noAutofit/>
            </a:bodyPr>
            <a:lstStyle/>
            <a:p>
              <a:pPr marL="342900" marR="0" lvl="0" indent="-342900" algn="l" rtl="0">
                <a:lnSpc>
                  <a:spcPct val="90000"/>
                </a:lnSpc>
                <a:spcBef>
                  <a:spcPts val="0"/>
                </a:spcBef>
                <a:spcAft>
                  <a:spcPts val="0"/>
                </a:spcAft>
                <a:buClr>
                  <a:schemeClr val="lt1"/>
                </a:buClr>
                <a:buSzPts val="2500"/>
                <a:buFont typeface="Arial" panose="020B0604020202020204" pitchFamily="34" charset="0"/>
                <a:buChar char="•"/>
              </a:pPr>
              <a:r>
                <a:rPr lang="en-US" sz="2500" b="0" i="0" u="none" strike="noStrike" cap="none" dirty="0">
                  <a:solidFill>
                    <a:schemeClr val="lt1"/>
                  </a:solidFill>
                  <a:latin typeface="Gill Sans"/>
                  <a:ea typeface="Gill Sans"/>
                  <a:cs typeface="Gill Sans"/>
                  <a:sym typeface="Gill Sans"/>
                </a:rPr>
                <a:t>Incorporate ACP within an individual’s PCP</a:t>
              </a:r>
            </a:p>
          </p:txBody>
        </p:sp>
        <p:sp>
          <p:nvSpPr>
            <p:cNvPr id="311" name="Google Shape;311;p12"/>
            <p:cNvSpPr/>
            <p:nvPr/>
          </p:nvSpPr>
          <p:spPr>
            <a:xfrm>
              <a:off x="0" y="1681996"/>
              <a:ext cx="7012370" cy="1345137"/>
            </a:xfrm>
            <a:prstGeom prst="roundRect">
              <a:avLst>
                <a:gd name="adj" fmla="val 10000"/>
              </a:avLst>
            </a:prstGeom>
            <a:solidFill>
              <a:srgbClr val="43C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2"/>
            <p:cNvSpPr/>
            <p:nvPr/>
          </p:nvSpPr>
          <p:spPr>
            <a:xfrm>
              <a:off x="406904" y="1984652"/>
              <a:ext cx="739825" cy="739825"/>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2"/>
            <p:cNvSpPr/>
            <p:nvPr/>
          </p:nvSpPr>
          <p:spPr>
            <a:xfrm>
              <a:off x="1553633" y="1681996"/>
              <a:ext cx="5458736" cy="13451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2"/>
            <p:cNvSpPr txBox="1"/>
            <p:nvPr/>
          </p:nvSpPr>
          <p:spPr>
            <a:xfrm>
              <a:off x="1553633" y="1681996"/>
              <a:ext cx="5458736" cy="1345137"/>
            </a:xfrm>
            <a:prstGeom prst="rect">
              <a:avLst/>
            </a:prstGeom>
            <a:noFill/>
            <a:ln>
              <a:noFill/>
            </a:ln>
          </p:spPr>
          <p:txBody>
            <a:bodyPr spcFirstLastPara="1" wrap="square" lIns="142350" tIns="142350" rIns="142350" bIns="142350" anchor="ctr" anchorCtr="0">
              <a:noAutofit/>
            </a:bodyPr>
            <a:lstStyle/>
            <a:p>
              <a:pPr marL="342900" marR="0" lvl="0" indent="-342900" algn="l" rtl="0">
                <a:lnSpc>
                  <a:spcPct val="90000"/>
                </a:lnSpc>
                <a:spcBef>
                  <a:spcPts val="0"/>
                </a:spcBef>
                <a:spcAft>
                  <a:spcPts val="0"/>
                </a:spcAft>
                <a:buClr>
                  <a:schemeClr val="lt1"/>
                </a:buClr>
                <a:buSzPts val="2500"/>
                <a:buFont typeface="Arial" panose="020B0604020202020204" pitchFamily="34" charset="0"/>
                <a:buChar char="•"/>
              </a:pPr>
              <a:r>
                <a:rPr lang="en-US" sz="2400" dirty="0">
                  <a:solidFill>
                    <a:schemeClr val="lt1"/>
                  </a:solidFill>
                  <a:latin typeface="Gill Sans"/>
                  <a:sym typeface="Gill Sans"/>
                </a:rPr>
                <a:t>Should be a collaborative process &amp; informed by key stakeholders</a:t>
              </a:r>
              <a:endParaRPr lang="en-US" sz="2400" dirty="0"/>
            </a:p>
          </p:txBody>
        </p:sp>
        <p:sp>
          <p:nvSpPr>
            <p:cNvPr id="315" name="Google Shape;315;p12"/>
            <p:cNvSpPr/>
            <p:nvPr/>
          </p:nvSpPr>
          <p:spPr>
            <a:xfrm>
              <a:off x="0" y="3363418"/>
              <a:ext cx="7012370" cy="1345137"/>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2"/>
            <p:cNvSpPr/>
            <p:nvPr/>
          </p:nvSpPr>
          <p:spPr>
            <a:xfrm>
              <a:off x="406904" y="3666074"/>
              <a:ext cx="739825" cy="739825"/>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2"/>
            <p:cNvSpPr/>
            <p:nvPr/>
          </p:nvSpPr>
          <p:spPr>
            <a:xfrm>
              <a:off x="1553633" y="3363418"/>
              <a:ext cx="5458736" cy="13451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2"/>
            <p:cNvSpPr txBox="1"/>
            <p:nvPr/>
          </p:nvSpPr>
          <p:spPr>
            <a:xfrm>
              <a:off x="1553633" y="3363418"/>
              <a:ext cx="5458736" cy="1345137"/>
            </a:xfrm>
            <a:prstGeom prst="rect">
              <a:avLst/>
            </a:prstGeom>
            <a:noFill/>
            <a:ln>
              <a:noFill/>
            </a:ln>
          </p:spPr>
          <p:txBody>
            <a:bodyPr spcFirstLastPara="1" wrap="square" lIns="142350" tIns="142350" rIns="142350" bIns="142350" anchor="ctr" anchorCtr="0">
              <a:noAutofit/>
            </a:bodyPr>
            <a:lstStyle/>
            <a:p>
              <a:pPr marL="342900" marR="0" lvl="0" indent="-342900" algn="l" rtl="0">
                <a:lnSpc>
                  <a:spcPct val="90000"/>
                </a:lnSpc>
                <a:spcBef>
                  <a:spcPts val="0"/>
                </a:spcBef>
                <a:spcAft>
                  <a:spcPts val="0"/>
                </a:spcAft>
                <a:buClr>
                  <a:schemeClr val="lt1"/>
                </a:buClr>
                <a:buSzPts val="2500"/>
                <a:buFont typeface="Arial" panose="020B0604020202020204" pitchFamily="34" charset="0"/>
                <a:buChar char="•"/>
              </a:pPr>
              <a:r>
                <a:rPr lang="en-US" sz="2800" b="0" i="0" u="none" strike="noStrike" cap="none" dirty="0">
                  <a:solidFill>
                    <a:schemeClr val="lt1"/>
                  </a:solidFill>
                  <a:latin typeface="Gill Sans"/>
                  <a:ea typeface="Gill Sans"/>
                  <a:cs typeface="Gill Sans"/>
                  <a:sym typeface="Gill Sans"/>
                </a:rPr>
                <a:t>Have relevant conversations regarding ACP with individuals with IDD, clinicians, caregivers</a:t>
              </a:r>
            </a:p>
          </p:txBody>
        </p:sp>
      </p:grpSp>
      <p:sp>
        <p:nvSpPr>
          <p:cNvPr id="2" name="TextBox 1">
            <a:extLst>
              <a:ext uri="{FF2B5EF4-FFF2-40B4-BE49-F238E27FC236}">
                <a16:creationId xmlns:a16="http://schemas.microsoft.com/office/drawing/2014/main" id="{D77843C1-2C06-3914-BC74-2A0691B91D23}"/>
              </a:ext>
            </a:extLst>
          </p:cNvPr>
          <p:cNvSpPr txBox="1"/>
          <p:nvPr/>
        </p:nvSpPr>
        <p:spPr>
          <a:xfrm>
            <a:off x="7022478" y="6395866"/>
            <a:ext cx="7375681" cy="307777"/>
          </a:xfrm>
          <a:prstGeom prst="rect">
            <a:avLst/>
          </a:prstGeom>
          <a:noFill/>
        </p:spPr>
        <p:txBody>
          <a:bodyPr wrap="square" rtlCol="0">
            <a:spAutoFit/>
          </a:bodyPr>
          <a:lstStyle/>
          <a:p>
            <a:r>
              <a:rPr lang="en-US" dirty="0"/>
              <a:t>Church, Marsack-</a:t>
            </a:r>
            <a:r>
              <a:rPr lang="en-US" dirty="0" err="1"/>
              <a:t>Topolewski</a:t>
            </a:r>
            <a:r>
              <a:rPr lang="en-US" dirty="0"/>
              <a:t>, McGinley, &amp; </a:t>
            </a:r>
            <a:r>
              <a:rPr lang="en-US" dirty="0" err="1"/>
              <a:t>Knocke</a:t>
            </a:r>
            <a:r>
              <a:rPr lang="en-US" dirty="0"/>
              <a:t>, 2021).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rgbClr val="727272"/>
            </a:gs>
            <a:gs pos="100000">
              <a:srgbClr val="333333"/>
            </a:gs>
          </a:gsLst>
          <a:path path="circle">
            <a:fillToRect r="100000" b="100000"/>
          </a:path>
          <a:tileRect l="-100000" t="-100000"/>
        </a:gradFill>
        <a:effectLst/>
      </p:bgPr>
    </p:bg>
    <p:spTree>
      <p:nvGrpSpPr>
        <p:cNvPr id="1" name="Shape 299"/>
        <p:cNvGrpSpPr/>
        <p:nvPr/>
      </p:nvGrpSpPr>
      <p:grpSpPr>
        <a:xfrm>
          <a:off x="0" y="0"/>
          <a:ext cx="0" cy="0"/>
          <a:chOff x="0" y="0"/>
          <a:chExt cx="0" cy="0"/>
        </a:xfrm>
      </p:grpSpPr>
      <p:sp>
        <p:nvSpPr>
          <p:cNvPr id="300" name="Google Shape;300;p12"/>
          <p:cNvSpPr/>
          <p:nvPr/>
        </p:nvSpPr>
        <p:spPr>
          <a:xfrm>
            <a:off x="0" y="0"/>
            <a:ext cx="12191999"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01" name="Google Shape;301;p12"/>
          <p:cNvSpPr txBox="1">
            <a:spLocks noGrp="1"/>
          </p:cNvSpPr>
          <p:nvPr>
            <p:ph type="title"/>
          </p:nvPr>
        </p:nvSpPr>
        <p:spPr>
          <a:xfrm>
            <a:off x="746228" y="1037967"/>
            <a:ext cx="3054091" cy="47091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2800"/>
              <a:buFont typeface="Gill Sans"/>
              <a:buNone/>
            </a:pPr>
            <a:r>
              <a:rPr lang="en-US" dirty="0">
                <a:solidFill>
                  <a:schemeClr val="accent1"/>
                </a:solidFill>
              </a:rPr>
              <a:t>Other Things to Keep In Mind…</a:t>
            </a:r>
            <a:endParaRPr dirty="0"/>
          </a:p>
        </p:txBody>
      </p:sp>
      <p:sp>
        <p:nvSpPr>
          <p:cNvPr id="302" name="Google Shape;302;p12"/>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2"/>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2"/>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2"/>
          <p:cNvSpPr/>
          <p:nvPr/>
        </p:nvSpPr>
        <p:spPr>
          <a:xfrm>
            <a:off x="4246851" y="723898"/>
            <a:ext cx="7498616" cy="56769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12"/>
          <p:cNvGrpSpPr/>
          <p:nvPr/>
        </p:nvGrpSpPr>
        <p:grpSpPr>
          <a:xfrm>
            <a:off x="4598438" y="1038541"/>
            <a:ext cx="7012370" cy="4707981"/>
            <a:chOff x="0" y="574"/>
            <a:chExt cx="7012370" cy="4707981"/>
          </a:xfrm>
        </p:grpSpPr>
        <p:sp>
          <p:nvSpPr>
            <p:cNvPr id="307" name="Google Shape;307;p12"/>
            <p:cNvSpPr/>
            <p:nvPr/>
          </p:nvSpPr>
          <p:spPr>
            <a:xfrm>
              <a:off x="0" y="574"/>
              <a:ext cx="7012370" cy="1345137"/>
            </a:xfrm>
            <a:prstGeom prst="roundRect">
              <a:avLst>
                <a:gd name="adj" fmla="val 10000"/>
              </a:avLst>
            </a:prstGeom>
            <a:solidFill>
              <a:srgbClr val="4490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2"/>
            <p:cNvSpPr/>
            <p:nvPr/>
          </p:nvSpPr>
          <p:spPr>
            <a:xfrm>
              <a:off x="406904" y="303230"/>
              <a:ext cx="739825" cy="739825"/>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2"/>
            <p:cNvSpPr/>
            <p:nvPr/>
          </p:nvSpPr>
          <p:spPr>
            <a:xfrm>
              <a:off x="1553633" y="574"/>
              <a:ext cx="5458736" cy="13451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2"/>
            <p:cNvSpPr txBox="1"/>
            <p:nvPr/>
          </p:nvSpPr>
          <p:spPr>
            <a:xfrm>
              <a:off x="1553633" y="574"/>
              <a:ext cx="5458736" cy="1345137"/>
            </a:xfrm>
            <a:prstGeom prst="rect">
              <a:avLst/>
            </a:prstGeom>
            <a:noFill/>
            <a:ln>
              <a:noFill/>
            </a:ln>
          </p:spPr>
          <p:txBody>
            <a:bodyPr spcFirstLastPara="1" wrap="square" lIns="142350" tIns="142350" rIns="142350" bIns="142350" anchor="ctr" anchorCtr="0">
              <a:noAutofit/>
            </a:bodyPr>
            <a:lstStyle/>
            <a:p>
              <a:pPr marL="342900" marR="0" lvl="0" indent="-342900" algn="l" rtl="0">
                <a:lnSpc>
                  <a:spcPct val="90000"/>
                </a:lnSpc>
                <a:spcBef>
                  <a:spcPts val="0"/>
                </a:spcBef>
                <a:spcAft>
                  <a:spcPts val="0"/>
                </a:spcAft>
                <a:buClr>
                  <a:schemeClr val="lt1"/>
                </a:buClr>
                <a:buSzPts val="2500"/>
                <a:buFont typeface="Arial" panose="020B0604020202020204" pitchFamily="34" charset="0"/>
                <a:buChar char="•"/>
              </a:pPr>
              <a:r>
                <a:rPr lang="en-US" sz="2800" dirty="0">
                  <a:solidFill>
                    <a:schemeClr val="lt1"/>
                  </a:solidFill>
                  <a:latin typeface="Gill Sans"/>
                  <a:sym typeface="Gill Sans"/>
                </a:rPr>
                <a:t>Make sure to delineate responsibilities</a:t>
              </a:r>
              <a:endParaRPr lang="en-US" sz="1400" dirty="0"/>
            </a:p>
          </p:txBody>
        </p:sp>
        <p:sp>
          <p:nvSpPr>
            <p:cNvPr id="311" name="Google Shape;311;p12"/>
            <p:cNvSpPr/>
            <p:nvPr/>
          </p:nvSpPr>
          <p:spPr>
            <a:xfrm>
              <a:off x="0" y="1681996"/>
              <a:ext cx="7012370" cy="1345137"/>
            </a:xfrm>
            <a:prstGeom prst="roundRect">
              <a:avLst>
                <a:gd name="adj" fmla="val 10000"/>
              </a:avLst>
            </a:prstGeom>
            <a:solidFill>
              <a:srgbClr val="43C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2"/>
            <p:cNvSpPr/>
            <p:nvPr/>
          </p:nvSpPr>
          <p:spPr>
            <a:xfrm>
              <a:off x="406904" y="1984652"/>
              <a:ext cx="739825" cy="739825"/>
            </a:xfrm>
            <a:prstGeom prst="rect">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2"/>
            <p:cNvSpPr/>
            <p:nvPr/>
          </p:nvSpPr>
          <p:spPr>
            <a:xfrm>
              <a:off x="1553633" y="1681996"/>
              <a:ext cx="5458736" cy="13451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2"/>
            <p:cNvSpPr txBox="1"/>
            <p:nvPr/>
          </p:nvSpPr>
          <p:spPr>
            <a:xfrm>
              <a:off x="1553633" y="1681996"/>
              <a:ext cx="5458736" cy="1345137"/>
            </a:xfrm>
            <a:prstGeom prst="rect">
              <a:avLst/>
            </a:prstGeom>
            <a:noFill/>
            <a:ln>
              <a:noFill/>
            </a:ln>
          </p:spPr>
          <p:txBody>
            <a:bodyPr spcFirstLastPara="1" wrap="square" lIns="142350" tIns="142350" rIns="142350" bIns="142350" anchor="ctr" anchorCtr="0">
              <a:noAutofit/>
            </a:bodyPr>
            <a:lstStyle/>
            <a:p>
              <a:pPr marL="342900" marR="0" lvl="0" indent="-342900" algn="l" rtl="0">
                <a:lnSpc>
                  <a:spcPct val="90000"/>
                </a:lnSpc>
                <a:spcBef>
                  <a:spcPts val="0"/>
                </a:spcBef>
                <a:spcAft>
                  <a:spcPts val="0"/>
                </a:spcAft>
                <a:buClr>
                  <a:schemeClr val="lt1"/>
                </a:buClr>
                <a:buSzPts val="2500"/>
                <a:buFont typeface="Arial" panose="020B0604020202020204" pitchFamily="34" charset="0"/>
                <a:buChar char="•"/>
              </a:pPr>
              <a:r>
                <a:rPr lang="en-US" sz="2400" b="0" i="0" u="none" strike="noStrike" cap="none" dirty="0">
                  <a:solidFill>
                    <a:schemeClr val="lt1"/>
                  </a:solidFill>
                  <a:latin typeface="Gill Sans"/>
                  <a:ea typeface="Gill Sans"/>
                  <a:cs typeface="Gill Sans"/>
                  <a:sym typeface="Gill Sans"/>
                </a:rPr>
                <a:t>Use this as a tool for promoting continuity of care</a:t>
              </a:r>
            </a:p>
          </p:txBody>
        </p:sp>
        <p:sp>
          <p:nvSpPr>
            <p:cNvPr id="315" name="Google Shape;315;p12"/>
            <p:cNvSpPr/>
            <p:nvPr/>
          </p:nvSpPr>
          <p:spPr>
            <a:xfrm>
              <a:off x="0" y="3363418"/>
              <a:ext cx="7012370" cy="1345137"/>
            </a:xfrm>
            <a:prstGeom prst="roundRect">
              <a:avLst>
                <a:gd name="adj" fmla="val 1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2"/>
            <p:cNvSpPr/>
            <p:nvPr/>
          </p:nvSpPr>
          <p:spPr>
            <a:xfrm>
              <a:off x="406904" y="3666074"/>
              <a:ext cx="739825" cy="739825"/>
            </a:xfrm>
            <a:prstGeom prst="rect">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2"/>
            <p:cNvSpPr/>
            <p:nvPr/>
          </p:nvSpPr>
          <p:spPr>
            <a:xfrm>
              <a:off x="1553633" y="3363418"/>
              <a:ext cx="5458736" cy="13451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2"/>
            <p:cNvSpPr txBox="1"/>
            <p:nvPr/>
          </p:nvSpPr>
          <p:spPr>
            <a:xfrm>
              <a:off x="1553633" y="3363418"/>
              <a:ext cx="5458736" cy="1345137"/>
            </a:xfrm>
            <a:prstGeom prst="rect">
              <a:avLst/>
            </a:prstGeom>
            <a:noFill/>
            <a:ln>
              <a:noFill/>
            </a:ln>
          </p:spPr>
          <p:txBody>
            <a:bodyPr spcFirstLastPara="1" wrap="square" lIns="142350" tIns="142350" rIns="142350" bIns="142350" anchor="ctr" anchorCtr="0">
              <a:noAutofit/>
            </a:bodyPr>
            <a:lstStyle/>
            <a:p>
              <a:pPr marL="342900" marR="0" lvl="0" indent="-342900" algn="l" rtl="0">
                <a:lnSpc>
                  <a:spcPct val="90000"/>
                </a:lnSpc>
                <a:spcBef>
                  <a:spcPts val="0"/>
                </a:spcBef>
                <a:spcAft>
                  <a:spcPts val="0"/>
                </a:spcAft>
                <a:buClr>
                  <a:schemeClr val="lt1"/>
                </a:buClr>
                <a:buSzPts val="2500"/>
                <a:buFont typeface="Arial" panose="020B0604020202020204" pitchFamily="34" charset="0"/>
                <a:buChar char="•"/>
              </a:pPr>
              <a:r>
                <a:rPr lang="en-US" sz="2500" dirty="0">
                  <a:solidFill>
                    <a:schemeClr val="lt1"/>
                  </a:solidFill>
                  <a:latin typeface="Gill Sans"/>
                  <a:sym typeface="Gill Sans"/>
                </a:rPr>
                <a:t>This can be used to decrease the impact when crises situations arise</a:t>
              </a:r>
              <a:endParaRPr dirty="0"/>
            </a:p>
          </p:txBody>
        </p:sp>
      </p:grpSp>
      <p:sp>
        <p:nvSpPr>
          <p:cNvPr id="2" name="TextBox 1">
            <a:extLst>
              <a:ext uri="{FF2B5EF4-FFF2-40B4-BE49-F238E27FC236}">
                <a16:creationId xmlns:a16="http://schemas.microsoft.com/office/drawing/2014/main" id="{D77843C1-2C06-3914-BC74-2A0691B91D23}"/>
              </a:ext>
            </a:extLst>
          </p:cNvPr>
          <p:cNvSpPr txBox="1"/>
          <p:nvPr/>
        </p:nvSpPr>
        <p:spPr>
          <a:xfrm>
            <a:off x="7022478" y="6395866"/>
            <a:ext cx="7375681" cy="307777"/>
          </a:xfrm>
          <a:prstGeom prst="rect">
            <a:avLst/>
          </a:prstGeom>
          <a:noFill/>
        </p:spPr>
        <p:txBody>
          <a:bodyPr wrap="square" rtlCol="0">
            <a:spAutoFit/>
          </a:bodyPr>
          <a:lstStyle/>
          <a:p>
            <a:r>
              <a:rPr lang="en-US" dirty="0"/>
              <a:t>Church, Marsack-</a:t>
            </a:r>
            <a:r>
              <a:rPr lang="en-US" dirty="0" err="1"/>
              <a:t>Topolewski</a:t>
            </a:r>
            <a:r>
              <a:rPr lang="en-US" dirty="0"/>
              <a:t>, McGinley, &amp; </a:t>
            </a:r>
            <a:r>
              <a:rPr lang="en-US" dirty="0" err="1"/>
              <a:t>Knocke</a:t>
            </a:r>
            <a:r>
              <a:rPr lang="en-US" dirty="0"/>
              <a:t>, 2021).</a:t>
            </a:r>
          </a:p>
        </p:txBody>
      </p:sp>
    </p:spTree>
    <p:extLst>
      <p:ext uri="{BB962C8B-B14F-4D97-AF65-F5344CB8AC3E}">
        <p14:creationId xmlns:p14="http://schemas.microsoft.com/office/powerpoint/2010/main" val="1059089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7"/>
        <p:cNvGrpSpPr/>
        <p:nvPr/>
      </p:nvGrpSpPr>
      <p:grpSpPr>
        <a:xfrm>
          <a:off x="0" y="0"/>
          <a:ext cx="0" cy="0"/>
          <a:chOff x="0" y="0"/>
          <a:chExt cx="0" cy="0"/>
        </a:xfrm>
      </p:grpSpPr>
      <p:sp>
        <p:nvSpPr>
          <p:cNvPr id="348" name="Google Shape;348;p15"/>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5"/>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5"/>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5"/>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353" name="Google Shape;353;p15" descr="Plant growing in a concrete crack"/>
          <p:cNvPicPr preferRelativeResize="0"/>
          <p:nvPr/>
        </p:nvPicPr>
        <p:blipFill rotWithShape="1">
          <a:blip r:embed="rId3">
            <a:alphaModFix/>
          </a:blip>
          <a:srcRect t="15730"/>
          <a:stretch/>
        </p:blipFill>
        <p:spPr>
          <a:xfrm>
            <a:off x="20" y="10"/>
            <a:ext cx="12191980" cy="6857990"/>
          </a:xfrm>
          <a:prstGeom prst="rect">
            <a:avLst/>
          </a:prstGeom>
          <a:noFill/>
          <a:ln>
            <a:noFill/>
          </a:ln>
        </p:spPr>
      </p:pic>
      <p:grpSp>
        <p:nvGrpSpPr>
          <p:cNvPr id="354" name="Google Shape;354;p15"/>
          <p:cNvGrpSpPr/>
          <p:nvPr/>
        </p:nvGrpSpPr>
        <p:grpSpPr>
          <a:xfrm>
            <a:off x="438068" y="457200"/>
            <a:ext cx="3703320" cy="5935132"/>
            <a:chOff x="438068" y="457200"/>
            <a:chExt cx="3703320" cy="5935132"/>
          </a:xfrm>
        </p:grpSpPr>
        <p:sp>
          <p:nvSpPr>
            <p:cNvPr id="355" name="Google Shape;355;p15"/>
            <p:cNvSpPr/>
            <p:nvPr/>
          </p:nvSpPr>
          <p:spPr>
            <a:xfrm>
              <a:off x="438068" y="618067"/>
              <a:ext cx="3702134" cy="5774265"/>
            </a:xfrm>
            <a:prstGeom prst="rect">
              <a:avLst/>
            </a:prstGeom>
            <a:solidFill>
              <a:schemeClr val="accent1">
                <a:alpha val="96862"/>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438068"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7" name="Google Shape;357;p15"/>
          <p:cNvSpPr txBox="1">
            <a:spLocks noGrp="1"/>
          </p:cNvSpPr>
          <p:nvPr>
            <p:ph type="title"/>
          </p:nvPr>
        </p:nvSpPr>
        <p:spPr>
          <a:xfrm>
            <a:off x="584200" y="2142067"/>
            <a:ext cx="3412067" cy="297180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800"/>
              <a:buFont typeface="Gill Sans"/>
              <a:buNone/>
            </a:pPr>
            <a:r>
              <a:rPr lang="en-US" dirty="0"/>
              <a:t>WHAT IS ONE CONCRETE STEP YOU CAN TALK TO PROMOTE ACP IN YOUR ROLE?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57"/>
                                        </p:tgtEl>
                                        <p:attrNameLst>
                                          <p:attrName>style.visibility</p:attrName>
                                        </p:attrNameLst>
                                      </p:cBhvr>
                                      <p:to>
                                        <p:strVal val="visible"/>
                                      </p:to>
                                    </p:set>
                                    <p:animEffect transition="in" filter="fade">
                                      <p:cBhvr>
                                        <p:cTn id="7" dur="400"/>
                                        <p:tgtEl>
                                          <p:spTgt spid="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D994D-65BC-1C98-48E2-38CCDE75091F}"/>
              </a:ext>
            </a:extLst>
          </p:cNvPr>
          <p:cNvSpPr>
            <a:spLocks noGrp="1"/>
          </p:cNvSpPr>
          <p:nvPr>
            <p:ph type="title"/>
          </p:nvPr>
        </p:nvSpPr>
        <p:spPr/>
        <p:txBody>
          <a:bodyPr/>
          <a:lstStyle/>
          <a:p>
            <a:r>
              <a:rPr lang="en-US" dirty="0"/>
              <a:t>Planning for Planning</a:t>
            </a:r>
          </a:p>
        </p:txBody>
      </p:sp>
      <p:pic>
        <p:nvPicPr>
          <p:cNvPr id="10" name="Picture 9">
            <a:extLst>
              <a:ext uri="{FF2B5EF4-FFF2-40B4-BE49-F238E27FC236}">
                <a16:creationId xmlns:a16="http://schemas.microsoft.com/office/drawing/2014/main" id="{C0B33AD1-A086-D2E3-33BE-D3744689060C}"/>
              </a:ext>
            </a:extLst>
          </p:cNvPr>
          <p:cNvPicPr>
            <a:picLocks noChangeAspect="1"/>
          </p:cNvPicPr>
          <p:nvPr/>
        </p:nvPicPr>
        <p:blipFill>
          <a:blip r:embed="rId2"/>
          <a:stretch>
            <a:fillRect/>
          </a:stretch>
        </p:blipFill>
        <p:spPr>
          <a:xfrm>
            <a:off x="-2656115" y="2590655"/>
            <a:ext cx="12192000" cy="3389376"/>
          </a:xfrm>
          <a:prstGeom prst="rect">
            <a:avLst/>
          </a:prstGeom>
        </p:spPr>
      </p:pic>
      <p:sp>
        <p:nvSpPr>
          <p:cNvPr id="13" name="TextBox 12">
            <a:extLst>
              <a:ext uri="{FF2B5EF4-FFF2-40B4-BE49-F238E27FC236}">
                <a16:creationId xmlns:a16="http://schemas.microsoft.com/office/drawing/2014/main" id="{615CEE2E-F0F8-C5F0-AC2A-BC4EE343ABC0}"/>
              </a:ext>
            </a:extLst>
          </p:cNvPr>
          <p:cNvSpPr txBox="1"/>
          <p:nvPr/>
        </p:nvSpPr>
        <p:spPr>
          <a:xfrm>
            <a:off x="1357086" y="2460029"/>
            <a:ext cx="8759371" cy="3631763"/>
          </a:xfrm>
          <a:prstGeom prst="rect">
            <a:avLst/>
          </a:prstGeom>
          <a:noFill/>
        </p:spPr>
        <p:txBody>
          <a:bodyPr wrap="square">
            <a:spAutoFit/>
          </a:bodyPr>
          <a:lstStyle/>
          <a:p>
            <a:r>
              <a:rPr lang="en-US" sz="2400" dirty="0">
                <a:latin typeface="Gill Sans" panose="020B0604020202020204" charset="0"/>
              </a:rPr>
              <a:t>Set a roadmap to plan gradually.</a:t>
            </a:r>
          </a:p>
          <a:p>
            <a:r>
              <a:rPr lang="en-US" sz="2400" dirty="0">
                <a:latin typeface="Gill Sans" panose="020B0604020202020204" charset="0"/>
              </a:rPr>
              <a:t>Set manageable goals.</a:t>
            </a:r>
          </a:p>
          <a:p>
            <a:r>
              <a:rPr lang="en-US" sz="2400" dirty="0">
                <a:latin typeface="Gill Sans" panose="020B0604020202020204" charset="0"/>
              </a:rPr>
              <a:t>	</a:t>
            </a:r>
          </a:p>
          <a:p>
            <a:r>
              <a:rPr lang="en-US" sz="2400" dirty="0">
                <a:latin typeface="Gill Sans" panose="020B0604020202020204" charset="0"/>
              </a:rPr>
              <a:t>	Use a team approach to inform the process.	</a:t>
            </a:r>
          </a:p>
          <a:p>
            <a:endParaRPr lang="en-US" sz="2400" dirty="0">
              <a:latin typeface="Gill Sans" panose="020B0604020202020204" charset="0"/>
            </a:endParaRPr>
          </a:p>
          <a:p>
            <a:r>
              <a:rPr lang="en-US" sz="2400" dirty="0">
                <a:latin typeface="Gill Sans" panose="020B0604020202020204" charset="0"/>
              </a:rPr>
              <a:t>	          Take breaks.</a:t>
            </a:r>
          </a:p>
          <a:p>
            <a:r>
              <a:rPr lang="en-US" sz="2400" dirty="0">
                <a:latin typeface="Gill Sans" panose="020B0604020202020204" charset="0"/>
              </a:rPr>
              <a:t>		Make a mental note of progress (big &amp; small).</a:t>
            </a:r>
          </a:p>
          <a:p>
            <a:endParaRPr lang="en-US" sz="2400" dirty="0">
              <a:latin typeface="Gill Sans" panose="020B0604020202020204" charset="0"/>
            </a:endParaRPr>
          </a:p>
          <a:p>
            <a:r>
              <a:rPr lang="en-US" sz="2400" dirty="0">
                <a:latin typeface="Gill Sans" panose="020B0604020202020204" charset="0"/>
              </a:rPr>
              <a:t>			Keep in mind factors to consider.		</a:t>
            </a:r>
          </a:p>
          <a:p>
            <a:endParaRPr lang="en-US" dirty="0"/>
          </a:p>
        </p:txBody>
      </p:sp>
    </p:spTree>
    <p:extLst>
      <p:ext uri="{BB962C8B-B14F-4D97-AF65-F5344CB8AC3E}">
        <p14:creationId xmlns:p14="http://schemas.microsoft.com/office/powerpoint/2010/main" val="14773496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78C142-FF70-0601-F694-357E6BC7B768}"/>
              </a:ext>
            </a:extLst>
          </p:cNvPr>
          <p:cNvSpPr>
            <a:spLocks noGrp="1"/>
          </p:cNvSpPr>
          <p:nvPr>
            <p:ph type="title"/>
          </p:nvPr>
        </p:nvSpPr>
        <p:spPr/>
        <p:txBody>
          <a:bodyPr/>
          <a:lstStyle/>
          <a:p>
            <a:r>
              <a:rPr lang="en-US" dirty="0"/>
              <a:t>FACTORS TO CONSIDER</a:t>
            </a:r>
          </a:p>
        </p:txBody>
      </p:sp>
      <p:sp>
        <p:nvSpPr>
          <p:cNvPr id="5" name="Text Placeholder 4">
            <a:extLst>
              <a:ext uri="{FF2B5EF4-FFF2-40B4-BE49-F238E27FC236}">
                <a16:creationId xmlns:a16="http://schemas.microsoft.com/office/drawing/2014/main" id="{00EC7AE5-7740-A01E-D170-E4AA5F157F94}"/>
              </a:ext>
            </a:extLst>
          </p:cNvPr>
          <p:cNvSpPr>
            <a:spLocks noGrp="1"/>
          </p:cNvSpPr>
          <p:nvPr>
            <p:ph type="body" idx="1"/>
          </p:nvPr>
        </p:nvSpPr>
        <p:spPr/>
        <p:txBody>
          <a:bodyPr/>
          <a:lstStyle/>
          <a:p>
            <a:pPr marL="0" marR="0" lvl="0" indent="-88582" algn="l" rtl="0">
              <a:lnSpc>
                <a:spcPct val="100000"/>
              </a:lnSpc>
              <a:spcBef>
                <a:spcPts val="0"/>
              </a:spcBef>
              <a:spcAft>
                <a:spcPts val="0"/>
              </a:spcAft>
              <a:buClr>
                <a:srgbClr val="485865"/>
              </a:buClr>
              <a:buSzPct val="100000"/>
              <a:buFont typeface="Arial"/>
              <a:buChar char="・"/>
            </a:pPr>
            <a:r>
              <a:rPr lang="en-US" sz="1800" dirty="0">
                <a:solidFill>
                  <a:srgbClr val="485865"/>
                </a:solidFill>
                <a:latin typeface="Gill Sans" panose="020B0604020202020204" charset="0"/>
                <a:ea typeface="Calibri"/>
                <a:cs typeface="Calibri"/>
                <a:sym typeface="Calibri"/>
              </a:rPr>
              <a:t>Individuals with IDD to be involved in planning process</a:t>
            </a:r>
            <a:endParaRPr lang="en-US" dirty="0">
              <a:latin typeface="Gill Sans" panose="020B0604020202020204" charset="0"/>
            </a:endParaRPr>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Gill Sans" panose="020B0604020202020204" charset="0"/>
                <a:ea typeface="Calibri"/>
                <a:cs typeface="Calibri"/>
                <a:sym typeface="Calibri"/>
              </a:rPr>
              <a:t>Using a team approach</a:t>
            </a:r>
            <a:endParaRPr lang="en-US" dirty="0">
              <a:latin typeface="Gill Sans" panose="020B0604020202020204" charset="0"/>
            </a:endParaRPr>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Gill Sans" panose="020B0604020202020204" charset="0"/>
                <a:ea typeface="Calibri"/>
                <a:cs typeface="Calibri"/>
                <a:sym typeface="Calibri"/>
              </a:rPr>
              <a:t>Consider all aspects of strengths, interests, and needs</a:t>
            </a:r>
            <a:endParaRPr lang="en-US" dirty="0">
              <a:latin typeface="Gill Sans" panose="020B0604020202020204" charset="0"/>
            </a:endParaRPr>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Gill Sans" panose="020B0604020202020204" charset="0"/>
                <a:ea typeface="Calibri"/>
                <a:cs typeface="Calibri"/>
                <a:sym typeface="Calibri"/>
              </a:rPr>
              <a:t>Other aspects to consider – physical, medical, mental health conditions</a:t>
            </a:r>
            <a:endParaRPr lang="en-US" dirty="0">
              <a:latin typeface="Gill Sans" panose="020B0604020202020204" charset="0"/>
            </a:endParaRPr>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Gill Sans" panose="020B0604020202020204" charset="0"/>
                <a:ea typeface="Calibri"/>
                <a:cs typeface="Calibri"/>
                <a:sym typeface="Calibri"/>
              </a:rPr>
              <a:t>Review, revisit and update based on changing needs &amp; conditions</a:t>
            </a:r>
            <a:endParaRPr lang="en-US" dirty="0">
              <a:latin typeface="Gill Sans" panose="020B0604020202020204" charset="0"/>
            </a:endParaRPr>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Gill Sans" panose="020B0604020202020204" charset="0"/>
                <a:ea typeface="Calibri"/>
                <a:cs typeface="Calibri"/>
                <a:sym typeface="Calibri"/>
              </a:rPr>
              <a:t>Know where ACP documents are located </a:t>
            </a:r>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Gill Sans" panose="020B0604020202020204" charset="0"/>
                <a:ea typeface="Calibri"/>
                <a:cs typeface="Calibri"/>
                <a:sym typeface="Calibri"/>
              </a:rPr>
              <a:t>Communicate ACP with relevant parties</a:t>
            </a:r>
            <a:endParaRPr lang="en-US" dirty="0">
              <a:latin typeface="Gill Sans" panose="020B0604020202020204" charset="0"/>
            </a:endParaRPr>
          </a:p>
          <a:p>
            <a:pPr marL="0" marR="0" lvl="0" indent="-88582" algn="l" rtl="0">
              <a:lnSpc>
                <a:spcPct val="100000"/>
              </a:lnSpc>
              <a:spcBef>
                <a:spcPts val="1000"/>
              </a:spcBef>
              <a:spcAft>
                <a:spcPts val="0"/>
              </a:spcAft>
              <a:buClr>
                <a:srgbClr val="485865"/>
              </a:buClr>
              <a:buSzPct val="100000"/>
              <a:buFont typeface="Arial"/>
              <a:buChar char="・"/>
            </a:pPr>
            <a:r>
              <a:rPr lang="en-US" sz="1800" dirty="0">
                <a:solidFill>
                  <a:srgbClr val="485865"/>
                </a:solidFill>
                <a:latin typeface="Gill Sans" panose="020B0604020202020204" charset="0"/>
                <a:ea typeface="Calibri"/>
                <a:cs typeface="Calibri"/>
                <a:sym typeface="Calibri"/>
              </a:rPr>
              <a:t>Key players should be aware and involved in planning process</a:t>
            </a:r>
            <a:endParaRPr lang="en-US" dirty="0">
              <a:latin typeface="Gill Sans" panose="020B0604020202020204" charset="0"/>
            </a:endParaRPr>
          </a:p>
          <a:p>
            <a:endParaRPr lang="en-US" dirty="0"/>
          </a:p>
        </p:txBody>
      </p:sp>
      <p:pic>
        <p:nvPicPr>
          <p:cNvPr id="6" name="Picture 5">
            <a:extLst>
              <a:ext uri="{FF2B5EF4-FFF2-40B4-BE49-F238E27FC236}">
                <a16:creationId xmlns:a16="http://schemas.microsoft.com/office/drawing/2014/main" id="{41032953-FB04-A885-4EE4-A072EC5B64B6}"/>
              </a:ext>
            </a:extLst>
          </p:cNvPr>
          <p:cNvPicPr>
            <a:picLocks noChangeAspect="1"/>
          </p:cNvPicPr>
          <p:nvPr/>
        </p:nvPicPr>
        <p:blipFill>
          <a:blip r:embed="rId2"/>
          <a:stretch>
            <a:fillRect/>
          </a:stretch>
        </p:blipFill>
        <p:spPr>
          <a:xfrm>
            <a:off x="7736114" y="2751926"/>
            <a:ext cx="4034350" cy="2684604"/>
          </a:xfrm>
          <a:prstGeom prst="rect">
            <a:avLst/>
          </a:prstGeom>
        </p:spPr>
      </p:pic>
    </p:spTree>
    <p:extLst>
      <p:ext uri="{BB962C8B-B14F-4D97-AF65-F5344CB8AC3E}">
        <p14:creationId xmlns:p14="http://schemas.microsoft.com/office/powerpoint/2010/main" val="19195020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3ADF77-FF81-EE86-B049-8BCF81C0580B}"/>
              </a:ext>
            </a:extLst>
          </p:cNvPr>
          <p:cNvPicPr>
            <a:picLocks noChangeAspect="1"/>
          </p:cNvPicPr>
          <p:nvPr/>
        </p:nvPicPr>
        <p:blipFill>
          <a:blip r:embed="rId2"/>
          <a:stretch>
            <a:fillRect/>
          </a:stretch>
        </p:blipFill>
        <p:spPr>
          <a:xfrm>
            <a:off x="6444342" y="2984023"/>
            <a:ext cx="5233965" cy="3448323"/>
          </a:xfrm>
          <a:prstGeom prst="rect">
            <a:avLst/>
          </a:prstGeom>
        </p:spPr>
      </p:pic>
      <p:pic>
        <p:nvPicPr>
          <p:cNvPr id="2" name="Picture 1">
            <a:extLst>
              <a:ext uri="{FF2B5EF4-FFF2-40B4-BE49-F238E27FC236}">
                <a16:creationId xmlns:a16="http://schemas.microsoft.com/office/drawing/2014/main" id="{715810D3-C18F-3FC9-A0C6-0E76F88A053F}"/>
              </a:ext>
            </a:extLst>
          </p:cNvPr>
          <p:cNvPicPr>
            <a:picLocks noChangeAspect="1"/>
          </p:cNvPicPr>
          <p:nvPr/>
        </p:nvPicPr>
        <p:blipFill>
          <a:blip r:embed="rId3"/>
          <a:stretch>
            <a:fillRect/>
          </a:stretch>
        </p:blipFill>
        <p:spPr>
          <a:xfrm>
            <a:off x="222907" y="744286"/>
            <a:ext cx="7449958" cy="3511600"/>
          </a:xfrm>
          <a:prstGeom prst="rect">
            <a:avLst/>
          </a:prstGeom>
        </p:spPr>
      </p:pic>
      <p:pic>
        <p:nvPicPr>
          <p:cNvPr id="4" name="Picture 3">
            <a:extLst>
              <a:ext uri="{FF2B5EF4-FFF2-40B4-BE49-F238E27FC236}">
                <a16:creationId xmlns:a16="http://schemas.microsoft.com/office/drawing/2014/main" id="{3C4C5E2D-3B1F-92EC-23BC-92CB69044F8F}"/>
              </a:ext>
            </a:extLst>
          </p:cNvPr>
          <p:cNvPicPr>
            <a:picLocks noChangeAspect="1"/>
          </p:cNvPicPr>
          <p:nvPr/>
        </p:nvPicPr>
        <p:blipFill>
          <a:blip r:embed="rId4"/>
          <a:stretch>
            <a:fillRect/>
          </a:stretch>
        </p:blipFill>
        <p:spPr>
          <a:xfrm>
            <a:off x="1195316" y="4938697"/>
            <a:ext cx="3542083" cy="810838"/>
          </a:xfrm>
          <a:prstGeom prst="rect">
            <a:avLst/>
          </a:prstGeom>
        </p:spPr>
      </p:pic>
    </p:spTree>
    <p:extLst>
      <p:ext uri="{BB962C8B-B14F-4D97-AF65-F5344CB8AC3E}">
        <p14:creationId xmlns:p14="http://schemas.microsoft.com/office/powerpoint/2010/main" val="2094378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2" name="Google Shape;202;p6"/>
          <p:cNvSpPr txBox="1">
            <a:spLocks noGrp="1"/>
          </p:cNvSpPr>
          <p:nvPr>
            <p:ph type="title"/>
          </p:nvPr>
        </p:nvSpPr>
        <p:spPr>
          <a:xfrm>
            <a:off x="4297396" y="1577340"/>
            <a:ext cx="7295507" cy="370332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4800"/>
              <a:buFont typeface="Gill Sans"/>
              <a:buNone/>
            </a:pPr>
            <a:r>
              <a:rPr lang="en-US" sz="4800" dirty="0">
                <a:solidFill>
                  <a:schemeClr val="accent1"/>
                </a:solidFill>
              </a:rPr>
              <a:t>Today’s Focus:</a:t>
            </a:r>
            <a:br>
              <a:rPr lang="en-US" sz="4800" dirty="0">
                <a:solidFill>
                  <a:schemeClr val="accent1"/>
                </a:solidFill>
              </a:rPr>
            </a:br>
            <a:r>
              <a:rPr lang="en-US" sz="2000" dirty="0">
                <a:solidFill>
                  <a:schemeClr val="accent1"/>
                </a:solidFill>
              </a:rPr>
              <a:t>The number of individuals with intellectual and developmental disabilities (IDD) is growing rapidly. Advance care planning is recommended as a best practice. It is important that individuals with IDD are not left out of these conversations.</a:t>
            </a:r>
            <a:br>
              <a:rPr lang="en-US" sz="2000" dirty="0">
                <a:solidFill>
                  <a:schemeClr val="accent1"/>
                </a:solidFill>
              </a:rPr>
            </a:br>
            <a:endParaRPr sz="2000" dirty="0">
              <a:highlight>
                <a:srgbClr val="FFFF00"/>
              </a:highlight>
            </a:endParaRPr>
          </a:p>
        </p:txBody>
      </p:sp>
      <p:sp>
        <p:nvSpPr>
          <p:cNvPr id="203" name="Google Shape;203;p6"/>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5400000" flipH="1">
            <a:off x="2209064" y="3329711"/>
            <a:ext cx="3703320" cy="5872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9CBB9-E564-3C94-0AB7-98B5BDD52DC9}"/>
              </a:ext>
            </a:extLst>
          </p:cNvPr>
          <p:cNvSpPr>
            <a:spLocks noGrp="1"/>
          </p:cNvSpPr>
          <p:nvPr>
            <p:ph type="title"/>
          </p:nvPr>
        </p:nvSpPr>
        <p:spPr/>
        <p:txBody>
          <a:bodyPr/>
          <a:lstStyle/>
          <a:p>
            <a:r>
              <a:rPr lang="en-US" dirty="0"/>
              <a:t>Link with Resources</a:t>
            </a:r>
          </a:p>
        </p:txBody>
      </p:sp>
      <p:sp>
        <p:nvSpPr>
          <p:cNvPr id="3" name="Text Placeholder 2">
            <a:extLst>
              <a:ext uri="{FF2B5EF4-FFF2-40B4-BE49-F238E27FC236}">
                <a16:creationId xmlns:a16="http://schemas.microsoft.com/office/drawing/2014/main" id="{47772FAA-189E-FB66-72C4-41EA24A8B763}"/>
              </a:ext>
            </a:extLst>
          </p:cNvPr>
          <p:cNvSpPr>
            <a:spLocks noGrp="1"/>
          </p:cNvSpPr>
          <p:nvPr>
            <p:ph type="body" idx="1"/>
          </p:nvPr>
        </p:nvSpPr>
        <p:spPr/>
        <p:txBody>
          <a:bodyPr/>
          <a:lstStyle/>
          <a:p>
            <a:r>
              <a:rPr lang="en-US" dirty="0">
                <a:hlinkClick r:id="rId2"/>
              </a:rPr>
              <a:t>https://infoguides.med.umich.edu/advancecareplanning</a:t>
            </a:r>
            <a:r>
              <a:rPr lang="en-US" dirty="0"/>
              <a:t> </a:t>
            </a:r>
          </a:p>
          <a:p>
            <a:endParaRPr lang="en-US" dirty="0"/>
          </a:p>
        </p:txBody>
      </p:sp>
    </p:spTree>
    <p:extLst>
      <p:ext uri="{BB962C8B-B14F-4D97-AF65-F5344CB8AC3E}">
        <p14:creationId xmlns:p14="http://schemas.microsoft.com/office/powerpoint/2010/main" val="901161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0"/>
        <p:cNvGrpSpPr/>
        <p:nvPr/>
      </p:nvGrpSpPr>
      <p:grpSpPr>
        <a:xfrm>
          <a:off x="0" y="0"/>
          <a:ext cx="0" cy="0"/>
          <a:chOff x="0" y="0"/>
          <a:chExt cx="0" cy="0"/>
        </a:xfrm>
      </p:grpSpPr>
      <p:sp>
        <p:nvSpPr>
          <p:cNvPr id="381" name="Google Shape;381;p18"/>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285750" marR="0" lvl="0" indent="-171450" algn="ctr" rtl="0">
              <a:spcBef>
                <a:spcPts val="0"/>
              </a:spcBef>
              <a:spcAft>
                <a:spcPts val="0"/>
              </a:spcAft>
              <a:buClr>
                <a:schemeClr val="accent1"/>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82" name="Google Shape;382;p18"/>
          <p:cNvSpPr/>
          <p:nvPr/>
        </p:nvSpPr>
        <p:spPr>
          <a:xfrm>
            <a:off x="-1" y="0"/>
            <a:ext cx="6113191"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383" name="Google Shape;383;p18"/>
          <p:cNvSpPr txBox="1">
            <a:spLocks noGrp="1"/>
          </p:cNvSpPr>
          <p:nvPr>
            <p:ph type="title"/>
          </p:nvPr>
        </p:nvSpPr>
        <p:spPr>
          <a:xfrm>
            <a:off x="643468" y="1033389"/>
            <a:ext cx="4826256" cy="4825409"/>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FFFFFF"/>
              </a:buClr>
              <a:buSzPts val="5400"/>
              <a:buFont typeface="Gill Sans"/>
              <a:buNone/>
            </a:pPr>
            <a:r>
              <a:rPr lang="en-US" sz="4000" dirty="0">
                <a:solidFill>
                  <a:srgbClr val="FFFFFF"/>
                </a:solidFill>
              </a:rPr>
              <a:t>“An hour of planning can save you 10 hours of doing.”</a:t>
            </a:r>
            <a:br>
              <a:rPr lang="en-US" sz="5400" dirty="0">
                <a:solidFill>
                  <a:srgbClr val="FFFFFF"/>
                </a:solidFill>
              </a:rPr>
            </a:br>
            <a:r>
              <a:rPr lang="en-US" sz="2400" dirty="0">
                <a:solidFill>
                  <a:srgbClr val="FFFFFF"/>
                </a:solidFill>
              </a:rPr>
              <a:t>~Dale Carnegie</a:t>
            </a:r>
            <a:endParaRPr sz="2400" dirty="0"/>
          </a:p>
        </p:txBody>
      </p:sp>
      <p:sp>
        <p:nvSpPr>
          <p:cNvPr id="384" name="Google Shape;384;p18"/>
          <p:cNvSpPr/>
          <p:nvPr/>
        </p:nvSpPr>
        <p:spPr>
          <a:xfrm>
            <a:off x="642579" y="460868"/>
            <a:ext cx="4828032" cy="111654"/>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8"/>
          <p:cNvSpPr/>
          <p:nvPr/>
        </p:nvSpPr>
        <p:spPr>
          <a:xfrm>
            <a:off x="6782774" y="460868"/>
            <a:ext cx="4828032" cy="111654"/>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 Placeholder 2">
            <a:extLst>
              <a:ext uri="{FF2B5EF4-FFF2-40B4-BE49-F238E27FC236}">
                <a16:creationId xmlns:a16="http://schemas.microsoft.com/office/drawing/2014/main" id="{8B44CD50-FAE6-1756-9D11-08B16B906B89}"/>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DFE919E4-9B2F-79C9-8139-7377FFA8396D}"/>
              </a:ext>
            </a:extLst>
          </p:cNvPr>
          <p:cNvPicPr>
            <a:picLocks noChangeAspect="1"/>
          </p:cNvPicPr>
          <p:nvPr/>
        </p:nvPicPr>
        <p:blipFill>
          <a:blip r:embed="rId3"/>
          <a:stretch>
            <a:fillRect/>
          </a:stretch>
        </p:blipFill>
        <p:spPr>
          <a:xfrm>
            <a:off x="6095471" y="1268112"/>
            <a:ext cx="6096528" cy="459068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9"/>
        <p:cNvGrpSpPr/>
        <p:nvPr/>
      </p:nvGrpSpPr>
      <p:grpSpPr>
        <a:xfrm>
          <a:off x="0" y="0"/>
          <a:ext cx="0" cy="0"/>
          <a:chOff x="0" y="0"/>
          <a:chExt cx="0" cy="0"/>
        </a:xfrm>
      </p:grpSpPr>
      <p:sp>
        <p:nvSpPr>
          <p:cNvPr id="410" name="Google Shape;410;p2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411" name="Google Shape;411;p21"/>
          <p:cNvSpPr txBox="1">
            <a:spLocks noGrp="1"/>
          </p:cNvSpPr>
          <p:nvPr>
            <p:ph type="title"/>
          </p:nvPr>
        </p:nvSpPr>
        <p:spPr>
          <a:xfrm>
            <a:off x="581192" y="1507414"/>
            <a:ext cx="5120255" cy="390333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2"/>
              </a:buClr>
              <a:buSzPts val="4000"/>
              <a:buFont typeface="Gill Sans"/>
              <a:buNone/>
            </a:pPr>
            <a:r>
              <a:rPr lang="en-US" sz="4000" dirty="0">
                <a:solidFill>
                  <a:schemeClr val="accent2"/>
                </a:solidFill>
              </a:rPr>
              <a:t>Planning Considerations:</a:t>
            </a:r>
            <a:endParaRPr dirty="0"/>
          </a:p>
        </p:txBody>
      </p:sp>
      <p:sp>
        <p:nvSpPr>
          <p:cNvPr id="412" name="Google Shape;412;p21"/>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1"/>
          <p:cNvSpPr txBox="1">
            <a:spLocks noGrp="1"/>
          </p:cNvSpPr>
          <p:nvPr>
            <p:ph type="body" idx="1"/>
          </p:nvPr>
        </p:nvSpPr>
        <p:spPr>
          <a:xfrm>
            <a:off x="4513944" y="1507415"/>
            <a:ext cx="7096864" cy="3903331"/>
          </a:xfrm>
          <a:prstGeom prst="rect">
            <a:avLst/>
          </a:prstGeom>
          <a:noFill/>
          <a:ln>
            <a:noFill/>
          </a:ln>
        </p:spPr>
        <p:txBody>
          <a:bodyPr spcFirstLastPara="1" wrap="square" lIns="91425" tIns="45700" rIns="91425" bIns="45700" anchor="t" anchorCtr="0">
            <a:normAutofit lnSpcReduction="10000"/>
          </a:bodyPr>
          <a:lstStyle/>
          <a:p>
            <a:pPr marL="0" marR="0" lvl="0" indent="-140970" algn="l" rtl="0">
              <a:lnSpc>
                <a:spcPct val="100000"/>
              </a:lnSpc>
              <a:spcBef>
                <a:spcPts val="1000"/>
              </a:spcBef>
              <a:spcAft>
                <a:spcPts val="0"/>
              </a:spcAft>
              <a:buClr>
                <a:srgbClr val="485865"/>
              </a:buClr>
              <a:buSzPct val="100000"/>
              <a:buFont typeface="Arial"/>
              <a:buChar char="・"/>
            </a:pPr>
            <a:r>
              <a:rPr lang="en-US" sz="1900" dirty="0">
                <a:solidFill>
                  <a:srgbClr val="485865"/>
                </a:solidFill>
                <a:latin typeface="Gill Sans" panose="020B0604020202020204" charset="0"/>
                <a:ea typeface="Calibri"/>
                <a:cs typeface="Calibri"/>
                <a:sym typeface="Calibri"/>
              </a:rPr>
              <a:t>Integrate ACP into our daily lives – these are needed conversations</a:t>
            </a:r>
          </a:p>
          <a:p>
            <a:pPr marL="0" marR="0" lvl="0" indent="-140970" algn="l" rtl="0">
              <a:lnSpc>
                <a:spcPct val="100000"/>
              </a:lnSpc>
              <a:spcBef>
                <a:spcPts val="1000"/>
              </a:spcBef>
              <a:spcAft>
                <a:spcPts val="0"/>
              </a:spcAft>
              <a:buClr>
                <a:srgbClr val="485865"/>
              </a:buClr>
              <a:buSzPct val="100000"/>
              <a:buFont typeface="Arial"/>
              <a:buChar char="・"/>
            </a:pPr>
            <a:r>
              <a:rPr lang="en-US" sz="1900" dirty="0">
                <a:solidFill>
                  <a:srgbClr val="485865"/>
                </a:solidFill>
                <a:latin typeface="Gill Sans" panose="020B0604020202020204" charset="0"/>
                <a:ea typeface="Calibri"/>
                <a:cs typeface="Calibri"/>
                <a:sym typeface="Calibri"/>
              </a:rPr>
              <a:t>Use a collaborative process</a:t>
            </a:r>
            <a:endParaRPr lang="en-US" sz="1900" dirty="0">
              <a:latin typeface="Gill Sans" panose="020B0604020202020204" charset="0"/>
            </a:endParaRPr>
          </a:p>
          <a:p>
            <a:pPr marL="0" marR="0" lvl="0" indent="-140970" algn="l" rtl="0">
              <a:lnSpc>
                <a:spcPct val="100000"/>
              </a:lnSpc>
              <a:spcBef>
                <a:spcPts val="1000"/>
              </a:spcBef>
              <a:spcAft>
                <a:spcPts val="0"/>
              </a:spcAft>
              <a:buClr>
                <a:srgbClr val="485865"/>
              </a:buClr>
              <a:buSzPct val="100000"/>
              <a:buFont typeface="Arial"/>
              <a:buChar char="・"/>
            </a:pPr>
            <a:r>
              <a:rPr lang="en-US" sz="1900" dirty="0">
                <a:solidFill>
                  <a:srgbClr val="485865"/>
                </a:solidFill>
                <a:latin typeface="Gill Sans" panose="020B0604020202020204" charset="0"/>
                <a:ea typeface="Calibri"/>
                <a:cs typeface="Calibri"/>
                <a:sym typeface="Calibri"/>
              </a:rPr>
              <a:t>Prioritize planning and revisiting / updating ACPs yearly and when there are changing needs (e.g., changes in cognitive abilities and decision-making skills)</a:t>
            </a:r>
          </a:p>
          <a:p>
            <a:pPr marL="0" marR="0" lvl="0" indent="-140970" algn="l" rtl="0">
              <a:lnSpc>
                <a:spcPct val="100000"/>
              </a:lnSpc>
              <a:spcBef>
                <a:spcPts val="1000"/>
              </a:spcBef>
              <a:spcAft>
                <a:spcPts val="0"/>
              </a:spcAft>
              <a:buClr>
                <a:srgbClr val="485865"/>
              </a:buClr>
              <a:buSzPct val="100000"/>
              <a:buFont typeface="Arial"/>
              <a:buChar char="・"/>
            </a:pPr>
            <a:r>
              <a:rPr lang="en-US" sz="1900" dirty="0">
                <a:solidFill>
                  <a:srgbClr val="485865"/>
                </a:solidFill>
                <a:latin typeface="Gill Sans" panose="020B0604020202020204" charset="0"/>
                <a:ea typeface="Calibri"/>
                <a:cs typeface="Calibri"/>
                <a:sym typeface="Calibri"/>
              </a:rPr>
              <a:t>Be aware of cognitive abilities and capacity to consent</a:t>
            </a:r>
          </a:p>
          <a:p>
            <a:pPr marL="0" marR="0" lvl="0" indent="-140970" algn="l" rtl="0">
              <a:lnSpc>
                <a:spcPct val="100000"/>
              </a:lnSpc>
              <a:spcBef>
                <a:spcPts val="1000"/>
              </a:spcBef>
              <a:spcAft>
                <a:spcPts val="0"/>
              </a:spcAft>
              <a:buClr>
                <a:srgbClr val="485865"/>
              </a:buClr>
              <a:buSzPct val="100000"/>
              <a:buFont typeface="Arial"/>
              <a:buChar char="・"/>
            </a:pPr>
            <a:r>
              <a:rPr lang="en-US" sz="1900" dirty="0">
                <a:solidFill>
                  <a:srgbClr val="485865"/>
                </a:solidFill>
                <a:latin typeface="Gill Sans" panose="020B0604020202020204" charset="0"/>
                <a:cs typeface="Calibri"/>
                <a:sym typeface="Calibri"/>
              </a:rPr>
              <a:t>Consider all ACP dimensions</a:t>
            </a:r>
          </a:p>
          <a:p>
            <a:pPr marL="0" marR="0" lvl="0" indent="-140970" algn="l" rtl="0">
              <a:lnSpc>
                <a:spcPct val="100000"/>
              </a:lnSpc>
              <a:spcBef>
                <a:spcPts val="1000"/>
              </a:spcBef>
              <a:spcAft>
                <a:spcPts val="0"/>
              </a:spcAft>
              <a:buClr>
                <a:srgbClr val="485865"/>
              </a:buClr>
              <a:buSzPct val="100000"/>
              <a:buFont typeface="Arial"/>
              <a:buChar char="・"/>
            </a:pPr>
            <a:r>
              <a:rPr lang="en-US" sz="1900" dirty="0">
                <a:solidFill>
                  <a:srgbClr val="485865"/>
                </a:solidFill>
                <a:latin typeface="Gill Sans" panose="020B0604020202020204" charset="0"/>
                <a:cs typeface="Calibri"/>
                <a:sym typeface="Calibri"/>
              </a:rPr>
              <a:t>Identify possibilities &amp; options / choices</a:t>
            </a:r>
          </a:p>
          <a:p>
            <a:pPr marL="0" marR="0" lvl="0" indent="-140970" algn="l" rtl="0">
              <a:lnSpc>
                <a:spcPct val="100000"/>
              </a:lnSpc>
              <a:spcBef>
                <a:spcPts val="1000"/>
              </a:spcBef>
              <a:spcAft>
                <a:spcPts val="0"/>
              </a:spcAft>
              <a:buClr>
                <a:srgbClr val="485865"/>
              </a:buClr>
              <a:buSzPct val="100000"/>
              <a:buFont typeface="Arial"/>
              <a:buChar char="・"/>
            </a:pPr>
            <a:endParaRPr lang="en-US" sz="1900" dirty="0">
              <a:solidFill>
                <a:srgbClr val="485865"/>
              </a:solidFill>
              <a:latin typeface="Gill Sans" panose="020B0604020202020204" charset="0"/>
              <a:cs typeface="Calibri"/>
              <a:sym typeface="Calibri"/>
            </a:endParaRPr>
          </a:p>
          <a:p>
            <a:pPr marL="0" marR="0" lvl="0" indent="0" algn="l" rtl="0">
              <a:lnSpc>
                <a:spcPct val="100000"/>
              </a:lnSpc>
              <a:spcBef>
                <a:spcPts val="1000"/>
              </a:spcBef>
              <a:spcAft>
                <a:spcPts val="0"/>
              </a:spcAft>
              <a:buClr>
                <a:srgbClr val="485865"/>
              </a:buClr>
              <a:buSzPct val="100000"/>
              <a:buNone/>
            </a:pPr>
            <a:r>
              <a:rPr lang="en-US" sz="1900" dirty="0">
                <a:latin typeface="Gill Sans" panose="020B0604020202020204" charset="0"/>
              </a:rPr>
              <a:t>(Lougheed, 2019)</a:t>
            </a:r>
          </a:p>
          <a:p>
            <a:pPr marL="306000" lvl="0" indent="-189160" algn="l" rtl="0">
              <a:spcBef>
                <a:spcPts val="1000"/>
              </a:spcBef>
              <a:spcAft>
                <a:spcPts val="0"/>
              </a:spcAft>
              <a:buSzPts val="1840"/>
              <a:buNone/>
            </a:pPr>
            <a:endParaRPr sz="2000" dirty="0"/>
          </a:p>
        </p:txBody>
      </p:sp>
      <p:sp>
        <p:nvSpPr>
          <p:cNvPr id="414" name="Google Shape;414;p21"/>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C85DD1-A009-23B8-908D-AEB490D42CF4}"/>
              </a:ext>
            </a:extLst>
          </p:cNvPr>
          <p:cNvPicPr>
            <a:picLocks noChangeAspect="1"/>
          </p:cNvPicPr>
          <p:nvPr/>
        </p:nvPicPr>
        <p:blipFill>
          <a:blip r:embed="rId2"/>
          <a:stretch>
            <a:fillRect/>
          </a:stretch>
        </p:blipFill>
        <p:spPr>
          <a:xfrm>
            <a:off x="2334442" y="920278"/>
            <a:ext cx="7523116" cy="5017443"/>
          </a:xfrm>
          <a:prstGeom prst="rect">
            <a:avLst/>
          </a:prstGeom>
        </p:spPr>
      </p:pic>
    </p:spTree>
    <p:extLst>
      <p:ext uri="{BB962C8B-B14F-4D97-AF65-F5344CB8AC3E}">
        <p14:creationId xmlns:p14="http://schemas.microsoft.com/office/powerpoint/2010/main" val="548113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78C142-FF70-0601-F694-357E6BC7B768}"/>
              </a:ext>
            </a:extLst>
          </p:cNvPr>
          <p:cNvSpPr>
            <a:spLocks noGrp="1"/>
          </p:cNvSpPr>
          <p:nvPr>
            <p:ph type="title"/>
          </p:nvPr>
        </p:nvSpPr>
        <p:spPr/>
        <p:txBody>
          <a:bodyPr/>
          <a:lstStyle/>
          <a:p>
            <a:r>
              <a:rPr lang="en-US" dirty="0"/>
              <a:t>COMPREHENSIVE ADVANCE CARE PLANNING</a:t>
            </a:r>
          </a:p>
        </p:txBody>
      </p:sp>
      <p:sp>
        <p:nvSpPr>
          <p:cNvPr id="5" name="Text Placeholder 4">
            <a:extLst>
              <a:ext uri="{FF2B5EF4-FFF2-40B4-BE49-F238E27FC236}">
                <a16:creationId xmlns:a16="http://schemas.microsoft.com/office/drawing/2014/main" id="{00EC7AE5-7740-A01E-D170-E4AA5F157F94}"/>
              </a:ext>
            </a:extLst>
          </p:cNvPr>
          <p:cNvSpPr>
            <a:spLocks noGrp="1"/>
          </p:cNvSpPr>
          <p:nvPr>
            <p:ph type="body" idx="1"/>
          </p:nvPr>
        </p:nvSpPr>
        <p:spPr/>
        <p:txBody>
          <a:bodyPr/>
          <a:lstStyle/>
          <a:p>
            <a:pPr marL="0" marR="0" lvl="0" indent="-88582" algn="l" rtl="0">
              <a:lnSpc>
                <a:spcPct val="100000"/>
              </a:lnSpc>
              <a:spcBef>
                <a:spcPts val="0"/>
              </a:spcBef>
              <a:spcAft>
                <a:spcPts val="0"/>
              </a:spcAft>
              <a:buClr>
                <a:srgbClr val="485865"/>
              </a:buClr>
              <a:buSzPct val="100000"/>
              <a:buFont typeface="Arial"/>
              <a:buChar char="・"/>
            </a:pPr>
            <a:r>
              <a:rPr lang="en-US" dirty="0">
                <a:solidFill>
                  <a:srgbClr val="485865"/>
                </a:solidFill>
                <a:latin typeface="Gill Sans" panose="020B0604020202020204" charset="0"/>
                <a:cs typeface="Calibri"/>
                <a:sym typeface="Calibri"/>
              </a:rPr>
              <a:t>State PCP documents should reflect ACP dimensions</a:t>
            </a:r>
          </a:p>
          <a:p>
            <a:pPr marL="0" marR="0" lvl="0" indent="-88582" algn="l" rtl="0">
              <a:lnSpc>
                <a:spcPct val="100000"/>
              </a:lnSpc>
              <a:spcBef>
                <a:spcPts val="0"/>
              </a:spcBef>
              <a:spcAft>
                <a:spcPts val="0"/>
              </a:spcAft>
              <a:buClr>
                <a:srgbClr val="485865"/>
              </a:buClr>
              <a:buSzPct val="100000"/>
              <a:buFont typeface="Arial"/>
              <a:buChar char="・"/>
            </a:pPr>
            <a:r>
              <a:rPr lang="en-US" dirty="0">
                <a:solidFill>
                  <a:srgbClr val="485865"/>
                </a:solidFill>
                <a:latin typeface="Gill Sans" panose="020B0604020202020204" charset="0"/>
                <a:cs typeface="Calibri"/>
                <a:sym typeface="Calibri"/>
              </a:rPr>
              <a:t>ACP documents and planning should consider </a:t>
            </a:r>
            <a:r>
              <a:rPr lang="en-US" i="1" dirty="0">
                <a:solidFill>
                  <a:srgbClr val="485865"/>
                </a:solidFill>
                <a:latin typeface="Gill Sans" panose="020B0604020202020204" charset="0"/>
                <a:cs typeface="Calibri"/>
                <a:sym typeface="Calibri"/>
              </a:rPr>
              <a:t>each</a:t>
            </a:r>
            <a:r>
              <a:rPr lang="en-US" dirty="0">
                <a:solidFill>
                  <a:srgbClr val="485865"/>
                </a:solidFill>
                <a:latin typeface="Gill Sans" panose="020B0604020202020204" charset="0"/>
                <a:cs typeface="Calibri"/>
                <a:sym typeface="Calibri"/>
              </a:rPr>
              <a:t> of the following:</a:t>
            </a:r>
          </a:p>
          <a:p>
            <a:pPr marL="457200" marR="0" lvl="1" indent="-107950"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dk1"/>
                </a:solidFill>
                <a:latin typeface="Gill Sans" panose="020B0604020202020204" charset="0"/>
                <a:ea typeface="Calibri"/>
                <a:cs typeface="Calibri"/>
                <a:sym typeface="Calibri"/>
              </a:rPr>
              <a:t>Wishes for one’s future,</a:t>
            </a:r>
            <a:endParaRPr lang="en-US" dirty="0">
              <a:latin typeface="Gill Sans" panose="020B0604020202020204" charset="0"/>
            </a:endParaRPr>
          </a:p>
          <a:p>
            <a:pPr marL="457200" marR="0" lvl="1" indent="-107950"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dk1"/>
                </a:solidFill>
                <a:latin typeface="Gill Sans" panose="020B0604020202020204" charset="0"/>
                <a:ea typeface="Calibri"/>
                <a:cs typeface="Calibri"/>
                <a:sym typeface="Calibri"/>
              </a:rPr>
              <a:t>Residential decisions, </a:t>
            </a:r>
            <a:endParaRPr lang="en-US" dirty="0">
              <a:latin typeface="Gill Sans" panose="020B0604020202020204" charset="0"/>
            </a:endParaRPr>
          </a:p>
          <a:p>
            <a:pPr marL="457200" marR="0" lvl="1" indent="-107950"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dk1"/>
                </a:solidFill>
                <a:latin typeface="Gill Sans" panose="020B0604020202020204" charset="0"/>
                <a:ea typeface="Calibri"/>
                <a:cs typeface="Calibri"/>
                <a:sym typeface="Calibri"/>
              </a:rPr>
              <a:t>Financial considerations,</a:t>
            </a:r>
            <a:endParaRPr lang="en-US" dirty="0">
              <a:latin typeface="Gill Sans" panose="020B0604020202020204" charset="0"/>
            </a:endParaRPr>
          </a:p>
          <a:p>
            <a:pPr marL="457200" marR="0" lvl="1" indent="-107950"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dk1"/>
                </a:solidFill>
                <a:latin typeface="Gill Sans" panose="020B0604020202020204" charset="0"/>
                <a:ea typeface="Calibri"/>
                <a:cs typeface="Calibri"/>
                <a:sym typeface="Calibri"/>
              </a:rPr>
              <a:t>Occupational and recreational preferences,</a:t>
            </a:r>
            <a:endParaRPr lang="en-US" dirty="0">
              <a:latin typeface="Gill Sans" panose="020B0604020202020204" charset="0"/>
            </a:endParaRPr>
          </a:p>
          <a:p>
            <a:pPr marL="457200" marR="0" lvl="1" indent="-107950"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dk1"/>
                </a:solidFill>
                <a:latin typeface="Gill Sans" panose="020B0604020202020204" charset="0"/>
                <a:ea typeface="Calibri"/>
                <a:cs typeface="Calibri"/>
                <a:sym typeface="Calibri"/>
              </a:rPr>
              <a:t>Supportive measures to support daily living and life-course transitions,</a:t>
            </a:r>
            <a:endParaRPr lang="en-US" dirty="0">
              <a:latin typeface="Gill Sans" panose="020B0604020202020204" charset="0"/>
            </a:endParaRPr>
          </a:p>
          <a:p>
            <a:pPr marL="457200" marR="0" lvl="1" indent="-107950" algn="l" rtl="0">
              <a:lnSpc>
                <a:spcPct val="90000"/>
              </a:lnSpc>
              <a:spcBef>
                <a:spcPts val="500"/>
              </a:spcBef>
              <a:spcAft>
                <a:spcPts val="0"/>
              </a:spcAft>
              <a:buClr>
                <a:schemeClr val="dk1"/>
              </a:buClr>
              <a:buSzPct val="100000"/>
              <a:buFont typeface="Arial"/>
              <a:buChar char="・"/>
            </a:pPr>
            <a:r>
              <a:rPr lang="en-US" sz="1600" b="0" i="0" u="none" strike="noStrike" cap="none" dirty="0">
                <a:solidFill>
                  <a:schemeClr val="dk1"/>
                </a:solidFill>
                <a:latin typeface="Gill Sans" panose="020B0604020202020204" charset="0"/>
                <a:ea typeface="Calibri"/>
                <a:cs typeface="Calibri"/>
                <a:sym typeface="Calibri"/>
              </a:rPr>
              <a:t>Maintaining a social support network.</a:t>
            </a:r>
            <a:endParaRPr lang="en-US" dirty="0">
              <a:latin typeface="Gill Sans" panose="020B0604020202020204" charset="0"/>
            </a:endParaRPr>
          </a:p>
          <a:p>
            <a:pPr marL="457200" lvl="1" indent="-88582">
              <a:spcBef>
                <a:spcPts val="0"/>
              </a:spcBef>
              <a:buClr>
                <a:srgbClr val="485865"/>
              </a:buClr>
              <a:buSzPct val="100000"/>
              <a:buFont typeface="Arial"/>
              <a:buChar char="・"/>
            </a:pPr>
            <a:endParaRPr lang="en-US" dirty="0">
              <a:latin typeface="Gill Sans" panose="020B0604020202020204" charset="0"/>
            </a:endParaRPr>
          </a:p>
        </p:txBody>
      </p:sp>
      <p:sp>
        <p:nvSpPr>
          <p:cNvPr id="3" name="TextBox 2">
            <a:extLst>
              <a:ext uri="{FF2B5EF4-FFF2-40B4-BE49-F238E27FC236}">
                <a16:creationId xmlns:a16="http://schemas.microsoft.com/office/drawing/2014/main" id="{3797E1C4-D3C7-FC89-A416-923233F23F14}"/>
              </a:ext>
            </a:extLst>
          </p:cNvPr>
          <p:cNvSpPr txBox="1"/>
          <p:nvPr/>
        </p:nvSpPr>
        <p:spPr>
          <a:xfrm rot="10800000" flipV="1">
            <a:off x="1030514" y="5697212"/>
            <a:ext cx="8113486" cy="523220"/>
          </a:xfrm>
          <a:prstGeom prst="rect">
            <a:avLst/>
          </a:prstGeom>
          <a:noFill/>
        </p:spPr>
        <p:txBody>
          <a:bodyPr wrap="square">
            <a:spAutoFit/>
          </a:bodyPr>
          <a:lstStyle/>
          <a:p>
            <a:r>
              <a:rPr lang="en-US" dirty="0"/>
              <a:t>(The Arc Center for Future Planning, 2016; Church, Marsack-</a:t>
            </a:r>
            <a:r>
              <a:rPr lang="en-US" dirty="0" err="1"/>
              <a:t>Topolewski</a:t>
            </a:r>
            <a:r>
              <a:rPr lang="en-US" dirty="0"/>
              <a:t>, McGinley, &amp; </a:t>
            </a:r>
            <a:r>
              <a:rPr lang="en-US" dirty="0" err="1"/>
              <a:t>Knocke</a:t>
            </a:r>
            <a:r>
              <a:rPr lang="en-US" dirty="0"/>
              <a:t>, 2021).</a:t>
            </a:r>
          </a:p>
        </p:txBody>
      </p:sp>
    </p:spTree>
    <p:extLst>
      <p:ext uri="{BB962C8B-B14F-4D97-AF65-F5344CB8AC3E}">
        <p14:creationId xmlns:p14="http://schemas.microsoft.com/office/powerpoint/2010/main" val="677495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78C142-FF70-0601-F694-357E6BC7B768}"/>
              </a:ext>
            </a:extLst>
          </p:cNvPr>
          <p:cNvSpPr>
            <a:spLocks noGrp="1"/>
          </p:cNvSpPr>
          <p:nvPr>
            <p:ph type="title"/>
          </p:nvPr>
        </p:nvSpPr>
        <p:spPr/>
        <p:txBody>
          <a:bodyPr/>
          <a:lstStyle/>
          <a:p>
            <a:r>
              <a:rPr lang="en-US" dirty="0"/>
              <a:t>Consider  ALL Dimensions of Advance Care Planning</a:t>
            </a:r>
          </a:p>
        </p:txBody>
      </p:sp>
      <p:sp>
        <p:nvSpPr>
          <p:cNvPr id="5" name="Text Placeholder 4">
            <a:extLst>
              <a:ext uri="{FF2B5EF4-FFF2-40B4-BE49-F238E27FC236}">
                <a16:creationId xmlns:a16="http://schemas.microsoft.com/office/drawing/2014/main" id="{00EC7AE5-7740-A01E-D170-E4AA5F157F94}"/>
              </a:ext>
            </a:extLst>
          </p:cNvPr>
          <p:cNvSpPr>
            <a:spLocks noGrp="1"/>
          </p:cNvSpPr>
          <p:nvPr>
            <p:ph type="body" idx="1"/>
          </p:nvPr>
        </p:nvSpPr>
        <p:spPr/>
        <p:txBody>
          <a:bodyPr/>
          <a:lstStyle/>
          <a:p>
            <a:pPr marL="0" marR="0" lvl="0" indent="-88582" algn="l" rtl="0">
              <a:lnSpc>
                <a:spcPct val="100000"/>
              </a:lnSpc>
              <a:spcBef>
                <a:spcPts val="0"/>
              </a:spcBef>
              <a:spcAft>
                <a:spcPts val="0"/>
              </a:spcAft>
              <a:buClr>
                <a:srgbClr val="485865"/>
              </a:buClr>
              <a:buSzPct val="100000"/>
              <a:buFont typeface="Arial"/>
              <a:buChar char="・"/>
            </a:pPr>
            <a:r>
              <a:rPr lang="en-US" sz="1800" dirty="0">
                <a:solidFill>
                  <a:srgbClr val="485865"/>
                </a:solidFill>
                <a:latin typeface="Gill Sans" panose="020B0604020202020204" charset="0"/>
                <a:ea typeface="Calibri"/>
                <a:cs typeface="Calibri"/>
                <a:sym typeface="Calibri"/>
              </a:rPr>
              <a:t>State PCP documents should reflect ACP dimensions</a:t>
            </a:r>
          </a:p>
          <a:p>
            <a:pPr marL="457200" lvl="1" indent="-88582">
              <a:spcBef>
                <a:spcPts val="0"/>
              </a:spcBef>
              <a:buClr>
                <a:srgbClr val="485865"/>
              </a:buClr>
              <a:buSzPct val="100000"/>
              <a:buFont typeface="Arial"/>
              <a:buChar char="・"/>
            </a:pPr>
            <a:r>
              <a:rPr lang="en-US" dirty="0">
                <a:solidFill>
                  <a:srgbClr val="485865"/>
                </a:solidFill>
                <a:latin typeface="Gill Sans" panose="020B0604020202020204" charset="0"/>
                <a:cs typeface="Calibri"/>
                <a:sym typeface="Calibri"/>
              </a:rPr>
              <a:t>The following ACP dimensions should be included in PCP documents:</a:t>
            </a:r>
          </a:p>
          <a:p>
            <a:pPr marL="914400" lvl="2" indent="-88582">
              <a:spcBef>
                <a:spcPts val="0"/>
              </a:spcBef>
              <a:buClr>
                <a:srgbClr val="485865"/>
              </a:buClr>
              <a:buSzPct val="100000"/>
              <a:buFont typeface="Arial"/>
              <a:buChar char="・"/>
            </a:pPr>
            <a:r>
              <a:rPr lang="en-US" dirty="0">
                <a:latin typeface="Gill Sans" panose="020B0604020202020204" charset="0"/>
              </a:rPr>
              <a:t>Diagnosis / Prognosis</a:t>
            </a:r>
          </a:p>
          <a:p>
            <a:pPr marL="914400" lvl="2" indent="-88582">
              <a:spcBef>
                <a:spcPts val="0"/>
              </a:spcBef>
              <a:buClr>
                <a:srgbClr val="485865"/>
              </a:buClr>
              <a:buSzPct val="100000"/>
              <a:buFont typeface="Arial"/>
              <a:buChar char="・"/>
            </a:pPr>
            <a:r>
              <a:rPr lang="en-US" dirty="0">
                <a:latin typeface="Gill Sans" panose="020B0604020202020204" charset="0"/>
              </a:rPr>
              <a:t>Support needs</a:t>
            </a:r>
          </a:p>
          <a:p>
            <a:pPr marL="914400" lvl="2" indent="-88582">
              <a:spcBef>
                <a:spcPts val="0"/>
              </a:spcBef>
              <a:buClr>
                <a:srgbClr val="485865"/>
              </a:buClr>
              <a:buSzPct val="100000"/>
              <a:buFont typeface="Arial"/>
              <a:buChar char="・"/>
            </a:pPr>
            <a:r>
              <a:rPr lang="en-US" dirty="0">
                <a:latin typeface="Gill Sans" panose="020B0604020202020204" charset="0"/>
              </a:rPr>
              <a:t>Living arrangements</a:t>
            </a:r>
          </a:p>
          <a:p>
            <a:pPr marL="914400" lvl="2" indent="-88582">
              <a:spcBef>
                <a:spcPts val="0"/>
              </a:spcBef>
              <a:buClr>
                <a:srgbClr val="485865"/>
              </a:buClr>
              <a:buSzPct val="100000"/>
              <a:buFont typeface="Arial"/>
              <a:buChar char="・"/>
            </a:pPr>
            <a:r>
              <a:rPr lang="en-US" dirty="0">
                <a:latin typeface="Gill Sans" panose="020B0604020202020204" charset="0"/>
              </a:rPr>
              <a:t>Retirement</a:t>
            </a:r>
          </a:p>
          <a:p>
            <a:pPr marL="914400" lvl="2" indent="-88582">
              <a:spcBef>
                <a:spcPts val="0"/>
              </a:spcBef>
              <a:buClr>
                <a:srgbClr val="485865"/>
              </a:buClr>
              <a:buSzPct val="100000"/>
              <a:buFont typeface="Arial"/>
              <a:buChar char="・"/>
            </a:pPr>
            <a:r>
              <a:rPr lang="en-US" dirty="0">
                <a:latin typeface="Gill Sans" panose="020B0604020202020204" charset="0"/>
              </a:rPr>
              <a:t>Finances</a:t>
            </a:r>
          </a:p>
          <a:p>
            <a:pPr marL="914400" lvl="2" indent="-88582">
              <a:spcBef>
                <a:spcPts val="0"/>
              </a:spcBef>
              <a:buClr>
                <a:srgbClr val="485865"/>
              </a:buClr>
              <a:buSzPct val="100000"/>
              <a:buFont typeface="Arial"/>
              <a:buChar char="・"/>
            </a:pPr>
            <a:r>
              <a:rPr lang="en-US" dirty="0">
                <a:latin typeface="Gill Sans" panose="020B0604020202020204" charset="0"/>
              </a:rPr>
              <a:t>Burial Funds</a:t>
            </a:r>
          </a:p>
          <a:p>
            <a:pPr marL="914400" lvl="2" indent="-88582">
              <a:spcBef>
                <a:spcPts val="0"/>
              </a:spcBef>
              <a:buClr>
                <a:srgbClr val="485865"/>
              </a:buClr>
              <a:buSzPct val="100000"/>
              <a:buFont typeface="Arial"/>
              <a:buChar char="・"/>
            </a:pPr>
            <a:r>
              <a:rPr lang="en-US" dirty="0">
                <a:latin typeface="Gill Sans" panose="020B0604020202020204" charset="0"/>
              </a:rPr>
              <a:t>Funeral arrangements</a:t>
            </a:r>
          </a:p>
          <a:p>
            <a:pPr marL="914400" lvl="2" indent="-88582">
              <a:spcBef>
                <a:spcPts val="0"/>
              </a:spcBef>
              <a:buClr>
                <a:srgbClr val="485865"/>
              </a:buClr>
              <a:buSzPct val="100000"/>
              <a:buFont typeface="Arial"/>
              <a:buChar char="・"/>
            </a:pPr>
            <a:r>
              <a:rPr lang="en-US" dirty="0">
                <a:latin typeface="Gill Sans" panose="020B0604020202020204" charset="0"/>
              </a:rPr>
              <a:t>Decision making</a:t>
            </a:r>
          </a:p>
          <a:p>
            <a:pPr marL="914400" lvl="2" indent="-88582">
              <a:spcBef>
                <a:spcPts val="0"/>
              </a:spcBef>
              <a:buClr>
                <a:srgbClr val="485865"/>
              </a:buClr>
              <a:buSzPct val="100000"/>
              <a:buFont typeface="Arial"/>
              <a:buChar char="・"/>
            </a:pPr>
            <a:r>
              <a:rPr lang="en-US" dirty="0">
                <a:latin typeface="Gill Sans" panose="020B0604020202020204" charset="0"/>
              </a:rPr>
              <a:t>Guardianship</a:t>
            </a:r>
          </a:p>
          <a:p>
            <a:pPr marL="914400" lvl="2" indent="-88582">
              <a:spcBef>
                <a:spcPts val="0"/>
              </a:spcBef>
              <a:buClr>
                <a:srgbClr val="485865"/>
              </a:buClr>
              <a:buSzPct val="100000"/>
              <a:buFont typeface="Arial"/>
              <a:buChar char="・"/>
            </a:pPr>
            <a:r>
              <a:rPr lang="en-US" dirty="0">
                <a:latin typeface="Gill Sans" panose="020B0604020202020204" charset="0"/>
              </a:rPr>
              <a:t>Advance directives</a:t>
            </a:r>
          </a:p>
          <a:p>
            <a:pPr marL="914400" lvl="2" indent="-88582">
              <a:spcBef>
                <a:spcPts val="0"/>
              </a:spcBef>
              <a:buClr>
                <a:srgbClr val="485865"/>
              </a:buClr>
              <a:buSzPct val="100000"/>
              <a:buFont typeface="Arial"/>
              <a:buChar char="・"/>
            </a:pPr>
            <a:endParaRPr lang="en-US" dirty="0">
              <a:latin typeface="Gill Sans" panose="020B0604020202020204" charset="0"/>
            </a:endParaRPr>
          </a:p>
          <a:p>
            <a:pPr marL="825818" lvl="2" indent="0">
              <a:spcBef>
                <a:spcPts val="0"/>
              </a:spcBef>
              <a:buClr>
                <a:srgbClr val="485865"/>
              </a:buClr>
              <a:buSzPct val="100000"/>
              <a:buNone/>
            </a:pPr>
            <a:r>
              <a:rPr lang="en-US" dirty="0">
                <a:latin typeface="Gill Sans" panose="020B0604020202020204" charset="0"/>
              </a:rPr>
              <a:t>		(Church, Marsack-</a:t>
            </a:r>
            <a:r>
              <a:rPr lang="en-US" dirty="0" err="1">
                <a:latin typeface="Gill Sans" panose="020B0604020202020204" charset="0"/>
              </a:rPr>
              <a:t>Topolewski</a:t>
            </a:r>
            <a:r>
              <a:rPr lang="en-US" dirty="0">
                <a:latin typeface="Gill Sans" panose="020B0604020202020204" charset="0"/>
              </a:rPr>
              <a:t>, McGinley, &amp; </a:t>
            </a:r>
            <a:r>
              <a:rPr lang="en-US" dirty="0" err="1">
                <a:latin typeface="Gill Sans" panose="020B0604020202020204" charset="0"/>
              </a:rPr>
              <a:t>Knocke</a:t>
            </a:r>
            <a:r>
              <a:rPr lang="en-US" dirty="0">
                <a:latin typeface="Gill Sans" panose="020B0604020202020204" charset="0"/>
              </a:rPr>
              <a:t>, 2021)</a:t>
            </a:r>
          </a:p>
        </p:txBody>
      </p:sp>
      <p:pic>
        <p:nvPicPr>
          <p:cNvPr id="6" name="Picture 5">
            <a:extLst>
              <a:ext uri="{FF2B5EF4-FFF2-40B4-BE49-F238E27FC236}">
                <a16:creationId xmlns:a16="http://schemas.microsoft.com/office/drawing/2014/main" id="{41032953-FB04-A885-4EE4-A072EC5B64B6}"/>
              </a:ext>
            </a:extLst>
          </p:cNvPr>
          <p:cNvPicPr>
            <a:picLocks noChangeAspect="1"/>
          </p:cNvPicPr>
          <p:nvPr/>
        </p:nvPicPr>
        <p:blipFill>
          <a:blip r:embed="rId2"/>
          <a:stretch>
            <a:fillRect/>
          </a:stretch>
        </p:blipFill>
        <p:spPr>
          <a:xfrm>
            <a:off x="7736114" y="2751926"/>
            <a:ext cx="4034350" cy="2684604"/>
          </a:xfrm>
          <a:prstGeom prst="rect">
            <a:avLst/>
          </a:prstGeom>
        </p:spPr>
      </p:pic>
    </p:spTree>
    <p:extLst>
      <p:ext uri="{BB962C8B-B14F-4D97-AF65-F5344CB8AC3E}">
        <p14:creationId xmlns:p14="http://schemas.microsoft.com/office/powerpoint/2010/main" val="26734384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914743-A2AB-033F-CA39-7FC51A9F63B1}"/>
              </a:ext>
            </a:extLst>
          </p:cNvPr>
          <p:cNvPicPr>
            <a:picLocks noChangeAspect="1"/>
          </p:cNvPicPr>
          <p:nvPr/>
        </p:nvPicPr>
        <p:blipFill>
          <a:blip r:embed="rId2"/>
          <a:stretch>
            <a:fillRect/>
          </a:stretch>
        </p:blipFill>
        <p:spPr>
          <a:xfrm>
            <a:off x="6096000" y="1700634"/>
            <a:ext cx="5182049" cy="3456732"/>
          </a:xfrm>
          <a:prstGeom prst="rect">
            <a:avLst/>
          </a:prstGeom>
        </p:spPr>
      </p:pic>
      <p:sp>
        <p:nvSpPr>
          <p:cNvPr id="3" name="TextBox 2">
            <a:extLst>
              <a:ext uri="{FF2B5EF4-FFF2-40B4-BE49-F238E27FC236}">
                <a16:creationId xmlns:a16="http://schemas.microsoft.com/office/drawing/2014/main" id="{DD90387E-7A7F-0C8C-02FD-6C74F16D6E25}"/>
              </a:ext>
            </a:extLst>
          </p:cNvPr>
          <p:cNvSpPr txBox="1"/>
          <p:nvPr/>
        </p:nvSpPr>
        <p:spPr>
          <a:xfrm>
            <a:off x="913951" y="2293257"/>
            <a:ext cx="4194629" cy="2185214"/>
          </a:xfrm>
          <a:prstGeom prst="rect">
            <a:avLst/>
          </a:prstGeom>
          <a:noFill/>
        </p:spPr>
        <p:txBody>
          <a:bodyPr wrap="square" rtlCol="0">
            <a:spAutoFit/>
          </a:bodyPr>
          <a:lstStyle/>
          <a:p>
            <a:r>
              <a:rPr lang="en-US" sz="3200" dirty="0">
                <a:latin typeface="Gill Sans" panose="020B0604020202020204" charset="0"/>
              </a:rPr>
              <a:t>“A good death does </a:t>
            </a:r>
            <a:r>
              <a:rPr lang="en-US" sz="3200" dirty="0" err="1">
                <a:latin typeface="Gill Sans" panose="020B0604020202020204" charset="0"/>
              </a:rPr>
              <a:t>honour</a:t>
            </a:r>
            <a:r>
              <a:rPr lang="en-US" sz="3200" dirty="0">
                <a:latin typeface="Gill Sans" panose="020B0604020202020204" charset="0"/>
              </a:rPr>
              <a:t> to a whole life.”</a:t>
            </a:r>
          </a:p>
          <a:p>
            <a:endParaRPr lang="en-US" sz="2400" dirty="0">
              <a:latin typeface="Gill Sans" panose="020B0604020202020204" charset="0"/>
            </a:endParaRPr>
          </a:p>
          <a:p>
            <a:r>
              <a:rPr lang="en-US" sz="2400" dirty="0">
                <a:latin typeface="Gill Sans" panose="020B0604020202020204" charset="0"/>
              </a:rPr>
              <a:t>-Petrarch</a:t>
            </a:r>
          </a:p>
          <a:p>
            <a:r>
              <a:rPr lang="en-US" sz="2400" dirty="0">
                <a:latin typeface="Gill Sans" panose="020B0604020202020204" charset="0"/>
              </a:rPr>
              <a:t>Poet: Francesco </a:t>
            </a:r>
            <a:r>
              <a:rPr lang="en-US" sz="2400" dirty="0" err="1">
                <a:latin typeface="Gill Sans" panose="020B0604020202020204" charset="0"/>
              </a:rPr>
              <a:t>Petrarca</a:t>
            </a:r>
            <a:endParaRPr lang="en-US" sz="2400" dirty="0">
              <a:latin typeface="Gill Sans" panose="020B0604020202020204" charset="0"/>
            </a:endParaRPr>
          </a:p>
        </p:txBody>
      </p:sp>
    </p:spTree>
    <p:extLst>
      <p:ext uri="{BB962C8B-B14F-4D97-AF65-F5344CB8AC3E}">
        <p14:creationId xmlns:p14="http://schemas.microsoft.com/office/powerpoint/2010/main" val="1800547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FDBDC-79B4-E18A-71C2-E4A62F6DF1B1}"/>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02E5C92A-AF48-C5B2-5A00-F112BE0C8678}"/>
              </a:ext>
            </a:extLst>
          </p:cNvPr>
          <p:cNvSpPr>
            <a:spLocks noGrp="1"/>
          </p:cNvSpPr>
          <p:nvPr>
            <p:ph type="body" idx="1"/>
          </p:nvPr>
        </p:nvSpPr>
        <p:spPr>
          <a:xfrm>
            <a:off x="581192" y="2180496"/>
            <a:ext cx="11029615" cy="4568647"/>
          </a:xfrm>
        </p:spPr>
        <p:txBody>
          <a:bodyPr>
            <a:normAutofit fontScale="85000" lnSpcReduction="20000"/>
          </a:bodyPr>
          <a:lstStyle/>
          <a:p>
            <a:pPr marL="342900" lvl="0" indent="-342900" algn="l" rtl="0">
              <a:lnSpc>
                <a:spcPct val="100000"/>
              </a:lnSpc>
              <a:spcBef>
                <a:spcPts val="0"/>
              </a:spcBef>
              <a:spcAft>
                <a:spcPts val="0"/>
              </a:spcAft>
              <a:buClr>
                <a:srgbClr val="595959"/>
              </a:buClr>
              <a:buSzPct val="100000"/>
              <a:buFont typeface="Arial"/>
              <a:buChar char="•"/>
            </a:pPr>
            <a:r>
              <a:rPr lang="en-US" sz="1800" dirty="0">
                <a:solidFill>
                  <a:schemeClr val="tx1"/>
                </a:solidFill>
                <a:latin typeface="Gill Sans" panose="020B0604020202020204" charset="0"/>
                <a:cs typeface="Calibri" panose="020F0502020204030204" pitchFamily="34" charset="0"/>
                <a:sym typeface="Calibri"/>
              </a:rPr>
              <a:t>Acharya, K., Schindler, A., &amp; Heller, T. (2016) Aging: Demographics, trajectories and health system issues. In I. L. Rubin, J. Merrick, D. E. </a:t>
            </a:r>
            <a:r>
              <a:rPr lang="en-US" sz="1800" dirty="0" err="1">
                <a:solidFill>
                  <a:schemeClr val="tx1"/>
                </a:solidFill>
                <a:latin typeface="Gill Sans" panose="020B0604020202020204" charset="0"/>
                <a:cs typeface="Calibri" panose="020F0502020204030204" pitchFamily="34" charset="0"/>
                <a:sym typeface="Calibri"/>
              </a:rPr>
              <a:t>Greydanus</a:t>
            </a:r>
            <a:r>
              <a:rPr lang="en-US" sz="1800" dirty="0">
                <a:solidFill>
                  <a:schemeClr val="tx1"/>
                </a:solidFill>
                <a:latin typeface="Gill Sans" panose="020B0604020202020204" charset="0"/>
                <a:cs typeface="Calibri" panose="020F0502020204030204" pitchFamily="34" charset="0"/>
                <a:sym typeface="Calibri"/>
              </a:rPr>
              <a:t>, &amp; D. R. Patel (Eds.), Health care for people with intellectual and developmental disabilities across the lifespan (pp. 1423–1432). Springer International Publishing.</a:t>
            </a:r>
            <a:endParaRPr lang="en-US" sz="1800" dirty="0">
              <a:solidFill>
                <a:schemeClr val="tx1"/>
              </a:solidFill>
              <a:latin typeface="Gill Sans" panose="020B0604020202020204" charset="0"/>
              <a:cs typeface="Calibri" panose="020F0502020204030204" pitchFamily="34" charset="0"/>
            </a:endParaRPr>
          </a:p>
          <a:p>
            <a:pPr marL="342900" lvl="0" indent="-342900" algn="l" rtl="0">
              <a:lnSpc>
                <a:spcPct val="100000"/>
              </a:lnSpc>
              <a:spcBef>
                <a:spcPts val="1000"/>
              </a:spcBef>
              <a:spcAft>
                <a:spcPts val="0"/>
              </a:spcAft>
              <a:buClr>
                <a:srgbClr val="595959"/>
              </a:buClr>
              <a:buSzPct val="100000"/>
              <a:buFont typeface="Arial"/>
              <a:buChar char="•"/>
            </a:pPr>
            <a:r>
              <a:rPr lang="en-US" sz="1800" dirty="0">
                <a:solidFill>
                  <a:schemeClr val="tx1"/>
                </a:solidFill>
                <a:latin typeface="Gill Sans" panose="020B0604020202020204" charset="0"/>
                <a:cs typeface="Calibri" panose="020F0502020204030204" pitchFamily="34" charset="0"/>
              </a:rPr>
              <a:t>ACP Decisions. 19 Evidence-based benefits of advance care planning. Retrieved from https://www.acpdecisions.org/19-evidence-based-benefits-of-advance-care-planning/</a:t>
            </a:r>
          </a:p>
          <a:p>
            <a:pPr marL="342900" lvl="0" indent="-342900" algn="l" rtl="0">
              <a:lnSpc>
                <a:spcPct val="100000"/>
              </a:lnSpc>
              <a:spcBef>
                <a:spcPts val="1000"/>
              </a:spcBef>
              <a:spcAft>
                <a:spcPts val="0"/>
              </a:spcAft>
              <a:buClr>
                <a:srgbClr val="595959"/>
              </a:buClr>
              <a:buSzPct val="100000"/>
              <a:buFont typeface="Arial"/>
              <a:buChar char="•"/>
            </a:pPr>
            <a:r>
              <a:rPr lang="en-US" sz="1800" dirty="0" err="1">
                <a:solidFill>
                  <a:schemeClr val="tx1"/>
                </a:solidFill>
                <a:latin typeface="Gill Sans" panose="020B0604020202020204" charset="0"/>
                <a:cs typeface="Calibri" panose="020F0502020204030204" pitchFamily="34" charset="0"/>
              </a:rPr>
              <a:t>Bigby</a:t>
            </a:r>
            <a:r>
              <a:rPr lang="en-US" sz="1800" dirty="0">
                <a:solidFill>
                  <a:schemeClr val="tx1"/>
                </a:solidFill>
                <a:latin typeface="Gill Sans" panose="020B0604020202020204" charset="0"/>
                <a:cs typeface="Calibri" panose="020F0502020204030204" pitchFamily="34" charset="0"/>
              </a:rPr>
              <a:t>, C., Webber, R., &amp; Bowers, B. (2015). Sibling roles in the lives of older group home residents with intellectual disability: Working with staff to safeguard wellbeing. Australian Social Work, 68(4), 453–568. https://doi.org/ 10.1080/0312407X.2014.950678</a:t>
            </a:r>
          </a:p>
          <a:p>
            <a:pPr marL="342900" lvl="0" indent="-342900" algn="l" rtl="0">
              <a:lnSpc>
                <a:spcPct val="100000"/>
              </a:lnSpc>
              <a:spcBef>
                <a:spcPts val="1000"/>
              </a:spcBef>
              <a:spcAft>
                <a:spcPts val="0"/>
              </a:spcAft>
              <a:buClr>
                <a:srgbClr val="595959"/>
              </a:buClr>
              <a:buSzPct val="100000"/>
              <a:buFont typeface="Arial"/>
              <a:buChar char="•"/>
            </a:pPr>
            <a:r>
              <a:rPr lang="en-US" sz="1800" dirty="0" err="1">
                <a:solidFill>
                  <a:schemeClr val="tx1"/>
                </a:solidFill>
                <a:latin typeface="Gill Sans" panose="020B0604020202020204" charset="0"/>
                <a:cs typeface="Calibri" panose="020F0502020204030204" pitchFamily="34" charset="0"/>
              </a:rPr>
              <a:t>Carr</a:t>
            </a:r>
            <a:r>
              <a:rPr lang="en-US" sz="1800" dirty="0">
                <a:solidFill>
                  <a:schemeClr val="tx1"/>
                </a:solidFill>
                <a:latin typeface="Gill Sans" panose="020B0604020202020204" charset="0"/>
                <a:cs typeface="Calibri" panose="020F0502020204030204" pitchFamily="34" charset="0"/>
              </a:rPr>
              <a:t>, D., &amp; Luth, E. A. (2017). Advance care planning: Contemporary issues and future directions. Innovation in Aging, 1(1), 1–10. https://doi.org/10.1093/geroni/igx012</a:t>
            </a:r>
          </a:p>
          <a:p>
            <a:pPr marL="342900" lvl="0" indent="-342900" algn="l" rtl="0">
              <a:lnSpc>
                <a:spcPct val="100000"/>
              </a:lnSpc>
              <a:spcBef>
                <a:spcPts val="1000"/>
              </a:spcBef>
              <a:spcAft>
                <a:spcPts val="0"/>
              </a:spcAft>
              <a:buClr>
                <a:srgbClr val="595959"/>
              </a:buClr>
              <a:buSzPct val="100000"/>
              <a:buFont typeface="Arial"/>
              <a:buChar char="•"/>
            </a:pPr>
            <a:r>
              <a:rPr lang="en-US" sz="1800" b="0" i="0" dirty="0">
                <a:solidFill>
                  <a:srgbClr val="222222"/>
                </a:solidFill>
                <a:effectLst/>
                <a:latin typeface="Gill Sans" panose="020B0604020202020204" charset="0"/>
                <a:cs typeface="Calibri" panose="020F0502020204030204" pitchFamily="34" charset="0"/>
              </a:rPr>
              <a:t>Cheung, J. T., Au, D., Ip, A. H., Chan, J., Ng, K., Cheung, L., ... &amp; Woo, J. (2020). Barriers to advance care planning: a qualitative study of seriously ill Chinese patients and their families. </a:t>
            </a:r>
            <a:r>
              <a:rPr lang="en-US" sz="1800" b="0" i="1" dirty="0">
                <a:solidFill>
                  <a:srgbClr val="222222"/>
                </a:solidFill>
                <a:effectLst/>
                <a:latin typeface="Gill Sans" panose="020B0604020202020204" charset="0"/>
                <a:cs typeface="Calibri" panose="020F0502020204030204" pitchFamily="34" charset="0"/>
              </a:rPr>
              <a:t>BMC palliative care</a:t>
            </a:r>
            <a:r>
              <a:rPr lang="en-US" sz="1800" b="0" i="0" dirty="0">
                <a:solidFill>
                  <a:srgbClr val="222222"/>
                </a:solidFill>
                <a:effectLst/>
                <a:latin typeface="Gill Sans" panose="020B0604020202020204" charset="0"/>
                <a:cs typeface="Calibri" panose="020F0502020204030204" pitchFamily="34" charset="0"/>
              </a:rPr>
              <a:t>, </a:t>
            </a:r>
            <a:r>
              <a:rPr lang="en-US" sz="1800" b="0" i="1" dirty="0">
                <a:solidFill>
                  <a:srgbClr val="222222"/>
                </a:solidFill>
                <a:effectLst/>
                <a:latin typeface="Gill Sans" panose="020B0604020202020204" charset="0"/>
                <a:cs typeface="Calibri" panose="020F0502020204030204" pitchFamily="34" charset="0"/>
              </a:rPr>
              <a:t>19</a:t>
            </a:r>
            <a:r>
              <a:rPr lang="en-US" sz="1800" b="0" i="0" dirty="0">
                <a:solidFill>
                  <a:srgbClr val="222222"/>
                </a:solidFill>
                <a:effectLst/>
                <a:latin typeface="Gill Sans" panose="020B0604020202020204" charset="0"/>
                <a:cs typeface="Calibri" panose="020F0502020204030204" pitchFamily="34" charset="0"/>
              </a:rPr>
              <a:t>(1), 1-9. </a:t>
            </a:r>
          </a:p>
          <a:p>
            <a:pPr marL="342900" lvl="0" indent="-342900" algn="l" rtl="0">
              <a:lnSpc>
                <a:spcPct val="100000"/>
              </a:lnSpc>
              <a:spcBef>
                <a:spcPts val="1000"/>
              </a:spcBef>
              <a:spcAft>
                <a:spcPts val="0"/>
              </a:spcAft>
              <a:buClr>
                <a:srgbClr val="595959"/>
              </a:buClr>
              <a:buSzPct val="100000"/>
              <a:buFont typeface="Arial"/>
              <a:buChar char="•"/>
            </a:pPr>
            <a:r>
              <a:rPr lang="en-US" sz="1800" dirty="0">
                <a:solidFill>
                  <a:schemeClr val="tx1"/>
                </a:solidFill>
                <a:latin typeface="Gill Sans" panose="020B0604020202020204" charset="0"/>
                <a:cs typeface="Calibri" panose="020F0502020204030204" pitchFamily="34" charset="0"/>
                <a:sym typeface="Calibri"/>
              </a:rPr>
              <a:t>Church, H. L., Marsack-</a:t>
            </a:r>
            <a:r>
              <a:rPr lang="en-US" sz="1800" dirty="0" err="1">
                <a:solidFill>
                  <a:schemeClr val="tx1"/>
                </a:solidFill>
                <a:latin typeface="Gill Sans" panose="020B0604020202020204" charset="0"/>
                <a:cs typeface="Calibri" panose="020F0502020204030204" pitchFamily="34" charset="0"/>
                <a:sym typeface="Calibri"/>
              </a:rPr>
              <a:t>Topolewski</a:t>
            </a:r>
            <a:r>
              <a:rPr lang="en-US" sz="1800" dirty="0">
                <a:solidFill>
                  <a:schemeClr val="tx1"/>
                </a:solidFill>
                <a:latin typeface="Gill Sans" panose="020B0604020202020204" charset="0"/>
                <a:cs typeface="Calibri" panose="020F0502020204030204" pitchFamily="34" charset="0"/>
                <a:sym typeface="Calibri"/>
              </a:rPr>
              <a:t>, C., McGinley, J. M., &amp; </a:t>
            </a:r>
            <a:r>
              <a:rPr lang="en-US" sz="1800" dirty="0" err="1">
                <a:solidFill>
                  <a:schemeClr val="tx1"/>
                </a:solidFill>
                <a:latin typeface="Gill Sans" panose="020B0604020202020204" charset="0"/>
                <a:cs typeface="Calibri" panose="020F0502020204030204" pitchFamily="34" charset="0"/>
                <a:sym typeface="Calibri"/>
              </a:rPr>
              <a:t>Knoke</a:t>
            </a:r>
            <a:r>
              <a:rPr lang="en-US" sz="1800" dirty="0">
                <a:solidFill>
                  <a:schemeClr val="tx1"/>
                </a:solidFill>
                <a:latin typeface="Gill Sans" panose="020B0604020202020204" charset="0"/>
                <a:cs typeface="Calibri" panose="020F0502020204030204" pitchFamily="34" charset="0"/>
                <a:sym typeface="Calibri"/>
              </a:rPr>
              <a:t>, V. (2021). Advance Care Planning Within Individualized Care Plans: A Component of Emergency Preparedness. </a:t>
            </a:r>
            <a:r>
              <a:rPr lang="en-US" sz="1800" i="1" dirty="0">
                <a:solidFill>
                  <a:schemeClr val="tx1"/>
                </a:solidFill>
                <a:latin typeface="Gill Sans" panose="020B0604020202020204" charset="0"/>
                <a:cs typeface="Calibri" panose="020F0502020204030204" pitchFamily="34" charset="0"/>
                <a:sym typeface="Calibri"/>
              </a:rPr>
              <a:t>Developmental Disabilities Network Journal</a:t>
            </a:r>
            <a:r>
              <a:rPr lang="en-US" sz="1800" dirty="0">
                <a:solidFill>
                  <a:schemeClr val="tx1"/>
                </a:solidFill>
                <a:latin typeface="Gill Sans" panose="020B0604020202020204" charset="0"/>
                <a:cs typeface="Calibri" panose="020F0502020204030204" pitchFamily="34" charset="0"/>
                <a:sym typeface="Calibri"/>
              </a:rPr>
              <a:t>, </a:t>
            </a:r>
            <a:r>
              <a:rPr lang="en-US" sz="1800" i="1" dirty="0">
                <a:solidFill>
                  <a:schemeClr val="tx1"/>
                </a:solidFill>
                <a:latin typeface="Gill Sans" panose="020B0604020202020204" charset="0"/>
                <a:cs typeface="Calibri" panose="020F0502020204030204" pitchFamily="34" charset="0"/>
                <a:sym typeface="Calibri"/>
              </a:rPr>
              <a:t>2</a:t>
            </a:r>
            <a:r>
              <a:rPr lang="en-US" sz="1800" dirty="0">
                <a:solidFill>
                  <a:schemeClr val="tx1"/>
                </a:solidFill>
                <a:latin typeface="Gill Sans" panose="020B0604020202020204" charset="0"/>
                <a:cs typeface="Calibri" panose="020F0502020204030204" pitchFamily="34" charset="0"/>
                <a:sym typeface="Calibri"/>
              </a:rPr>
              <a:t>(1), 3.</a:t>
            </a:r>
            <a:endParaRPr lang="en-US" sz="1800" dirty="0">
              <a:solidFill>
                <a:schemeClr val="tx1"/>
              </a:solidFill>
              <a:latin typeface="Gill Sans" panose="020B0604020202020204" charset="0"/>
              <a:cs typeface="Calibri" panose="020F0502020204030204" pitchFamily="34" charset="0"/>
            </a:endParaRPr>
          </a:p>
          <a:p>
            <a:pPr marL="342900" lvl="0" indent="-342900" algn="l" rtl="0">
              <a:lnSpc>
                <a:spcPct val="100000"/>
              </a:lnSpc>
              <a:spcBef>
                <a:spcPts val="1000"/>
              </a:spcBef>
              <a:spcAft>
                <a:spcPts val="0"/>
              </a:spcAft>
              <a:buClr>
                <a:srgbClr val="595959"/>
              </a:buClr>
              <a:buSzPct val="100000"/>
              <a:buFont typeface="Arial"/>
              <a:buChar char="•"/>
            </a:pPr>
            <a:r>
              <a:rPr lang="en-US" sz="1800" dirty="0">
                <a:solidFill>
                  <a:schemeClr val="tx1"/>
                </a:solidFill>
                <a:latin typeface="Gill Sans" panose="020B0604020202020204" charset="0"/>
                <a:cs typeface="Calibri" panose="020F0502020204030204" pitchFamily="34" charset="0"/>
              </a:rPr>
              <a:t>Heller, T., Scott, H., &amp; Janicki, M. P. (2017). Caregiving and intellectual and developmental disabilities and dementia: Report of the pre-summit workgroup on caregiving and intellectual and developmental disabilities. https://aadmd.org/ sites/default/files/Presummit%20on%20IDD% 20Brief-FINAL80 120 17a.pdf</a:t>
            </a:r>
          </a:p>
          <a:p>
            <a:pPr marL="342900" lvl="0" indent="-342900" algn="l" rtl="0">
              <a:lnSpc>
                <a:spcPct val="100000"/>
              </a:lnSpc>
              <a:spcBef>
                <a:spcPts val="1000"/>
              </a:spcBef>
              <a:spcAft>
                <a:spcPts val="0"/>
              </a:spcAft>
              <a:buClr>
                <a:srgbClr val="595959"/>
              </a:buClr>
              <a:buSzPct val="100000"/>
              <a:buFont typeface="Arial"/>
              <a:buChar char="•"/>
            </a:pPr>
            <a:r>
              <a:rPr lang="en-US" sz="1800" b="0" i="0" dirty="0">
                <a:solidFill>
                  <a:schemeClr val="tx1"/>
                </a:solidFill>
                <a:effectLst/>
                <a:latin typeface="Gill Sans" panose="020B0604020202020204" charset="0"/>
                <a:cs typeface="Calibri" panose="020F0502020204030204" pitchFamily="34" charset="0"/>
              </a:rPr>
              <a:t>Lee, C. E., Burke, M. M., &amp; </a:t>
            </a:r>
            <a:r>
              <a:rPr lang="en-US" sz="1800" b="0" i="0" dirty="0" err="1">
                <a:solidFill>
                  <a:schemeClr val="tx1"/>
                </a:solidFill>
                <a:effectLst/>
                <a:latin typeface="Gill Sans" panose="020B0604020202020204" charset="0"/>
                <a:cs typeface="Calibri" panose="020F0502020204030204" pitchFamily="34" charset="0"/>
              </a:rPr>
              <a:t>Stelter</a:t>
            </a:r>
            <a:r>
              <a:rPr lang="en-US" sz="1800" b="0" i="0" dirty="0">
                <a:solidFill>
                  <a:schemeClr val="tx1"/>
                </a:solidFill>
                <a:effectLst/>
                <a:latin typeface="Gill Sans" panose="020B0604020202020204" charset="0"/>
                <a:cs typeface="Calibri" panose="020F0502020204030204" pitchFamily="34" charset="0"/>
              </a:rPr>
              <a:t>, C. R. (2019). Exploring the perspectives of parents and siblings toward future planning for individuals with intellectual and developmental disabilities. </a:t>
            </a:r>
            <a:r>
              <a:rPr lang="en-US" sz="1800" b="0" i="1" dirty="0">
                <a:solidFill>
                  <a:schemeClr val="tx1"/>
                </a:solidFill>
                <a:effectLst/>
                <a:latin typeface="Gill Sans" panose="020B0604020202020204" charset="0"/>
                <a:cs typeface="Calibri" panose="020F0502020204030204" pitchFamily="34" charset="0"/>
              </a:rPr>
              <a:t>Intellectual and developmental disabilities</a:t>
            </a:r>
            <a:r>
              <a:rPr lang="en-US" sz="1800" b="0" i="0" dirty="0">
                <a:solidFill>
                  <a:schemeClr val="tx1"/>
                </a:solidFill>
                <a:effectLst/>
                <a:latin typeface="Gill Sans" panose="020B0604020202020204" charset="0"/>
                <a:cs typeface="Calibri" panose="020F0502020204030204" pitchFamily="34" charset="0"/>
              </a:rPr>
              <a:t>, </a:t>
            </a:r>
            <a:r>
              <a:rPr lang="en-US" sz="1800" b="0" i="1" dirty="0">
                <a:solidFill>
                  <a:schemeClr val="tx1"/>
                </a:solidFill>
                <a:effectLst/>
                <a:latin typeface="Gill Sans" panose="020B0604020202020204" charset="0"/>
                <a:cs typeface="Calibri" panose="020F0502020204030204" pitchFamily="34" charset="0"/>
              </a:rPr>
              <a:t>57</a:t>
            </a:r>
            <a:r>
              <a:rPr lang="en-US" sz="1800" b="0" i="0" dirty="0">
                <a:solidFill>
                  <a:schemeClr val="tx1"/>
                </a:solidFill>
                <a:effectLst/>
                <a:latin typeface="Gill Sans" panose="020B0604020202020204" charset="0"/>
                <a:cs typeface="Calibri" panose="020F0502020204030204" pitchFamily="34" charset="0"/>
              </a:rPr>
              <a:t>(3), 198-211. </a:t>
            </a:r>
          </a:p>
          <a:p>
            <a:endParaRPr lang="en-US" dirty="0"/>
          </a:p>
        </p:txBody>
      </p:sp>
    </p:spTree>
    <p:extLst>
      <p:ext uri="{BB962C8B-B14F-4D97-AF65-F5344CB8AC3E}">
        <p14:creationId xmlns:p14="http://schemas.microsoft.com/office/powerpoint/2010/main" val="32008246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FDBDC-79B4-E18A-71C2-E4A62F6DF1B1}"/>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02E5C92A-AF48-C5B2-5A00-F112BE0C8678}"/>
              </a:ext>
            </a:extLst>
          </p:cNvPr>
          <p:cNvSpPr>
            <a:spLocks noGrp="1"/>
          </p:cNvSpPr>
          <p:nvPr>
            <p:ph type="body" idx="1"/>
          </p:nvPr>
        </p:nvSpPr>
        <p:spPr>
          <a:xfrm>
            <a:off x="581192" y="2180496"/>
            <a:ext cx="11029615" cy="4539618"/>
          </a:xfrm>
        </p:spPr>
        <p:txBody>
          <a:bodyPr>
            <a:normAutofit fontScale="85000" lnSpcReduction="20000"/>
          </a:bodyPr>
          <a:lstStyle/>
          <a:p>
            <a:pPr marL="342900" lvl="0" indent="-342900" algn="l" rtl="0">
              <a:lnSpc>
                <a:spcPct val="100000"/>
              </a:lnSpc>
              <a:spcBef>
                <a:spcPts val="1000"/>
              </a:spcBef>
              <a:spcAft>
                <a:spcPts val="0"/>
              </a:spcAft>
              <a:buClr>
                <a:srgbClr val="595959"/>
              </a:buClr>
              <a:buSzPct val="100000"/>
              <a:buFont typeface="Arial"/>
              <a:buChar char="•"/>
            </a:pPr>
            <a:r>
              <a:rPr lang="en-US" sz="1800" dirty="0">
                <a:solidFill>
                  <a:schemeClr val="tx1"/>
                </a:solidFill>
                <a:latin typeface="Gill Sans" panose="020B0604020202020204" charset="0"/>
                <a:ea typeface="Calibri"/>
                <a:cs typeface="Calibri"/>
                <a:sym typeface="Calibri"/>
              </a:rPr>
              <a:t>Lougheed, D. C. (2019). Approach to providing care for adults with intellectual and developmental disabilities. </a:t>
            </a:r>
            <a:r>
              <a:rPr lang="en-US" sz="1800" i="1" dirty="0">
                <a:solidFill>
                  <a:schemeClr val="tx1"/>
                </a:solidFill>
                <a:latin typeface="Gill Sans" panose="020B0604020202020204" charset="0"/>
                <a:ea typeface="Calibri"/>
                <a:cs typeface="Calibri"/>
                <a:sym typeface="Calibri"/>
              </a:rPr>
              <a:t>Canadian Family Physician, 65</a:t>
            </a:r>
            <a:r>
              <a:rPr lang="en-US" sz="1800" dirty="0">
                <a:solidFill>
                  <a:schemeClr val="tx1"/>
                </a:solidFill>
                <a:latin typeface="Gill Sans" panose="020B0604020202020204" charset="0"/>
                <a:ea typeface="Calibri"/>
                <a:cs typeface="Calibri"/>
                <a:sym typeface="Calibri"/>
              </a:rPr>
              <a:t>(Supp 1), S14-18.</a:t>
            </a:r>
          </a:p>
          <a:p>
            <a:pPr marL="342900" lvl="0" indent="-342900" algn="l" rtl="0">
              <a:lnSpc>
                <a:spcPct val="100000"/>
              </a:lnSpc>
              <a:spcBef>
                <a:spcPts val="1000"/>
              </a:spcBef>
              <a:spcAft>
                <a:spcPts val="0"/>
              </a:spcAft>
              <a:buClr>
                <a:srgbClr val="595959"/>
              </a:buClr>
              <a:buSzPct val="100000"/>
              <a:buFont typeface="Arial"/>
              <a:buChar char="•"/>
            </a:pPr>
            <a:r>
              <a:rPr lang="en-US" sz="1800" dirty="0">
                <a:solidFill>
                  <a:schemeClr val="tx1"/>
                </a:solidFill>
                <a:latin typeface="Gill Sans" panose="020B0604020202020204" charset="0"/>
                <a:ea typeface="Calibri"/>
                <a:cs typeface="Calibri"/>
                <a:sym typeface="Calibri"/>
              </a:rPr>
              <a:t>Marsack-</a:t>
            </a:r>
            <a:r>
              <a:rPr lang="en-US" sz="1800" dirty="0" err="1">
                <a:solidFill>
                  <a:schemeClr val="tx1"/>
                </a:solidFill>
                <a:latin typeface="Gill Sans" panose="020B0604020202020204" charset="0"/>
                <a:ea typeface="Calibri"/>
                <a:cs typeface="Calibri"/>
                <a:sym typeface="Calibri"/>
              </a:rPr>
              <a:t>Topolewski</a:t>
            </a:r>
            <a:r>
              <a:rPr lang="en-US" sz="1800" dirty="0">
                <a:solidFill>
                  <a:schemeClr val="tx1"/>
                </a:solidFill>
                <a:latin typeface="Gill Sans" panose="020B0604020202020204" charset="0"/>
                <a:ea typeface="Calibri"/>
                <a:cs typeface="Calibri"/>
                <a:sym typeface="Calibri"/>
              </a:rPr>
              <a:t>, C. N., &amp; Graves, J. M. (2020). “I worry about his future!” Challenges to future planning for adult children with ASD. </a:t>
            </a:r>
            <a:r>
              <a:rPr lang="en-US" sz="1800" i="1" dirty="0">
                <a:solidFill>
                  <a:schemeClr val="tx1"/>
                </a:solidFill>
                <a:latin typeface="Gill Sans" panose="020B0604020202020204" charset="0"/>
                <a:ea typeface="Calibri"/>
                <a:cs typeface="Calibri"/>
                <a:sym typeface="Calibri"/>
              </a:rPr>
              <a:t>Journal of Family Social Work</a:t>
            </a:r>
            <a:r>
              <a:rPr lang="en-US" sz="1800" dirty="0">
                <a:solidFill>
                  <a:schemeClr val="tx1"/>
                </a:solidFill>
                <a:latin typeface="Gill Sans" panose="020B0604020202020204" charset="0"/>
                <a:ea typeface="Calibri"/>
                <a:cs typeface="Calibri"/>
                <a:sym typeface="Calibri"/>
              </a:rPr>
              <a:t>, </a:t>
            </a:r>
            <a:r>
              <a:rPr lang="en-US" sz="1800" i="1" dirty="0">
                <a:solidFill>
                  <a:schemeClr val="tx1"/>
                </a:solidFill>
                <a:latin typeface="Gill Sans" panose="020B0604020202020204" charset="0"/>
                <a:ea typeface="Calibri"/>
                <a:cs typeface="Calibri"/>
                <a:sym typeface="Calibri"/>
              </a:rPr>
              <a:t>23</a:t>
            </a:r>
            <a:r>
              <a:rPr lang="en-US" sz="1800" dirty="0">
                <a:solidFill>
                  <a:schemeClr val="tx1"/>
                </a:solidFill>
                <a:latin typeface="Gill Sans" panose="020B0604020202020204" charset="0"/>
                <a:ea typeface="Calibri"/>
                <a:cs typeface="Calibri"/>
                <a:sym typeface="Calibri"/>
              </a:rPr>
              <a:t>(1), 71-85. </a:t>
            </a:r>
            <a:endParaRPr lang="en-US" sz="1800" dirty="0">
              <a:solidFill>
                <a:schemeClr val="tx1"/>
              </a:solidFill>
              <a:latin typeface="Gill Sans" panose="020B0604020202020204" charset="0"/>
            </a:endParaRPr>
          </a:p>
          <a:p>
            <a:pPr marL="342900" lvl="0" indent="-342900" algn="l" rtl="0">
              <a:lnSpc>
                <a:spcPct val="100000"/>
              </a:lnSpc>
              <a:spcBef>
                <a:spcPts val="1000"/>
              </a:spcBef>
              <a:spcAft>
                <a:spcPts val="0"/>
              </a:spcAft>
              <a:buClr>
                <a:srgbClr val="595959"/>
              </a:buClr>
              <a:buSzPct val="100000"/>
              <a:buFont typeface="Arial"/>
              <a:buChar char="•"/>
            </a:pPr>
            <a:r>
              <a:rPr lang="en-US" sz="1800" b="0" i="0" dirty="0">
                <a:solidFill>
                  <a:srgbClr val="222222"/>
                </a:solidFill>
                <a:effectLst/>
                <a:latin typeface="Gill Sans" panose="020B0604020202020204" charset="0"/>
                <a:cs typeface="Calibri" panose="020F0502020204030204" pitchFamily="34" charset="0"/>
              </a:rPr>
              <a:t>McGinley, J., Marsack-</a:t>
            </a:r>
            <a:r>
              <a:rPr lang="en-US" sz="1800" b="0" i="0" dirty="0" err="1">
                <a:solidFill>
                  <a:srgbClr val="222222"/>
                </a:solidFill>
                <a:effectLst/>
                <a:latin typeface="Gill Sans" panose="020B0604020202020204" charset="0"/>
                <a:cs typeface="Calibri" panose="020F0502020204030204" pitchFamily="34" charset="0"/>
              </a:rPr>
              <a:t>Topolewski</a:t>
            </a:r>
            <a:r>
              <a:rPr lang="en-US" sz="1800" b="0" i="0" dirty="0">
                <a:solidFill>
                  <a:srgbClr val="222222"/>
                </a:solidFill>
                <a:effectLst/>
                <a:latin typeface="Gill Sans" panose="020B0604020202020204" charset="0"/>
                <a:cs typeface="Calibri" panose="020F0502020204030204" pitchFamily="34" charset="0"/>
              </a:rPr>
              <a:t>, C. N., Church, H. L., &amp; </a:t>
            </a:r>
            <a:r>
              <a:rPr lang="en-US" sz="1800" b="0" i="0" dirty="0" err="1">
                <a:solidFill>
                  <a:srgbClr val="222222"/>
                </a:solidFill>
                <a:effectLst/>
                <a:latin typeface="Gill Sans" panose="020B0604020202020204" charset="0"/>
                <a:cs typeface="Calibri" panose="020F0502020204030204" pitchFamily="34" charset="0"/>
              </a:rPr>
              <a:t>Knoke</a:t>
            </a:r>
            <a:r>
              <a:rPr lang="en-US" sz="1800" b="0" i="0" dirty="0">
                <a:solidFill>
                  <a:srgbClr val="222222"/>
                </a:solidFill>
                <a:effectLst/>
                <a:latin typeface="Gill Sans" panose="020B0604020202020204" charset="0"/>
                <a:cs typeface="Calibri" panose="020F0502020204030204" pitchFamily="34" charset="0"/>
              </a:rPr>
              <a:t>, V. (2021). Advance care planning for individuals with intellectual and Developmental Disabilities: A State-by-State content analysis of person-centered service plans. </a:t>
            </a:r>
            <a:r>
              <a:rPr lang="en-US" sz="1800" b="0" i="1" dirty="0">
                <a:solidFill>
                  <a:srgbClr val="222222"/>
                </a:solidFill>
                <a:effectLst/>
                <a:latin typeface="Gill Sans" panose="020B0604020202020204" charset="0"/>
                <a:cs typeface="Calibri" panose="020F0502020204030204" pitchFamily="34" charset="0"/>
              </a:rPr>
              <a:t>Intellectual and Developmental Disabilities</a:t>
            </a:r>
            <a:r>
              <a:rPr lang="en-US" sz="1800" b="0" i="0" dirty="0">
                <a:solidFill>
                  <a:srgbClr val="222222"/>
                </a:solidFill>
                <a:effectLst/>
                <a:latin typeface="Gill Sans" panose="020B0604020202020204" charset="0"/>
                <a:cs typeface="Calibri" panose="020F0502020204030204" pitchFamily="34" charset="0"/>
              </a:rPr>
              <a:t>, </a:t>
            </a:r>
            <a:r>
              <a:rPr lang="en-US" sz="1800" b="0" i="1" dirty="0">
                <a:solidFill>
                  <a:srgbClr val="222222"/>
                </a:solidFill>
                <a:effectLst/>
                <a:latin typeface="Gill Sans" panose="020B0604020202020204" charset="0"/>
                <a:cs typeface="Calibri" panose="020F0502020204030204" pitchFamily="34" charset="0"/>
              </a:rPr>
              <a:t>59</a:t>
            </a:r>
            <a:r>
              <a:rPr lang="en-US" sz="1800" b="0" i="0" dirty="0">
                <a:solidFill>
                  <a:srgbClr val="222222"/>
                </a:solidFill>
                <a:effectLst/>
                <a:latin typeface="Gill Sans" panose="020B0604020202020204" charset="0"/>
                <a:cs typeface="Calibri" panose="020F0502020204030204" pitchFamily="34" charset="0"/>
              </a:rPr>
              <a:t>(4), 352-364. </a:t>
            </a:r>
          </a:p>
          <a:p>
            <a:pPr marL="342900" lvl="0" indent="-342900" algn="l" rtl="0">
              <a:lnSpc>
                <a:spcPct val="100000"/>
              </a:lnSpc>
              <a:spcBef>
                <a:spcPts val="1000"/>
              </a:spcBef>
              <a:spcAft>
                <a:spcPts val="0"/>
              </a:spcAft>
              <a:buClr>
                <a:srgbClr val="595959"/>
              </a:buClr>
              <a:buSzPct val="100000"/>
              <a:buFont typeface="Arial"/>
              <a:buChar char="•"/>
            </a:pPr>
            <a:r>
              <a:rPr lang="en-US" sz="1800" dirty="0">
                <a:solidFill>
                  <a:schemeClr val="tx1"/>
                </a:solidFill>
                <a:latin typeface="Gill Sans" panose="020B0604020202020204" charset="0"/>
                <a:cs typeface="Calibri" panose="020F0502020204030204" pitchFamily="34" charset="0"/>
                <a:sym typeface="Calibri"/>
              </a:rPr>
              <a:t>McGinley, J., Marsack-</a:t>
            </a:r>
            <a:r>
              <a:rPr lang="en-US" sz="1800" dirty="0" err="1">
                <a:solidFill>
                  <a:schemeClr val="tx1"/>
                </a:solidFill>
                <a:latin typeface="Gill Sans" panose="020B0604020202020204" charset="0"/>
                <a:cs typeface="Calibri" panose="020F0502020204030204" pitchFamily="34" charset="0"/>
                <a:sym typeface="Calibri"/>
              </a:rPr>
              <a:t>Topolewski</a:t>
            </a:r>
            <a:r>
              <a:rPr lang="en-US" sz="1800" dirty="0">
                <a:solidFill>
                  <a:schemeClr val="tx1"/>
                </a:solidFill>
                <a:latin typeface="Gill Sans" panose="020B0604020202020204" charset="0"/>
                <a:cs typeface="Calibri" panose="020F0502020204030204" pitchFamily="34" charset="0"/>
                <a:sym typeface="Calibri"/>
              </a:rPr>
              <a:t>, C. N., Church, H. L., &amp; </a:t>
            </a:r>
            <a:r>
              <a:rPr lang="en-US" sz="1800" dirty="0" err="1">
                <a:solidFill>
                  <a:schemeClr val="tx1"/>
                </a:solidFill>
                <a:latin typeface="Gill Sans" panose="020B0604020202020204" charset="0"/>
                <a:cs typeface="Calibri" panose="020F0502020204030204" pitchFamily="34" charset="0"/>
                <a:sym typeface="Calibri"/>
              </a:rPr>
              <a:t>Knoke</a:t>
            </a:r>
            <a:r>
              <a:rPr lang="en-US" sz="1800" dirty="0">
                <a:solidFill>
                  <a:schemeClr val="tx1"/>
                </a:solidFill>
                <a:latin typeface="Gill Sans" panose="020B0604020202020204" charset="0"/>
                <a:cs typeface="Calibri" panose="020F0502020204030204" pitchFamily="34" charset="0"/>
                <a:sym typeface="Calibri"/>
              </a:rPr>
              <a:t>, V. (2021). Advance care planning </a:t>
            </a:r>
            <a:r>
              <a:rPr lang="en-US" sz="1800" dirty="0">
                <a:solidFill>
                  <a:schemeClr val="tx1"/>
                </a:solidFill>
                <a:latin typeface="Gill Sans" panose="020B0604020202020204" charset="0"/>
                <a:ea typeface="Calibri"/>
                <a:cs typeface="Calibri"/>
                <a:sym typeface="Calibri"/>
              </a:rPr>
              <a:t>for individuals with intellectual and Developmental Disabilities: A State-by-State content analysis of person-centered service plans. </a:t>
            </a:r>
            <a:r>
              <a:rPr lang="en-US" sz="1800" i="1" dirty="0">
                <a:solidFill>
                  <a:schemeClr val="tx1"/>
                </a:solidFill>
                <a:latin typeface="Gill Sans" panose="020B0604020202020204" charset="0"/>
                <a:ea typeface="Calibri"/>
                <a:cs typeface="Calibri"/>
                <a:sym typeface="Calibri"/>
              </a:rPr>
              <a:t>Intellectual and Developmental Disabilities</a:t>
            </a:r>
            <a:r>
              <a:rPr lang="en-US" sz="1800" dirty="0">
                <a:solidFill>
                  <a:schemeClr val="tx1"/>
                </a:solidFill>
                <a:latin typeface="Gill Sans" panose="020B0604020202020204" charset="0"/>
                <a:ea typeface="Calibri"/>
                <a:cs typeface="Calibri"/>
                <a:sym typeface="Calibri"/>
              </a:rPr>
              <a:t>, </a:t>
            </a:r>
            <a:r>
              <a:rPr lang="en-US" sz="1800" i="1" dirty="0">
                <a:solidFill>
                  <a:schemeClr val="tx1"/>
                </a:solidFill>
                <a:latin typeface="Gill Sans" panose="020B0604020202020204" charset="0"/>
                <a:ea typeface="Calibri"/>
                <a:cs typeface="Calibri"/>
                <a:sym typeface="Calibri"/>
              </a:rPr>
              <a:t>59</a:t>
            </a:r>
            <a:r>
              <a:rPr lang="en-US" sz="1800" dirty="0">
                <a:solidFill>
                  <a:schemeClr val="tx1"/>
                </a:solidFill>
                <a:latin typeface="Gill Sans" panose="020B0604020202020204" charset="0"/>
                <a:ea typeface="Calibri"/>
                <a:cs typeface="Calibri"/>
                <a:sym typeface="Calibri"/>
              </a:rPr>
              <a:t>(4), 352-364.</a:t>
            </a:r>
            <a:endParaRPr lang="en-US" sz="1800" dirty="0">
              <a:solidFill>
                <a:schemeClr val="tx1"/>
              </a:solidFill>
              <a:latin typeface="Gill Sans" panose="020B0604020202020204" charset="0"/>
            </a:endParaRPr>
          </a:p>
          <a:p>
            <a:pPr marL="342900" lvl="0" indent="-342900" algn="l" rtl="0">
              <a:lnSpc>
                <a:spcPct val="100000"/>
              </a:lnSpc>
              <a:spcBef>
                <a:spcPts val="1000"/>
              </a:spcBef>
              <a:spcAft>
                <a:spcPts val="0"/>
              </a:spcAft>
              <a:buClr>
                <a:srgbClr val="595959"/>
              </a:buClr>
              <a:buSzPct val="100000"/>
              <a:buFont typeface="Arial"/>
              <a:buChar char="•"/>
            </a:pPr>
            <a:r>
              <a:rPr lang="en-US" sz="1800" dirty="0">
                <a:solidFill>
                  <a:schemeClr val="tx1"/>
                </a:solidFill>
                <a:latin typeface="Gill Sans" panose="020B0604020202020204" charset="0"/>
                <a:ea typeface="Calibri"/>
                <a:cs typeface="Calibri"/>
                <a:sym typeface="Calibri"/>
              </a:rPr>
              <a:t>Moran, J. (2017). General aging in intellectual and developmental disabilities: Aging with an intellectual and developmental disability. Center for Developmental Disabilities Evaluation and Research. Presented January 2017.</a:t>
            </a:r>
          </a:p>
          <a:p>
            <a:pPr marL="342900" lvl="0" indent="-342900" algn="l" rtl="0">
              <a:lnSpc>
                <a:spcPct val="100000"/>
              </a:lnSpc>
              <a:spcBef>
                <a:spcPts val="1000"/>
              </a:spcBef>
              <a:spcAft>
                <a:spcPts val="0"/>
              </a:spcAft>
              <a:buClr>
                <a:srgbClr val="595959"/>
              </a:buClr>
              <a:buSzPct val="100000"/>
              <a:buFont typeface="Arial"/>
              <a:buChar char="•"/>
            </a:pPr>
            <a:r>
              <a:rPr lang="en-US" sz="1800" dirty="0">
                <a:solidFill>
                  <a:schemeClr val="tx1"/>
                </a:solidFill>
                <a:latin typeface="Gill Sans" panose="020B0604020202020204" charset="0"/>
              </a:rPr>
              <a:t>The Arc Center for Future Planning. (2016). Where to start. https://futureplanning.thearc.org/pages/ learn/where-to-start/expressing-wishes-for-the future</a:t>
            </a:r>
          </a:p>
          <a:p>
            <a:pPr marL="342900" lvl="0" indent="-342900" algn="l" rtl="0">
              <a:lnSpc>
                <a:spcPct val="100000"/>
              </a:lnSpc>
              <a:spcBef>
                <a:spcPts val="1000"/>
              </a:spcBef>
              <a:spcAft>
                <a:spcPts val="0"/>
              </a:spcAft>
              <a:buClr>
                <a:srgbClr val="595959"/>
              </a:buClr>
              <a:buSzPct val="100000"/>
              <a:buFont typeface="Arial"/>
              <a:buChar char="•"/>
            </a:pPr>
            <a:r>
              <a:rPr lang="en-US" sz="1800" dirty="0">
                <a:solidFill>
                  <a:schemeClr val="tx1"/>
                </a:solidFill>
                <a:latin typeface="Gill Sans" panose="020B0604020202020204" charset="0"/>
              </a:rPr>
              <a:t>United States Department of Health and Human Services. (2007). Literature review on advance directives (#HHS-100-03-0023). U.S. Government Printing Office.</a:t>
            </a:r>
          </a:p>
          <a:p>
            <a:pPr marL="342900" lvl="0" indent="-342900" algn="l" rtl="0">
              <a:lnSpc>
                <a:spcPct val="100000"/>
              </a:lnSpc>
              <a:spcBef>
                <a:spcPts val="1000"/>
              </a:spcBef>
              <a:spcAft>
                <a:spcPts val="0"/>
              </a:spcAft>
              <a:buClr>
                <a:srgbClr val="595959"/>
              </a:buClr>
              <a:buSzPct val="100000"/>
              <a:buFont typeface="Arial"/>
              <a:buChar char="•"/>
            </a:pPr>
            <a:r>
              <a:rPr lang="en-US" sz="1800" dirty="0">
                <a:solidFill>
                  <a:schemeClr val="tx1"/>
                </a:solidFill>
                <a:latin typeface="Gill Sans" panose="020B0604020202020204" charset="0"/>
              </a:rPr>
              <a:t>Vermont Ethics Network: Advancing Health Care Ethics. Advance care planning. Retrieved from https://vtethicsnetwork.org/medical-decision-making/advance-care-planning</a:t>
            </a:r>
          </a:p>
          <a:p>
            <a:endParaRPr lang="en-US" dirty="0"/>
          </a:p>
        </p:txBody>
      </p:sp>
    </p:spTree>
    <p:extLst>
      <p:ext uri="{BB962C8B-B14F-4D97-AF65-F5344CB8AC3E}">
        <p14:creationId xmlns:p14="http://schemas.microsoft.com/office/powerpoint/2010/main" val="6149826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9F0D87-7412-2A0A-E17D-ABFC71374BA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59200" y="1005114"/>
            <a:ext cx="5141686" cy="5141686"/>
          </a:xfrm>
          <a:prstGeom prst="rect">
            <a:avLst/>
          </a:prstGeom>
        </p:spPr>
      </p:pic>
      <p:sp>
        <p:nvSpPr>
          <p:cNvPr id="4" name="TextBox 3">
            <a:extLst>
              <a:ext uri="{FF2B5EF4-FFF2-40B4-BE49-F238E27FC236}">
                <a16:creationId xmlns:a16="http://schemas.microsoft.com/office/drawing/2014/main" id="{F8683873-0328-946B-402E-A98383EF4CD3}"/>
              </a:ext>
            </a:extLst>
          </p:cNvPr>
          <p:cNvSpPr txBox="1"/>
          <p:nvPr/>
        </p:nvSpPr>
        <p:spPr>
          <a:xfrm>
            <a:off x="3759200" y="6239620"/>
            <a:ext cx="5141686" cy="230832"/>
          </a:xfrm>
          <a:prstGeom prst="rect">
            <a:avLst/>
          </a:prstGeom>
          <a:noFill/>
        </p:spPr>
        <p:txBody>
          <a:bodyPr wrap="square" rtlCol="0">
            <a:spAutoFit/>
          </a:bodyPr>
          <a:lstStyle/>
          <a:p>
            <a:r>
              <a:rPr lang="en-US" sz="900">
                <a:hlinkClick r:id="rId3" tooltip="https://www.freepngimg.com/png/72547-thinking-photography-question-mark-man-stock"/>
              </a:rPr>
              <a:t>This Photo</a:t>
            </a:r>
            <a:r>
              <a:rPr lang="en-US" sz="900"/>
              <a:t> by Unknown Author is licensed under </a:t>
            </a:r>
            <a:r>
              <a:rPr lang="en-US" sz="900">
                <a:hlinkClick r:id="rId4" tooltip="https://creativecommons.org/licenses/by-nc/3.0/"/>
              </a:rPr>
              <a:t>CC BY-NC</a:t>
            </a:r>
            <a:endParaRPr lang="en-US" sz="900"/>
          </a:p>
        </p:txBody>
      </p:sp>
    </p:spTree>
    <p:extLst>
      <p:ext uri="{BB962C8B-B14F-4D97-AF65-F5344CB8AC3E}">
        <p14:creationId xmlns:p14="http://schemas.microsoft.com/office/powerpoint/2010/main" val="3494864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6"/>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6"/>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02" name="Google Shape;202;p6"/>
          <p:cNvSpPr txBox="1">
            <a:spLocks noGrp="1"/>
          </p:cNvSpPr>
          <p:nvPr>
            <p:ph type="title"/>
          </p:nvPr>
        </p:nvSpPr>
        <p:spPr>
          <a:xfrm>
            <a:off x="4297396" y="1577340"/>
            <a:ext cx="7295507" cy="370332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4800"/>
              <a:buFont typeface="Gill Sans"/>
              <a:buNone/>
            </a:pPr>
            <a:r>
              <a:rPr lang="en-US" sz="4800" dirty="0">
                <a:solidFill>
                  <a:schemeClr val="accent1"/>
                </a:solidFill>
              </a:rPr>
              <a:t>Today’s Focus:</a:t>
            </a:r>
            <a:br>
              <a:rPr lang="en-US" sz="4800" dirty="0">
                <a:solidFill>
                  <a:schemeClr val="accent1"/>
                </a:solidFill>
              </a:rPr>
            </a:br>
            <a:r>
              <a:rPr lang="en-US" sz="2000" dirty="0">
                <a:solidFill>
                  <a:schemeClr val="accent1"/>
                </a:solidFill>
              </a:rPr>
              <a:t>Aims:</a:t>
            </a:r>
            <a:br>
              <a:rPr lang="en-US" sz="2000" dirty="0">
                <a:solidFill>
                  <a:schemeClr val="accent1"/>
                </a:solidFill>
              </a:rPr>
            </a:br>
            <a:r>
              <a:rPr lang="en-US" sz="2000" dirty="0">
                <a:solidFill>
                  <a:schemeClr val="accent1"/>
                </a:solidFill>
              </a:rPr>
              <a:t>-Understand…</a:t>
            </a:r>
            <a:br>
              <a:rPr lang="en-US" sz="2000" dirty="0">
                <a:solidFill>
                  <a:schemeClr val="accent1"/>
                </a:solidFill>
              </a:rPr>
            </a:br>
            <a:r>
              <a:rPr lang="en-US" sz="2000" dirty="0">
                <a:solidFill>
                  <a:schemeClr val="accent1"/>
                </a:solidFill>
              </a:rPr>
              <a:t>1) aspects of advance care planning,</a:t>
            </a:r>
            <a:br>
              <a:rPr lang="en-US" sz="2000" dirty="0">
                <a:solidFill>
                  <a:schemeClr val="accent1"/>
                </a:solidFill>
              </a:rPr>
            </a:br>
            <a:r>
              <a:rPr lang="en-US" sz="2000" dirty="0">
                <a:solidFill>
                  <a:schemeClr val="accent1"/>
                </a:solidFill>
              </a:rPr>
              <a:t>2) challenges to advance care planning,</a:t>
            </a:r>
            <a:br>
              <a:rPr lang="en-US" sz="2000" dirty="0">
                <a:solidFill>
                  <a:schemeClr val="accent1"/>
                </a:solidFill>
              </a:rPr>
            </a:br>
            <a:r>
              <a:rPr lang="en-US" sz="2000" dirty="0">
                <a:solidFill>
                  <a:schemeClr val="accent1"/>
                </a:solidFill>
              </a:rPr>
              <a:t>3) benefits of advance care planning, and</a:t>
            </a:r>
            <a:br>
              <a:rPr lang="en-US" sz="2000" dirty="0">
                <a:solidFill>
                  <a:schemeClr val="accent1"/>
                </a:solidFill>
              </a:rPr>
            </a:br>
            <a:r>
              <a:rPr lang="en-US" sz="2000" dirty="0">
                <a:solidFill>
                  <a:schemeClr val="accent1"/>
                </a:solidFill>
              </a:rPr>
              <a:t>4) how to support individuals with IDD, families, and caregivers </a:t>
            </a:r>
            <a:r>
              <a:rPr lang="en-US" sz="2000">
                <a:solidFill>
                  <a:schemeClr val="accent1"/>
                </a:solidFill>
              </a:rPr>
              <a:t>with planning.</a:t>
            </a:r>
            <a:endParaRPr sz="2000" dirty="0"/>
          </a:p>
        </p:txBody>
      </p:sp>
      <p:sp>
        <p:nvSpPr>
          <p:cNvPr id="203" name="Google Shape;203;p6"/>
          <p:cNvSpPr/>
          <p:nvPr/>
        </p:nvSpPr>
        <p:spPr>
          <a:xfrm>
            <a:off x="446534" y="453642"/>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rot="5400000" flipH="1">
            <a:off x="2209064" y="3329711"/>
            <a:ext cx="3703320" cy="58726"/>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446534" y="5878019"/>
            <a:ext cx="11298933" cy="512708"/>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076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1"/>
        <p:cNvGrpSpPr/>
        <p:nvPr/>
      </p:nvGrpSpPr>
      <p:grpSpPr>
        <a:xfrm>
          <a:off x="0" y="0"/>
          <a:ext cx="0" cy="0"/>
          <a:chOff x="0" y="0"/>
          <a:chExt cx="0" cy="0"/>
        </a:xfrm>
      </p:grpSpPr>
      <p:sp>
        <p:nvSpPr>
          <p:cNvPr id="362" name="Google Shape;362;p1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363" name="Google Shape;363;p16" descr="White stones balanced in a stack"/>
          <p:cNvPicPr preferRelativeResize="0"/>
          <p:nvPr/>
        </p:nvPicPr>
        <p:blipFill rotWithShape="1">
          <a:blip r:embed="rId3">
            <a:alphaModFix/>
          </a:blip>
          <a:srcRect l="9091" t="23391"/>
          <a:stretch/>
        </p:blipFill>
        <p:spPr>
          <a:xfrm>
            <a:off x="20" y="10"/>
            <a:ext cx="12191980" cy="6857990"/>
          </a:xfrm>
          <a:prstGeom prst="rect">
            <a:avLst/>
          </a:prstGeom>
          <a:noFill/>
          <a:ln>
            <a:noFill/>
          </a:ln>
        </p:spPr>
      </p:pic>
      <p:grpSp>
        <p:nvGrpSpPr>
          <p:cNvPr id="364" name="Google Shape;364;p16"/>
          <p:cNvGrpSpPr/>
          <p:nvPr/>
        </p:nvGrpSpPr>
        <p:grpSpPr>
          <a:xfrm>
            <a:off x="446534" y="453643"/>
            <a:ext cx="11298933" cy="98554"/>
            <a:chOff x="446534" y="453643"/>
            <a:chExt cx="11298933" cy="98554"/>
          </a:xfrm>
        </p:grpSpPr>
        <p:sp>
          <p:nvSpPr>
            <p:cNvPr id="365" name="Google Shape;365;p16"/>
            <p:cNvSpPr/>
            <p:nvPr/>
          </p:nvSpPr>
          <p:spPr>
            <a:xfrm>
              <a:off x="446534" y="457200"/>
              <a:ext cx="3703320" cy="94997"/>
            </a:xfrm>
            <a:prstGeom prst="rect">
              <a:avLst/>
            </a:prstGeom>
            <a:solidFill>
              <a:srgbClr val="9078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6"/>
            <p:cNvSpPr/>
            <p:nvPr/>
          </p:nvSpPr>
          <p:spPr>
            <a:xfrm>
              <a:off x="8042147" y="453643"/>
              <a:ext cx="3703320" cy="98554"/>
            </a:xfrm>
            <a:prstGeom prst="rect">
              <a:avLst/>
            </a:prstGeom>
            <a:solidFill>
              <a:srgbClr val="9078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6"/>
            <p:cNvSpPr/>
            <p:nvPr/>
          </p:nvSpPr>
          <p:spPr>
            <a:xfrm>
              <a:off x="4241830" y="457200"/>
              <a:ext cx="3703320" cy="91440"/>
            </a:xfrm>
            <a:prstGeom prst="rect">
              <a:avLst/>
            </a:prstGeom>
            <a:solidFill>
              <a:srgbClr val="9078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8" name="Google Shape;368;p16"/>
          <p:cNvSpPr/>
          <p:nvPr/>
        </p:nvSpPr>
        <p:spPr>
          <a:xfrm>
            <a:off x="446534" y="3085765"/>
            <a:ext cx="11262866" cy="3304800"/>
          </a:xfrm>
          <a:prstGeom prst="rect">
            <a:avLst/>
          </a:prstGeom>
          <a:solidFill>
            <a:schemeClr val="accent1">
              <a:alpha val="96862"/>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6"/>
          <p:cNvSpPr txBox="1">
            <a:spLocks noGrp="1"/>
          </p:cNvSpPr>
          <p:nvPr>
            <p:ph type="ctrTitle"/>
          </p:nvPr>
        </p:nvSpPr>
        <p:spPr>
          <a:xfrm>
            <a:off x="584200" y="3992231"/>
            <a:ext cx="10990540" cy="1475013"/>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4000"/>
              <a:buFont typeface="Gill Sans"/>
              <a:buNone/>
            </a:pPr>
            <a:r>
              <a:rPr lang="en-US" sz="4000" dirty="0">
                <a:solidFill>
                  <a:schemeClr val="lt1"/>
                </a:solidFill>
              </a:rPr>
              <a:t>ADVANCE CARE PLANNING: WHERE DO WE GO FROM HERE…	</a:t>
            </a:r>
            <a:endParaRPr dirty="0"/>
          </a:p>
        </p:txBody>
      </p:sp>
      <p:sp>
        <p:nvSpPr>
          <p:cNvPr id="370" name="Google Shape;370;p16"/>
          <p:cNvSpPr txBox="1">
            <a:spLocks noGrp="1"/>
          </p:cNvSpPr>
          <p:nvPr>
            <p:ph type="subTitle" idx="1"/>
          </p:nvPr>
        </p:nvSpPr>
        <p:spPr>
          <a:xfrm>
            <a:off x="581194" y="5467245"/>
            <a:ext cx="10993546" cy="116578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72"/>
              <a:buNone/>
            </a:pPr>
            <a:r>
              <a:rPr lang="en-US" dirty="0">
                <a:solidFill>
                  <a:srgbClr val="907851"/>
                </a:solidFill>
              </a:rPr>
              <a:t>CHRISTINA MARSACK-TOPOLEWSKI, PHD, LMSW   </a:t>
            </a:r>
          </a:p>
          <a:p>
            <a:pPr marL="0" lvl="0" indent="0" algn="l" rtl="0">
              <a:spcBef>
                <a:spcPts val="0"/>
              </a:spcBef>
              <a:spcAft>
                <a:spcPts val="0"/>
              </a:spcAft>
              <a:buSzPts val="1472"/>
              <a:buNone/>
            </a:pPr>
            <a:r>
              <a:rPr lang="en-US" dirty="0">
                <a:solidFill>
                  <a:srgbClr val="907851"/>
                </a:solidFill>
              </a:rPr>
              <a:t> EASTERN MICHIGAN UNIVERSITY</a:t>
            </a:r>
          </a:p>
          <a:p>
            <a:pPr marL="0" lvl="0" indent="0" algn="l" rtl="0">
              <a:spcBef>
                <a:spcPts val="0"/>
              </a:spcBef>
              <a:spcAft>
                <a:spcPts val="0"/>
              </a:spcAft>
              <a:buSzPts val="1472"/>
              <a:buNone/>
            </a:pPr>
            <a:r>
              <a:rPr lang="en-US" dirty="0">
                <a:solidFill>
                  <a:srgbClr val="907851"/>
                </a:solidFill>
              </a:rPr>
              <a:t>cmarsack@emich.edu</a:t>
            </a:r>
            <a:endParaRPr dirty="0"/>
          </a:p>
          <a:p>
            <a:pPr marL="0" lvl="0" indent="0" algn="l" rtl="0">
              <a:spcBef>
                <a:spcPts val="920"/>
              </a:spcBef>
              <a:spcAft>
                <a:spcPts val="0"/>
              </a:spcAft>
              <a:buSzPts val="1472"/>
              <a:buNone/>
            </a:pPr>
            <a:endParaRPr dirty="0">
              <a:solidFill>
                <a:srgbClr val="907851"/>
              </a:solidFill>
            </a:endParaRPr>
          </a:p>
          <a:p>
            <a:pPr marL="0" lvl="0" indent="0" algn="l" rtl="0">
              <a:spcBef>
                <a:spcPts val="920"/>
              </a:spcBef>
              <a:spcAft>
                <a:spcPts val="0"/>
              </a:spcAft>
              <a:buSzPts val="1472"/>
              <a:buNone/>
            </a:pPr>
            <a:endParaRPr dirty="0">
              <a:solidFill>
                <a:srgbClr val="90785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000"/>
                                  </p:stCondLst>
                                  <p:childTnLst>
                                    <p:set>
                                      <p:cBhvr>
                                        <p:cTn id="6" dur="1" fill="hold">
                                          <p:stCondLst>
                                            <p:cond delay="0"/>
                                          </p:stCondLst>
                                        </p:cTn>
                                        <p:tgtEl>
                                          <p:spTgt spid="370">
                                            <p:txEl>
                                              <p:pRg st="0" end="0"/>
                                            </p:txEl>
                                          </p:spTgt>
                                        </p:tgtEl>
                                        <p:attrNameLst>
                                          <p:attrName>style.visibility</p:attrName>
                                        </p:attrNameLst>
                                      </p:cBhvr>
                                      <p:to>
                                        <p:strVal val="visible"/>
                                      </p:to>
                                    </p:set>
                                    <p:animEffect transition="in" filter="fade">
                                      <p:cBhvr>
                                        <p:cTn id="7" dur="400"/>
                                        <p:tgtEl>
                                          <p:spTgt spid="370">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370">
                                            <p:txEl>
                                              <p:pRg st="1" end="1"/>
                                            </p:txEl>
                                          </p:spTgt>
                                        </p:tgtEl>
                                        <p:attrNameLst>
                                          <p:attrName>style.visibility</p:attrName>
                                        </p:attrNameLst>
                                      </p:cBhvr>
                                      <p:to>
                                        <p:strVal val="visible"/>
                                      </p:to>
                                    </p:set>
                                    <p:animEffect transition="in" filter="fade">
                                      <p:cBhvr>
                                        <p:cTn id="10" dur="400"/>
                                        <p:tgtEl>
                                          <p:spTgt spid="370">
                                            <p:txEl>
                                              <p:pRg st="1" end="1"/>
                                            </p:txEl>
                                          </p:spTgt>
                                        </p:tgtEl>
                                      </p:cBhvr>
                                    </p:animEffect>
                                  </p:childTnLst>
                                </p:cTn>
                              </p:par>
                              <p:par>
                                <p:cTn id="11" presetID="10" presetClass="entr" presetSubtype="0" fill="hold" nodeType="withEffect">
                                  <p:stCondLst>
                                    <p:cond delay="2000"/>
                                  </p:stCondLst>
                                  <p:childTnLst>
                                    <p:set>
                                      <p:cBhvr>
                                        <p:cTn id="12" dur="1" fill="hold">
                                          <p:stCondLst>
                                            <p:cond delay="0"/>
                                          </p:stCondLst>
                                        </p:cTn>
                                        <p:tgtEl>
                                          <p:spTgt spid="370">
                                            <p:txEl>
                                              <p:pRg st="2" end="2"/>
                                            </p:txEl>
                                          </p:spTgt>
                                        </p:tgtEl>
                                        <p:attrNameLst>
                                          <p:attrName>style.visibility</p:attrName>
                                        </p:attrNameLst>
                                      </p:cBhvr>
                                      <p:to>
                                        <p:strVal val="visible"/>
                                      </p:to>
                                    </p:set>
                                    <p:animEffect transition="in" filter="fade">
                                      <p:cBhvr>
                                        <p:cTn id="13" dur="400"/>
                                        <p:tgtEl>
                                          <p:spTgt spid="370">
                                            <p:txEl>
                                              <p:pRg st="2" end="2"/>
                                            </p:txEl>
                                          </p:spTgt>
                                        </p:tgtEl>
                                      </p:cBhvr>
                                    </p:animEffect>
                                  </p:childTnLst>
                                </p:cTn>
                              </p:par>
                              <p:par>
                                <p:cTn id="14" presetID="10" presetClass="entr" presetSubtype="0" fill="hold" nodeType="withEffect">
                                  <p:stCondLst>
                                    <p:cond delay="1000"/>
                                  </p:stCondLst>
                                  <p:childTnLst>
                                    <p:set>
                                      <p:cBhvr>
                                        <p:cTn id="15" dur="1" fill="hold">
                                          <p:stCondLst>
                                            <p:cond delay="0"/>
                                          </p:stCondLst>
                                        </p:cTn>
                                        <p:tgtEl>
                                          <p:spTgt spid="369"/>
                                        </p:tgtEl>
                                        <p:attrNameLst>
                                          <p:attrName>style.visibility</p:attrName>
                                        </p:attrNameLst>
                                      </p:cBhvr>
                                      <p:to>
                                        <p:strVal val="visible"/>
                                      </p:to>
                                    </p:set>
                                    <p:animEffect transition="in" filter="fade">
                                      <p:cBhvr>
                                        <p:cTn id="16" dur="400"/>
                                        <p:tgtEl>
                                          <p:spTgt spid="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4"/>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pic>
        <p:nvPicPr>
          <p:cNvPr id="158" name="Google Shape;158;p4" descr="Empty speech bubbles"/>
          <p:cNvPicPr preferRelativeResize="0"/>
          <p:nvPr/>
        </p:nvPicPr>
        <p:blipFill rotWithShape="1">
          <a:blip r:embed="rId3">
            <a:alphaModFix/>
          </a:blip>
          <a:srcRect t="13442" r="9091" b="9948"/>
          <a:stretch/>
        </p:blipFill>
        <p:spPr>
          <a:xfrm>
            <a:off x="20" y="10"/>
            <a:ext cx="12191980" cy="6857990"/>
          </a:xfrm>
          <a:prstGeom prst="rect">
            <a:avLst/>
          </a:prstGeom>
          <a:noFill/>
          <a:ln>
            <a:noFill/>
          </a:ln>
        </p:spPr>
      </p:pic>
      <p:grpSp>
        <p:nvGrpSpPr>
          <p:cNvPr id="159" name="Google Shape;159;p4"/>
          <p:cNvGrpSpPr/>
          <p:nvPr/>
        </p:nvGrpSpPr>
        <p:grpSpPr>
          <a:xfrm>
            <a:off x="438068" y="457200"/>
            <a:ext cx="3703320" cy="5935132"/>
            <a:chOff x="438068" y="457200"/>
            <a:chExt cx="3703320" cy="5935132"/>
          </a:xfrm>
        </p:grpSpPr>
        <p:sp>
          <p:nvSpPr>
            <p:cNvPr id="160" name="Google Shape;160;p4"/>
            <p:cNvSpPr/>
            <p:nvPr/>
          </p:nvSpPr>
          <p:spPr>
            <a:xfrm>
              <a:off x="438068" y="618067"/>
              <a:ext cx="3702134" cy="5774265"/>
            </a:xfrm>
            <a:prstGeom prst="rect">
              <a:avLst/>
            </a:prstGeom>
            <a:solidFill>
              <a:schemeClr val="accent1">
                <a:alpha val="96862"/>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438068"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4"/>
          <p:cNvSpPr txBox="1">
            <a:spLocks noGrp="1"/>
          </p:cNvSpPr>
          <p:nvPr>
            <p:ph type="title"/>
          </p:nvPr>
        </p:nvSpPr>
        <p:spPr>
          <a:xfrm>
            <a:off x="584200" y="2142067"/>
            <a:ext cx="3412067" cy="2971801"/>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lt1"/>
              </a:buClr>
              <a:buSzPts val="3600"/>
              <a:buFont typeface="Gill Sans"/>
              <a:buNone/>
            </a:pPr>
            <a:r>
              <a:rPr lang="en-US" sz="3600" dirty="0"/>
              <a:t>“Advance care planning” – What comes to mind?</a:t>
            </a:r>
            <a:br>
              <a:rPr lang="en-US" sz="3600" dirty="0"/>
            </a:br>
            <a:br>
              <a:rPr lang="en-US" sz="3600" dirty="0"/>
            </a:br>
            <a:r>
              <a:rPr lang="en-US" sz="3100" dirty="0"/>
              <a:t>*Please put thoughts that come to mind in the chat.</a:t>
            </a:r>
            <a:endParaRPr sz="31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7"/>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2800"/>
              <a:buFont typeface="Gill Sans"/>
              <a:buNone/>
            </a:pPr>
            <a:r>
              <a:rPr lang="en-US" dirty="0"/>
              <a:t>DIMENSIONS OF ADVANCE CARE PLANNING</a:t>
            </a:r>
            <a:endParaRPr dirty="0"/>
          </a:p>
        </p:txBody>
      </p:sp>
      <p:sp>
        <p:nvSpPr>
          <p:cNvPr id="211" name="Google Shape;211;p7"/>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ctr" anchorCtr="0">
            <a:normAutofit/>
          </a:bodyPr>
          <a:lstStyle/>
          <a:p>
            <a:pPr marL="306000" lvl="0" indent="-306000" algn="l" rtl="0">
              <a:spcBef>
                <a:spcPts val="0"/>
              </a:spcBef>
              <a:spcAft>
                <a:spcPts val="0"/>
              </a:spcAft>
              <a:buSzPts val="1656"/>
              <a:buChar char="◼"/>
            </a:pPr>
            <a:r>
              <a:rPr lang="en-US" dirty="0"/>
              <a:t>State PCP documents should reflect ACP dimensions</a:t>
            </a:r>
          </a:p>
          <a:p>
            <a:pPr marL="306000" lvl="0" indent="-306000" algn="l" rtl="0">
              <a:spcBef>
                <a:spcPts val="0"/>
              </a:spcBef>
              <a:spcAft>
                <a:spcPts val="0"/>
              </a:spcAft>
              <a:buSzPts val="1656"/>
              <a:buChar char="◼"/>
            </a:pPr>
            <a:r>
              <a:rPr lang="en-US" dirty="0"/>
              <a:t>The following ACP dimensions should be included in PCP documents:</a:t>
            </a:r>
          </a:p>
          <a:p>
            <a:pPr marL="763200" lvl="1" indent="-306000">
              <a:spcBef>
                <a:spcPts val="0"/>
              </a:spcBef>
            </a:pPr>
            <a:r>
              <a:rPr lang="en-US" dirty="0"/>
              <a:t>Diagnosis / Prognosis</a:t>
            </a:r>
          </a:p>
          <a:p>
            <a:pPr marL="763200" lvl="1" indent="-306000">
              <a:spcBef>
                <a:spcPts val="0"/>
              </a:spcBef>
            </a:pPr>
            <a:r>
              <a:rPr lang="en-US" dirty="0"/>
              <a:t>Support Needs</a:t>
            </a:r>
          </a:p>
          <a:p>
            <a:pPr marL="763200" lvl="1" indent="-306000">
              <a:spcBef>
                <a:spcPts val="0"/>
              </a:spcBef>
            </a:pPr>
            <a:r>
              <a:rPr lang="en-US" dirty="0"/>
              <a:t>Living Arrangements</a:t>
            </a:r>
          </a:p>
          <a:p>
            <a:pPr marL="763200" lvl="1" indent="-306000">
              <a:spcBef>
                <a:spcPts val="0"/>
              </a:spcBef>
            </a:pPr>
            <a:r>
              <a:rPr lang="en-US" dirty="0"/>
              <a:t>Retirement</a:t>
            </a:r>
          </a:p>
          <a:p>
            <a:pPr marL="763200" lvl="1" indent="-306000">
              <a:spcBef>
                <a:spcPts val="0"/>
              </a:spcBef>
            </a:pPr>
            <a:r>
              <a:rPr lang="en-US" dirty="0"/>
              <a:t>Finances</a:t>
            </a:r>
          </a:p>
          <a:p>
            <a:pPr marL="763200" lvl="1" indent="-306000">
              <a:spcBef>
                <a:spcPts val="0"/>
              </a:spcBef>
            </a:pPr>
            <a:r>
              <a:rPr lang="en-US" dirty="0"/>
              <a:t>Burial Funds</a:t>
            </a:r>
          </a:p>
          <a:p>
            <a:pPr marL="763200" lvl="1" indent="-306000">
              <a:spcBef>
                <a:spcPts val="0"/>
              </a:spcBef>
            </a:pPr>
            <a:r>
              <a:rPr lang="en-US" dirty="0"/>
              <a:t>Funeral Arrangements</a:t>
            </a:r>
          </a:p>
          <a:p>
            <a:pPr marL="763200" lvl="1" indent="-306000">
              <a:spcBef>
                <a:spcPts val="0"/>
              </a:spcBef>
            </a:pPr>
            <a:r>
              <a:rPr lang="en-US" dirty="0"/>
              <a:t>Decision Making</a:t>
            </a:r>
          </a:p>
          <a:p>
            <a:pPr marL="763200" lvl="1" indent="-306000">
              <a:spcBef>
                <a:spcPts val="0"/>
              </a:spcBef>
            </a:pPr>
            <a:r>
              <a:rPr lang="en-US" dirty="0"/>
              <a:t>Guardianship</a:t>
            </a:r>
          </a:p>
          <a:p>
            <a:pPr marL="763200" lvl="1" indent="-306000">
              <a:spcBef>
                <a:spcPts val="0"/>
              </a:spcBef>
            </a:pPr>
            <a:r>
              <a:rPr lang="en-US" dirty="0"/>
              <a:t>Advance Directives</a:t>
            </a:r>
          </a:p>
          <a:p>
            <a:pPr marL="763200" lvl="1" indent="-306000">
              <a:spcBef>
                <a:spcPts val="0"/>
              </a:spcBef>
            </a:pPr>
            <a:endParaRPr lang="en-US" dirty="0"/>
          </a:p>
          <a:p>
            <a:pPr marL="457200" lvl="1" indent="0">
              <a:spcBef>
                <a:spcPts val="0"/>
              </a:spcBef>
              <a:buNone/>
            </a:pPr>
            <a:r>
              <a:rPr lang="en-US" dirty="0"/>
              <a:t>(Church, Marsack-</a:t>
            </a:r>
            <a:r>
              <a:rPr lang="en-US" dirty="0" err="1"/>
              <a:t>Topolewski</a:t>
            </a:r>
            <a:r>
              <a:rPr lang="en-US" dirty="0"/>
              <a:t>, McGinley, &amp; </a:t>
            </a:r>
            <a:r>
              <a:rPr lang="en-US" dirty="0" err="1"/>
              <a:t>Knocke</a:t>
            </a:r>
            <a:r>
              <a:rPr lang="en-US" dirty="0"/>
              <a:t>, 2021).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727272"/>
            </a:gs>
            <a:gs pos="100000">
              <a:srgbClr val="333333"/>
            </a:gs>
          </a:gsLst>
          <a:path path="circle">
            <a:fillToRect r="100000" b="100000"/>
          </a:path>
          <a:tileRect l="-100000" t="-100000"/>
        </a:gradFill>
        <a:effectLst/>
      </p:bgPr>
    </p:bg>
    <p:spTree>
      <p:nvGrpSpPr>
        <p:cNvPr id="1" name="Shape 167"/>
        <p:cNvGrpSpPr/>
        <p:nvPr/>
      </p:nvGrpSpPr>
      <p:grpSpPr>
        <a:xfrm>
          <a:off x="0" y="0"/>
          <a:ext cx="0" cy="0"/>
          <a:chOff x="0" y="0"/>
          <a:chExt cx="0" cy="0"/>
        </a:xfrm>
      </p:grpSpPr>
      <p:sp>
        <p:nvSpPr>
          <p:cNvPr id="168" name="Google Shape;168;p5"/>
          <p:cNvSpPr/>
          <p:nvPr/>
        </p:nvSpPr>
        <p:spPr>
          <a:xfrm>
            <a:off x="0" y="0"/>
            <a:ext cx="12191999"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169" name="Google Shape;169;p5"/>
          <p:cNvSpPr txBox="1">
            <a:spLocks noGrp="1"/>
          </p:cNvSpPr>
          <p:nvPr>
            <p:ph type="title"/>
          </p:nvPr>
        </p:nvSpPr>
        <p:spPr>
          <a:xfrm>
            <a:off x="746228" y="1037967"/>
            <a:ext cx="3054091" cy="470913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accent1"/>
              </a:buClr>
              <a:buSzPts val="2800"/>
              <a:buFont typeface="Gill Sans"/>
              <a:buNone/>
            </a:pPr>
            <a:r>
              <a:rPr lang="en-US" dirty="0">
                <a:solidFill>
                  <a:schemeClr val="accent1"/>
                </a:solidFill>
              </a:rPr>
              <a:t>TERMINOLOGY RELEVANT TO ACP</a:t>
            </a:r>
            <a:endParaRPr dirty="0"/>
          </a:p>
        </p:txBody>
      </p:sp>
      <p:sp>
        <p:nvSpPr>
          <p:cNvPr id="170" name="Google Shape;170;p5"/>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5"/>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4246851" y="723898"/>
            <a:ext cx="7498616" cy="5676901"/>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5"/>
          <p:cNvGrpSpPr/>
          <p:nvPr/>
        </p:nvGrpSpPr>
        <p:grpSpPr>
          <a:xfrm>
            <a:off x="4598438" y="1040266"/>
            <a:ext cx="7012370" cy="4704531"/>
            <a:chOff x="0" y="2299"/>
            <a:chExt cx="7012370" cy="4704531"/>
          </a:xfrm>
        </p:grpSpPr>
        <p:cxnSp>
          <p:nvCxnSpPr>
            <p:cNvPr id="175" name="Google Shape;175;p5"/>
            <p:cNvCxnSpPr/>
            <p:nvPr/>
          </p:nvCxnSpPr>
          <p:spPr>
            <a:xfrm>
              <a:off x="0" y="2299"/>
              <a:ext cx="7012370" cy="0"/>
            </a:xfrm>
            <a:prstGeom prst="straightConnector1">
              <a:avLst/>
            </a:prstGeom>
            <a:gradFill>
              <a:gsLst>
                <a:gs pos="0">
                  <a:srgbClr val="609EC1"/>
                </a:gs>
                <a:gs pos="84000">
                  <a:srgbClr val="38789A"/>
                </a:gs>
                <a:gs pos="100000">
                  <a:srgbClr val="38789A"/>
                </a:gs>
              </a:gsLst>
              <a:lin ang="5400000" scaled="0"/>
            </a:gradFill>
            <a:ln w="12700" cap="rnd" cmpd="sng">
              <a:solidFill>
                <a:srgbClr val="4490B8"/>
              </a:solidFill>
              <a:prstDash val="solid"/>
              <a:round/>
              <a:headEnd type="none" w="sm" len="sm"/>
              <a:tailEnd type="none" w="sm" len="sm"/>
            </a:ln>
            <a:effectLst>
              <a:outerShdw blurRad="38100" dist="25400" dir="5400000" rotWithShape="0">
                <a:srgbClr val="000000">
                  <a:alpha val="54901"/>
                </a:srgbClr>
              </a:outerShdw>
            </a:effectLst>
          </p:spPr>
        </p:cxnSp>
        <p:sp>
          <p:nvSpPr>
            <p:cNvPr id="176" name="Google Shape;176;p5"/>
            <p:cNvSpPr/>
            <p:nvPr/>
          </p:nvSpPr>
          <p:spPr>
            <a:xfrm>
              <a:off x="0" y="2299"/>
              <a:ext cx="7012370" cy="784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txBox="1"/>
            <p:nvPr/>
          </p:nvSpPr>
          <p:spPr>
            <a:xfrm>
              <a:off x="0" y="2299"/>
              <a:ext cx="7012370" cy="78408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dirty="0">
                  <a:solidFill>
                    <a:schemeClr val="lt1"/>
                  </a:solidFill>
                  <a:latin typeface="Gill Sans"/>
                  <a:sym typeface="Gill Sans"/>
                </a:rPr>
                <a:t>Advance directive</a:t>
              </a:r>
              <a:endParaRPr dirty="0"/>
            </a:p>
          </p:txBody>
        </p:sp>
        <p:cxnSp>
          <p:nvCxnSpPr>
            <p:cNvPr id="178" name="Google Shape;178;p5"/>
            <p:cNvCxnSpPr/>
            <p:nvPr/>
          </p:nvCxnSpPr>
          <p:spPr>
            <a:xfrm>
              <a:off x="0" y="786388"/>
              <a:ext cx="7012370" cy="0"/>
            </a:xfrm>
            <a:prstGeom prst="straightConnector1">
              <a:avLst/>
            </a:prstGeom>
            <a:gradFill>
              <a:gsLst>
                <a:gs pos="0">
                  <a:srgbClr val="5FA7CB"/>
                </a:gs>
                <a:gs pos="84000">
                  <a:srgbClr val="357FA3"/>
                </a:gs>
                <a:gs pos="100000">
                  <a:srgbClr val="357FA3"/>
                </a:gs>
              </a:gsLst>
              <a:lin ang="5400000" scaled="0"/>
            </a:gradFill>
            <a:ln w="12700" cap="rnd" cmpd="sng">
              <a:solidFill>
                <a:srgbClr val="4099C4"/>
              </a:solidFill>
              <a:prstDash val="solid"/>
              <a:round/>
              <a:headEnd type="none" w="sm" len="sm"/>
              <a:tailEnd type="none" w="sm" len="sm"/>
            </a:ln>
            <a:effectLst>
              <a:outerShdw blurRad="38100" dist="25400" dir="5400000" rotWithShape="0">
                <a:srgbClr val="000000">
                  <a:alpha val="54901"/>
                </a:srgbClr>
              </a:outerShdw>
            </a:effectLst>
          </p:spPr>
        </p:cxnSp>
        <p:sp>
          <p:nvSpPr>
            <p:cNvPr id="179" name="Google Shape;179;p5"/>
            <p:cNvSpPr/>
            <p:nvPr/>
          </p:nvSpPr>
          <p:spPr>
            <a:xfrm>
              <a:off x="0" y="786388"/>
              <a:ext cx="7012370" cy="784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txBox="1"/>
            <p:nvPr/>
          </p:nvSpPr>
          <p:spPr>
            <a:xfrm>
              <a:off x="0" y="786388"/>
              <a:ext cx="7012370" cy="78408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u="none" strike="noStrike" cap="none" dirty="0">
                  <a:solidFill>
                    <a:schemeClr val="lt1"/>
                  </a:solidFill>
                  <a:latin typeface="Gill Sans"/>
                  <a:ea typeface="Gill Sans"/>
                  <a:cs typeface="Gill Sans"/>
                  <a:sym typeface="Gill Sans"/>
                </a:rPr>
                <a:t>Comfort measure / comfort care</a:t>
              </a:r>
              <a:endParaRPr dirty="0"/>
            </a:p>
          </p:txBody>
        </p:sp>
        <p:cxnSp>
          <p:nvCxnSpPr>
            <p:cNvPr id="181" name="Google Shape;181;p5"/>
            <p:cNvCxnSpPr/>
            <p:nvPr/>
          </p:nvCxnSpPr>
          <p:spPr>
            <a:xfrm>
              <a:off x="0" y="1570476"/>
              <a:ext cx="7012370" cy="0"/>
            </a:xfrm>
            <a:prstGeom prst="straightConnector1">
              <a:avLst/>
            </a:prstGeom>
            <a:gradFill>
              <a:gsLst>
                <a:gs pos="0">
                  <a:srgbClr val="60B2D4"/>
                </a:gs>
                <a:gs pos="84000">
                  <a:srgbClr val="348BAC"/>
                </a:gs>
                <a:gs pos="100000">
                  <a:srgbClr val="348BAC"/>
                </a:gs>
              </a:gsLst>
              <a:lin ang="5400000" scaled="0"/>
            </a:gradFill>
            <a:ln w="12700" cap="rnd" cmpd="sng">
              <a:solidFill>
                <a:srgbClr val="3FA6CE"/>
              </a:solidFill>
              <a:prstDash val="solid"/>
              <a:round/>
              <a:headEnd type="none" w="sm" len="sm"/>
              <a:tailEnd type="none" w="sm" len="sm"/>
            </a:ln>
            <a:effectLst>
              <a:outerShdw blurRad="38100" dist="25400" dir="5400000" rotWithShape="0">
                <a:srgbClr val="000000">
                  <a:alpha val="54901"/>
                </a:srgbClr>
              </a:outerShdw>
            </a:effectLst>
          </p:spPr>
        </p:cxnSp>
        <p:sp>
          <p:nvSpPr>
            <p:cNvPr id="182" name="Google Shape;182;p5"/>
            <p:cNvSpPr/>
            <p:nvPr/>
          </p:nvSpPr>
          <p:spPr>
            <a:xfrm>
              <a:off x="0" y="1570476"/>
              <a:ext cx="7012370" cy="784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5"/>
            <p:cNvSpPr txBox="1"/>
            <p:nvPr/>
          </p:nvSpPr>
          <p:spPr>
            <a:xfrm>
              <a:off x="0" y="1570476"/>
              <a:ext cx="7012370" cy="78408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u="none" strike="noStrike" cap="none" dirty="0">
                  <a:solidFill>
                    <a:schemeClr val="lt1"/>
                  </a:solidFill>
                  <a:latin typeface="Gill Sans"/>
                  <a:ea typeface="Gill Sans"/>
                  <a:cs typeface="Gill Sans"/>
                  <a:sym typeface="Gill Sans"/>
                </a:rPr>
                <a:t>Do-not-intubate order (DNI)</a:t>
              </a:r>
              <a:endParaRPr dirty="0"/>
            </a:p>
          </p:txBody>
        </p:sp>
        <p:cxnSp>
          <p:nvCxnSpPr>
            <p:cNvPr id="184" name="Google Shape;184;p5"/>
            <p:cNvCxnSpPr/>
            <p:nvPr/>
          </p:nvCxnSpPr>
          <p:spPr>
            <a:xfrm>
              <a:off x="0" y="2354565"/>
              <a:ext cx="7012370" cy="0"/>
            </a:xfrm>
            <a:prstGeom prst="straightConnector1">
              <a:avLst/>
            </a:prstGeom>
            <a:gradFill>
              <a:gsLst>
                <a:gs pos="0">
                  <a:srgbClr val="62BDDD"/>
                </a:gs>
                <a:gs pos="84000">
                  <a:srgbClr val="3096B8"/>
                </a:gs>
                <a:gs pos="100000">
                  <a:srgbClr val="3096B8"/>
                </a:gs>
              </a:gsLst>
              <a:lin ang="5400000" scaled="0"/>
            </a:gradFill>
            <a:ln w="12700" cap="rnd" cmpd="sng">
              <a:solidFill>
                <a:srgbClr val="40B1D7"/>
              </a:solidFill>
              <a:prstDash val="solid"/>
              <a:round/>
              <a:headEnd type="none" w="sm" len="sm"/>
              <a:tailEnd type="none" w="sm" len="sm"/>
            </a:ln>
            <a:effectLst>
              <a:outerShdw blurRad="38100" dist="25400" dir="5400000" rotWithShape="0">
                <a:srgbClr val="000000">
                  <a:alpha val="54901"/>
                </a:srgbClr>
              </a:outerShdw>
            </a:effectLst>
          </p:spPr>
        </p:cxnSp>
        <p:sp>
          <p:nvSpPr>
            <p:cNvPr id="185" name="Google Shape;185;p5"/>
            <p:cNvSpPr/>
            <p:nvPr/>
          </p:nvSpPr>
          <p:spPr>
            <a:xfrm>
              <a:off x="0" y="2354565"/>
              <a:ext cx="7012370" cy="784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5"/>
            <p:cNvSpPr txBox="1"/>
            <p:nvPr/>
          </p:nvSpPr>
          <p:spPr>
            <a:xfrm>
              <a:off x="0" y="2354565"/>
              <a:ext cx="7012370" cy="78408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u="none" strike="noStrike" cap="none" dirty="0">
                  <a:solidFill>
                    <a:schemeClr val="lt1"/>
                  </a:solidFill>
                  <a:latin typeface="Gill Sans"/>
                  <a:ea typeface="Gill Sans"/>
                  <a:cs typeface="Gill Sans"/>
                  <a:sym typeface="Gill Sans"/>
                </a:rPr>
                <a:t>Do-not-resuscitate (DNR) order [in hospital and out of hospital]</a:t>
              </a:r>
              <a:endParaRPr dirty="0"/>
            </a:p>
          </p:txBody>
        </p:sp>
        <p:cxnSp>
          <p:nvCxnSpPr>
            <p:cNvPr id="187" name="Google Shape;187;p5"/>
            <p:cNvCxnSpPr/>
            <p:nvPr/>
          </p:nvCxnSpPr>
          <p:spPr>
            <a:xfrm>
              <a:off x="0" y="3138654"/>
              <a:ext cx="7012370" cy="0"/>
            </a:xfrm>
            <a:prstGeom prst="straightConnector1">
              <a:avLst/>
            </a:prstGeom>
            <a:gradFill>
              <a:gsLst>
                <a:gs pos="0">
                  <a:srgbClr val="64C8E5"/>
                </a:gs>
                <a:gs pos="84000">
                  <a:srgbClr val="2AA4C6"/>
                </a:gs>
                <a:gs pos="100000">
                  <a:srgbClr val="2AA4C6"/>
                </a:gs>
              </a:gsLst>
              <a:lin ang="5400000" scaled="0"/>
            </a:gradFill>
            <a:ln w="12700" cap="rnd" cmpd="sng">
              <a:solidFill>
                <a:srgbClr val="41BDE0"/>
              </a:solidFill>
              <a:prstDash val="solid"/>
              <a:round/>
              <a:headEnd type="none" w="sm" len="sm"/>
              <a:tailEnd type="none" w="sm" len="sm"/>
            </a:ln>
            <a:effectLst>
              <a:outerShdw blurRad="38100" dist="25400" dir="5400000" rotWithShape="0">
                <a:srgbClr val="000000">
                  <a:alpha val="54901"/>
                </a:srgbClr>
              </a:outerShdw>
            </a:effectLst>
          </p:spPr>
        </p:cxnSp>
        <p:sp>
          <p:nvSpPr>
            <p:cNvPr id="188" name="Google Shape;188;p5"/>
            <p:cNvSpPr/>
            <p:nvPr/>
          </p:nvSpPr>
          <p:spPr>
            <a:xfrm>
              <a:off x="0" y="3138654"/>
              <a:ext cx="7012370" cy="784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5"/>
            <p:cNvSpPr txBox="1"/>
            <p:nvPr/>
          </p:nvSpPr>
          <p:spPr>
            <a:xfrm>
              <a:off x="0" y="3138654"/>
              <a:ext cx="7012370" cy="78408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u="none" strike="noStrike" cap="none" dirty="0">
                  <a:solidFill>
                    <a:schemeClr val="lt1"/>
                  </a:solidFill>
                  <a:latin typeface="Gill Sans"/>
                  <a:ea typeface="Gill Sans"/>
                  <a:cs typeface="Gill Sans"/>
                  <a:sym typeface="Gill Sans"/>
                </a:rPr>
                <a:t>Durable power of attorney (DPOA) for health care</a:t>
              </a:r>
              <a:endParaRPr dirty="0"/>
            </a:p>
          </p:txBody>
        </p:sp>
        <p:cxnSp>
          <p:nvCxnSpPr>
            <p:cNvPr id="190" name="Google Shape;190;p5"/>
            <p:cNvCxnSpPr/>
            <p:nvPr/>
          </p:nvCxnSpPr>
          <p:spPr>
            <a:xfrm>
              <a:off x="0" y="3922742"/>
              <a:ext cx="7012370" cy="0"/>
            </a:xfrm>
            <a:prstGeom prst="straightConnector1">
              <a:avLst/>
            </a:prstGeom>
            <a:gradFill>
              <a:gsLst>
                <a:gs pos="0">
                  <a:srgbClr val="67D2EB"/>
                </a:gs>
                <a:gs pos="84000">
                  <a:srgbClr val="25B3D3"/>
                </a:gs>
                <a:gs pos="100000">
                  <a:srgbClr val="25B3D3"/>
                </a:gs>
              </a:gsLst>
              <a:lin ang="5400000" scaled="0"/>
            </a:gradFill>
            <a:ln w="12700" cap="rnd" cmpd="sng">
              <a:solidFill>
                <a:srgbClr val="42CAE8"/>
              </a:solidFill>
              <a:prstDash val="solid"/>
              <a:round/>
              <a:headEnd type="none" w="sm" len="sm"/>
              <a:tailEnd type="none" w="sm" len="sm"/>
            </a:ln>
            <a:effectLst>
              <a:outerShdw blurRad="38100" dist="25400" dir="5400000" rotWithShape="0">
                <a:srgbClr val="000000">
                  <a:alpha val="54901"/>
                </a:srgbClr>
              </a:outerShdw>
            </a:effectLst>
          </p:spPr>
        </p:cxnSp>
        <p:sp>
          <p:nvSpPr>
            <p:cNvPr id="191" name="Google Shape;191;p5"/>
            <p:cNvSpPr/>
            <p:nvPr/>
          </p:nvSpPr>
          <p:spPr>
            <a:xfrm>
              <a:off x="0" y="3922742"/>
              <a:ext cx="7012370" cy="784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5"/>
            <p:cNvSpPr txBox="1"/>
            <p:nvPr/>
          </p:nvSpPr>
          <p:spPr>
            <a:xfrm>
              <a:off x="0" y="3922742"/>
              <a:ext cx="7012370" cy="78408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Gill Sans"/>
                <a:buNone/>
              </a:pPr>
              <a:r>
                <a:rPr lang="en-US" sz="2200" b="0" i="0" u="none" strike="noStrike" cap="none" dirty="0">
                  <a:solidFill>
                    <a:schemeClr val="lt1"/>
                  </a:solidFill>
                  <a:latin typeface="Gill Sans"/>
                  <a:ea typeface="Gill Sans"/>
                  <a:cs typeface="Gill Sans"/>
                  <a:sym typeface="Gill Sans"/>
                </a:rPr>
                <a:t>End stage</a:t>
              </a:r>
              <a:endParaRPr dirty="0"/>
            </a:p>
          </p:txBody>
        </p:sp>
      </p:grpSp>
    </p:spTree>
  </p:cSld>
  <p:clrMapOvr>
    <a:masterClrMapping/>
  </p:clrMapOvr>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vidend">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TotalTime>
  <Words>4588</Words>
  <Application>Microsoft Office PowerPoint</Application>
  <PresentationFormat>Widescreen</PresentationFormat>
  <Paragraphs>295</Paragraphs>
  <Slides>60</Slides>
  <Notes>45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60</vt:i4>
      </vt:variant>
    </vt:vector>
  </HeadingPairs>
  <TitlesOfParts>
    <vt:vector size="67" baseType="lpstr">
      <vt:lpstr>Noto Sans Symbols</vt:lpstr>
      <vt:lpstr>Calibri</vt:lpstr>
      <vt:lpstr>Gill Sans</vt:lpstr>
      <vt:lpstr>Arial</vt:lpstr>
      <vt:lpstr>Wingdings</vt:lpstr>
      <vt:lpstr>Dividend</vt:lpstr>
      <vt:lpstr>Dividend</vt:lpstr>
      <vt:lpstr>Advance Care Planning: Where Do We Go From Here?</vt:lpstr>
      <vt:lpstr>PowerPoint Presentation</vt:lpstr>
      <vt:lpstr>IF YOU COULD DESCRIBE THIS LAST YEAR FOR INDIVIDUALS WITH IDD &amp; THEIR CAREGIVERS WITH A WORD, WHAT WOULD THAT BE?</vt:lpstr>
      <vt:lpstr>Welcome &amp; Orientation</vt:lpstr>
      <vt:lpstr>Today’s Focus: The number of individuals with intellectual and developmental disabilities (IDD) is growing rapidly. Advance care planning is recommended as a best practice. It is important that individuals with IDD are not left out of these conversations. </vt:lpstr>
      <vt:lpstr>Today’s Focus: Aims: -Understand… 1) aspects of advance care planning, 2) challenges to advance care planning, 3) benefits of advance care planning, and 4) how to support individuals with IDD, families, and caregivers with planning.</vt:lpstr>
      <vt:lpstr>“Advance care planning” – What comes to mind?  *Please put thoughts that come to mind in the chat.</vt:lpstr>
      <vt:lpstr>DIMENSIONS OF ADVANCE CARE PLANNING</vt:lpstr>
      <vt:lpstr>TERMINOLOGY RELEVANT TO ACP</vt:lpstr>
      <vt:lpstr>TERMINOLOGY RELEVANT TO ACP Continued…</vt:lpstr>
      <vt:lpstr>Poll – Question 1: A recent analysis found that approximately what percentage of state PCPs accounted for consideration of advance directives? a. 5% b. 25% c. 45% d. 85%</vt:lpstr>
      <vt:lpstr>Poll – Answer 1: A recent analysis found that approximately what percentage of state PCPs accounted for consideration of advance directives? a. 5% b. 25% c. 45% d. 85%  B – Approximately 25% of state PCPs documented the presence of advance directives that express the person’s and/or surrogates’ wishes.</vt:lpstr>
      <vt:lpstr>Poll – Question 2: This same content analysis found that approximately what percentage of state PCPs accounted for consideration of identifying a person’s diagnosis and prognosis for the purposes of planning? a. 22% b. 45% c. 51% d. 76%</vt:lpstr>
      <vt:lpstr>Poll – Answer 2: This same content analysis found that approximately what percentage of state PCPs accounted for consideration of identifying a person’s diagnosis and prognosis for the purposes of planning? a. 22% b. 45% c. 51% d. 76%  C – Approximately 51% of state PCPs sought information to identify a person’s diagnosis and prognosis.</vt:lpstr>
      <vt:lpstr>ACP for individuals with IDD has lagged behind the general population.  (Carr &amp; Luth, 2017; United States Department of Health and Human Services, 2007)</vt:lpstr>
      <vt:lpstr>SETTING THE STAGE…</vt:lpstr>
      <vt:lpstr>SETTING THE STAGE…</vt:lpstr>
      <vt:lpstr>SETTING THE STAGE… Other Considerations…</vt:lpstr>
      <vt:lpstr>SETTING THE STAGE…</vt:lpstr>
      <vt:lpstr>SETTING THE STAGE…</vt:lpstr>
      <vt:lpstr>Takeaway</vt:lpstr>
      <vt:lpstr>Despite these trends… Low rates of ACP exist.</vt:lpstr>
      <vt:lpstr>Poll – Question 3: How often are ACPs revisiting / updated for the consumers your organization serves? a. quarterly b. yearly c. sporadically d. never</vt:lpstr>
      <vt:lpstr>Poll – Answer 3: How often are ACPs revisiting / updated for the consumers your organization serves? a. quarterly b. yearly c. sporadically d. never</vt:lpstr>
      <vt:lpstr>Poll – Question 4: What do you perceive as the biggest barrier for helping clients with ACP? a. time b. lack of understanding / expertise c. lack of organizational emphasis and/or procedure to engage in ACP d. emotional nature of planning for consumers / family e. all of the above</vt:lpstr>
      <vt:lpstr>Poll – Question 4: What do you perceive as the biggest barrier for helping clients with ACP? a. time b. lack of understanding / expertise c. lack of organizational emphasis and/or procedure to engage in ACP d. emotional nature of planning for consumers / family e. all of the above</vt:lpstr>
      <vt:lpstr>BARRIERS TO  ADVANCE CARE PLANNING</vt:lpstr>
      <vt:lpstr>WHY? Low Rates of ACP and Even Future Planning</vt:lpstr>
      <vt:lpstr>WHY? Low Rates of ACP and Even Future Planning</vt:lpstr>
      <vt:lpstr>NOW is the time…</vt:lpstr>
      <vt:lpstr>WHY plan?... Reasons for Advance Care Planning</vt:lpstr>
      <vt:lpstr>Now is the Time…</vt:lpstr>
      <vt:lpstr>Many benefits of advance care planning</vt:lpstr>
      <vt:lpstr>MORE benefits of advance care planning</vt:lpstr>
      <vt:lpstr>Many states have a registry for residents to upload their advance directives free of charge.</vt:lpstr>
      <vt:lpstr>Relationship between EOL care &amp; ACP</vt:lpstr>
      <vt:lpstr>PowerPoint Presentation</vt:lpstr>
      <vt:lpstr>Where do we go from here?</vt:lpstr>
      <vt:lpstr>PowerPoint Presentation</vt:lpstr>
      <vt:lpstr>STRATEGIES FOR ADVANCE CARE PLANNING</vt:lpstr>
      <vt:lpstr>PowerPoint Presentation</vt:lpstr>
      <vt:lpstr>HOW DO YOU ESTABLISH  THIS AT WORK?: Other Planning Considerations for Individuals with IDD</vt:lpstr>
      <vt:lpstr>Taken from: https://www.loyalistfht.com/advance-care-planning</vt:lpstr>
      <vt:lpstr>Other Things to Keep In Mind…</vt:lpstr>
      <vt:lpstr>Other Things to Keep In Mind…</vt:lpstr>
      <vt:lpstr>WHAT IS ONE CONCRETE STEP YOU CAN TALK TO PROMOTE ACP IN YOUR ROLE?</vt:lpstr>
      <vt:lpstr>Planning for Planning</vt:lpstr>
      <vt:lpstr>FACTORS TO CONSIDER</vt:lpstr>
      <vt:lpstr>PowerPoint Presentation</vt:lpstr>
      <vt:lpstr>Link with Resources</vt:lpstr>
      <vt:lpstr>“An hour of planning can save you 10 hours of doing.” ~Dale Carnegie</vt:lpstr>
      <vt:lpstr>Planning Considerations:</vt:lpstr>
      <vt:lpstr>PowerPoint Presentation</vt:lpstr>
      <vt:lpstr>COMPREHENSIVE ADVANCE CARE PLANNING</vt:lpstr>
      <vt:lpstr>Consider  ALL Dimensions of Advance Care Planning</vt:lpstr>
      <vt:lpstr>PowerPoint Presentation</vt:lpstr>
      <vt:lpstr>References</vt:lpstr>
      <vt:lpstr>References</vt:lpstr>
      <vt:lpstr>PowerPoint Presentation</vt:lpstr>
      <vt:lpstr>ADVANCE CARE PLANNING: WHERE DO WE GO FROM HERE…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 Care Planning: Where Do We Go From Here?</dc:title>
  <dc:creator>Jillian Graves</dc:creator>
  <cp:lastModifiedBy>Meghan Shreve</cp:lastModifiedBy>
  <cp:revision>14</cp:revision>
  <dcterms:created xsi:type="dcterms:W3CDTF">2019-10-25T22:01:27Z</dcterms:created>
  <dcterms:modified xsi:type="dcterms:W3CDTF">2023-02-21T21:08:19Z</dcterms:modified>
</cp:coreProperties>
</file>