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diagrams/data4.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5.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8.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3" r:id="rId2"/>
    <p:sldMasterId id="2147483665" r:id="rId3"/>
    <p:sldMasterId id="2147483667" r:id="rId4"/>
    <p:sldMasterId id="2147483669" r:id="rId5"/>
    <p:sldMasterId id="2147483648" r:id="rId6"/>
    <p:sldMasterId id="2147483673" r:id="rId7"/>
    <p:sldMasterId id="2147483671" r:id="rId8"/>
  </p:sldMasterIdLst>
  <p:notesMasterIdLst>
    <p:notesMasterId r:id="rId52"/>
  </p:notesMasterIdLst>
  <p:handoutMasterIdLst>
    <p:handoutMasterId r:id="rId53"/>
  </p:handoutMasterIdLst>
  <p:sldIdLst>
    <p:sldId id="468" r:id="rId9"/>
    <p:sldId id="583" r:id="rId10"/>
    <p:sldId id="521" r:id="rId11"/>
    <p:sldId id="466" r:id="rId12"/>
    <p:sldId id="570" r:id="rId13"/>
    <p:sldId id="489" r:id="rId14"/>
    <p:sldId id="585" r:id="rId15"/>
    <p:sldId id="564" r:id="rId16"/>
    <p:sldId id="566" r:id="rId17"/>
    <p:sldId id="453" r:id="rId18"/>
    <p:sldId id="597" r:id="rId19"/>
    <p:sldId id="573" r:id="rId20"/>
    <p:sldId id="579" r:id="rId21"/>
    <p:sldId id="739" r:id="rId22"/>
    <p:sldId id="580" r:id="rId23"/>
    <p:sldId id="742" r:id="rId24"/>
    <p:sldId id="514" r:id="rId25"/>
    <p:sldId id="502" r:id="rId26"/>
    <p:sldId id="517" r:id="rId27"/>
    <p:sldId id="518" r:id="rId28"/>
    <p:sldId id="503" r:id="rId29"/>
    <p:sldId id="598" r:id="rId30"/>
    <p:sldId id="541" r:id="rId31"/>
    <p:sldId id="539" r:id="rId32"/>
    <p:sldId id="538" r:id="rId33"/>
    <p:sldId id="429" r:id="rId34"/>
    <p:sldId id="602" r:id="rId35"/>
    <p:sldId id="546" r:id="rId36"/>
    <p:sldId id="427" r:id="rId37"/>
    <p:sldId id="505" r:id="rId38"/>
    <p:sldId id="740" r:id="rId39"/>
    <p:sldId id="526" r:id="rId40"/>
    <p:sldId id="533" r:id="rId41"/>
    <p:sldId id="506" r:id="rId42"/>
    <p:sldId id="562" r:id="rId43"/>
    <p:sldId id="510" r:id="rId44"/>
    <p:sldId id="584" r:id="rId45"/>
    <p:sldId id="550" r:id="rId46"/>
    <p:sldId id="574" r:id="rId47"/>
    <p:sldId id="575" r:id="rId48"/>
    <p:sldId id="576" r:id="rId49"/>
    <p:sldId id="577" r:id="rId50"/>
    <p:sldId id="578" r:id="rId5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E8"/>
    <a:srgbClr val="0F4B90"/>
    <a:srgbClr val="F1EF8D"/>
    <a:srgbClr val="B8D9A3"/>
    <a:srgbClr val="F08C8C"/>
    <a:srgbClr val="A4CFD4"/>
    <a:srgbClr val="E02136"/>
    <a:srgbClr val="71C4EE"/>
    <a:srgbClr val="929BA0"/>
    <a:srgbClr val="5567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94EDB-844A-46CB-B533-DA22F15182DE}" v="20" dt="2023-02-16T17:39:10.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1047" autoAdjust="0"/>
  </p:normalViewPr>
  <p:slideViewPr>
    <p:cSldViewPr snapToGrid="0" snapToObjects="1">
      <p:cViewPr varScale="1">
        <p:scale>
          <a:sx n="54" d="100"/>
          <a:sy n="54" d="100"/>
        </p:scale>
        <p:origin x="762" y="12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ustomXml" Target="../customXml/item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60" Type="http://schemas.openxmlformats.org/officeDocument/2006/relationships/customXml" Target="../customXml/item2.xml"/></Relationships>
</file>

<file path=ppt/diagrams/_rels/data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image" Target="../media/image24.jpg"/><Relationship Id="rId4"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image" Target="../media/image24.jp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A2DAB-BF32-4EB9-A753-38DB0764E7C3}"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B71536A6-5627-4F49-B74F-698D0A804FBF}">
      <dgm:prSet phldrT="[Text]" custT="1"/>
      <dgm:spPr/>
      <dgm:t>
        <a:bodyPr/>
        <a:lstStyle/>
        <a:p>
          <a:r>
            <a:rPr lang="en-US" sz="1700" b="1" dirty="0"/>
            <a:t>Department</a:t>
          </a:r>
        </a:p>
      </dgm:t>
    </dgm:pt>
    <dgm:pt modelId="{796310BB-9070-4C51-A4E4-C94EFCF6821E}" type="parTrans" cxnId="{AAD33A58-06E7-46DD-9645-7D36DC8E9CB0}">
      <dgm:prSet/>
      <dgm:spPr/>
      <dgm:t>
        <a:bodyPr/>
        <a:lstStyle/>
        <a:p>
          <a:endParaRPr lang="en-US"/>
        </a:p>
      </dgm:t>
    </dgm:pt>
    <dgm:pt modelId="{E19C6ABD-E81B-4DAF-A8F5-906F90A68254}" type="sibTrans" cxnId="{AAD33A58-06E7-46DD-9645-7D36DC8E9CB0}">
      <dgm:prSet/>
      <dgm:spPr/>
      <dgm:t>
        <a:bodyPr/>
        <a:lstStyle/>
        <a:p>
          <a:endParaRPr lang="en-US"/>
        </a:p>
      </dgm:t>
    </dgm:pt>
    <dgm:pt modelId="{4F5221A1-6021-4281-A52F-1809B0A3826A}">
      <dgm:prSet phldrT="[Text]" custT="1"/>
      <dgm:spPr/>
      <dgm:t>
        <a:bodyPr/>
        <a:lstStyle/>
        <a:p>
          <a:endParaRPr lang="en-US" sz="1700" b="1" dirty="0"/>
        </a:p>
      </dgm:t>
    </dgm:pt>
    <dgm:pt modelId="{E5CA74CB-CFB7-4A68-8F27-0400801E6FD3}" type="parTrans" cxnId="{F3A68C88-9569-45DB-92E5-C4984923B21A}">
      <dgm:prSet/>
      <dgm:spPr/>
      <dgm:t>
        <a:bodyPr/>
        <a:lstStyle/>
        <a:p>
          <a:endParaRPr lang="en-US"/>
        </a:p>
      </dgm:t>
    </dgm:pt>
    <dgm:pt modelId="{40C20533-BFAA-4F94-AB27-8338B19D4A0E}" type="sibTrans" cxnId="{F3A68C88-9569-45DB-92E5-C4984923B21A}">
      <dgm:prSet/>
      <dgm:spPr/>
      <dgm:t>
        <a:bodyPr/>
        <a:lstStyle/>
        <a:p>
          <a:endParaRPr lang="en-US"/>
        </a:p>
      </dgm:t>
    </dgm:pt>
    <dgm:pt modelId="{38D5F481-996C-4D32-952C-B513EAAA70B5}">
      <dgm:prSet phldrT="[Text]" custT="1"/>
      <dgm:spPr/>
      <dgm:t>
        <a:bodyPr/>
        <a:lstStyle/>
        <a:p>
          <a:r>
            <a:rPr lang="en-US" sz="2400" b="1" dirty="0"/>
            <a:t>Clients</a:t>
          </a:r>
        </a:p>
      </dgm:t>
    </dgm:pt>
    <dgm:pt modelId="{D54055A1-443A-4B0A-9D6B-0D8464416ECF}" type="parTrans" cxnId="{30C1C782-A6D6-40D6-BEF0-5A10838B1B61}">
      <dgm:prSet/>
      <dgm:spPr/>
      <dgm:t>
        <a:bodyPr/>
        <a:lstStyle/>
        <a:p>
          <a:endParaRPr lang="en-US"/>
        </a:p>
      </dgm:t>
    </dgm:pt>
    <dgm:pt modelId="{39598E2B-FBCF-4FBF-96AC-E8DDF3910CA6}" type="sibTrans" cxnId="{30C1C782-A6D6-40D6-BEF0-5A10838B1B61}">
      <dgm:prSet/>
      <dgm:spPr/>
      <dgm:t>
        <a:bodyPr/>
        <a:lstStyle/>
        <a:p>
          <a:endParaRPr lang="en-US"/>
        </a:p>
      </dgm:t>
    </dgm:pt>
    <dgm:pt modelId="{B98B8011-6873-4E77-9630-EA4CA955D5ED}">
      <dgm:prSet phldrT="[Text]" custLinFactNeighborX="17569" custLinFactNeighborY="-55619"/>
      <dgm:spPr/>
      <dgm:t>
        <a:bodyPr/>
        <a:lstStyle/>
        <a:p>
          <a:endParaRPr lang="en-US" dirty="0"/>
        </a:p>
      </dgm:t>
    </dgm:pt>
    <dgm:pt modelId="{FAB34CD2-C30D-49AD-9021-FC01F1D8095F}" type="parTrans" cxnId="{8245F39A-0528-4BB6-BA84-F1DDC9DE6E98}">
      <dgm:prSet/>
      <dgm:spPr/>
      <dgm:t>
        <a:bodyPr/>
        <a:lstStyle/>
        <a:p>
          <a:endParaRPr lang="en-US"/>
        </a:p>
      </dgm:t>
    </dgm:pt>
    <dgm:pt modelId="{59B75989-1195-4C02-AFF6-E42EBB18AA9F}" type="sibTrans" cxnId="{8245F39A-0528-4BB6-BA84-F1DDC9DE6E98}">
      <dgm:prSet/>
      <dgm:spPr/>
      <dgm:t>
        <a:bodyPr/>
        <a:lstStyle/>
        <a:p>
          <a:endParaRPr lang="en-US"/>
        </a:p>
      </dgm:t>
    </dgm:pt>
    <dgm:pt modelId="{971700AC-ED8C-407A-B7F7-DD8C5869A5FE}">
      <dgm:prSet phldrT="[Text]" custLinFactNeighborX="17569" custLinFactNeighborY="-55619"/>
      <dgm:spPr/>
      <dgm:t>
        <a:bodyPr/>
        <a:lstStyle/>
        <a:p>
          <a:endParaRPr lang="en-US"/>
        </a:p>
      </dgm:t>
    </dgm:pt>
    <dgm:pt modelId="{8E98E8BF-0755-4B29-BB9D-3125F301CBAE}" type="parTrans" cxnId="{0EBB16A1-3D49-4957-A6AD-DA325F7BB18B}">
      <dgm:prSet/>
      <dgm:spPr/>
      <dgm:t>
        <a:bodyPr/>
        <a:lstStyle/>
        <a:p>
          <a:endParaRPr lang="en-US"/>
        </a:p>
      </dgm:t>
    </dgm:pt>
    <dgm:pt modelId="{83F6B1BD-ADDC-4C9C-9734-7E3C0D020453}" type="sibTrans" cxnId="{0EBB16A1-3D49-4957-A6AD-DA325F7BB18B}">
      <dgm:prSet/>
      <dgm:spPr/>
      <dgm:t>
        <a:bodyPr/>
        <a:lstStyle/>
        <a:p>
          <a:endParaRPr lang="en-US"/>
        </a:p>
      </dgm:t>
    </dgm:pt>
    <dgm:pt modelId="{19EA519B-5DB7-484E-8393-E9AB86E1F35B}">
      <dgm:prSet phldrT="[Text]" custLinFactNeighborX="17569" custLinFactNeighborY="-55619"/>
      <dgm:spPr/>
      <dgm:t>
        <a:bodyPr/>
        <a:lstStyle/>
        <a:p>
          <a:endParaRPr lang="en-US"/>
        </a:p>
      </dgm:t>
    </dgm:pt>
    <dgm:pt modelId="{5A214D35-4A79-4827-8813-49BDD48F66E8}" type="parTrans" cxnId="{33F8E0BD-33A6-4D29-B0EA-A1D654D8C335}">
      <dgm:prSet/>
      <dgm:spPr/>
      <dgm:t>
        <a:bodyPr/>
        <a:lstStyle/>
        <a:p>
          <a:endParaRPr lang="en-US"/>
        </a:p>
      </dgm:t>
    </dgm:pt>
    <dgm:pt modelId="{B0DCABE8-938E-45B2-9BCC-761BCD47E8DF}" type="sibTrans" cxnId="{33F8E0BD-33A6-4D29-B0EA-A1D654D8C335}">
      <dgm:prSet/>
      <dgm:spPr/>
      <dgm:t>
        <a:bodyPr/>
        <a:lstStyle/>
        <a:p>
          <a:endParaRPr lang="en-US"/>
        </a:p>
      </dgm:t>
    </dgm:pt>
    <dgm:pt modelId="{F5A35F61-5CEA-4109-B959-24E791BD9068}">
      <dgm:prSet phldrT="[Text]" custLinFactNeighborX="32975" custLinFactNeighborY="-69639"/>
      <dgm:spPr/>
      <dgm:t>
        <a:bodyPr/>
        <a:lstStyle/>
        <a:p>
          <a:endParaRPr lang="en-US" b="1" dirty="0"/>
        </a:p>
      </dgm:t>
    </dgm:pt>
    <dgm:pt modelId="{953E41C9-50DC-497B-897B-6B769FBB0777}" type="parTrans" cxnId="{0B92BCF5-81D2-4D4E-BF0B-0E529AA2B53C}">
      <dgm:prSet/>
      <dgm:spPr/>
      <dgm:t>
        <a:bodyPr/>
        <a:lstStyle/>
        <a:p>
          <a:endParaRPr lang="en-US"/>
        </a:p>
      </dgm:t>
    </dgm:pt>
    <dgm:pt modelId="{07FD8045-50BE-4BBE-91DB-635B334426BA}" type="sibTrans" cxnId="{0B92BCF5-81D2-4D4E-BF0B-0E529AA2B53C}">
      <dgm:prSet/>
      <dgm:spPr/>
      <dgm:t>
        <a:bodyPr/>
        <a:lstStyle/>
        <a:p>
          <a:endParaRPr lang="en-US"/>
        </a:p>
      </dgm:t>
    </dgm:pt>
    <dgm:pt modelId="{3BEFCF21-BC83-48C9-A960-EBB570B87068}" type="pres">
      <dgm:prSet presAssocID="{71AA2DAB-BF32-4EB9-A753-38DB0764E7C3}" presName="Name0" presStyleCnt="0">
        <dgm:presLayoutVars>
          <dgm:chMax val="1"/>
          <dgm:chPref val="1"/>
        </dgm:presLayoutVars>
      </dgm:prSet>
      <dgm:spPr/>
    </dgm:pt>
    <dgm:pt modelId="{C8D31C99-9703-451E-876C-24600AFECD3A}" type="pres">
      <dgm:prSet presAssocID="{B71536A6-5627-4F49-B74F-698D0A804FBF}" presName="Parent" presStyleLbl="node0" presStyleIdx="0" presStyleCnt="1" custScaleX="66392" custScaleY="57576" custLinFactNeighborX="-6402" custLinFactNeighborY="-16776">
        <dgm:presLayoutVars>
          <dgm:chMax val="5"/>
          <dgm:chPref val="5"/>
        </dgm:presLayoutVars>
      </dgm:prSet>
      <dgm:spPr/>
    </dgm:pt>
    <dgm:pt modelId="{3FB5425A-DAF9-4E4E-9130-A8F9C1567F0F}" type="pres">
      <dgm:prSet presAssocID="{B71536A6-5627-4F49-B74F-698D0A804FBF}" presName="Accent1" presStyleLbl="node1" presStyleIdx="0" presStyleCnt="13" custScaleX="297626" custScaleY="262956" custLinFactNeighborX="-53757" custLinFactNeighborY="-46802"/>
      <dgm:spPr/>
    </dgm:pt>
    <dgm:pt modelId="{2CBB36C9-C449-4E0A-A989-4D4FFA046E71}" type="pres">
      <dgm:prSet presAssocID="{B71536A6-5627-4F49-B74F-698D0A804FBF}" presName="Accent2" presStyleLbl="node1" presStyleIdx="1" presStyleCnt="13"/>
      <dgm:spPr/>
    </dgm:pt>
    <dgm:pt modelId="{1FFE0A90-6E0B-4A60-AD10-DB7D7839DA97}" type="pres">
      <dgm:prSet presAssocID="{B71536A6-5627-4F49-B74F-698D0A804FBF}" presName="Accent3" presStyleLbl="node1" presStyleIdx="2" presStyleCnt="13"/>
      <dgm:spPr/>
    </dgm:pt>
    <dgm:pt modelId="{8450921D-34FD-4189-A3AC-D9F9A8AE6827}" type="pres">
      <dgm:prSet presAssocID="{B71536A6-5627-4F49-B74F-698D0A804FBF}" presName="Accent4" presStyleLbl="node1" presStyleIdx="3" presStyleCnt="13"/>
      <dgm:spPr/>
    </dgm:pt>
    <dgm:pt modelId="{F686AC9E-8E50-4B67-A543-A8810EC6E13B}" type="pres">
      <dgm:prSet presAssocID="{B71536A6-5627-4F49-B74F-698D0A804FBF}" presName="Accent5" presStyleLbl="node1" presStyleIdx="4" presStyleCnt="13" custLinFactX="-300000" custLinFactY="-97505" custLinFactNeighborX="-322578" custLinFactNeighborY="-100000"/>
      <dgm:spPr/>
    </dgm:pt>
    <dgm:pt modelId="{D0119BF1-FFF9-494B-AA33-0E1400FE95B6}" type="pres">
      <dgm:prSet presAssocID="{B71536A6-5627-4F49-B74F-698D0A804FBF}" presName="Accent6" presStyleLbl="node1" presStyleIdx="5" presStyleCnt="13"/>
      <dgm:spPr/>
    </dgm:pt>
    <dgm:pt modelId="{29A1DB8D-5A3A-44E1-B974-D75780CACECA}" type="pres">
      <dgm:prSet presAssocID="{4F5221A1-6021-4281-A52F-1809B0A3826A}" presName="Child1" presStyleLbl="node1" presStyleIdx="6" presStyleCnt="13" custLinFactNeighborX="68702" custLinFactNeighborY="-74199">
        <dgm:presLayoutVars>
          <dgm:chMax val="0"/>
          <dgm:chPref val="0"/>
        </dgm:presLayoutVars>
      </dgm:prSet>
      <dgm:spPr/>
    </dgm:pt>
    <dgm:pt modelId="{4395C376-6724-49D0-AF13-9EF317D807FC}" type="pres">
      <dgm:prSet presAssocID="{4F5221A1-6021-4281-A52F-1809B0A3826A}" presName="Accent7" presStyleCnt="0"/>
      <dgm:spPr/>
    </dgm:pt>
    <dgm:pt modelId="{1E0A6694-F21E-4D04-A563-2DE9C06C063A}" type="pres">
      <dgm:prSet presAssocID="{4F5221A1-6021-4281-A52F-1809B0A3826A}" presName="AccentHold1" presStyleLbl="node1" presStyleIdx="7" presStyleCnt="13" custLinFactX="-100000" custLinFactY="200000" custLinFactNeighborX="-115751" custLinFactNeighborY="225798"/>
      <dgm:spPr/>
    </dgm:pt>
    <dgm:pt modelId="{CE1E2B4A-FE33-4EB5-808D-42C51F64EEC7}" type="pres">
      <dgm:prSet presAssocID="{4F5221A1-6021-4281-A52F-1809B0A3826A}" presName="Accent8" presStyleCnt="0"/>
      <dgm:spPr/>
    </dgm:pt>
    <dgm:pt modelId="{838CBEC5-DB8D-4D81-8F80-C3315BDCEC3C}" type="pres">
      <dgm:prSet presAssocID="{4F5221A1-6021-4281-A52F-1809B0A3826A}" presName="AccentHold2" presStyleLbl="node1" presStyleIdx="8" presStyleCnt="13" custScaleX="220593" custScaleY="188273" custLinFactNeighborX="98430" custLinFactNeighborY="30624"/>
      <dgm:spPr/>
    </dgm:pt>
    <dgm:pt modelId="{8A1295E1-E960-49FF-A789-693B93E390CB}" type="pres">
      <dgm:prSet presAssocID="{38D5F481-996C-4D32-952C-B513EAAA70B5}" presName="Child2" presStyleLbl="node1" presStyleIdx="9" presStyleCnt="13" custScaleX="113086" custScaleY="107518" custLinFactNeighborX="-86767" custLinFactNeighborY="4881">
        <dgm:presLayoutVars>
          <dgm:chMax val="0"/>
          <dgm:chPref val="0"/>
        </dgm:presLayoutVars>
      </dgm:prSet>
      <dgm:spPr/>
    </dgm:pt>
    <dgm:pt modelId="{0A76310C-AD1A-4BF4-B51C-AE05605BEDDB}" type="pres">
      <dgm:prSet presAssocID="{38D5F481-996C-4D32-952C-B513EAAA70B5}" presName="Accent9" presStyleCnt="0"/>
      <dgm:spPr/>
    </dgm:pt>
    <dgm:pt modelId="{9EF3B471-4D45-4FF7-8F9E-65C7D8B19056}" type="pres">
      <dgm:prSet presAssocID="{38D5F481-996C-4D32-952C-B513EAAA70B5}" presName="AccentHold1" presStyleLbl="node1" presStyleIdx="10" presStyleCnt="13" custLinFactX="200000" custLinFactNeighborX="224474" custLinFactNeighborY="67295"/>
      <dgm:spPr/>
    </dgm:pt>
    <dgm:pt modelId="{E02AD694-FEBC-48C3-8BE3-8DD51B7C36AA}" type="pres">
      <dgm:prSet presAssocID="{38D5F481-996C-4D32-952C-B513EAAA70B5}" presName="Accent10" presStyleCnt="0"/>
      <dgm:spPr/>
    </dgm:pt>
    <dgm:pt modelId="{BA525ED8-2184-4961-BC43-F820EC359ED9}" type="pres">
      <dgm:prSet presAssocID="{38D5F481-996C-4D32-952C-B513EAAA70B5}" presName="AccentHold2" presStyleLbl="node1" presStyleIdx="11" presStyleCnt="13" custLinFactY="-249347" custLinFactNeighborX="-9157" custLinFactNeighborY="-300000"/>
      <dgm:spPr/>
    </dgm:pt>
    <dgm:pt modelId="{74D0A286-A43D-4A84-B382-36DA1743C4A8}" type="pres">
      <dgm:prSet presAssocID="{38D5F481-996C-4D32-952C-B513EAAA70B5}" presName="Accent11" presStyleCnt="0"/>
      <dgm:spPr/>
    </dgm:pt>
    <dgm:pt modelId="{C35CA344-25D3-4E48-9FCB-3089186B0C55}" type="pres">
      <dgm:prSet presAssocID="{38D5F481-996C-4D32-952C-B513EAAA70B5}" presName="AccentHold3" presStyleLbl="node1" presStyleIdx="12" presStyleCnt="13"/>
      <dgm:spPr/>
    </dgm:pt>
  </dgm:ptLst>
  <dgm:cxnLst>
    <dgm:cxn modelId="{C83B4004-6A8A-431E-B0F6-AEC9C2951B72}" type="presOf" srcId="{4F5221A1-6021-4281-A52F-1809B0A3826A}" destId="{29A1DB8D-5A3A-44E1-B974-D75780CACECA}" srcOrd="0" destOrd="0" presId="urn:microsoft.com/office/officeart/2009/3/layout/CircleRelationship"/>
    <dgm:cxn modelId="{61918169-6A61-43DB-9978-AF3DE53E3AB4}" type="presOf" srcId="{38D5F481-996C-4D32-952C-B513EAAA70B5}" destId="{8A1295E1-E960-49FF-A789-693B93E390CB}" srcOrd="0" destOrd="0" presId="urn:microsoft.com/office/officeart/2009/3/layout/CircleRelationship"/>
    <dgm:cxn modelId="{AAD33A58-06E7-46DD-9645-7D36DC8E9CB0}" srcId="{71AA2DAB-BF32-4EB9-A753-38DB0764E7C3}" destId="{B71536A6-5627-4F49-B74F-698D0A804FBF}" srcOrd="0" destOrd="0" parTransId="{796310BB-9070-4C51-A4E4-C94EFCF6821E}" sibTransId="{E19C6ABD-E81B-4DAF-A8F5-906F90A68254}"/>
    <dgm:cxn modelId="{30C1C782-A6D6-40D6-BEF0-5A10838B1B61}" srcId="{B71536A6-5627-4F49-B74F-698D0A804FBF}" destId="{38D5F481-996C-4D32-952C-B513EAAA70B5}" srcOrd="1" destOrd="0" parTransId="{D54055A1-443A-4B0A-9D6B-0D8464416ECF}" sibTransId="{39598E2B-FBCF-4FBF-96AC-E8DDF3910CA6}"/>
    <dgm:cxn modelId="{F3A68C88-9569-45DB-92E5-C4984923B21A}" srcId="{B71536A6-5627-4F49-B74F-698D0A804FBF}" destId="{4F5221A1-6021-4281-A52F-1809B0A3826A}" srcOrd="0" destOrd="0" parTransId="{E5CA74CB-CFB7-4A68-8F27-0400801E6FD3}" sibTransId="{40C20533-BFAA-4F94-AB27-8338B19D4A0E}"/>
    <dgm:cxn modelId="{5585228A-8D18-4BA2-8F9C-131AFC14870C}" type="presOf" srcId="{71AA2DAB-BF32-4EB9-A753-38DB0764E7C3}" destId="{3BEFCF21-BC83-48C9-A960-EBB570B87068}" srcOrd="0" destOrd="0" presId="urn:microsoft.com/office/officeart/2009/3/layout/CircleRelationship"/>
    <dgm:cxn modelId="{8245F39A-0528-4BB6-BA84-F1DDC9DE6E98}" srcId="{71AA2DAB-BF32-4EB9-A753-38DB0764E7C3}" destId="{B98B8011-6873-4E77-9630-EA4CA955D5ED}" srcOrd="1" destOrd="0" parTransId="{FAB34CD2-C30D-49AD-9021-FC01F1D8095F}" sibTransId="{59B75989-1195-4C02-AFF6-E42EBB18AA9F}"/>
    <dgm:cxn modelId="{0EBB16A1-3D49-4957-A6AD-DA325F7BB18B}" srcId="{71AA2DAB-BF32-4EB9-A753-38DB0764E7C3}" destId="{971700AC-ED8C-407A-B7F7-DD8C5869A5FE}" srcOrd="2" destOrd="0" parTransId="{8E98E8BF-0755-4B29-BB9D-3125F301CBAE}" sibTransId="{83F6B1BD-ADDC-4C9C-9734-7E3C0D020453}"/>
    <dgm:cxn modelId="{33F8E0BD-33A6-4D29-B0EA-A1D654D8C335}" srcId="{71AA2DAB-BF32-4EB9-A753-38DB0764E7C3}" destId="{19EA519B-5DB7-484E-8393-E9AB86E1F35B}" srcOrd="3" destOrd="0" parTransId="{5A214D35-4A79-4827-8813-49BDD48F66E8}" sibTransId="{B0DCABE8-938E-45B2-9BCC-761BCD47E8DF}"/>
    <dgm:cxn modelId="{8FEC45C9-CCC2-4473-9E99-A1B899503CD5}" type="presOf" srcId="{B71536A6-5627-4F49-B74F-698D0A804FBF}" destId="{C8D31C99-9703-451E-876C-24600AFECD3A}" srcOrd="0" destOrd="0" presId="urn:microsoft.com/office/officeart/2009/3/layout/CircleRelationship"/>
    <dgm:cxn modelId="{0B92BCF5-81D2-4D4E-BF0B-0E529AA2B53C}" srcId="{71AA2DAB-BF32-4EB9-A753-38DB0764E7C3}" destId="{F5A35F61-5CEA-4109-B959-24E791BD9068}" srcOrd="4" destOrd="0" parTransId="{953E41C9-50DC-497B-897B-6B769FBB0777}" sibTransId="{07FD8045-50BE-4BBE-91DB-635B334426BA}"/>
    <dgm:cxn modelId="{A0E0653A-3425-465F-82C7-869648E823A0}" type="presParOf" srcId="{3BEFCF21-BC83-48C9-A960-EBB570B87068}" destId="{C8D31C99-9703-451E-876C-24600AFECD3A}" srcOrd="0" destOrd="0" presId="urn:microsoft.com/office/officeart/2009/3/layout/CircleRelationship"/>
    <dgm:cxn modelId="{691427D4-E8C3-45AC-8136-3E2E4687B51D}" type="presParOf" srcId="{3BEFCF21-BC83-48C9-A960-EBB570B87068}" destId="{3FB5425A-DAF9-4E4E-9130-A8F9C1567F0F}" srcOrd="1" destOrd="0" presId="urn:microsoft.com/office/officeart/2009/3/layout/CircleRelationship"/>
    <dgm:cxn modelId="{9715576A-CF04-4CB1-B158-26521CA6CDC2}" type="presParOf" srcId="{3BEFCF21-BC83-48C9-A960-EBB570B87068}" destId="{2CBB36C9-C449-4E0A-A989-4D4FFA046E71}" srcOrd="2" destOrd="0" presId="urn:microsoft.com/office/officeart/2009/3/layout/CircleRelationship"/>
    <dgm:cxn modelId="{4CF73738-879E-4277-B169-E0E4903CE75C}" type="presParOf" srcId="{3BEFCF21-BC83-48C9-A960-EBB570B87068}" destId="{1FFE0A90-6E0B-4A60-AD10-DB7D7839DA97}" srcOrd="3" destOrd="0" presId="urn:microsoft.com/office/officeart/2009/3/layout/CircleRelationship"/>
    <dgm:cxn modelId="{DA563BC5-E8D4-4467-9C1F-EC992428A211}" type="presParOf" srcId="{3BEFCF21-BC83-48C9-A960-EBB570B87068}" destId="{8450921D-34FD-4189-A3AC-D9F9A8AE6827}" srcOrd="4" destOrd="0" presId="urn:microsoft.com/office/officeart/2009/3/layout/CircleRelationship"/>
    <dgm:cxn modelId="{A359DE7B-5E55-463D-B4B0-FC9A1E4030CA}" type="presParOf" srcId="{3BEFCF21-BC83-48C9-A960-EBB570B87068}" destId="{F686AC9E-8E50-4B67-A543-A8810EC6E13B}" srcOrd="5" destOrd="0" presId="urn:microsoft.com/office/officeart/2009/3/layout/CircleRelationship"/>
    <dgm:cxn modelId="{3935D193-EFE3-4637-B5F1-9C38B221202F}" type="presParOf" srcId="{3BEFCF21-BC83-48C9-A960-EBB570B87068}" destId="{D0119BF1-FFF9-494B-AA33-0E1400FE95B6}" srcOrd="6" destOrd="0" presId="urn:microsoft.com/office/officeart/2009/3/layout/CircleRelationship"/>
    <dgm:cxn modelId="{2AE11826-3D09-42C7-AAB2-0707F6C4752D}" type="presParOf" srcId="{3BEFCF21-BC83-48C9-A960-EBB570B87068}" destId="{29A1DB8D-5A3A-44E1-B974-D75780CACECA}" srcOrd="7" destOrd="0" presId="urn:microsoft.com/office/officeart/2009/3/layout/CircleRelationship"/>
    <dgm:cxn modelId="{F480D519-7436-42F6-ADF2-4AE68C298DA1}" type="presParOf" srcId="{3BEFCF21-BC83-48C9-A960-EBB570B87068}" destId="{4395C376-6724-49D0-AF13-9EF317D807FC}" srcOrd="8" destOrd="0" presId="urn:microsoft.com/office/officeart/2009/3/layout/CircleRelationship"/>
    <dgm:cxn modelId="{8E739B2C-18AE-4928-B9DC-6DF133771D22}" type="presParOf" srcId="{4395C376-6724-49D0-AF13-9EF317D807FC}" destId="{1E0A6694-F21E-4D04-A563-2DE9C06C063A}" srcOrd="0" destOrd="0" presId="urn:microsoft.com/office/officeart/2009/3/layout/CircleRelationship"/>
    <dgm:cxn modelId="{9D028AA5-4B53-42D1-B5EC-0B20FE4081ED}" type="presParOf" srcId="{3BEFCF21-BC83-48C9-A960-EBB570B87068}" destId="{CE1E2B4A-FE33-4EB5-808D-42C51F64EEC7}" srcOrd="9" destOrd="0" presId="urn:microsoft.com/office/officeart/2009/3/layout/CircleRelationship"/>
    <dgm:cxn modelId="{5AC184A1-322F-4C31-9404-0B6311307A38}" type="presParOf" srcId="{CE1E2B4A-FE33-4EB5-808D-42C51F64EEC7}" destId="{838CBEC5-DB8D-4D81-8F80-C3315BDCEC3C}" srcOrd="0" destOrd="0" presId="urn:microsoft.com/office/officeart/2009/3/layout/CircleRelationship"/>
    <dgm:cxn modelId="{4AD71D9B-2BED-4F6C-A2BD-14FA264D82FE}" type="presParOf" srcId="{3BEFCF21-BC83-48C9-A960-EBB570B87068}" destId="{8A1295E1-E960-49FF-A789-693B93E390CB}" srcOrd="10" destOrd="0" presId="urn:microsoft.com/office/officeart/2009/3/layout/CircleRelationship"/>
    <dgm:cxn modelId="{BB880A87-DFA8-4340-B34F-6F116820D750}" type="presParOf" srcId="{3BEFCF21-BC83-48C9-A960-EBB570B87068}" destId="{0A76310C-AD1A-4BF4-B51C-AE05605BEDDB}" srcOrd="11" destOrd="0" presId="urn:microsoft.com/office/officeart/2009/3/layout/CircleRelationship"/>
    <dgm:cxn modelId="{E3355F65-C0C7-490C-996E-A05ECCBD9985}" type="presParOf" srcId="{0A76310C-AD1A-4BF4-B51C-AE05605BEDDB}" destId="{9EF3B471-4D45-4FF7-8F9E-65C7D8B19056}" srcOrd="0" destOrd="0" presId="urn:microsoft.com/office/officeart/2009/3/layout/CircleRelationship"/>
    <dgm:cxn modelId="{6F14A505-954A-4207-A282-0503C980A421}" type="presParOf" srcId="{3BEFCF21-BC83-48C9-A960-EBB570B87068}" destId="{E02AD694-FEBC-48C3-8BE3-8DD51B7C36AA}" srcOrd="12" destOrd="0" presId="urn:microsoft.com/office/officeart/2009/3/layout/CircleRelationship"/>
    <dgm:cxn modelId="{B0830DC1-50C5-4E28-8383-806C533588B1}" type="presParOf" srcId="{E02AD694-FEBC-48C3-8BE3-8DD51B7C36AA}" destId="{BA525ED8-2184-4961-BC43-F820EC359ED9}" srcOrd="0" destOrd="0" presId="urn:microsoft.com/office/officeart/2009/3/layout/CircleRelationship"/>
    <dgm:cxn modelId="{7667E074-4C6F-412D-8078-7806E2502C69}" type="presParOf" srcId="{3BEFCF21-BC83-48C9-A960-EBB570B87068}" destId="{74D0A286-A43D-4A84-B382-36DA1743C4A8}" srcOrd="13" destOrd="0" presId="urn:microsoft.com/office/officeart/2009/3/layout/CircleRelationship"/>
    <dgm:cxn modelId="{11E73319-5975-420F-9084-7BB39EEFAE11}" type="presParOf" srcId="{74D0A286-A43D-4A84-B382-36DA1743C4A8}" destId="{C35CA344-25D3-4E48-9FCB-3089186B0C55}"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770CD-3C77-47E1-A1FC-0B16C2E2B759}"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US"/>
        </a:p>
      </dgm:t>
    </dgm:pt>
    <dgm:pt modelId="{8AFD25F0-C58C-4381-897C-22BC1C7B5E0C}">
      <dgm:prSet phldrT="[Text]" custT="1"/>
      <dgm:spPr/>
      <dgm:t>
        <a:bodyPr/>
        <a:lstStyle/>
        <a:p>
          <a:r>
            <a:rPr lang="en-US" sz="1800" b="1" dirty="0"/>
            <a:t>Societal Trends</a:t>
          </a:r>
        </a:p>
      </dgm:t>
    </dgm:pt>
    <dgm:pt modelId="{439F95AF-B57E-44D3-873B-7D44CABB3D8B}" type="parTrans" cxnId="{84211C80-85AF-45D8-A774-EF8A83818834}">
      <dgm:prSet/>
      <dgm:spPr/>
      <dgm:t>
        <a:bodyPr/>
        <a:lstStyle/>
        <a:p>
          <a:endParaRPr lang="en-US"/>
        </a:p>
      </dgm:t>
    </dgm:pt>
    <dgm:pt modelId="{EA2C3A22-634B-4EC7-A8E9-CEC99263CF14}" type="sibTrans" cxnId="{84211C80-85AF-45D8-A774-EF8A83818834}">
      <dgm:prSet/>
      <dgm:spPr/>
      <dgm:t>
        <a:bodyPr/>
        <a:lstStyle/>
        <a:p>
          <a:endParaRPr lang="en-US"/>
        </a:p>
      </dgm:t>
    </dgm:pt>
    <dgm:pt modelId="{FC75236F-05F2-4C23-8409-1A23B1135CC8}">
      <dgm:prSet phldrT="[Text]" custT="1"/>
      <dgm:spPr/>
      <dgm:t>
        <a:bodyPr/>
        <a:lstStyle/>
        <a:p>
          <a:r>
            <a:rPr lang="en-US" sz="1800" b="1" dirty="0"/>
            <a:t>Organizational </a:t>
          </a:r>
        </a:p>
      </dgm:t>
    </dgm:pt>
    <dgm:pt modelId="{95C3FA66-922D-4748-AECE-88639736AEFE}" type="parTrans" cxnId="{C296A1CA-AF9B-44D0-AFA6-EDF001D5B4DC}">
      <dgm:prSet/>
      <dgm:spPr/>
      <dgm:t>
        <a:bodyPr/>
        <a:lstStyle/>
        <a:p>
          <a:endParaRPr lang="en-US"/>
        </a:p>
      </dgm:t>
    </dgm:pt>
    <dgm:pt modelId="{DBE3730F-38BD-40C5-A226-31C1997C9BB9}" type="sibTrans" cxnId="{C296A1CA-AF9B-44D0-AFA6-EDF001D5B4DC}">
      <dgm:prSet/>
      <dgm:spPr/>
      <dgm:t>
        <a:bodyPr/>
        <a:lstStyle/>
        <a:p>
          <a:endParaRPr lang="en-US"/>
        </a:p>
      </dgm:t>
    </dgm:pt>
    <dgm:pt modelId="{3E2AEDE0-8734-400D-9A08-CBBC121809AF}">
      <dgm:prSet phldrT="[Text]" custT="1"/>
      <dgm:spPr/>
      <dgm:t>
        <a:bodyPr/>
        <a:lstStyle/>
        <a:p>
          <a:endParaRPr lang="en-US" sz="1800" b="1" dirty="0"/>
        </a:p>
        <a:p>
          <a:r>
            <a:rPr lang="en-US" sz="1800" b="1" dirty="0"/>
            <a:t>Teams,  Groups</a:t>
          </a:r>
        </a:p>
      </dgm:t>
    </dgm:pt>
    <dgm:pt modelId="{23B8857F-AF31-448C-AAAF-B2F62FD91550}" type="parTrans" cxnId="{F1A7717C-ECAE-4A93-B6D3-62B53FB00288}">
      <dgm:prSet/>
      <dgm:spPr/>
      <dgm:t>
        <a:bodyPr/>
        <a:lstStyle/>
        <a:p>
          <a:endParaRPr lang="en-US"/>
        </a:p>
      </dgm:t>
    </dgm:pt>
    <dgm:pt modelId="{CC2B3785-7632-4460-887F-18D97CA9C98B}" type="sibTrans" cxnId="{F1A7717C-ECAE-4A93-B6D3-62B53FB00288}">
      <dgm:prSet/>
      <dgm:spPr/>
      <dgm:t>
        <a:bodyPr/>
        <a:lstStyle/>
        <a:p>
          <a:endParaRPr lang="en-US"/>
        </a:p>
      </dgm:t>
    </dgm:pt>
    <dgm:pt modelId="{5D6B059B-5B66-471F-BFDB-07BAC1C9513E}">
      <dgm:prSet phldrT="[Text]" custT="1"/>
      <dgm:spPr/>
      <dgm:t>
        <a:bodyPr/>
        <a:lstStyle/>
        <a:p>
          <a:r>
            <a:rPr lang="en-US" sz="1800" b="1" dirty="0"/>
            <a:t>Personal Identity</a:t>
          </a:r>
        </a:p>
      </dgm:t>
    </dgm:pt>
    <dgm:pt modelId="{35FF0FB6-1504-4129-9337-1EC557A6E029}" type="parTrans" cxnId="{F8753314-AE9A-48AC-8E09-016AF2D345B6}">
      <dgm:prSet/>
      <dgm:spPr/>
      <dgm:t>
        <a:bodyPr/>
        <a:lstStyle/>
        <a:p>
          <a:endParaRPr lang="en-US"/>
        </a:p>
      </dgm:t>
    </dgm:pt>
    <dgm:pt modelId="{1DBFD016-CC8A-4DAE-8C3D-6E81134B7665}" type="sibTrans" cxnId="{F8753314-AE9A-48AC-8E09-016AF2D345B6}">
      <dgm:prSet/>
      <dgm:spPr/>
      <dgm:t>
        <a:bodyPr/>
        <a:lstStyle/>
        <a:p>
          <a:endParaRPr lang="en-US"/>
        </a:p>
      </dgm:t>
    </dgm:pt>
    <dgm:pt modelId="{F22853F9-0997-425C-B1EA-115C28FEFD38}">
      <dgm:prSet custT="1"/>
      <dgm:spPr/>
      <dgm:t>
        <a:bodyPr/>
        <a:lstStyle/>
        <a:p>
          <a:endParaRPr lang="en-US" sz="1800" b="1" dirty="0"/>
        </a:p>
        <a:p>
          <a:r>
            <a:rPr lang="en-US" sz="1800" b="1" dirty="0"/>
            <a:t>Individual Coworkers, Supervisors</a:t>
          </a:r>
        </a:p>
      </dgm:t>
    </dgm:pt>
    <dgm:pt modelId="{195E8C6A-C790-4F1F-8C06-E0D2EFE17789}" type="parTrans" cxnId="{5F2557EE-B011-4239-ADA0-FC14B7DA5D92}">
      <dgm:prSet/>
      <dgm:spPr/>
      <dgm:t>
        <a:bodyPr/>
        <a:lstStyle/>
        <a:p>
          <a:endParaRPr lang="en-US"/>
        </a:p>
      </dgm:t>
    </dgm:pt>
    <dgm:pt modelId="{62F06918-17D5-42DF-B338-7BB77CDA208C}" type="sibTrans" cxnId="{5F2557EE-B011-4239-ADA0-FC14B7DA5D92}">
      <dgm:prSet/>
      <dgm:spPr/>
      <dgm:t>
        <a:bodyPr/>
        <a:lstStyle/>
        <a:p>
          <a:endParaRPr lang="en-US"/>
        </a:p>
      </dgm:t>
    </dgm:pt>
    <dgm:pt modelId="{87AFE711-F215-489C-A317-831BDBE7D89A}" type="pres">
      <dgm:prSet presAssocID="{630770CD-3C77-47E1-A1FC-0B16C2E2B759}" presName="Name0" presStyleCnt="0">
        <dgm:presLayoutVars>
          <dgm:chMax val="7"/>
          <dgm:resizeHandles val="exact"/>
        </dgm:presLayoutVars>
      </dgm:prSet>
      <dgm:spPr/>
    </dgm:pt>
    <dgm:pt modelId="{51A485FD-E154-4A06-AB51-60D4494C683C}" type="pres">
      <dgm:prSet presAssocID="{630770CD-3C77-47E1-A1FC-0B16C2E2B759}" presName="comp1" presStyleCnt="0"/>
      <dgm:spPr/>
    </dgm:pt>
    <dgm:pt modelId="{B0503324-CE6B-4F3B-AFA4-D0AA2AF10EAB}" type="pres">
      <dgm:prSet presAssocID="{630770CD-3C77-47E1-A1FC-0B16C2E2B759}" presName="circle1" presStyleLbl="node1" presStyleIdx="0" presStyleCnt="5" custScaleX="106119" custLinFactNeighborX="-174"/>
      <dgm:spPr/>
    </dgm:pt>
    <dgm:pt modelId="{AE201431-96A1-49CD-A218-7E2F80D4919F}" type="pres">
      <dgm:prSet presAssocID="{630770CD-3C77-47E1-A1FC-0B16C2E2B759}" presName="c1text" presStyleLbl="node1" presStyleIdx="0" presStyleCnt="5">
        <dgm:presLayoutVars>
          <dgm:bulletEnabled val="1"/>
        </dgm:presLayoutVars>
      </dgm:prSet>
      <dgm:spPr/>
    </dgm:pt>
    <dgm:pt modelId="{19A7718B-7E55-49D7-A835-D268BEA213C3}" type="pres">
      <dgm:prSet presAssocID="{630770CD-3C77-47E1-A1FC-0B16C2E2B759}" presName="comp2" presStyleCnt="0"/>
      <dgm:spPr/>
    </dgm:pt>
    <dgm:pt modelId="{BD66AEDB-B695-44C0-9DFB-8917B2C44F6E}" type="pres">
      <dgm:prSet presAssocID="{630770CD-3C77-47E1-A1FC-0B16C2E2B759}" presName="circle2" presStyleLbl="node1" presStyleIdx="1" presStyleCnt="5" custScaleX="106629"/>
      <dgm:spPr/>
    </dgm:pt>
    <dgm:pt modelId="{13303ECB-DED6-44BE-8479-73BB1D7C6164}" type="pres">
      <dgm:prSet presAssocID="{630770CD-3C77-47E1-A1FC-0B16C2E2B759}" presName="c2text" presStyleLbl="node1" presStyleIdx="1" presStyleCnt="5">
        <dgm:presLayoutVars>
          <dgm:bulletEnabled val="1"/>
        </dgm:presLayoutVars>
      </dgm:prSet>
      <dgm:spPr/>
    </dgm:pt>
    <dgm:pt modelId="{D395456D-0078-4114-A8B7-DBD3276EDA27}" type="pres">
      <dgm:prSet presAssocID="{630770CD-3C77-47E1-A1FC-0B16C2E2B759}" presName="comp3" presStyleCnt="0"/>
      <dgm:spPr/>
    </dgm:pt>
    <dgm:pt modelId="{7E47FC79-887C-4132-981C-86423FFE810B}" type="pres">
      <dgm:prSet presAssocID="{630770CD-3C77-47E1-A1FC-0B16C2E2B759}" presName="circle3" presStyleLbl="node1" presStyleIdx="2" presStyleCnt="5" custScaleX="109520" custScaleY="91673"/>
      <dgm:spPr/>
    </dgm:pt>
    <dgm:pt modelId="{45BE5CA3-C78D-4533-890A-6932B48FC95C}" type="pres">
      <dgm:prSet presAssocID="{630770CD-3C77-47E1-A1FC-0B16C2E2B759}" presName="c3text" presStyleLbl="node1" presStyleIdx="2" presStyleCnt="5">
        <dgm:presLayoutVars>
          <dgm:bulletEnabled val="1"/>
        </dgm:presLayoutVars>
      </dgm:prSet>
      <dgm:spPr/>
    </dgm:pt>
    <dgm:pt modelId="{A150A284-77E5-487C-AA85-39CC46C38A60}" type="pres">
      <dgm:prSet presAssocID="{630770CD-3C77-47E1-A1FC-0B16C2E2B759}" presName="comp4" presStyleCnt="0"/>
      <dgm:spPr/>
    </dgm:pt>
    <dgm:pt modelId="{8B547712-347D-46C9-8FB1-9F1D028C03AF}" type="pres">
      <dgm:prSet presAssocID="{630770CD-3C77-47E1-A1FC-0B16C2E2B759}" presName="circle4" presStyleLbl="node1" presStyleIdx="3" presStyleCnt="5" custScaleX="112208" custScaleY="88721" custLinFactNeighborY="8830"/>
      <dgm:spPr/>
    </dgm:pt>
    <dgm:pt modelId="{BA045610-B386-4779-86D1-479DD9968122}" type="pres">
      <dgm:prSet presAssocID="{630770CD-3C77-47E1-A1FC-0B16C2E2B759}" presName="c4text" presStyleLbl="node1" presStyleIdx="3" presStyleCnt="5">
        <dgm:presLayoutVars>
          <dgm:bulletEnabled val="1"/>
        </dgm:presLayoutVars>
      </dgm:prSet>
      <dgm:spPr/>
    </dgm:pt>
    <dgm:pt modelId="{0BC7D0CF-DEDA-43FF-A829-0FF630625826}" type="pres">
      <dgm:prSet presAssocID="{630770CD-3C77-47E1-A1FC-0B16C2E2B759}" presName="comp5" presStyleCnt="0"/>
      <dgm:spPr/>
    </dgm:pt>
    <dgm:pt modelId="{0A89FD23-1D4C-43E2-8DFF-9014FD10138F}" type="pres">
      <dgm:prSet presAssocID="{630770CD-3C77-47E1-A1FC-0B16C2E2B759}" presName="circle5" presStyleLbl="node1" presStyleIdx="4" presStyleCnt="5" custScaleX="101539" custScaleY="68747" custLinFactNeighborY="15286"/>
      <dgm:spPr/>
    </dgm:pt>
    <dgm:pt modelId="{C7833BB9-67AE-4AF2-8042-D76B589A644A}" type="pres">
      <dgm:prSet presAssocID="{630770CD-3C77-47E1-A1FC-0B16C2E2B759}" presName="c5text" presStyleLbl="node1" presStyleIdx="4" presStyleCnt="5">
        <dgm:presLayoutVars>
          <dgm:bulletEnabled val="1"/>
        </dgm:presLayoutVars>
      </dgm:prSet>
      <dgm:spPr/>
    </dgm:pt>
  </dgm:ptLst>
  <dgm:cxnLst>
    <dgm:cxn modelId="{533ACA07-308C-4809-8F75-8D4D38833285}" type="presOf" srcId="{8AFD25F0-C58C-4381-897C-22BC1C7B5E0C}" destId="{AE201431-96A1-49CD-A218-7E2F80D4919F}" srcOrd="1" destOrd="0" presId="urn:microsoft.com/office/officeart/2005/8/layout/venn2"/>
    <dgm:cxn modelId="{61C33612-5B6F-4B4A-95C1-1C4F5E5DFFE9}" type="presOf" srcId="{8AFD25F0-C58C-4381-897C-22BC1C7B5E0C}" destId="{B0503324-CE6B-4F3B-AFA4-D0AA2AF10EAB}" srcOrd="0" destOrd="0" presId="urn:microsoft.com/office/officeart/2005/8/layout/venn2"/>
    <dgm:cxn modelId="{F8753314-AE9A-48AC-8E09-016AF2D345B6}" srcId="{630770CD-3C77-47E1-A1FC-0B16C2E2B759}" destId="{5D6B059B-5B66-471F-BFDB-07BAC1C9513E}" srcOrd="4" destOrd="0" parTransId="{35FF0FB6-1504-4129-9337-1EC557A6E029}" sibTransId="{1DBFD016-CC8A-4DAE-8C3D-6E81134B7665}"/>
    <dgm:cxn modelId="{09FD2B34-D81A-4122-A5FC-AC3A3A193E93}" type="presOf" srcId="{FC75236F-05F2-4C23-8409-1A23B1135CC8}" destId="{13303ECB-DED6-44BE-8479-73BB1D7C6164}" srcOrd="1" destOrd="0" presId="urn:microsoft.com/office/officeart/2005/8/layout/venn2"/>
    <dgm:cxn modelId="{B7375D64-B17F-4F3C-BBDC-81810FDA0C5A}" type="presOf" srcId="{3E2AEDE0-8734-400D-9A08-CBBC121809AF}" destId="{7E47FC79-887C-4132-981C-86423FFE810B}" srcOrd="0" destOrd="0" presId="urn:microsoft.com/office/officeart/2005/8/layout/venn2"/>
    <dgm:cxn modelId="{62E52071-310E-4451-8F69-40689B0DB253}" type="presOf" srcId="{3E2AEDE0-8734-400D-9A08-CBBC121809AF}" destId="{45BE5CA3-C78D-4533-890A-6932B48FC95C}" srcOrd="1" destOrd="0" presId="urn:microsoft.com/office/officeart/2005/8/layout/venn2"/>
    <dgm:cxn modelId="{F1A7717C-ECAE-4A93-B6D3-62B53FB00288}" srcId="{630770CD-3C77-47E1-A1FC-0B16C2E2B759}" destId="{3E2AEDE0-8734-400D-9A08-CBBC121809AF}" srcOrd="2" destOrd="0" parTransId="{23B8857F-AF31-448C-AAAF-B2F62FD91550}" sibTransId="{CC2B3785-7632-4460-887F-18D97CA9C98B}"/>
    <dgm:cxn modelId="{3AB4CB7D-5025-4077-BDE8-98FA5BB4CB82}" type="presOf" srcId="{5D6B059B-5B66-471F-BFDB-07BAC1C9513E}" destId="{C7833BB9-67AE-4AF2-8042-D76B589A644A}" srcOrd="1" destOrd="0" presId="urn:microsoft.com/office/officeart/2005/8/layout/venn2"/>
    <dgm:cxn modelId="{84211C80-85AF-45D8-A774-EF8A83818834}" srcId="{630770CD-3C77-47E1-A1FC-0B16C2E2B759}" destId="{8AFD25F0-C58C-4381-897C-22BC1C7B5E0C}" srcOrd="0" destOrd="0" parTransId="{439F95AF-B57E-44D3-873B-7D44CABB3D8B}" sibTransId="{EA2C3A22-634B-4EC7-A8E9-CEC99263CF14}"/>
    <dgm:cxn modelId="{5311658C-28FE-4A94-9F53-F2A70F66753E}" type="presOf" srcId="{630770CD-3C77-47E1-A1FC-0B16C2E2B759}" destId="{87AFE711-F215-489C-A317-831BDBE7D89A}" srcOrd="0" destOrd="0" presId="urn:microsoft.com/office/officeart/2005/8/layout/venn2"/>
    <dgm:cxn modelId="{967E0492-D3D0-4996-918F-040E42C040E6}" type="presOf" srcId="{5D6B059B-5B66-471F-BFDB-07BAC1C9513E}" destId="{0A89FD23-1D4C-43E2-8DFF-9014FD10138F}" srcOrd="0" destOrd="0" presId="urn:microsoft.com/office/officeart/2005/8/layout/venn2"/>
    <dgm:cxn modelId="{AB905D94-3EB8-44A0-AF97-D99BE5102169}" type="presOf" srcId="{FC75236F-05F2-4C23-8409-1A23B1135CC8}" destId="{BD66AEDB-B695-44C0-9DFB-8917B2C44F6E}" srcOrd="0" destOrd="0" presId="urn:microsoft.com/office/officeart/2005/8/layout/venn2"/>
    <dgm:cxn modelId="{7C93D1C3-FD7C-468D-878F-557018A63587}" type="presOf" srcId="{F22853F9-0997-425C-B1EA-115C28FEFD38}" destId="{8B547712-347D-46C9-8FB1-9F1D028C03AF}" srcOrd="0" destOrd="0" presId="urn:microsoft.com/office/officeart/2005/8/layout/venn2"/>
    <dgm:cxn modelId="{C296A1CA-AF9B-44D0-AFA6-EDF001D5B4DC}" srcId="{630770CD-3C77-47E1-A1FC-0B16C2E2B759}" destId="{FC75236F-05F2-4C23-8409-1A23B1135CC8}" srcOrd="1" destOrd="0" parTransId="{95C3FA66-922D-4748-AECE-88639736AEFE}" sibTransId="{DBE3730F-38BD-40C5-A226-31C1997C9BB9}"/>
    <dgm:cxn modelId="{5F2557EE-B011-4239-ADA0-FC14B7DA5D92}" srcId="{630770CD-3C77-47E1-A1FC-0B16C2E2B759}" destId="{F22853F9-0997-425C-B1EA-115C28FEFD38}" srcOrd="3" destOrd="0" parTransId="{195E8C6A-C790-4F1F-8C06-E0D2EFE17789}" sibTransId="{62F06918-17D5-42DF-B338-7BB77CDA208C}"/>
    <dgm:cxn modelId="{1BF184F8-096D-43F5-87A2-C6D117A35DBD}" type="presOf" srcId="{F22853F9-0997-425C-B1EA-115C28FEFD38}" destId="{BA045610-B386-4779-86D1-479DD9968122}" srcOrd="1" destOrd="0" presId="urn:microsoft.com/office/officeart/2005/8/layout/venn2"/>
    <dgm:cxn modelId="{15ABB4E5-CA0A-4CDE-8847-CAE9F457B29C}" type="presParOf" srcId="{87AFE711-F215-489C-A317-831BDBE7D89A}" destId="{51A485FD-E154-4A06-AB51-60D4494C683C}" srcOrd="0" destOrd="0" presId="urn:microsoft.com/office/officeart/2005/8/layout/venn2"/>
    <dgm:cxn modelId="{12CF9018-E654-48E0-AC5C-DD09F2112FF5}" type="presParOf" srcId="{51A485FD-E154-4A06-AB51-60D4494C683C}" destId="{B0503324-CE6B-4F3B-AFA4-D0AA2AF10EAB}" srcOrd="0" destOrd="0" presId="urn:microsoft.com/office/officeart/2005/8/layout/venn2"/>
    <dgm:cxn modelId="{824BA826-10E4-4BFB-BBF5-1643B3118C56}" type="presParOf" srcId="{51A485FD-E154-4A06-AB51-60D4494C683C}" destId="{AE201431-96A1-49CD-A218-7E2F80D4919F}" srcOrd="1" destOrd="0" presId="urn:microsoft.com/office/officeart/2005/8/layout/venn2"/>
    <dgm:cxn modelId="{F372195B-9DD0-4614-AC42-E54C99DF6141}" type="presParOf" srcId="{87AFE711-F215-489C-A317-831BDBE7D89A}" destId="{19A7718B-7E55-49D7-A835-D268BEA213C3}" srcOrd="1" destOrd="0" presId="urn:microsoft.com/office/officeart/2005/8/layout/venn2"/>
    <dgm:cxn modelId="{14B97D9A-1CA0-435D-A64A-3773A8BDED40}" type="presParOf" srcId="{19A7718B-7E55-49D7-A835-D268BEA213C3}" destId="{BD66AEDB-B695-44C0-9DFB-8917B2C44F6E}" srcOrd="0" destOrd="0" presId="urn:microsoft.com/office/officeart/2005/8/layout/venn2"/>
    <dgm:cxn modelId="{188827D7-C76F-4D70-99F4-603725C24AFB}" type="presParOf" srcId="{19A7718B-7E55-49D7-A835-D268BEA213C3}" destId="{13303ECB-DED6-44BE-8479-73BB1D7C6164}" srcOrd="1" destOrd="0" presId="urn:microsoft.com/office/officeart/2005/8/layout/venn2"/>
    <dgm:cxn modelId="{B4B6C900-E715-4920-BEE4-906427AE297D}" type="presParOf" srcId="{87AFE711-F215-489C-A317-831BDBE7D89A}" destId="{D395456D-0078-4114-A8B7-DBD3276EDA27}" srcOrd="2" destOrd="0" presId="urn:microsoft.com/office/officeart/2005/8/layout/venn2"/>
    <dgm:cxn modelId="{A4E252E1-1F77-4B3C-851B-72C6A7FB86F2}" type="presParOf" srcId="{D395456D-0078-4114-A8B7-DBD3276EDA27}" destId="{7E47FC79-887C-4132-981C-86423FFE810B}" srcOrd="0" destOrd="0" presId="urn:microsoft.com/office/officeart/2005/8/layout/venn2"/>
    <dgm:cxn modelId="{F4F77B96-22B5-4DFA-826E-7241D60B51EF}" type="presParOf" srcId="{D395456D-0078-4114-A8B7-DBD3276EDA27}" destId="{45BE5CA3-C78D-4533-890A-6932B48FC95C}" srcOrd="1" destOrd="0" presId="urn:microsoft.com/office/officeart/2005/8/layout/venn2"/>
    <dgm:cxn modelId="{7E56C133-D149-4883-9FD1-B282ADF73184}" type="presParOf" srcId="{87AFE711-F215-489C-A317-831BDBE7D89A}" destId="{A150A284-77E5-487C-AA85-39CC46C38A60}" srcOrd="3" destOrd="0" presId="urn:microsoft.com/office/officeart/2005/8/layout/venn2"/>
    <dgm:cxn modelId="{6B4D5B2B-D6B1-42CA-8EA4-482C1AC086C3}" type="presParOf" srcId="{A150A284-77E5-487C-AA85-39CC46C38A60}" destId="{8B547712-347D-46C9-8FB1-9F1D028C03AF}" srcOrd="0" destOrd="0" presId="urn:microsoft.com/office/officeart/2005/8/layout/venn2"/>
    <dgm:cxn modelId="{E62C2EEE-B55B-4D76-8FF2-820F1A3BF5A3}" type="presParOf" srcId="{A150A284-77E5-487C-AA85-39CC46C38A60}" destId="{BA045610-B386-4779-86D1-479DD9968122}" srcOrd="1" destOrd="0" presId="urn:microsoft.com/office/officeart/2005/8/layout/venn2"/>
    <dgm:cxn modelId="{5B4BED28-8F51-4AB0-920B-25FE6A1A9B00}" type="presParOf" srcId="{87AFE711-F215-489C-A317-831BDBE7D89A}" destId="{0BC7D0CF-DEDA-43FF-A829-0FF630625826}" srcOrd="4" destOrd="0" presId="urn:microsoft.com/office/officeart/2005/8/layout/venn2"/>
    <dgm:cxn modelId="{CEB55BDB-5BFB-4BF3-8518-8C0F131C534D}" type="presParOf" srcId="{0BC7D0CF-DEDA-43FF-A829-0FF630625826}" destId="{0A89FD23-1D4C-43E2-8DFF-9014FD10138F}" srcOrd="0" destOrd="0" presId="urn:microsoft.com/office/officeart/2005/8/layout/venn2"/>
    <dgm:cxn modelId="{B0017954-E22D-4422-8517-7951077F76D1}" type="presParOf" srcId="{0BC7D0CF-DEDA-43FF-A829-0FF630625826}" destId="{C7833BB9-67AE-4AF2-8042-D76B589A644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0B37E3-8886-408E-A15E-720FFB067D9E}" type="doc">
      <dgm:prSet loTypeId="urn:microsoft.com/office/officeart/2005/8/layout/hList7" loCatId="process" qsTypeId="urn:microsoft.com/office/officeart/2005/8/quickstyle/simple1" qsCatId="simple" csTypeId="urn:microsoft.com/office/officeart/2005/8/colors/accent1_2" csCatId="accent1" phldr="1"/>
      <dgm:spPr/>
    </dgm:pt>
    <dgm:pt modelId="{2F9C08F8-3DA8-41B3-84C9-8C37761FA1B6}">
      <dgm:prSet phldrT="[Text]" custT="1"/>
      <dgm:spPr>
        <a:solidFill>
          <a:schemeClr val="accent1">
            <a:lumMod val="60000"/>
            <a:lumOff val="40000"/>
          </a:schemeClr>
        </a:solidFill>
        <a:ln w="28575">
          <a:solidFill>
            <a:srgbClr val="0F4B90"/>
          </a:solidFill>
        </a:ln>
      </dgm:spPr>
      <dgm:t>
        <a:bodyPr/>
        <a:lstStyle/>
        <a:p>
          <a:endParaRPr lang="en-US" sz="2800" b="1" dirty="0"/>
        </a:p>
        <a:p>
          <a:r>
            <a:rPr lang="en-US" sz="2800" b="1" dirty="0">
              <a:solidFill>
                <a:schemeClr val="bg1"/>
              </a:solidFill>
              <a:effectLst>
                <a:outerShdw blurRad="38100" dist="38100" dir="2700000" algn="tl">
                  <a:srgbClr val="000000">
                    <a:alpha val="43137"/>
                  </a:srgbClr>
                </a:outerShdw>
              </a:effectLst>
            </a:rPr>
            <a:t>1. Age                  </a:t>
          </a:r>
          <a:r>
            <a:rPr lang="en-US" sz="2000" b="1" dirty="0">
              <a:solidFill>
                <a:schemeClr val="bg1"/>
              </a:solidFill>
              <a:effectLst>
                <a:outerShdw blurRad="38100" dist="38100" dir="2700000" algn="tl">
                  <a:srgbClr val="000000">
                    <a:alpha val="43137"/>
                  </a:srgbClr>
                </a:outerShdw>
              </a:effectLst>
            </a:rPr>
            <a:t>(i.e., “Generations”)</a:t>
          </a:r>
        </a:p>
      </dgm:t>
    </dgm:pt>
    <dgm:pt modelId="{D2B4732C-1D29-41B3-A792-F00C1013ADA3}" type="parTrans" cxnId="{DAC1BE93-7635-46FA-9761-D9A60C33756B}">
      <dgm:prSet/>
      <dgm:spPr/>
      <dgm:t>
        <a:bodyPr/>
        <a:lstStyle/>
        <a:p>
          <a:endParaRPr lang="en-US"/>
        </a:p>
      </dgm:t>
    </dgm:pt>
    <dgm:pt modelId="{0A07F8BA-FB07-410E-93BE-54565BFA5A39}" type="sibTrans" cxnId="{DAC1BE93-7635-46FA-9761-D9A60C33756B}">
      <dgm:prSet/>
      <dgm:spPr/>
      <dgm:t>
        <a:bodyPr/>
        <a:lstStyle/>
        <a:p>
          <a:endParaRPr lang="en-US"/>
        </a:p>
      </dgm:t>
    </dgm:pt>
    <dgm:pt modelId="{9EC7CD5D-CCDA-4BD2-9A91-7F4D3575441C}">
      <dgm:prSet phldrT="[Text]" custT="1"/>
      <dgm:spPr>
        <a:solidFill>
          <a:schemeClr val="accent6">
            <a:lumMod val="40000"/>
            <a:lumOff val="60000"/>
          </a:schemeClr>
        </a:solidFill>
        <a:ln w="28575">
          <a:solidFill>
            <a:srgbClr val="0F4B90"/>
          </a:solidFill>
        </a:ln>
      </dgm:spPr>
      <dgm:t>
        <a:bodyPr/>
        <a:lstStyle/>
        <a:p>
          <a:pPr>
            <a:lnSpc>
              <a:spcPct val="90000"/>
            </a:lnSpc>
            <a:spcAft>
              <a:spcPct val="35000"/>
            </a:spcAft>
          </a:pPr>
          <a:endParaRPr lang="en-US" sz="2800" b="1" dirty="0"/>
        </a:p>
        <a:p>
          <a:pPr>
            <a:lnSpc>
              <a:spcPct val="100000"/>
            </a:lnSpc>
            <a:spcAft>
              <a:spcPts val="0"/>
            </a:spcAft>
          </a:pPr>
          <a:r>
            <a:rPr lang="en-US" sz="2800" b="1" dirty="0">
              <a:solidFill>
                <a:schemeClr val="bg1"/>
              </a:solidFill>
              <a:effectLst>
                <a:outerShdw blurRad="38100" dist="38100" dir="2700000" algn="tl">
                  <a:srgbClr val="000000">
                    <a:alpha val="43137"/>
                  </a:srgbClr>
                </a:outerShdw>
              </a:effectLst>
            </a:rPr>
            <a:t>2.  Incumbency</a:t>
          </a:r>
        </a:p>
        <a:p>
          <a:pPr>
            <a:lnSpc>
              <a:spcPct val="90000"/>
            </a:lnSpc>
            <a:spcAft>
              <a:spcPct val="35000"/>
            </a:spcAft>
          </a:pPr>
          <a:r>
            <a:rPr lang="en-US" sz="2800" b="1" dirty="0">
              <a:solidFill>
                <a:schemeClr val="bg1"/>
              </a:solidFill>
              <a:effectLst>
                <a:outerShdw blurRad="38100" dist="38100" dir="2700000" algn="tl">
                  <a:srgbClr val="000000">
                    <a:alpha val="43137"/>
                  </a:srgbClr>
                </a:outerShdw>
              </a:effectLst>
            </a:rPr>
            <a:t>Group</a:t>
          </a:r>
        </a:p>
      </dgm:t>
    </dgm:pt>
    <dgm:pt modelId="{6B737D60-FD04-44B9-A6DB-96D78F333EBB}" type="parTrans" cxnId="{C1134E51-E76E-4AA3-990A-951377CA40C4}">
      <dgm:prSet/>
      <dgm:spPr/>
      <dgm:t>
        <a:bodyPr/>
        <a:lstStyle/>
        <a:p>
          <a:endParaRPr lang="en-US"/>
        </a:p>
      </dgm:t>
    </dgm:pt>
    <dgm:pt modelId="{78CC7536-793D-4A8F-902D-70B98621BB00}" type="sibTrans" cxnId="{C1134E51-E76E-4AA3-990A-951377CA40C4}">
      <dgm:prSet/>
      <dgm:spPr/>
      <dgm:t>
        <a:bodyPr/>
        <a:lstStyle/>
        <a:p>
          <a:endParaRPr lang="en-US"/>
        </a:p>
      </dgm:t>
    </dgm:pt>
    <dgm:pt modelId="{1B8F72EA-C802-4C82-B6C4-3044A4E9690B}">
      <dgm:prSet phldrT="[Text]" custT="1"/>
      <dgm:spPr>
        <a:solidFill>
          <a:schemeClr val="accent2">
            <a:lumMod val="60000"/>
            <a:lumOff val="40000"/>
          </a:schemeClr>
        </a:solidFill>
      </dgm:spPr>
      <dgm:t>
        <a:bodyPr/>
        <a:lstStyle/>
        <a:p>
          <a:endParaRPr lang="en-US" sz="2800" b="1" dirty="0"/>
        </a:p>
        <a:p>
          <a:r>
            <a:rPr lang="en-US" sz="2800" b="1" dirty="0">
              <a:solidFill>
                <a:schemeClr val="bg1"/>
              </a:solidFill>
              <a:effectLst>
                <a:outerShdw blurRad="38100" dist="38100" dir="2700000" algn="tl">
                  <a:srgbClr val="000000">
                    <a:alpha val="43137"/>
                  </a:srgbClr>
                </a:outerShdw>
              </a:effectLst>
            </a:rPr>
            <a:t>3. Tenure Cohort</a:t>
          </a:r>
        </a:p>
      </dgm:t>
    </dgm:pt>
    <dgm:pt modelId="{3715BEFA-8776-48A6-A1DF-9267D93DDDCB}" type="parTrans" cxnId="{C030D623-E319-4A6D-BE1E-C792A1FC14B2}">
      <dgm:prSet/>
      <dgm:spPr/>
      <dgm:t>
        <a:bodyPr/>
        <a:lstStyle/>
        <a:p>
          <a:endParaRPr lang="en-US"/>
        </a:p>
      </dgm:t>
    </dgm:pt>
    <dgm:pt modelId="{876FF007-E0FA-429B-8201-F8C49FA41B08}" type="sibTrans" cxnId="{C030D623-E319-4A6D-BE1E-C792A1FC14B2}">
      <dgm:prSet/>
      <dgm:spPr/>
      <dgm:t>
        <a:bodyPr/>
        <a:lstStyle/>
        <a:p>
          <a:endParaRPr lang="en-US"/>
        </a:p>
      </dgm:t>
    </dgm:pt>
    <dgm:pt modelId="{F53252D1-C9F2-4160-BE7A-EF42BE235498}">
      <dgm:prSet custT="1"/>
      <dgm:spPr>
        <a:solidFill>
          <a:schemeClr val="accent4">
            <a:lumMod val="40000"/>
            <a:lumOff val="60000"/>
          </a:schemeClr>
        </a:solidFill>
      </dgm:spPr>
      <dgm:t>
        <a:bodyPr/>
        <a:lstStyle/>
        <a:p>
          <a:endParaRPr lang="en-US" sz="2800" b="1" dirty="0">
            <a:solidFill>
              <a:srgbClr val="0F4B90"/>
            </a:solidFill>
          </a:endParaRPr>
        </a:p>
        <a:p>
          <a:r>
            <a:rPr lang="en-US" sz="2800" b="1" dirty="0">
              <a:solidFill>
                <a:schemeClr val="bg1"/>
              </a:solidFill>
              <a:effectLst>
                <a:outerShdw blurRad="38100" dist="38100" dir="2700000" algn="tl">
                  <a:srgbClr val="000000">
                    <a:alpha val="43137"/>
                  </a:srgbClr>
                </a:outerShdw>
              </a:effectLst>
            </a:rPr>
            <a:t>4. Personal Lifestage</a:t>
          </a:r>
        </a:p>
      </dgm:t>
    </dgm:pt>
    <dgm:pt modelId="{7C35001A-179B-4E49-9CFB-D023B56B93AA}" type="parTrans" cxnId="{2F70029C-D352-4D11-BEDC-6F83D30FF9F4}">
      <dgm:prSet/>
      <dgm:spPr/>
      <dgm:t>
        <a:bodyPr/>
        <a:lstStyle/>
        <a:p>
          <a:endParaRPr lang="en-US"/>
        </a:p>
      </dgm:t>
    </dgm:pt>
    <dgm:pt modelId="{BC95D4C2-2549-452B-ACCC-590181A95C79}" type="sibTrans" cxnId="{2F70029C-D352-4D11-BEDC-6F83D30FF9F4}">
      <dgm:prSet/>
      <dgm:spPr/>
      <dgm:t>
        <a:bodyPr/>
        <a:lstStyle/>
        <a:p>
          <a:endParaRPr lang="en-US"/>
        </a:p>
      </dgm:t>
    </dgm:pt>
    <dgm:pt modelId="{3A5CE635-F9FD-4DD7-BCCE-F6046D007E54}" type="pres">
      <dgm:prSet presAssocID="{1A0B37E3-8886-408E-A15E-720FFB067D9E}" presName="Name0" presStyleCnt="0">
        <dgm:presLayoutVars>
          <dgm:dir/>
          <dgm:resizeHandles val="exact"/>
        </dgm:presLayoutVars>
      </dgm:prSet>
      <dgm:spPr/>
    </dgm:pt>
    <dgm:pt modelId="{9F9DCBA1-30F3-4C40-9D2C-98EA5745D5FF}" type="pres">
      <dgm:prSet presAssocID="{1A0B37E3-8886-408E-A15E-720FFB067D9E}" presName="fgShape" presStyleLbl="fgShp" presStyleIdx="0" presStyleCnt="1"/>
      <dgm:spPr>
        <a:ln>
          <a:solidFill>
            <a:srgbClr val="0F4B90"/>
          </a:solidFill>
        </a:ln>
      </dgm:spPr>
    </dgm:pt>
    <dgm:pt modelId="{540E8A06-342B-4BE6-AE1C-BF16910F0170}" type="pres">
      <dgm:prSet presAssocID="{1A0B37E3-8886-408E-A15E-720FFB067D9E}" presName="linComp" presStyleCnt="0"/>
      <dgm:spPr/>
    </dgm:pt>
    <dgm:pt modelId="{1991D903-9657-48B8-969D-889498F8407C}" type="pres">
      <dgm:prSet presAssocID="{2F9C08F8-3DA8-41B3-84C9-8C37761FA1B6}" presName="compNode" presStyleCnt="0"/>
      <dgm:spPr/>
    </dgm:pt>
    <dgm:pt modelId="{B33FF340-82A5-49ED-988D-411C2436B471}" type="pres">
      <dgm:prSet presAssocID="{2F9C08F8-3DA8-41B3-84C9-8C37761FA1B6}" presName="bkgdShape" presStyleLbl="node1" presStyleIdx="0" presStyleCnt="4"/>
      <dgm:spPr/>
    </dgm:pt>
    <dgm:pt modelId="{7291A283-B9A7-4D3B-98FE-1870DC379840}" type="pres">
      <dgm:prSet presAssocID="{2F9C08F8-3DA8-41B3-84C9-8C37761FA1B6}" presName="nodeTx" presStyleLbl="node1" presStyleIdx="0" presStyleCnt="4">
        <dgm:presLayoutVars>
          <dgm:bulletEnabled val="1"/>
        </dgm:presLayoutVars>
      </dgm:prSet>
      <dgm:spPr/>
    </dgm:pt>
    <dgm:pt modelId="{EE3E19A8-C7CA-4E64-A6A1-AF49DE8398AB}" type="pres">
      <dgm:prSet presAssocID="{2F9C08F8-3DA8-41B3-84C9-8C37761FA1B6}" presName="invisiNode" presStyleLbl="node1" presStyleIdx="0" presStyleCnt="4"/>
      <dgm:spPr/>
    </dgm:pt>
    <dgm:pt modelId="{05A3A7E9-A2EC-44D3-A4A6-3BF23A4C5E66}" type="pres">
      <dgm:prSet presAssocID="{2F9C08F8-3DA8-41B3-84C9-8C37761FA1B6}" presName="imagNode" presStyleLbl="fgImgPlace1" presStyleIdx="0" presStyleCnt="4" custScaleX="144776" custScaleY="147356" custLinFactNeighborY="12880"/>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9050">
          <a:solidFill>
            <a:schemeClr val="bg1"/>
          </a:solidFill>
        </a:ln>
      </dgm:spPr>
    </dgm:pt>
    <dgm:pt modelId="{0E7D870F-7820-4C13-A6B8-AD5769E1765B}" type="pres">
      <dgm:prSet presAssocID="{0A07F8BA-FB07-410E-93BE-54565BFA5A39}" presName="sibTrans" presStyleLbl="sibTrans2D1" presStyleIdx="0" presStyleCnt="0"/>
      <dgm:spPr/>
    </dgm:pt>
    <dgm:pt modelId="{ED86C932-B937-499B-AB09-6A8BBE49C09A}" type="pres">
      <dgm:prSet presAssocID="{9EC7CD5D-CCDA-4BD2-9A91-7F4D3575441C}" presName="compNode" presStyleCnt="0"/>
      <dgm:spPr/>
    </dgm:pt>
    <dgm:pt modelId="{3563233A-3878-45E9-AC92-DEDAB110EA41}" type="pres">
      <dgm:prSet presAssocID="{9EC7CD5D-CCDA-4BD2-9A91-7F4D3575441C}" presName="bkgdShape" presStyleLbl="node1" presStyleIdx="1" presStyleCnt="4"/>
      <dgm:spPr/>
    </dgm:pt>
    <dgm:pt modelId="{F811128D-0322-4DFF-9B8D-5AB5E6057F8A}" type="pres">
      <dgm:prSet presAssocID="{9EC7CD5D-CCDA-4BD2-9A91-7F4D3575441C}" presName="nodeTx" presStyleLbl="node1" presStyleIdx="1" presStyleCnt="4">
        <dgm:presLayoutVars>
          <dgm:bulletEnabled val="1"/>
        </dgm:presLayoutVars>
      </dgm:prSet>
      <dgm:spPr/>
    </dgm:pt>
    <dgm:pt modelId="{BC57EE98-74C4-440A-A6DD-B575D84B59D8}" type="pres">
      <dgm:prSet presAssocID="{9EC7CD5D-CCDA-4BD2-9A91-7F4D3575441C}" presName="invisiNode" presStyleLbl="node1" presStyleIdx="1" presStyleCnt="4"/>
      <dgm:spPr/>
    </dgm:pt>
    <dgm:pt modelId="{1D698978-6B88-4DA2-9B7C-F654DCC99013}" type="pres">
      <dgm:prSet presAssocID="{9EC7CD5D-CCDA-4BD2-9A91-7F4D3575441C}" presName="imagNode" presStyleLbl="fgImgPlace1" presStyleIdx="1" presStyleCnt="4" custScaleX="146232" custScaleY="140968" custLinFactNeighborY="1449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9F1F2611-0AFA-4333-BB6A-44551CACB427}" type="pres">
      <dgm:prSet presAssocID="{78CC7536-793D-4A8F-902D-70B98621BB00}" presName="sibTrans" presStyleLbl="sibTrans2D1" presStyleIdx="0" presStyleCnt="0"/>
      <dgm:spPr/>
    </dgm:pt>
    <dgm:pt modelId="{3A8D89D0-302E-4C10-B6E4-45423666F249}" type="pres">
      <dgm:prSet presAssocID="{1B8F72EA-C802-4C82-B6C4-3044A4E9690B}" presName="compNode" presStyleCnt="0"/>
      <dgm:spPr/>
    </dgm:pt>
    <dgm:pt modelId="{B2C5AD15-3FA5-4E44-8F65-89C3CD1AD00B}" type="pres">
      <dgm:prSet presAssocID="{1B8F72EA-C802-4C82-B6C4-3044A4E9690B}" presName="bkgdShape" presStyleLbl="node1" presStyleIdx="2" presStyleCnt="4"/>
      <dgm:spPr/>
    </dgm:pt>
    <dgm:pt modelId="{4D3BBC72-94A2-4521-BE16-E4B27C5D1359}" type="pres">
      <dgm:prSet presAssocID="{1B8F72EA-C802-4C82-B6C4-3044A4E9690B}" presName="nodeTx" presStyleLbl="node1" presStyleIdx="2" presStyleCnt="4">
        <dgm:presLayoutVars>
          <dgm:bulletEnabled val="1"/>
        </dgm:presLayoutVars>
      </dgm:prSet>
      <dgm:spPr/>
    </dgm:pt>
    <dgm:pt modelId="{FBD4C273-1C89-4F6D-A2E2-FC8F489E945C}" type="pres">
      <dgm:prSet presAssocID="{1B8F72EA-C802-4C82-B6C4-3044A4E9690B}" presName="invisiNode" presStyleLbl="node1" presStyleIdx="2" presStyleCnt="4"/>
      <dgm:spPr/>
    </dgm:pt>
    <dgm:pt modelId="{19FA7C1F-FBCD-4AA9-B4BA-C247EF5B8D99}" type="pres">
      <dgm:prSet presAssocID="{1B8F72EA-C802-4C82-B6C4-3044A4E9690B}" presName="imagNode" presStyleLbl="fgImgPlace1" presStyleIdx="2" presStyleCnt="4" custScaleX="140718" custScaleY="150628" custLinFactNeighborX="1610" custLinFactNeighborY="1089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546438B4-8482-40EB-899F-6358F568AA39}" type="pres">
      <dgm:prSet presAssocID="{876FF007-E0FA-429B-8201-F8C49FA41B08}" presName="sibTrans" presStyleLbl="sibTrans2D1" presStyleIdx="0" presStyleCnt="0"/>
      <dgm:spPr/>
    </dgm:pt>
    <dgm:pt modelId="{447F6E74-EDD3-4CDF-99C3-0D4F00563F1A}" type="pres">
      <dgm:prSet presAssocID="{F53252D1-C9F2-4160-BE7A-EF42BE235498}" presName="compNode" presStyleCnt="0"/>
      <dgm:spPr/>
    </dgm:pt>
    <dgm:pt modelId="{758B6CCF-C2AF-423A-A963-1893D8084E68}" type="pres">
      <dgm:prSet presAssocID="{F53252D1-C9F2-4160-BE7A-EF42BE235498}" presName="bkgdShape" presStyleLbl="node1" presStyleIdx="3" presStyleCnt="4"/>
      <dgm:spPr/>
    </dgm:pt>
    <dgm:pt modelId="{40A88422-615E-4B7C-9EDA-E335B435865A}" type="pres">
      <dgm:prSet presAssocID="{F53252D1-C9F2-4160-BE7A-EF42BE235498}" presName="nodeTx" presStyleLbl="node1" presStyleIdx="3" presStyleCnt="4">
        <dgm:presLayoutVars>
          <dgm:bulletEnabled val="1"/>
        </dgm:presLayoutVars>
      </dgm:prSet>
      <dgm:spPr/>
    </dgm:pt>
    <dgm:pt modelId="{011C9F07-FB2A-4446-996B-63AC19BCFE86}" type="pres">
      <dgm:prSet presAssocID="{F53252D1-C9F2-4160-BE7A-EF42BE235498}" presName="invisiNode" presStyleLbl="node1" presStyleIdx="3" presStyleCnt="4"/>
      <dgm:spPr/>
    </dgm:pt>
    <dgm:pt modelId="{922045AF-F20B-47DD-8732-4CEBDCAF006B}" type="pres">
      <dgm:prSet presAssocID="{F53252D1-C9F2-4160-BE7A-EF42BE235498}" presName="imagNode" presStyleLbl="fgImgPlace1" presStyleIdx="3" presStyleCnt="4" custScaleX="153407" custScaleY="154793" custLinFactNeighborY="10267"/>
      <dgm:spPr>
        <a:blipFill rotWithShape="1">
          <a:blip xmlns:r="http://schemas.openxmlformats.org/officeDocument/2006/relationships" r:embed="rId4"/>
          <a:stretch>
            <a:fillRect/>
          </a:stretch>
        </a:blipFill>
      </dgm:spPr>
    </dgm:pt>
  </dgm:ptLst>
  <dgm:cxnLst>
    <dgm:cxn modelId="{1EED7511-FC32-456C-B95B-CEA28685A1CE}" type="presOf" srcId="{1A0B37E3-8886-408E-A15E-720FFB067D9E}" destId="{3A5CE635-F9FD-4DD7-BCCE-F6046D007E54}" srcOrd="0" destOrd="0" presId="urn:microsoft.com/office/officeart/2005/8/layout/hList7"/>
    <dgm:cxn modelId="{BDA31421-936D-4AB0-B97B-62D1BE40000A}" type="presOf" srcId="{F53252D1-C9F2-4160-BE7A-EF42BE235498}" destId="{40A88422-615E-4B7C-9EDA-E335B435865A}" srcOrd="1" destOrd="0" presId="urn:microsoft.com/office/officeart/2005/8/layout/hList7"/>
    <dgm:cxn modelId="{C030D623-E319-4A6D-BE1E-C792A1FC14B2}" srcId="{1A0B37E3-8886-408E-A15E-720FFB067D9E}" destId="{1B8F72EA-C802-4C82-B6C4-3044A4E9690B}" srcOrd="2" destOrd="0" parTransId="{3715BEFA-8776-48A6-A1DF-9267D93DDDCB}" sibTransId="{876FF007-E0FA-429B-8201-F8C49FA41B08}"/>
    <dgm:cxn modelId="{42495F28-792F-408E-9F0F-CECD7707EF65}" type="presOf" srcId="{1B8F72EA-C802-4C82-B6C4-3044A4E9690B}" destId="{4D3BBC72-94A2-4521-BE16-E4B27C5D1359}" srcOrd="1" destOrd="0" presId="urn:microsoft.com/office/officeart/2005/8/layout/hList7"/>
    <dgm:cxn modelId="{3049D332-ACDD-4F91-B7AB-64826CEC7F69}" type="presOf" srcId="{2F9C08F8-3DA8-41B3-84C9-8C37761FA1B6}" destId="{B33FF340-82A5-49ED-988D-411C2436B471}" srcOrd="0" destOrd="0" presId="urn:microsoft.com/office/officeart/2005/8/layout/hList7"/>
    <dgm:cxn modelId="{91B05B4E-AAA7-438B-853C-13C58960749D}" type="presOf" srcId="{876FF007-E0FA-429B-8201-F8C49FA41B08}" destId="{546438B4-8482-40EB-899F-6358F568AA39}" srcOrd="0" destOrd="0" presId="urn:microsoft.com/office/officeart/2005/8/layout/hList7"/>
    <dgm:cxn modelId="{C1134E51-E76E-4AA3-990A-951377CA40C4}" srcId="{1A0B37E3-8886-408E-A15E-720FFB067D9E}" destId="{9EC7CD5D-CCDA-4BD2-9A91-7F4D3575441C}" srcOrd="1" destOrd="0" parTransId="{6B737D60-FD04-44B9-A6DB-96D78F333EBB}" sibTransId="{78CC7536-793D-4A8F-902D-70B98621BB00}"/>
    <dgm:cxn modelId="{DBE48F73-8407-47B9-A778-31102D3E1A50}" type="presOf" srcId="{F53252D1-C9F2-4160-BE7A-EF42BE235498}" destId="{758B6CCF-C2AF-423A-A963-1893D8084E68}" srcOrd="0" destOrd="0" presId="urn:microsoft.com/office/officeart/2005/8/layout/hList7"/>
    <dgm:cxn modelId="{DAC1BE93-7635-46FA-9761-D9A60C33756B}" srcId="{1A0B37E3-8886-408E-A15E-720FFB067D9E}" destId="{2F9C08F8-3DA8-41B3-84C9-8C37761FA1B6}" srcOrd="0" destOrd="0" parTransId="{D2B4732C-1D29-41B3-A792-F00C1013ADA3}" sibTransId="{0A07F8BA-FB07-410E-93BE-54565BFA5A39}"/>
    <dgm:cxn modelId="{FB9DE795-DF9F-4F71-BE64-46B7BA27FED2}" type="presOf" srcId="{9EC7CD5D-CCDA-4BD2-9A91-7F4D3575441C}" destId="{3563233A-3878-45E9-AC92-DEDAB110EA41}" srcOrd="0" destOrd="0" presId="urn:microsoft.com/office/officeart/2005/8/layout/hList7"/>
    <dgm:cxn modelId="{B8401D97-8238-4B3A-AC6E-36152DE602D9}" type="presOf" srcId="{1B8F72EA-C802-4C82-B6C4-3044A4E9690B}" destId="{B2C5AD15-3FA5-4E44-8F65-89C3CD1AD00B}" srcOrd="0" destOrd="0" presId="urn:microsoft.com/office/officeart/2005/8/layout/hList7"/>
    <dgm:cxn modelId="{2F70029C-D352-4D11-BEDC-6F83D30FF9F4}" srcId="{1A0B37E3-8886-408E-A15E-720FFB067D9E}" destId="{F53252D1-C9F2-4160-BE7A-EF42BE235498}" srcOrd="3" destOrd="0" parTransId="{7C35001A-179B-4E49-9CFB-D023B56B93AA}" sibTransId="{BC95D4C2-2549-452B-ACCC-590181A95C79}"/>
    <dgm:cxn modelId="{4204A0C6-B061-4AF0-BCD2-9E0563474AD3}" type="presOf" srcId="{9EC7CD5D-CCDA-4BD2-9A91-7F4D3575441C}" destId="{F811128D-0322-4DFF-9B8D-5AB5E6057F8A}" srcOrd="1" destOrd="0" presId="urn:microsoft.com/office/officeart/2005/8/layout/hList7"/>
    <dgm:cxn modelId="{F64E9FCD-6211-4D5B-B9E7-5060BCB33CAD}" type="presOf" srcId="{0A07F8BA-FB07-410E-93BE-54565BFA5A39}" destId="{0E7D870F-7820-4C13-A6B8-AD5769E1765B}" srcOrd="0" destOrd="0" presId="urn:microsoft.com/office/officeart/2005/8/layout/hList7"/>
    <dgm:cxn modelId="{10EB92D1-3781-48E0-AAA4-60B2E7E75BFC}" type="presOf" srcId="{78CC7536-793D-4A8F-902D-70B98621BB00}" destId="{9F1F2611-0AFA-4333-BB6A-44551CACB427}" srcOrd="0" destOrd="0" presId="urn:microsoft.com/office/officeart/2005/8/layout/hList7"/>
    <dgm:cxn modelId="{FEE59AEF-0ACE-4FC7-B7BE-06EC2BC89FBC}" type="presOf" srcId="{2F9C08F8-3DA8-41B3-84C9-8C37761FA1B6}" destId="{7291A283-B9A7-4D3B-98FE-1870DC379840}" srcOrd="1" destOrd="0" presId="urn:microsoft.com/office/officeart/2005/8/layout/hList7"/>
    <dgm:cxn modelId="{8CD03F58-A351-40D9-9FC6-99BEAE233770}" type="presParOf" srcId="{3A5CE635-F9FD-4DD7-BCCE-F6046D007E54}" destId="{9F9DCBA1-30F3-4C40-9D2C-98EA5745D5FF}" srcOrd="0" destOrd="0" presId="urn:microsoft.com/office/officeart/2005/8/layout/hList7"/>
    <dgm:cxn modelId="{875DE901-84AB-4602-A296-97E327BB2B83}" type="presParOf" srcId="{3A5CE635-F9FD-4DD7-BCCE-F6046D007E54}" destId="{540E8A06-342B-4BE6-AE1C-BF16910F0170}" srcOrd="1" destOrd="0" presId="urn:microsoft.com/office/officeart/2005/8/layout/hList7"/>
    <dgm:cxn modelId="{339BCF19-B5D2-40BF-BF72-E0FC9F33DAF4}" type="presParOf" srcId="{540E8A06-342B-4BE6-AE1C-BF16910F0170}" destId="{1991D903-9657-48B8-969D-889498F8407C}" srcOrd="0" destOrd="0" presId="urn:microsoft.com/office/officeart/2005/8/layout/hList7"/>
    <dgm:cxn modelId="{2876CCD0-3F92-4234-A0AA-D2D18D38F69D}" type="presParOf" srcId="{1991D903-9657-48B8-969D-889498F8407C}" destId="{B33FF340-82A5-49ED-988D-411C2436B471}" srcOrd="0" destOrd="0" presId="urn:microsoft.com/office/officeart/2005/8/layout/hList7"/>
    <dgm:cxn modelId="{C49B5896-E90C-40AF-938A-BE3DBE532F61}" type="presParOf" srcId="{1991D903-9657-48B8-969D-889498F8407C}" destId="{7291A283-B9A7-4D3B-98FE-1870DC379840}" srcOrd="1" destOrd="0" presId="urn:microsoft.com/office/officeart/2005/8/layout/hList7"/>
    <dgm:cxn modelId="{85284F71-03CB-4116-AD54-FDB184D73B0B}" type="presParOf" srcId="{1991D903-9657-48B8-969D-889498F8407C}" destId="{EE3E19A8-C7CA-4E64-A6A1-AF49DE8398AB}" srcOrd="2" destOrd="0" presId="urn:microsoft.com/office/officeart/2005/8/layout/hList7"/>
    <dgm:cxn modelId="{4C368B4E-4720-4227-ADF5-3085B0238A38}" type="presParOf" srcId="{1991D903-9657-48B8-969D-889498F8407C}" destId="{05A3A7E9-A2EC-44D3-A4A6-3BF23A4C5E66}" srcOrd="3" destOrd="0" presId="urn:microsoft.com/office/officeart/2005/8/layout/hList7"/>
    <dgm:cxn modelId="{D0FEC267-65E1-47D9-9217-61F887E24854}" type="presParOf" srcId="{540E8A06-342B-4BE6-AE1C-BF16910F0170}" destId="{0E7D870F-7820-4C13-A6B8-AD5769E1765B}" srcOrd="1" destOrd="0" presId="urn:microsoft.com/office/officeart/2005/8/layout/hList7"/>
    <dgm:cxn modelId="{A6AB236C-83DB-4EF2-AB1C-32DD3F4DF041}" type="presParOf" srcId="{540E8A06-342B-4BE6-AE1C-BF16910F0170}" destId="{ED86C932-B937-499B-AB09-6A8BBE49C09A}" srcOrd="2" destOrd="0" presId="urn:microsoft.com/office/officeart/2005/8/layout/hList7"/>
    <dgm:cxn modelId="{2D3031FE-A5C9-4654-BAC5-B40205761D74}" type="presParOf" srcId="{ED86C932-B937-499B-AB09-6A8BBE49C09A}" destId="{3563233A-3878-45E9-AC92-DEDAB110EA41}" srcOrd="0" destOrd="0" presId="urn:microsoft.com/office/officeart/2005/8/layout/hList7"/>
    <dgm:cxn modelId="{480B0B31-FD5E-4580-8196-DF9FD8D33484}" type="presParOf" srcId="{ED86C932-B937-499B-AB09-6A8BBE49C09A}" destId="{F811128D-0322-4DFF-9B8D-5AB5E6057F8A}" srcOrd="1" destOrd="0" presId="urn:microsoft.com/office/officeart/2005/8/layout/hList7"/>
    <dgm:cxn modelId="{60A002EA-549C-471B-A87A-45ED67116F04}" type="presParOf" srcId="{ED86C932-B937-499B-AB09-6A8BBE49C09A}" destId="{BC57EE98-74C4-440A-A6DD-B575D84B59D8}" srcOrd="2" destOrd="0" presId="urn:microsoft.com/office/officeart/2005/8/layout/hList7"/>
    <dgm:cxn modelId="{D385B994-4A87-4DDA-958C-88D57D36ACB6}" type="presParOf" srcId="{ED86C932-B937-499B-AB09-6A8BBE49C09A}" destId="{1D698978-6B88-4DA2-9B7C-F654DCC99013}" srcOrd="3" destOrd="0" presId="urn:microsoft.com/office/officeart/2005/8/layout/hList7"/>
    <dgm:cxn modelId="{D66987AB-1B6E-407C-9C0E-41F2940CBC1F}" type="presParOf" srcId="{540E8A06-342B-4BE6-AE1C-BF16910F0170}" destId="{9F1F2611-0AFA-4333-BB6A-44551CACB427}" srcOrd="3" destOrd="0" presId="urn:microsoft.com/office/officeart/2005/8/layout/hList7"/>
    <dgm:cxn modelId="{FF31689B-4E6F-4232-BBE2-B4AD6CBBFA02}" type="presParOf" srcId="{540E8A06-342B-4BE6-AE1C-BF16910F0170}" destId="{3A8D89D0-302E-4C10-B6E4-45423666F249}" srcOrd="4" destOrd="0" presId="urn:microsoft.com/office/officeart/2005/8/layout/hList7"/>
    <dgm:cxn modelId="{280C54C2-6D01-4BF9-9236-D072F6129C36}" type="presParOf" srcId="{3A8D89D0-302E-4C10-B6E4-45423666F249}" destId="{B2C5AD15-3FA5-4E44-8F65-89C3CD1AD00B}" srcOrd="0" destOrd="0" presId="urn:microsoft.com/office/officeart/2005/8/layout/hList7"/>
    <dgm:cxn modelId="{0E3F9B89-C412-4849-AEF5-A00DA752AD1D}" type="presParOf" srcId="{3A8D89D0-302E-4C10-B6E4-45423666F249}" destId="{4D3BBC72-94A2-4521-BE16-E4B27C5D1359}" srcOrd="1" destOrd="0" presId="urn:microsoft.com/office/officeart/2005/8/layout/hList7"/>
    <dgm:cxn modelId="{2CBF1B9D-106F-4D22-B7F6-52DF83BEEDD2}" type="presParOf" srcId="{3A8D89D0-302E-4C10-B6E4-45423666F249}" destId="{FBD4C273-1C89-4F6D-A2E2-FC8F489E945C}" srcOrd="2" destOrd="0" presId="urn:microsoft.com/office/officeart/2005/8/layout/hList7"/>
    <dgm:cxn modelId="{48C0FF57-3E1A-4C98-A41C-F0C5F0DA1FB9}" type="presParOf" srcId="{3A8D89D0-302E-4C10-B6E4-45423666F249}" destId="{19FA7C1F-FBCD-4AA9-B4BA-C247EF5B8D99}" srcOrd="3" destOrd="0" presId="urn:microsoft.com/office/officeart/2005/8/layout/hList7"/>
    <dgm:cxn modelId="{DE9B1BE8-4FCE-4140-957E-9A6D083F3C02}" type="presParOf" srcId="{540E8A06-342B-4BE6-AE1C-BF16910F0170}" destId="{546438B4-8482-40EB-899F-6358F568AA39}" srcOrd="5" destOrd="0" presId="urn:microsoft.com/office/officeart/2005/8/layout/hList7"/>
    <dgm:cxn modelId="{DD49B150-F6B3-4C1B-AAA3-2B9536D9B957}" type="presParOf" srcId="{540E8A06-342B-4BE6-AE1C-BF16910F0170}" destId="{447F6E74-EDD3-4CDF-99C3-0D4F00563F1A}" srcOrd="6" destOrd="0" presId="urn:microsoft.com/office/officeart/2005/8/layout/hList7"/>
    <dgm:cxn modelId="{FE42599A-14DF-4FD1-96DE-014C3DF92C5A}" type="presParOf" srcId="{447F6E74-EDD3-4CDF-99C3-0D4F00563F1A}" destId="{758B6CCF-C2AF-423A-A963-1893D8084E68}" srcOrd="0" destOrd="0" presId="urn:microsoft.com/office/officeart/2005/8/layout/hList7"/>
    <dgm:cxn modelId="{AB797519-DB37-4B8F-9E2B-67433EE0DFF5}" type="presParOf" srcId="{447F6E74-EDD3-4CDF-99C3-0D4F00563F1A}" destId="{40A88422-615E-4B7C-9EDA-E335B435865A}" srcOrd="1" destOrd="0" presId="urn:microsoft.com/office/officeart/2005/8/layout/hList7"/>
    <dgm:cxn modelId="{0BA21F7C-B231-43E9-B407-278FCC90096F}" type="presParOf" srcId="{447F6E74-EDD3-4CDF-99C3-0D4F00563F1A}" destId="{011C9F07-FB2A-4446-996B-63AC19BCFE86}" srcOrd="2" destOrd="0" presId="urn:microsoft.com/office/officeart/2005/8/layout/hList7"/>
    <dgm:cxn modelId="{C2167334-54E8-4511-9A55-B42AB5BA43FC}" type="presParOf" srcId="{447F6E74-EDD3-4CDF-99C3-0D4F00563F1A}" destId="{922045AF-F20B-47DD-8732-4CEBDCAF006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0770CD-3C77-47E1-A1FC-0B16C2E2B759}"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US"/>
        </a:p>
      </dgm:t>
    </dgm:pt>
    <dgm:pt modelId="{8AFD25F0-C58C-4381-897C-22BC1C7B5E0C}">
      <dgm:prSet phldrT="[Text]" custT="1"/>
      <dgm:spPr/>
      <dgm:t>
        <a:bodyPr/>
        <a:lstStyle/>
        <a:p>
          <a:r>
            <a:rPr lang="en-US" sz="1800" b="1" dirty="0"/>
            <a:t>Societal Values</a:t>
          </a:r>
        </a:p>
      </dgm:t>
    </dgm:pt>
    <dgm:pt modelId="{439F95AF-B57E-44D3-873B-7D44CABB3D8B}" type="parTrans" cxnId="{84211C80-85AF-45D8-A774-EF8A83818834}">
      <dgm:prSet/>
      <dgm:spPr/>
      <dgm:t>
        <a:bodyPr/>
        <a:lstStyle/>
        <a:p>
          <a:endParaRPr lang="en-US"/>
        </a:p>
      </dgm:t>
    </dgm:pt>
    <dgm:pt modelId="{EA2C3A22-634B-4EC7-A8E9-CEC99263CF14}" type="sibTrans" cxnId="{84211C80-85AF-45D8-A774-EF8A83818834}">
      <dgm:prSet/>
      <dgm:spPr/>
      <dgm:t>
        <a:bodyPr/>
        <a:lstStyle/>
        <a:p>
          <a:endParaRPr lang="en-US"/>
        </a:p>
      </dgm:t>
    </dgm:pt>
    <dgm:pt modelId="{FC75236F-05F2-4C23-8409-1A23B1135CC8}">
      <dgm:prSet phldrT="[Text]" custT="1"/>
      <dgm:spPr/>
      <dgm:t>
        <a:bodyPr/>
        <a:lstStyle/>
        <a:p>
          <a:r>
            <a:rPr lang="en-US" sz="1800" b="1" dirty="0"/>
            <a:t>Organizational </a:t>
          </a:r>
        </a:p>
      </dgm:t>
    </dgm:pt>
    <dgm:pt modelId="{95C3FA66-922D-4748-AECE-88639736AEFE}" type="parTrans" cxnId="{C296A1CA-AF9B-44D0-AFA6-EDF001D5B4DC}">
      <dgm:prSet/>
      <dgm:spPr/>
      <dgm:t>
        <a:bodyPr/>
        <a:lstStyle/>
        <a:p>
          <a:endParaRPr lang="en-US"/>
        </a:p>
      </dgm:t>
    </dgm:pt>
    <dgm:pt modelId="{DBE3730F-38BD-40C5-A226-31C1997C9BB9}" type="sibTrans" cxnId="{C296A1CA-AF9B-44D0-AFA6-EDF001D5B4DC}">
      <dgm:prSet/>
      <dgm:spPr/>
      <dgm:t>
        <a:bodyPr/>
        <a:lstStyle/>
        <a:p>
          <a:endParaRPr lang="en-US"/>
        </a:p>
      </dgm:t>
    </dgm:pt>
    <dgm:pt modelId="{3E2AEDE0-8734-400D-9A08-CBBC121809AF}">
      <dgm:prSet phldrT="[Text]" custT="1"/>
      <dgm:spPr/>
      <dgm:t>
        <a:bodyPr/>
        <a:lstStyle/>
        <a:p>
          <a:endParaRPr lang="en-US" sz="1800" b="1" dirty="0"/>
        </a:p>
        <a:p>
          <a:r>
            <a:rPr lang="en-US" sz="1800" b="1" dirty="0"/>
            <a:t>Teams,  Groups</a:t>
          </a:r>
        </a:p>
      </dgm:t>
    </dgm:pt>
    <dgm:pt modelId="{23B8857F-AF31-448C-AAAF-B2F62FD91550}" type="parTrans" cxnId="{F1A7717C-ECAE-4A93-B6D3-62B53FB00288}">
      <dgm:prSet/>
      <dgm:spPr/>
      <dgm:t>
        <a:bodyPr/>
        <a:lstStyle/>
        <a:p>
          <a:endParaRPr lang="en-US"/>
        </a:p>
      </dgm:t>
    </dgm:pt>
    <dgm:pt modelId="{CC2B3785-7632-4460-887F-18D97CA9C98B}" type="sibTrans" cxnId="{F1A7717C-ECAE-4A93-B6D3-62B53FB00288}">
      <dgm:prSet/>
      <dgm:spPr/>
      <dgm:t>
        <a:bodyPr/>
        <a:lstStyle/>
        <a:p>
          <a:endParaRPr lang="en-US"/>
        </a:p>
      </dgm:t>
    </dgm:pt>
    <dgm:pt modelId="{5D6B059B-5B66-471F-BFDB-07BAC1C9513E}">
      <dgm:prSet phldrT="[Text]" custT="1"/>
      <dgm:spPr/>
      <dgm:t>
        <a:bodyPr/>
        <a:lstStyle/>
        <a:p>
          <a:r>
            <a:rPr lang="en-US" sz="1800" b="1" dirty="0"/>
            <a:t>Personal Identity</a:t>
          </a:r>
        </a:p>
      </dgm:t>
    </dgm:pt>
    <dgm:pt modelId="{35FF0FB6-1504-4129-9337-1EC557A6E029}" type="parTrans" cxnId="{F8753314-AE9A-48AC-8E09-016AF2D345B6}">
      <dgm:prSet/>
      <dgm:spPr/>
      <dgm:t>
        <a:bodyPr/>
        <a:lstStyle/>
        <a:p>
          <a:endParaRPr lang="en-US"/>
        </a:p>
      </dgm:t>
    </dgm:pt>
    <dgm:pt modelId="{1DBFD016-CC8A-4DAE-8C3D-6E81134B7665}" type="sibTrans" cxnId="{F8753314-AE9A-48AC-8E09-016AF2D345B6}">
      <dgm:prSet/>
      <dgm:spPr/>
      <dgm:t>
        <a:bodyPr/>
        <a:lstStyle/>
        <a:p>
          <a:endParaRPr lang="en-US"/>
        </a:p>
      </dgm:t>
    </dgm:pt>
    <dgm:pt modelId="{F22853F9-0997-425C-B1EA-115C28FEFD38}">
      <dgm:prSet custT="1"/>
      <dgm:spPr/>
      <dgm:t>
        <a:bodyPr/>
        <a:lstStyle/>
        <a:p>
          <a:endParaRPr lang="en-US" sz="1800" b="1" dirty="0"/>
        </a:p>
        <a:p>
          <a:r>
            <a:rPr lang="en-US" sz="1800" b="1" dirty="0"/>
            <a:t>Individual Coworkers, Supervisors</a:t>
          </a:r>
        </a:p>
      </dgm:t>
    </dgm:pt>
    <dgm:pt modelId="{195E8C6A-C790-4F1F-8C06-E0D2EFE17789}" type="parTrans" cxnId="{5F2557EE-B011-4239-ADA0-FC14B7DA5D92}">
      <dgm:prSet/>
      <dgm:spPr/>
      <dgm:t>
        <a:bodyPr/>
        <a:lstStyle/>
        <a:p>
          <a:endParaRPr lang="en-US"/>
        </a:p>
      </dgm:t>
    </dgm:pt>
    <dgm:pt modelId="{62F06918-17D5-42DF-B338-7BB77CDA208C}" type="sibTrans" cxnId="{5F2557EE-B011-4239-ADA0-FC14B7DA5D92}">
      <dgm:prSet/>
      <dgm:spPr/>
      <dgm:t>
        <a:bodyPr/>
        <a:lstStyle/>
        <a:p>
          <a:endParaRPr lang="en-US"/>
        </a:p>
      </dgm:t>
    </dgm:pt>
    <dgm:pt modelId="{87AFE711-F215-489C-A317-831BDBE7D89A}" type="pres">
      <dgm:prSet presAssocID="{630770CD-3C77-47E1-A1FC-0B16C2E2B759}" presName="Name0" presStyleCnt="0">
        <dgm:presLayoutVars>
          <dgm:chMax val="7"/>
          <dgm:resizeHandles val="exact"/>
        </dgm:presLayoutVars>
      </dgm:prSet>
      <dgm:spPr/>
    </dgm:pt>
    <dgm:pt modelId="{51A485FD-E154-4A06-AB51-60D4494C683C}" type="pres">
      <dgm:prSet presAssocID="{630770CD-3C77-47E1-A1FC-0B16C2E2B759}" presName="comp1" presStyleCnt="0"/>
      <dgm:spPr/>
    </dgm:pt>
    <dgm:pt modelId="{B0503324-CE6B-4F3B-AFA4-D0AA2AF10EAB}" type="pres">
      <dgm:prSet presAssocID="{630770CD-3C77-47E1-A1FC-0B16C2E2B759}" presName="circle1" presStyleLbl="node1" presStyleIdx="0" presStyleCnt="5" custScaleX="106119" custLinFactNeighborX="-174"/>
      <dgm:spPr/>
    </dgm:pt>
    <dgm:pt modelId="{AE201431-96A1-49CD-A218-7E2F80D4919F}" type="pres">
      <dgm:prSet presAssocID="{630770CD-3C77-47E1-A1FC-0B16C2E2B759}" presName="c1text" presStyleLbl="node1" presStyleIdx="0" presStyleCnt="5">
        <dgm:presLayoutVars>
          <dgm:bulletEnabled val="1"/>
        </dgm:presLayoutVars>
      </dgm:prSet>
      <dgm:spPr/>
    </dgm:pt>
    <dgm:pt modelId="{19A7718B-7E55-49D7-A835-D268BEA213C3}" type="pres">
      <dgm:prSet presAssocID="{630770CD-3C77-47E1-A1FC-0B16C2E2B759}" presName="comp2" presStyleCnt="0"/>
      <dgm:spPr/>
    </dgm:pt>
    <dgm:pt modelId="{BD66AEDB-B695-44C0-9DFB-8917B2C44F6E}" type="pres">
      <dgm:prSet presAssocID="{630770CD-3C77-47E1-A1FC-0B16C2E2B759}" presName="circle2" presStyleLbl="node1" presStyleIdx="1" presStyleCnt="5" custScaleX="106629"/>
      <dgm:spPr/>
    </dgm:pt>
    <dgm:pt modelId="{13303ECB-DED6-44BE-8479-73BB1D7C6164}" type="pres">
      <dgm:prSet presAssocID="{630770CD-3C77-47E1-A1FC-0B16C2E2B759}" presName="c2text" presStyleLbl="node1" presStyleIdx="1" presStyleCnt="5">
        <dgm:presLayoutVars>
          <dgm:bulletEnabled val="1"/>
        </dgm:presLayoutVars>
      </dgm:prSet>
      <dgm:spPr/>
    </dgm:pt>
    <dgm:pt modelId="{D395456D-0078-4114-A8B7-DBD3276EDA27}" type="pres">
      <dgm:prSet presAssocID="{630770CD-3C77-47E1-A1FC-0B16C2E2B759}" presName="comp3" presStyleCnt="0"/>
      <dgm:spPr/>
    </dgm:pt>
    <dgm:pt modelId="{7E47FC79-887C-4132-981C-86423FFE810B}" type="pres">
      <dgm:prSet presAssocID="{630770CD-3C77-47E1-A1FC-0B16C2E2B759}" presName="circle3" presStyleLbl="node1" presStyleIdx="2" presStyleCnt="5" custScaleX="109520" custScaleY="91673"/>
      <dgm:spPr/>
    </dgm:pt>
    <dgm:pt modelId="{45BE5CA3-C78D-4533-890A-6932B48FC95C}" type="pres">
      <dgm:prSet presAssocID="{630770CD-3C77-47E1-A1FC-0B16C2E2B759}" presName="c3text" presStyleLbl="node1" presStyleIdx="2" presStyleCnt="5">
        <dgm:presLayoutVars>
          <dgm:bulletEnabled val="1"/>
        </dgm:presLayoutVars>
      </dgm:prSet>
      <dgm:spPr/>
    </dgm:pt>
    <dgm:pt modelId="{A150A284-77E5-487C-AA85-39CC46C38A60}" type="pres">
      <dgm:prSet presAssocID="{630770CD-3C77-47E1-A1FC-0B16C2E2B759}" presName="comp4" presStyleCnt="0"/>
      <dgm:spPr/>
    </dgm:pt>
    <dgm:pt modelId="{8B547712-347D-46C9-8FB1-9F1D028C03AF}" type="pres">
      <dgm:prSet presAssocID="{630770CD-3C77-47E1-A1FC-0B16C2E2B759}" presName="circle4" presStyleLbl="node1" presStyleIdx="3" presStyleCnt="5" custScaleX="112208" custScaleY="88721" custLinFactNeighborY="8830"/>
      <dgm:spPr/>
    </dgm:pt>
    <dgm:pt modelId="{BA045610-B386-4779-86D1-479DD9968122}" type="pres">
      <dgm:prSet presAssocID="{630770CD-3C77-47E1-A1FC-0B16C2E2B759}" presName="c4text" presStyleLbl="node1" presStyleIdx="3" presStyleCnt="5">
        <dgm:presLayoutVars>
          <dgm:bulletEnabled val="1"/>
        </dgm:presLayoutVars>
      </dgm:prSet>
      <dgm:spPr/>
    </dgm:pt>
    <dgm:pt modelId="{0BC7D0CF-DEDA-43FF-A829-0FF630625826}" type="pres">
      <dgm:prSet presAssocID="{630770CD-3C77-47E1-A1FC-0B16C2E2B759}" presName="comp5" presStyleCnt="0"/>
      <dgm:spPr/>
    </dgm:pt>
    <dgm:pt modelId="{0A89FD23-1D4C-43E2-8DFF-9014FD10138F}" type="pres">
      <dgm:prSet presAssocID="{630770CD-3C77-47E1-A1FC-0B16C2E2B759}" presName="circle5" presStyleLbl="node1" presStyleIdx="4" presStyleCnt="5" custScaleX="101539" custScaleY="68747" custLinFactNeighborY="15286"/>
      <dgm:spPr/>
    </dgm:pt>
    <dgm:pt modelId="{C7833BB9-67AE-4AF2-8042-D76B589A644A}" type="pres">
      <dgm:prSet presAssocID="{630770CD-3C77-47E1-A1FC-0B16C2E2B759}" presName="c5text" presStyleLbl="node1" presStyleIdx="4" presStyleCnt="5">
        <dgm:presLayoutVars>
          <dgm:bulletEnabled val="1"/>
        </dgm:presLayoutVars>
      </dgm:prSet>
      <dgm:spPr/>
    </dgm:pt>
  </dgm:ptLst>
  <dgm:cxnLst>
    <dgm:cxn modelId="{533ACA07-308C-4809-8F75-8D4D38833285}" type="presOf" srcId="{8AFD25F0-C58C-4381-897C-22BC1C7B5E0C}" destId="{AE201431-96A1-49CD-A218-7E2F80D4919F}" srcOrd="1" destOrd="0" presId="urn:microsoft.com/office/officeart/2005/8/layout/venn2"/>
    <dgm:cxn modelId="{61C33612-5B6F-4B4A-95C1-1C4F5E5DFFE9}" type="presOf" srcId="{8AFD25F0-C58C-4381-897C-22BC1C7B5E0C}" destId="{B0503324-CE6B-4F3B-AFA4-D0AA2AF10EAB}" srcOrd="0" destOrd="0" presId="urn:microsoft.com/office/officeart/2005/8/layout/venn2"/>
    <dgm:cxn modelId="{F8753314-AE9A-48AC-8E09-016AF2D345B6}" srcId="{630770CD-3C77-47E1-A1FC-0B16C2E2B759}" destId="{5D6B059B-5B66-471F-BFDB-07BAC1C9513E}" srcOrd="4" destOrd="0" parTransId="{35FF0FB6-1504-4129-9337-1EC557A6E029}" sibTransId="{1DBFD016-CC8A-4DAE-8C3D-6E81134B7665}"/>
    <dgm:cxn modelId="{09FD2B34-D81A-4122-A5FC-AC3A3A193E93}" type="presOf" srcId="{FC75236F-05F2-4C23-8409-1A23B1135CC8}" destId="{13303ECB-DED6-44BE-8479-73BB1D7C6164}" srcOrd="1" destOrd="0" presId="urn:microsoft.com/office/officeart/2005/8/layout/venn2"/>
    <dgm:cxn modelId="{B7375D64-B17F-4F3C-BBDC-81810FDA0C5A}" type="presOf" srcId="{3E2AEDE0-8734-400D-9A08-CBBC121809AF}" destId="{7E47FC79-887C-4132-981C-86423FFE810B}" srcOrd="0" destOrd="0" presId="urn:microsoft.com/office/officeart/2005/8/layout/venn2"/>
    <dgm:cxn modelId="{62E52071-310E-4451-8F69-40689B0DB253}" type="presOf" srcId="{3E2AEDE0-8734-400D-9A08-CBBC121809AF}" destId="{45BE5CA3-C78D-4533-890A-6932B48FC95C}" srcOrd="1" destOrd="0" presId="urn:microsoft.com/office/officeart/2005/8/layout/venn2"/>
    <dgm:cxn modelId="{F1A7717C-ECAE-4A93-B6D3-62B53FB00288}" srcId="{630770CD-3C77-47E1-A1FC-0B16C2E2B759}" destId="{3E2AEDE0-8734-400D-9A08-CBBC121809AF}" srcOrd="2" destOrd="0" parTransId="{23B8857F-AF31-448C-AAAF-B2F62FD91550}" sibTransId="{CC2B3785-7632-4460-887F-18D97CA9C98B}"/>
    <dgm:cxn modelId="{3AB4CB7D-5025-4077-BDE8-98FA5BB4CB82}" type="presOf" srcId="{5D6B059B-5B66-471F-BFDB-07BAC1C9513E}" destId="{C7833BB9-67AE-4AF2-8042-D76B589A644A}" srcOrd="1" destOrd="0" presId="urn:microsoft.com/office/officeart/2005/8/layout/venn2"/>
    <dgm:cxn modelId="{84211C80-85AF-45D8-A774-EF8A83818834}" srcId="{630770CD-3C77-47E1-A1FC-0B16C2E2B759}" destId="{8AFD25F0-C58C-4381-897C-22BC1C7B5E0C}" srcOrd="0" destOrd="0" parTransId="{439F95AF-B57E-44D3-873B-7D44CABB3D8B}" sibTransId="{EA2C3A22-634B-4EC7-A8E9-CEC99263CF14}"/>
    <dgm:cxn modelId="{5311658C-28FE-4A94-9F53-F2A70F66753E}" type="presOf" srcId="{630770CD-3C77-47E1-A1FC-0B16C2E2B759}" destId="{87AFE711-F215-489C-A317-831BDBE7D89A}" srcOrd="0" destOrd="0" presId="urn:microsoft.com/office/officeart/2005/8/layout/venn2"/>
    <dgm:cxn modelId="{967E0492-D3D0-4996-918F-040E42C040E6}" type="presOf" srcId="{5D6B059B-5B66-471F-BFDB-07BAC1C9513E}" destId="{0A89FD23-1D4C-43E2-8DFF-9014FD10138F}" srcOrd="0" destOrd="0" presId="urn:microsoft.com/office/officeart/2005/8/layout/venn2"/>
    <dgm:cxn modelId="{AB905D94-3EB8-44A0-AF97-D99BE5102169}" type="presOf" srcId="{FC75236F-05F2-4C23-8409-1A23B1135CC8}" destId="{BD66AEDB-B695-44C0-9DFB-8917B2C44F6E}" srcOrd="0" destOrd="0" presId="urn:microsoft.com/office/officeart/2005/8/layout/venn2"/>
    <dgm:cxn modelId="{7C93D1C3-FD7C-468D-878F-557018A63587}" type="presOf" srcId="{F22853F9-0997-425C-B1EA-115C28FEFD38}" destId="{8B547712-347D-46C9-8FB1-9F1D028C03AF}" srcOrd="0" destOrd="0" presId="urn:microsoft.com/office/officeart/2005/8/layout/venn2"/>
    <dgm:cxn modelId="{C296A1CA-AF9B-44D0-AFA6-EDF001D5B4DC}" srcId="{630770CD-3C77-47E1-A1FC-0B16C2E2B759}" destId="{FC75236F-05F2-4C23-8409-1A23B1135CC8}" srcOrd="1" destOrd="0" parTransId="{95C3FA66-922D-4748-AECE-88639736AEFE}" sibTransId="{DBE3730F-38BD-40C5-A226-31C1997C9BB9}"/>
    <dgm:cxn modelId="{5F2557EE-B011-4239-ADA0-FC14B7DA5D92}" srcId="{630770CD-3C77-47E1-A1FC-0B16C2E2B759}" destId="{F22853F9-0997-425C-B1EA-115C28FEFD38}" srcOrd="3" destOrd="0" parTransId="{195E8C6A-C790-4F1F-8C06-E0D2EFE17789}" sibTransId="{62F06918-17D5-42DF-B338-7BB77CDA208C}"/>
    <dgm:cxn modelId="{1BF184F8-096D-43F5-87A2-C6D117A35DBD}" type="presOf" srcId="{F22853F9-0997-425C-B1EA-115C28FEFD38}" destId="{BA045610-B386-4779-86D1-479DD9968122}" srcOrd="1" destOrd="0" presId="urn:microsoft.com/office/officeart/2005/8/layout/venn2"/>
    <dgm:cxn modelId="{15ABB4E5-CA0A-4CDE-8847-CAE9F457B29C}" type="presParOf" srcId="{87AFE711-F215-489C-A317-831BDBE7D89A}" destId="{51A485FD-E154-4A06-AB51-60D4494C683C}" srcOrd="0" destOrd="0" presId="urn:microsoft.com/office/officeart/2005/8/layout/venn2"/>
    <dgm:cxn modelId="{12CF9018-E654-48E0-AC5C-DD09F2112FF5}" type="presParOf" srcId="{51A485FD-E154-4A06-AB51-60D4494C683C}" destId="{B0503324-CE6B-4F3B-AFA4-D0AA2AF10EAB}" srcOrd="0" destOrd="0" presId="urn:microsoft.com/office/officeart/2005/8/layout/venn2"/>
    <dgm:cxn modelId="{824BA826-10E4-4BFB-BBF5-1643B3118C56}" type="presParOf" srcId="{51A485FD-E154-4A06-AB51-60D4494C683C}" destId="{AE201431-96A1-49CD-A218-7E2F80D4919F}" srcOrd="1" destOrd="0" presId="urn:microsoft.com/office/officeart/2005/8/layout/venn2"/>
    <dgm:cxn modelId="{F372195B-9DD0-4614-AC42-E54C99DF6141}" type="presParOf" srcId="{87AFE711-F215-489C-A317-831BDBE7D89A}" destId="{19A7718B-7E55-49D7-A835-D268BEA213C3}" srcOrd="1" destOrd="0" presId="urn:microsoft.com/office/officeart/2005/8/layout/venn2"/>
    <dgm:cxn modelId="{14B97D9A-1CA0-435D-A64A-3773A8BDED40}" type="presParOf" srcId="{19A7718B-7E55-49D7-A835-D268BEA213C3}" destId="{BD66AEDB-B695-44C0-9DFB-8917B2C44F6E}" srcOrd="0" destOrd="0" presId="urn:microsoft.com/office/officeart/2005/8/layout/venn2"/>
    <dgm:cxn modelId="{188827D7-C76F-4D70-99F4-603725C24AFB}" type="presParOf" srcId="{19A7718B-7E55-49D7-A835-D268BEA213C3}" destId="{13303ECB-DED6-44BE-8479-73BB1D7C6164}" srcOrd="1" destOrd="0" presId="urn:microsoft.com/office/officeart/2005/8/layout/venn2"/>
    <dgm:cxn modelId="{B4B6C900-E715-4920-BEE4-906427AE297D}" type="presParOf" srcId="{87AFE711-F215-489C-A317-831BDBE7D89A}" destId="{D395456D-0078-4114-A8B7-DBD3276EDA27}" srcOrd="2" destOrd="0" presId="urn:microsoft.com/office/officeart/2005/8/layout/venn2"/>
    <dgm:cxn modelId="{A4E252E1-1F77-4B3C-851B-72C6A7FB86F2}" type="presParOf" srcId="{D395456D-0078-4114-A8B7-DBD3276EDA27}" destId="{7E47FC79-887C-4132-981C-86423FFE810B}" srcOrd="0" destOrd="0" presId="urn:microsoft.com/office/officeart/2005/8/layout/venn2"/>
    <dgm:cxn modelId="{F4F77B96-22B5-4DFA-826E-7241D60B51EF}" type="presParOf" srcId="{D395456D-0078-4114-A8B7-DBD3276EDA27}" destId="{45BE5CA3-C78D-4533-890A-6932B48FC95C}" srcOrd="1" destOrd="0" presId="urn:microsoft.com/office/officeart/2005/8/layout/venn2"/>
    <dgm:cxn modelId="{7E56C133-D149-4883-9FD1-B282ADF73184}" type="presParOf" srcId="{87AFE711-F215-489C-A317-831BDBE7D89A}" destId="{A150A284-77E5-487C-AA85-39CC46C38A60}" srcOrd="3" destOrd="0" presId="urn:microsoft.com/office/officeart/2005/8/layout/venn2"/>
    <dgm:cxn modelId="{6B4D5B2B-D6B1-42CA-8EA4-482C1AC086C3}" type="presParOf" srcId="{A150A284-77E5-487C-AA85-39CC46C38A60}" destId="{8B547712-347D-46C9-8FB1-9F1D028C03AF}" srcOrd="0" destOrd="0" presId="urn:microsoft.com/office/officeart/2005/8/layout/venn2"/>
    <dgm:cxn modelId="{E62C2EEE-B55B-4D76-8FF2-820F1A3BF5A3}" type="presParOf" srcId="{A150A284-77E5-487C-AA85-39CC46C38A60}" destId="{BA045610-B386-4779-86D1-479DD9968122}" srcOrd="1" destOrd="0" presId="urn:microsoft.com/office/officeart/2005/8/layout/venn2"/>
    <dgm:cxn modelId="{5B4BED28-8F51-4AB0-920B-25FE6A1A9B00}" type="presParOf" srcId="{87AFE711-F215-489C-A317-831BDBE7D89A}" destId="{0BC7D0CF-DEDA-43FF-A829-0FF630625826}" srcOrd="4" destOrd="0" presId="urn:microsoft.com/office/officeart/2005/8/layout/venn2"/>
    <dgm:cxn modelId="{CEB55BDB-5BFB-4BF3-8518-8C0F131C534D}" type="presParOf" srcId="{0BC7D0CF-DEDA-43FF-A829-0FF630625826}" destId="{0A89FD23-1D4C-43E2-8DFF-9014FD10138F}" srcOrd="0" destOrd="0" presId="urn:microsoft.com/office/officeart/2005/8/layout/venn2"/>
    <dgm:cxn modelId="{B0017954-E22D-4422-8517-7951077F76D1}" type="presParOf" srcId="{0BC7D0CF-DEDA-43FF-A829-0FF630625826}" destId="{C7833BB9-67AE-4AF2-8042-D76B589A644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82647A-E7EA-4817-B010-BE4C57345E4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F9C5C0FA-187C-4562-A208-7027F5798601}">
      <dgm:prSet phldrT="[Text]"/>
      <dgm:spPr/>
      <dgm:t>
        <a:bodyPr/>
        <a:lstStyle/>
        <a:p>
          <a:r>
            <a:rPr lang="en-US" b="1" dirty="0"/>
            <a:t>Destructive</a:t>
          </a:r>
        </a:p>
      </dgm:t>
    </dgm:pt>
    <dgm:pt modelId="{0C7DD16F-6363-420B-96B3-48D1BC68B376}" type="parTrans" cxnId="{3A2E4B3F-24D0-4362-A5B7-34F0F7F3D6D7}">
      <dgm:prSet/>
      <dgm:spPr/>
      <dgm:t>
        <a:bodyPr/>
        <a:lstStyle/>
        <a:p>
          <a:endParaRPr lang="en-US"/>
        </a:p>
      </dgm:t>
    </dgm:pt>
    <dgm:pt modelId="{62727BFE-D47F-45CF-88F2-81BAE1A29EDF}" type="sibTrans" cxnId="{3A2E4B3F-24D0-4362-A5B7-34F0F7F3D6D7}">
      <dgm:prSet/>
      <dgm:spPr/>
      <dgm:t>
        <a:bodyPr/>
        <a:lstStyle/>
        <a:p>
          <a:endParaRPr lang="en-US"/>
        </a:p>
      </dgm:t>
    </dgm:pt>
    <dgm:pt modelId="{0E07A6B7-ED56-4725-8BE6-0B2E45393807}">
      <dgm:prSet phldrT="[Text]"/>
      <dgm:spPr/>
      <dgm:t>
        <a:bodyPr/>
        <a:lstStyle/>
        <a:p>
          <a:r>
            <a:rPr lang="en-US" b="1" dirty="0"/>
            <a:t>Oblivious</a:t>
          </a:r>
        </a:p>
      </dgm:t>
    </dgm:pt>
    <dgm:pt modelId="{9A41BEE7-C7F9-4037-BBE0-E1F37F0E8C2A}" type="parTrans" cxnId="{C8E9EAEC-4F34-4638-A86B-DB6F663A46A0}">
      <dgm:prSet/>
      <dgm:spPr/>
      <dgm:t>
        <a:bodyPr/>
        <a:lstStyle/>
        <a:p>
          <a:endParaRPr lang="en-US"/>
        </a:p>
      </dgm:t>
    </dgm:pt>
    <dgm:pt modelId="{5EA5F843-1945-4785-A84E-8BDAB4336D09}" type="sibTrans" cxnId="{C8E9EAEC-4F34-4638-A86B-DB6F663A46A0}">
      <dgm:prSet/>
      <dgm:spPr/>
      <dgm:t>
        <a:bodyPr/>
        <a:lstStyle/>
        <a:p>
          <a:endParaRPr lang="en-US"/>
        </a:p>
      </dgm:t>
    </dgm:pt>
    <dgm:pt modelId="{D9F2A18E-89B9-4D69-BB4D-DE0BC1E65878}">
      <dgm:prSet phldrT="[Text]"/>
      <dgm:spPr/>
      <dgm:t>
        <a:bodyPr/>
        <a:lstStyle/>
        <a:p>
          <a:r>
            <a:rPr lang="en-US" b="1" dirty="0"/>
            <a:t>Competence</a:t>
          </a:r>
        </a:p>
      </dgm:t>
    </dgm:pt>
    <dgm:pt modelId="{9CB4FD63-5013-47C5-8403-D883D30BB430}" type="parTrans" cxnId="{840C7E5F-1BB9-4608-A3DC-E8B6F17A65A1}">
      <dgm:prSet/>
      <dgm:spPr/>
      <dgm:t>
        <a:bodyPr/>
        <a:lstStyle/>
        <a:p>
          <a:endParaRPr lang="en-US"/>
        </a:p>
      </dgm:t>
    </dgm:pt>
    <dgm:pt modelId="{6F6C2F4A-6511-4A94-8154-31FA6546B4BC}" type="sibTrans" cxnId="{840C7E5F-1BB9-4608-A3DC-E8B6F17A65A1}">
      <dgm:prSet/>
      <dgm:spPr/>
      <dgm:t>
        <a:bodyPr/>
        <a:lstStyle/>
        <a:p>
          <a:endParaRPr lang="en-US"/>
        </a:p>
      </dgm:t>
    </dgm:pt>
    <dgm:pt modelId="{E8770B19-1915-4237-86AD-B2342127693D}" type="pres">
      <dgm:prSet presAssocID="{F882647A-E7EA-4817-B010-BE4C57345E42}" presName="rootnode" presStyleCnt="0">
        <dgm:presLayoutVars>
          <dgm:chMax/>
          <dgm:chPref/>
          <dgm:dir/>
          <dgm:animLvl val="lvl"/>
        </dgm:presLayoutVars>
      </dgm:prSet>
      <dgm:spPr/>
    </dgm:pt>
    <dgm:pt modelId="{4E0AB6DF-871A-4DB5-B329-D305A0082ABF}" type="pres">
      <dgm:prSet presAssocID="{F9C5C0FA-187C-4562-A208-7027F5798601}" presName="composite" presStyleCnt="0"/>
      <dgm:spPr/>
    </dgm:pt>
    <dgm:pt modelId="{22E0103C-3920-4D66-A827-0028AAE54CF9}" type="pres">
      <dgm:prSet presAssocID="{F9C5C0FA-187C-4562-A208-7027F5798601}" presName="LShape" presStyleLbl="alignNode1" presStyleIdx="0" presStyleCnt="5"/>
      <dgm:spPr>
        <a:solidFill>
          <a:srgbClr val="C00000"/>
        </a:solidFill>
        <a:ln>
          <a:solidFill>
            <a:srgbClr val="C00000"/>
          </a:solidFill>
        </a:ln>
      </dgm:spPr>
    </dgm:pt>
    <dgm:pt modelId="{E2B2BCD9-C5A1-4928-AE13-BE30E9C17D9E}" type="pres">
      <dgm:prSet presAssocID="{F9C5C0FA-187C-4562-A208-7027F5798601}" presName="ParentText" presStyleLbl="revTx" presStyleIdx="0" presStyleCnt="3">
        <dgm:presLayoutVars>
          <dgm:chMax val="0"/>
          <dgm:chPref val="0"/>
          <dgm:bulletEnabled val="1"/>
        </dgm:presLayoutVars>
      </dgm:prSet>
      <dgm:spPr/>
    </dgm:pt>
    <dgm:pt modelId="{FFD5A207-F0CD-45FE-A175-C934535980DD}" type="pres">
      <dgm:prSet presAssocID="{F9C5C0FA-187C-4562-A208-7027F5798601}" presName="Triangle" presStyleLbl="alignNode1" presStyleIdx="1" presStyleCnt="5"/>
      <dgm:spPr>
        <a:solidFill>
          <a:schemeClr val="bg2">
            <a:lumMod val="75000"/>
          </a:schemeClr>
        </a:solidFill>
        <a:ln>
          <a:solidFill>
            <a:schemeClr val="bg2">
              <a:lumMod val="75000"/>
            </a:schemeClr>
          </a:solidFill>
        </a:ln>
      </dgm:spPr>
    </dgm:pt>
    <dgm:pt modelId="{9A5612D2-0F1F-4FDE-823F-AE10AB6BCB99}" type="pres">
      <dgm:prSet presAssocID="{62727BFE-D47F-45CF-88F2-81BAE1A29EDF}" presName="sibTrans" presStyleCnt="0"/>
      <dgm:spPr/>
    </dgm:pt>
    <dgm:pt modelId="{A9E953D0-FC45-4FCD-8F05-856E79D9ED99}" type="pres">
      <dgm:prSet presAssocID="{62727BFE-D47F-45CF-88F2-81BAE1A29EDF}" presName="space" presStyleCnt="0"/>
      <dgm:spPr/>
    </dgm:pt>
    <dgm:pt modelId="{438516A1-696B-47BC-8B9C-AFD4876B6B22}" type="pres">
      <dgm:prSet presAssocID="{0E07A6B7-ED56-4725-8BE6-0B2E45393807}" presName="composite" presStyleCnt="0"/>
      <dgm:spPr/>
    </dgm:pt>
    <dgm:pt modelId="{62EBC22A-0935-4E66-A7E0-461AD818D8FA}" type="pres">
      <dgm:prSet presAssocID="{0E07A6B7-ED56-4725-8BE6-0B2E45393807}" presName="LShape" presStyleLbl="alignNode1" presStyleIdx="2" presStyleCnt="5"/>
      <dgm:spPr>
        <a:solidFill>
          <a:schemeClr val="accent4"/>
        </a:solidFill>
        <a:ln>
          <a:solidFill>
            <a:schemeClr val="accent4"/>
          </a:solidFill>
        </a:ln>
      </dgm:spPr>
    </dgm:pt>
    <dgm:pt modelId="{DD0D938A-B2B9-4DCF-812E-F17624958DB3}" type="pres">
      <dgm:prSet presAssocID="{0E07A6B7-ED56-4725-8BE6-0B2E45393807}" presName="ParentText" presStyleLbl="revTx" presStyleIdx="1" presStyleCnt="3">
        <dgm:presLayoutVars>
          <dgm:chMax val="0"/>
          <dgm:chPref val="0"/>
          <dgm:bulletEnabled val="1"/>
        </dgm:presLayoutVars>
      </dgm:prSet>
      <dgm:spPr/>
    </dgm:pt>
    <dgm:pt modelId="{9FF6119F-6C62-40F7-80F9-07E1827462AF}" type="pres">
      <dgm:prSet presAssocID="{0E07A6B7-ED56-4725-8BE6-0B2E45393807}" presName="Triangle" presStyleLbl="alignNode1" presStyleIdx="3" presStyleCnt="5"/>
      <dgm:spPr>
        <a:solidFill>
          <a:schemeClr val="bg2">
            <a:lumMod val="75000"/>
          </a:schemeClr>
        </a:solidFill>
        <a:ln>
          <a:solidFill>
            <a:schemeClr val="accent3"/>
          </a:solidFill>
        </a:ln>
      </dgm:spPr>
    </dgm:pt>
    <dgm:pt modelId="{5A60817A-7E60-458F-9E2B-9DC6DDAED77E}" type="pres">
      <dgm:prSet presAssocID="{5EA5F843-1945-4785-A84E-8BDAB4336D09}" presName="sibTrans" presStyleCnt="0"/>
      <dgm:spPr/>
    </dgm:pt>
    <dgm:pt modelId="{92343389-DEE7-486B-A23B-BBD353000B89}" type="pres">
      <dgm:prSet presAssocID="{5EA5F843-1945-4785-A84E-8BDAB4336D09}" presName="space" presStyleCnt="0"/>
      <dgm:spPr/>
    </dgm:pt>
    <dgm:pt modelId="{181F8E53-4DF4-4DE2-8A41-60F074DC82FF}" type="pres">
      <dgm:prSet presAssocID="{D9F2A18E-89B9-4D69-BB4D-DE0BC1E65878}" presName="composite" presStyleCnt="0"/>
      <dgm:spPr/>
    </dgm:pt>
    <dgm:pt modelId="{E154695D-E1BB-43EC-B749-AF1E081D3EDE}" type="pres">
      <dgm:prSet presAssocID="{D9F2A18E-89B9-4D69-BB4D-DE0BC1E65878}" presName="LShape" presStyleLbl="alignNode1" presStyleIdx="4" presStyleCnt="5"/>
      <dgm:spPr>
        <a:solidFill>
          <a:schemeClr val="accent6"/>
        </a:solidFill>
        <a:ln>
          <a:solidFill>
            <a:schemeClr val="accent6"/>
          </a:solidFill>
        </a:ln>
      </dgm:spPr>
    </dgm:pt>
    <dgm:pt modelId="{A9B51CB6-7EFF-47BE-9115-2D6E4EEE5E84}" type="pres">
      <dgm:prSet presAssocID="{D9F2A18E-89B9-4D69-BB4D-DE0BC1E65878}" presName="ParentText" presStyleLbl="revTx" presStyleIdx="2" presStyleCnt="3">
        <dgm:presLayoutVars>
          <dgm:chMax val="0"/>
          <dgm:chPref val="0"/>
          <dgm:bulletEnabled val="1"/>
        </dgm:presLayoutVars>
      </dgm:prSet>
      <dgm:spPr/>
    </dgm:pt>
  </dgm:ptLst>
  <dgm:cxnLst>
    <dgm:cxn modelId="{0700D015-223E-408C-BF6C-14D7B8F9B2C6}" type="presOf" srcId="{D9F2A18E-89B9-4D69-BB4D-DE0BC1E65878}" destId="{A9B51CB6-7EFF-47BE-9115-2D6E4EEE5E84}" srcOrd="0" destOrd="0" presId="urn:microsoft.com/office/officeart/2009/3/layout/StepUpProcess"/>
    <dgm:cxn modelId="{BD159A26-BD90-4F89-9F84-AFCCBE4D50DA}" type="presOf" srcId="{F9C5C0FA-187C-4562-A208-7027F5798601}" destId="{E2B2BCD9-C5A1-4928-AE13-BE30E9C17D9E}" srcOrd="0" destOrd="0" presId="urn:microsoft.com/office/officeart/2009/3/layout/StepUpProcess"/>
    <dgm:cxn modelId="{3A2E4B3F-24D0-4362-A5B7-34F0F7F3D6D7}" srcId="{F882647A-E7EA-4817-B010-BE4C57345E42}" destId="{F9C5C0FA-187C-4562-A208-7027F5798601}" srcOrd="0" destOrd="0" parTransId="{0C7DD16F-6363-420B-96B3-48D1BC68B376}" sibTransId="{62727BFE-D47F-45CF-88F2-81BAE1A29EDF}"/>
    <dgm:cxn modelId="{840C7E5F-1BB9-4608-A3DC-E8B6F17A65A1}" srcId="{F882647A-E7EA-4817-B010-BE4C57345E42}" destId="{D9F2A18E-89B9-4D69-BB4D-DE0BC1E65878}" srcOrd="2" destOrd="0" parTransId="{9CB4FD63-5013-47C5-8403-D883D30BB430}" sibTransId="{6F6C2F4A-6511-4A94-8154-31FA6546B4BC}"/>
    <dgm:cxn modelId="{0B742598-E10D-4A0E-9B37-4C06BD46A0C5}" type="presOf" srcId="{0E07A6B7-ED56-4725-8BE6-0B2E45393807}" destId="{DD0D938A-B2B9-4DCF-812E-F17624958DB3}" srcOrd="0" destOrd="0" presId="urn:microsoft.com/office/officeart/2009/3/layout/StepUpProcess"/>
    <dgm:cxn modelId="{85D6B5BF-032A-4C31-8AA0-F983C40415FC}" type="presOf" srcId="{F882647A-E7EA-4817-B010-BE4C57345E42}" destId="{E8770B19-1915-4237-86AD-B2342127693D}" srcOrd="0" destOrd="0" presId="urn:microsoft.com/office/officeart/2009/3/layout/StepUpProcess"/>
    <dgm:cxn modelId="{C8E9EAEC-4F34-4638-A86B-DB6F663A46A0}" srcId="{F882647A-E7EA-4817-B010-BE4C57345E42}" destId="{0E07A6B7-ED56-4725-8BE6-0B2E45393807}" srcOrd="1" destOrd="0" parTransId="{9A41BEE7-C7F9-4037-BBE0-E1F37F0E8C2A}" sibTransId="{5EA5F843-1945-4785-A84E-8BDAB4336D09}"/>
    <dgm:cxn modelId="{7D628BC4-4F6E-4CF0-ACAD-FA7BD19CFA1E}" type="presParOf" srcId="{E8770B19-1915-4237-86AD-B2342127693D}" destId="{4E0AB6DF-871A-4DB5-B329-D305A0082ABF}" srcOrd="0" destOrd="0" presId="urn:microsoft.com/office/officeart/2009/3/layout/StepUpProcess"/>
    <dgm:cxn modelId="{BC988E5C-FF19-41A7-971A-035580793739}" type="presParOf" srcId="{4E0AB6DF-871A-4DB5-B329-D305A0082ABF}" destId="{22E0103C-3920-4D66-A827-0028AAE54CF9}" srcOrd="0" destOrd="0" presId="urn:microsoft.com/office/officeart/2009/3/layout/StepUpProcess"/>
    <dgm:cxn modelId="{B4AC977D-1345-4BC0-88A1-B7682E75F657}" type="presParOf" srcId="{4E0AB6DF-871A-4DB5-B329-D305A0082ABF}" destId="{E2B2BCD9-C5A1-4928-AE13-BE30E9C17D9E}" srcOrd="1" destOrd="0" presId="urn:microsoft.com/office/officeart/2009/3/layout/StepUpProcess"/>
    <dgm:cxn modelId="{F3220A39-5B2D-4F79-B3E0-8F434FCA3FB5}" type="presParOf" srcId="{4E0AB6DF-871A-4DB5-B329-D305A0082ABF}" destId="{FFD5A207-F0CD-45FE-A175-C934535980DD}" srcOrd="2" destOrd="0" presId="urn:microsoft.com/office/officeart/2009/3/layout/StepUpProcess"/>
    <dgm:cxn modelId="{1B2949D3-06CC-4DC8-A489-253558FACB0E}" type="presParOf" srcId="{E8770B19-1915-4237-86AD-B2342127693D}" destId="{9A5612D2-0F1F-4FDE-823F-AE10AB6BCB99}" srcOrd="1" destOrd="0" presId="urn:microsoft.com/office/officeart/2009/3/layout/StepUpProcess"/>
    <dgm:cxn modelId="{6D448343-6496-4462-9F49-3E9F97B7E8E1}" type="presParOf" srcId="{9A5612D2-0F1F-4FDE-823F-AE10AB6BCB99}" destId="{A9E953D0-FC45-4FCD-8F05-856E79D9ED99}" srcOrd="0" destOrd="0" presId="urn:microsoft.com/office/officeart/2009/3/layout/StepUpProcess"/>
    <dgm:cxn modelId="{6E71E711-31B7-46CC-833B-C32F7C678A1A}" type="presParOf" srcId="{E8770B19-1915-4237-86AD-B2342127693D}" destId="{438516A1-696B-47BC-8B9C-AFD4876B6B22}" srcOrd="2" destOrd="0" presId="urn:microsoft.com/office/officeart/2009/3/layout/StepUpProcess"/>
    <dgm:cxn modelId="{427E56B6-AF4E-4294-B9EA-F763282ED17E}" type="presParOf" srcId="{438516A1-696B-47BC-8B9C-AFD4876B6B22}" destId="{62EBC22A-0935-4E66-A7E0-461AD818D8FA}" srcOrd="0" destOrd="0" presId="urn:microsoft.com/office/officeart/2009/3/layout/StepUpProcess"/>
    <dgm:cxn modelId="{129427BB-6330-444A-99EB-2E27151E1B33}" type="presParOf" srcId="{438516A1-696B-47BC-8B9C-AFD4876B6B22}" destId="{DD0D938A-B2B9-4DCF-812E-F17624958DB3}" srcOrd="1" destOrd="0" presId="urn:microsoft.com/office/officeart/2009/3/layout/StepUpProcess"/>
    <dgm:cxn modelId="{81249F50-DFB4-47C6-9703-44C33DC914DE}" type="presParOf" srcId="{438516A1-696B-47BC-8B9C-AFD4876B6B22}" destId="{9FF6119F-6C62-40F7-80F9-07E1827462AF}" srcOrd="2" destOrd="0" presId="urn:microsoft.com/office/officeart/2009/3/layout/StepUpProcess"/>
    <dgm:cxn modelId="{E12E3B14-2276-4EE8-8F2D-7F2E3BBFFB31}" type="presParOf" srcId="{E8770B19-1915-4237-86AD-B2342127693D}" destId="{5A60817A-7E60-458F-9E2B-9DC6DDAED77E}" srcOrd="3" destOrd="0" presId="urn:microsoft.com/office/officeart/2009/3/layout/StepUpProcess"/>
    <dgm:cxn modelId="{6762949A-9D35-4964-824C-5EB43A680D86}" type="presParOf" srcId="{5A60817A-7E60-458F-9E2B-9DC6DDAED77E}" destId="{92343389-DEE7-486B-A23B-BBD353000B89}" srcOrd="0" destOrd="0" presId="urn:microsoft.com/office/officeart/2009/3/layout/StepUpProcess"/>
    <dgm:cxn modelId="{CC9A0CEA-2399-4586-A382-656CB3E2A368}" type="presParOf" srcId="{E8770B19-1915-4237-86AD-B2342127693D}" destId="{181F8E53-4DF4-4DE2-8A41-60F074DC82FF}" srcOrd="4" destOrd="0" presId="urn:microsoft.com/office/officeart/2009/3/layout/StepUpProcess"/>
    <dgm:cxn modelId="{A3230F20-AD7B-4FCA-8541-7BDD16C3D1CC}" type="presParOf" srcId="{181F8E53-4DF4-4DE2-8A41-60F074DC82FF}" destId="{E154695D-E1BB-43EC-B749-AF1E081D3EDE}" srcOrd="0" destOrd="0" presId="urn:microsoft.com/office/officeart/2009/3/layout/StepUpProcess"/>
    <dgm:cxn modelId="{E19E6EB2-ABDA-4A61-BA8B-3D97522E9026}" type="presParOf" srcId="{181F8E53-4DF4-4DE2-8A41-60F074DC82FF}" destId="{A9B51CB6-7EFF-47BE-9115-2D6E4EEE5E8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31C99-9703-451E-876C-24600AFECD3A}">
      <dsp:nvSpPr>
        <dsp:cNvPr id="0" name=""/>
        <dsp:cNvSpPr/>
      </dsp:nvSpPr>
      <dsp:spPr>
        <a:xfrm>
          <a:off x="2541228" y="581153"/>
          <a:ext cx="2853299" cy="24743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Department</a:t>
          </a:r>
        </a:p>
      </dsp:txBody>
      <dsp:txXfrm>
        <a:off x="2959084" y="943515"/>
        <a:ext cx="2017587" cy="1749641"/>
      </dsp:txXfrm>
    </dsp:sp>
    <dsp:sp modelId="{3FB5425A-DAF9-4E4E-9130-A8F9C1567F0F}">
      <dsp:nvSpPr>
        <dsp:cNvPr id="0" name=""/>
        <dsp:cNvSpPr/>
      </dsp:nvSpPr>
      <dsp:spPr>
        <a:xfrm>
          <a:off x="3817110" y="-194713"/>
          <a:ext cx="1422537" cy="1256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B36C9-C449-4E0A-A989-4D4FFA046E71}">
      <dsp:nvSpPr>
        <dsp:cNvPr id="0" name=""/>
        <dsp:cNvSpPr/>
      </dsp:nvSpPr>
      <dsp:spPr>
        <a:xfrm>
          <a:off x="3414574" y="4368772"/>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E0A90-6E0B-4A60-AD10-DB7D7839DA97}">
      <dsp:nvSpPr>
        <dsp:cNvPr id="0" name=""/>
        <dsp:cNvSpPr/>
      </dsp:nvSpPr>
      <dsp:spPr>
        <a:xfrm>
          <a:off x="6668388" y="2134641"/>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0921D-34FD-4189-A3AC-D9F9A8AE6827}">
      <dsp:nvSpPr>
        <dsp:cNvPr id="0" name=""/>
        <dsp:cNvSpPr/>
      </dsp:nvSpPr>
      <dsp:spPr>
        <a:xfrm>
          <a:off x="5012308" y="4737278"/>
          <a:ext cx="477961" cy="4779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6AC9E-8E50-4B67-A543-A8810EC6E13B}">
      <dsp:nvSpPr>
        <dsp:cNvPr id="0" name=""/>
        <dsp:cNvSpPr/>
      </dsp:nvSpPr>
      <dsp:spPr>
        <a:xfrm>
          <a:off x="1358251" y="189801"/>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19BF1-FFF9-494B-AA33-0E1400FE95B6}">
      <dsp:nvSpPr>
        <dsp:cNvPr id="0" name=""/>
        <dsp:cNvSpPr/>
      </dsp:nvSpPr>
      <dsp:spPr>
        <a:xfrm>
          <a:off x="2421885" y="2855587"/>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1DB8D-5A3A-44E1-B974-D75780CACECA}">
      <dsp:nvSpPr>
        <dsp:cNvPr id="0" name=""/>
        <dsp:cNvSpPr/>
      </dsp:nvSpPr>
      <dsp:spPr>
        <a:xfrm>
          <a:off x="1951777" y="0"/>
          <a:ext cx="1747196" cy="17466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p>
      </dsp:txBody>
      <dsp:txXfrm>
        <a:off x="2207648" y="255789"/>
        <a:ext cx="1235454" cy="1235060"/>
      </dsp:txXfrm>
    </dsp:sp>
    <dsp:sp modelId="{1E0A6694-F21E-4D04-A563-2DE9C06C063A}">
      <dsp:nvSpPr>
        <dsp:cNvPr id="0" name=""/>
        <dsp:cNvSpPr/>
      </dsp:nvSpPr>
      <dsp:spPr>
        <a:xfrm>
          <a:off x="3031573" y="2924166"/>
          <a:ext cx="477961" cy="4779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CBEC5-DB8D-4D81-8F80-C3315BDCEC3C}">
      <dsp:nvSpPr>
        <dsp:cNvPr id="0" name=""/>
        <dsp:cNvSpPr/>
      </dsp:nvSpPr>
      <dsp:spPr>
        <a:xfrm>
          <a:off x="1244744" y="3308162"/>
          <a:ext cx="1905939" cy="1626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1295E1-E960-49FF-A789-693B93E390CB}">
      <dsp:nvSpPr>
        <dsp:cNvPr id="0" name=""/>
        <dsp:cNvSpPr/>
      </dsp:nvSpPr>
      <dsp:spPr>
        <a:xfrm>
          <a:off x="5201928" y="363922"/>
          <a:ext cx="1975834" cy="18779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Clients</a:t>
          </a:r>
        </a:p>
      </dsp:txBody>
      <dsp:txXfrm>
        <a:off x="5491282" y="638941"/>
        <a:ext cx="1397126" cy="1327912"/>
      </dsp:txXfrm>
    </dsp:sp>
    <dsp:sp modelId="{9EF3B471-4D45-4FF7-8F9E-65C7D8B19056}">
      <dsp:nvSpPr>
        <dsp:cNvPr id="0" name=""/>
        <dsp:cNvSpPr/>
      </dsp:nvSpPr>
      <dsp:spPr>
        <a:xfrm>
          <a:off x="8081774" y="1871891"/>
          <a:ext cx="477961" cy="4779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25ED8-2184-4961-BC43-F820EC359ED9}">
      <dsp:nvSpPr>
        <dsp:cNvPr id="0" name=""/>
        <dsp:cNvSpPr/>
      </dsp:nvSpPr>
      <dsp:spPr>
        <a:xfrm>
          <a:off x="555079" y="2550092"/>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CA344-25D3-4E48-9FCB-3089186B0C55}">
      <dsp:nvSpPr>
        <dsp:cNvPr id="0" name=""/>
        <dsp:cNvSpPr/>
      </dsp:nvSpPr>
      <dsp:spPr>
        <a:xfrm>
          <a:off x="4038002" y="3960101"/>
          <a:ext cx="346082" cy="34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03324-CE6B-4F3B-AFA4-D0AA2AF10EAB}">
      <dsp:nvSpPr>
        <dsp:cNvPr id="0" name=""/>
        <dsp:cNvSpPr/>
      </dsp:nvSpPr>
      <dsp:spPr>
        <a:xfrm>
          <a:off x="1113491" y="0"/>
          <a:ext cx="5813689" cy="5478462"/>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Societal Trends</a:t>
          </a:r>
        </a:p>
      </dsp:txBody>
      <dsp:txXfrm>
        <a:off x="2930269" y="273923"/>
        <a:ext cx="2180133" cy="547846"/>
      </dsp:txXfrm>
    </dsp:sp>
    <dsp:sp modelId="{BD66AEDB-B695-44C0-9DFB-8917B2C44F6E}">
      <dsp:nvSpPr>
        <dsp:cNvPr id="0" name=""/>
        <dsp:cNvSpPr/>
      </dsp:nvSpPr>
      <dsp:spPr>
        <a:xfrm>
          <a:off x="1547176" y="821769"/>
          <a:ext cx="4965384" cy="4656692"/>
        </a:xfrm>
        <a:prstGeom prst="ellipse">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Organizational </a:t>
          </a:r>
        </a:p>
      </dsp:txBody>
      <dsp:txXfrm>
        <a:off x="2959207" y="1089529"/>
        <a:ext cx="2141322" cy="535519"/>
      </dsp:txXfrm>
    </dsp:sp>
    <dsp:sp modelId="{7E47FC79-887C-4132-981C-86423FFE810B}">
      <dsp:nvSpPr>
        <dsp:cNvPr id="0" name=""/>
        <dsp:cNvSpPr/>
      </dsp:nvSpPr>
      <dsp:spPr>
        <a:xfrm>
          <a:off x="1929864" y="1803205"/>
          <a:ext cx="4200008" cy="3515589"/>
        </a:xfrm>
        <a:prstGeom prst="ellipse">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Teams,  Groups</a:t>
          </a:r>
        </a:p>
      </dsp:txBody>
      <dsp:txXfrm>
        <a:off x="2943116" y="2045781"/>
        <a:ext cx="2173504" cy="485151"/>
      </dsp:txXfrm>
    </dsp:sp>
    <dsp:sp modelId="{8B547712-347D-46C9-8FB1-9F1D028C03AF}">
      <dsp:nvSpPr>
        <dsp:cNvPr id="0" name=""/>
        <dsp:cNvSpPr/>
      </dsp:nvSpPr>
      <dsp:spPr>
        <a:xfrm>
          <a:off x="2339369" y="2805161"/>
          <a:ext cx="3380999" cy="2673300"/>
        </a:xfrm>
        <a:prstGeom prst="ellipse">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Individual Coworkers, Supervisors</a:t>
          </a:r>
        </a:p>
      </dsp:txBody>
      <dsp:txXfrm>
        <a:off x="3116999" y="3045758"/>
        <a:ext cx="1825739" cy="481194"/>
      </dsp:txXfrm>
    </dsp:sp>
    <dsp:sp modelId="{0A89FD23-1D4C-43E2-8DFF-9014FD10138F}">
      <dsp:nvSpPr>
        <dsp:cNvPr id="0" name=""/>
        <dsp:cNvSpPr/>
      </dsp:nvSpPr>
      <dsp:spPr>
        <a:xfrm>
          <a:off x="2917313" y="3964489"/>
          <a:ext cx="2225110" cy="1506511"/>
        </a:xfrm>
        <a:prstGeom prst="ellipse">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Personal Identity</a:t>
          </a:r>
        </a:p>
      </dsp:txBody>
      <dsp:txXfrm>
        <a:off x="3243173" y="4341116"/>
        <a:ext cx="1573390" cy="753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F340-82A5-49ED-988D-411C2436B471}">
      <dsp:nvSpPr>
        <dsp:cNvPr id="0" name=""/>
        <dsp:cNvSpPr/>
      </dsp:nvSpPr>
      <dsp:spPr>
        <a:xfrm>
          <a:off x="3643" y="44658"/>
          <a:ext cx="2413860" cy="4738880"/>
        </a:xfrm>
        <a:prstGeom prst="roundRect">
          <a:avLst>
            <a:gd name="adj" fmla="val 10000"/>
          </a:avLst>
        </a:prstGeom>
        <a:solidFill>
          <a:schemeClr val="accent1">
            <a:lumMod val="60000"/>
            <a:lumOff val="40000"/>
          </a:schemeClr>
        </a:solidFill>
        <a:ln w="28575" cap="flat" cmpd="sng" algn="ctr">
          <a:solidFill>
            <a:srgbClr val="0F4B9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1. Age                  </a:t>
          </a:r>
          <a:r>
            <a:rPr lang="en-US" sz="2000" b="1" kern="1200" dirty="0">
              <a:solidFill>
                <a:schemeClr val="bg1"/>
              </a:solidFill>
              <a:effectLst>
                <a:outerShdw blurRad="38100" dist="38100" dir="2700000" algn="tl">
                  <a:srgbClr val="000000">
                    <a:alpha val="43137"/>
                  </a:srgbClr>
                </a:outerShdw>
              </a:effectLst>
            </a:rPr>
            <a:t>(i.e., “Generations”)</a:t>
          </a:r>
        </a:p>
      </dsp:txBody>
      <dsp:txXfrm>
        <a:off x="3643" y="1940210"/>
        <a:ext cx="2413860" cy="1895552"/>
      </dsp:txXfrm>
    </dsp:sp>
    <dsp:sp modelId="{05A3A7E9-A2EC-44D3-A4A6-3BF23A4C5E66}">
      <dsp:nvSpPr>
        <dsp:cNvPr id="0" name=""/>
        <dsp:cNvSpPr/>
      </dsp:nvSpPr>
      <dsp:spPr>
        <a:xfrm>
          <a:off x="68256" y="158593"/>
          <a:ext cx="2284633" cy="23253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3563233A-3878-45E9-AC92-DEDAB110EA41}">
      <dsp:nvSpPr>
        <dsp:cNvPr id="0" name=""/>
        <dsp:cNvSpPr/>
      </dsp:nvSpPr>
      <dsp:spPr>
        <a:xfrm>
          <a:off x="2489919" y="19457"/>
          <a:ext cx="2413860" cy="4738880"/>
        </a:xfrm>
        <a:prstGeom prst="roundRect">
          <a:avLst>
            <a:gd name="adj" fmla="val 10000"/>
          </a:avLst>
        </a:prstGeom>
        <a:solidFill>
          <a:schemeClr val="accent6">
            <a:lumMod val="40000"/>
            <a:lumOff val="60000"/>
          </a:schemeClr>
        </a:solidFill>
        <a:ln w="28575" cap="flat" cmpd="sng" algn="ctr">
          <a:solidFill>
            <a:srgbClr val="0F4B9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p>
        <a:p>
          <a:pPr marL="0" lvl="0" indent="0" algn="ctr" defTabSz="1244600">
            <a:lnSpc>
              <a:spcPct val="100000"/>
            </a:lnSpc>
            <a:spcBef>
              <a:spcPct val="0"/>
            </a:spcBef>
            <a:spcAft>
              <a:spcPts val="0"/>
            </a:spcAft>
            <a:buNone/>
          </a:pPr>
          <a:r>
            <a:rPr lang="en-US" sz="2800" b="1" kern="1200" dirty="0">
              <a:solidFill>
                <a:schemeClr val="bg1"/>
              </a:solidFill>
              <a:effectLst>
                <a:outerShdw blurRad="38100" dist="38100" dir="2700000" algn="tl">
                  <a:srgbClr val="000000">
                    <a:alpha val="43137"/>
                  </a:srgbClr>
                </a:outerShdw>
              </a:effectLst>
            </a:rPr>
            <a:t>2.  Incumbency</a:t>
          </a:r>
        </a:p>
        <a:p>
          <a:pPr marL="0" lvl="0" indent="0" algn="ctr" defTabSz="124460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Group</a:t>
          </a:r>
        </a:p>
      </dsp:txBody>
      <dsp:txXfrm>
        <a:off x="2489919" y="1915009"/>
        <a:ext cx="2413860" cy="1895552"/>
      </dsp:txXfrm>
    </dsp:sp>
    <dsp:sp modelId="{1D698978-6B88-4DA2-9B7C-F654DCC99013}">
      <dsp:nvSpPr>
        <dsp:cNvPr id="0" name=""/>
        <dsp:cNvSpPr/>
      </dsp:nvSpPr>
      <dsp:spPr>
        <a:xfrm>
          <a:off x="2543044" y="209201"/>
          <a:ext cx="2307609" cy="22245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5AD15-3FA5-4E44-8F65-89C3CD1AD00B}">
      <dsp:nvSpPr>
        <dsp:cNvPr id="0" name=""/>
        <dsp:cNvSpPr/>
      </dsp:nvSpPr>
      <dsp:spPr>
        <a:xfrm>
          <a:off x="4976195" y="57567"/>
          <a:ext cx="2413860" cy="473888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3. Tenure Cohort</a:t>
          </a:r>
        </a:p>
      </dsp:txBody>
      <dsp:txXfrm>
        <a:off x="4976195" y="1953119"/>
        <a:ext cx="2413860" cy="1895552"/>
      </dsp:txXfrm>
    </dsp:sp>
    <dsp:sp modelId="{19FA7C1F-FBCD-4AA9-B4BA-C247EF5B8D99}">
      <dsp:nvSpPr>
        <dsp:cNvPr id="0" name=""/>
        <dsp:cNvSpPr/>
      </dsp:nvSpPr>
      <dsp:spPr>
        <a:xfrm>
          <a:off x="5098234" y="114329"/>
          <a:ext cx="2220596" cy="237698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8B6CCF-C2AF-423A-A963-1893D8084E68}">
      <dsp:nvSpPr>
        <dsp:cNvPr id="0" name=""/>
        <dsp:cNvSpPr/>
      </dsp:nvSpPr>
      <dsp:spPr>
        <a:xfrm>
          <a:off x="7465959" y="73998"/>
          <a:ext cx="2413860" cy="4738880"/>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0F4B90"/>
            </a:solidFill>
          </a:endParaRPr>
        </a:p>
        <a:p>
          <a:pPr marL="0" lvl="0" indent="0" algn="ctr" defTabSz="124460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4. Personal Lifestage</a:t>
          </a:r>
        </a:p>
      </dsp:txBody>
      <dsp:txXfrm>
        <a:off x="7465959" y="1969550"/>
        <a:ext cx="2413860" cy="1895552"/>
      </dsp:txXfrm>
    </dsp:sp>
    <dsp:sp modelId="{922045AF-F20B-47DD-8732-4CEBDCAF006B}">
      <dsp:nvSpPr>
        <dsp:cNvPr id="0" name=""/>
        <dsp:cNvSpPr/>
      </dsp:nvSpPr>
      <dsp:spPr>
        <a:xfrm>
          <a:off x="7462471" y="88019"/>
          <a:ext cx="2420834" cy="2442706"/>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9DCBA1-30F3-4C40-9D2C-98EA5745D5FF}">
      <dsp:nvSpPr>
        <dsp:cNvPr id="0" name=""/>
        <dsp:cNvSpPr/>
      </dsp:nvSpPr>
      <dsp:spPr>
        <a:xfrm>
          <a:off x="395477" y="3791104"/>
          <a:ext cx="9095994" cy="710832"/>
        </a:xfrm>
        <a:prstGeom prst="leftRightArrow">
          <a:avLst/>
        </a:prstGeom>
        <a:solidFill>
          <a:schemeClr val="accent1">
            <a:tint val="60000"/>
            <a:hueOff val="0"/>
            <a:satOff val="0"/>
            <a:lumOff val="0"/>
            <a:alphaOff val="0"/>
          </a:schemeClr>
        </a:solidFill>
        <a:ln w="12700" cap="flat" cmpd="sng" algn="ctr">
          <a:solidFill>
            <a:srgbClr val="0F4B9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03324-CE6B-4F3B-AFA4-D0AA2AF10EAB}">
      <dsp:nvSpPr>
        <dsp:cNvPr id="0" name=""/>
        <dsp:cNvSpPr/>
      </dsp:nvSpPr>
      <dsp:spPr>
        <a:xfrm>
          <a:off x="1113491" y="0"/>
          <a:ext cx="5813689" cy="5478462"/>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Societal Values</a:t>
          </a:r>
        </a:p>
      </dsp:txBody>
      <dsp:txXfrm>
        <a:off x="2930269" y="273923"/>
        <a:ext cx="2180133" cy="547846"/>
      </dsp:txXfrm>
    </dsp:sp>
    <dsp:sp modelId="{BD66AEDB-B695-44C0-9DFB-8917B2C44F6E}">
      <dsp:nvSpPr>
        <dsp:cNvPr id="0" name=""/>
        <dsp:cNvSpPr/>
      </dsp:nvSpPr>
      <dsp:spPr>
        <a:xfrm>
          <a:off x="1547176" y="821769"/>
          <a:ext cx="4965384" cy="4656692"/>
        </a:xfrm>
        <a:prstGeom prst="ellipse">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Organizational </a:t>
          </a:r>
        </a:p>
      </dsp:txBody>
      <dsp:txXfrm>
        <a:off x="2959207" y="1089529"/>
        <a:ext cx="2141322" cy="535519"/>
      </dsp:txXfrm>
    </dsp:sp>
    <dsp:sp modelId="{7E47FC79-887C-4132-981C-86423FFE810B}">
      <dsp:nvSpPr>
        <dsp:cNvPr id="0" name=""/>
        <dsp:cNvSpPr/>
      </dsp:nvSpPr>
      <dsp:spPr>
        <a:xfrm>
          <a:off x="1929864" y="1803205"/>
          <a:ext cx="4200008" cy="3515589"/>
        </a:xfrm>
        <a:prstGeom prst="ellipse">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Teams,  Groups</a:t>
          </a:r>
        </a:p>
      </dsp:txBody>
      <dsp:txXfrm>
        <a:off x="2943116" y="2045781"/>
        <a:ext cx="2173504" cy="485151"/>
      </dsp:txXfrm>
    </dsp:sp>
    <dsp:sp modelId="{8B547712-347D-46C9-8FB1-9F1D028C03AF}">
      <dsp:nvSpPr>
        <dsp:cNvPr id="0" name=""/>
        <dsp:cNvSpPr/>
      </dsp:nvSpPr>
      <dsp:spPr>
        <a:xfrm>
          <a:off x="2339369" y="2805161"/>
          <a:ext cx="3380999" cy="2673300"/>
        </a:xfrm>
        <a:prstGeom prst="ellipse">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Individual Coworkers, Supervisors</a:t>
          </a:r>
        </a:p>
      </dsp:txBody>
      <dsp:txXfrm>
        <a:off x="3116999" y="3045758"/>
        <a:ext cx="1825739" cy="481194"/>
      </dsp:txXfrm>
    </dsp:sp>
    <dsp:sp modelId="{0A89FD23-1D4C-43E2-8DFF-9014FD10138F}">
      <dsp:nvSpPr>
        <dsp:cNvPr id="0" name=""/>
        <dsp:cNvSpPr/>
      </dsp:nvSpPr>
      <dsp:spPr>
        <a:xfrm>
          <a:off x="2917313" y="3964489"/>
          <a:ext cx="2225110" cy="1506511"/>
        </a:xfrm>
        <a:prstGeom prst="ellipse">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Personal Identity</a:t>
          </a:r>
        </a:p>
      </dsp:txBody>
      <dsp:txXfrm>
        <a:off x="3243173" y="4341116"/>
        <a:ext cx="1573390" cy="753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0103C-3920-4D66-A827-0028AAE54CF9}">
      <dsp:nvSpPr>
        <dsp:cNvPr id="0" name=""/>
        <dsp:cNvSpPr/>
      </dsp:nvSpPr>
      <dsp:spPr>
        <a:xfrm rot="5400000">
          <a:off x="1373782" y="1169156"/>
          <a:ext cx="2017427" cy="3356953"/>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2BCD9-C5A1-4928-AE13-BE30E9C17D9E}">
      <dsp:nvSpPr>
        <dsp:cNvPr id="0" name=""/>
        <dsp:cNvSpPr/>
      </dsp:nvSpPr>
      <dsp:spPr>
        <a:xfrm>
          <a:off x="1037023" y="2172162"/>
          <a:ext cx="3030676" cy="265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Destructive</a:t>
          </a:r>
        </a:p>
      </dsp:txBody>
      <dsp:txXfrm>
        <a:off x="1037023" y="2172162"/>
        <a:ext cx="3030676" cy="2656565"/>
      </dsp:txXfrm>
    </dsp:sp>
    <dsp:sp modelId="{FFD5A207-F0CD-45FE-A175-C934535980DD}">
      <dsp:nvSpPr>
        <dsp:cNvPr id="0" name=""/>
        <dsp:cNvSpPr/>
      </dsp:nvSpPr>
      <dsp:spPr>
        <a:xfrm>
          <a:off x="3495874" y="922013"/>
          <a:ext cx="571825" cy="571825"/>
        </a:xfrm>
        <a:prstGeom prst="triangle">
          <a:avLst>
            <a:gd name="adj" fmla="val 100000"/>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BC22A-0935-4E66-A7E0-461AD818D8FA}">
      <dsp:nvSpPr>
        <dsp:cNvPr id="0" name=""/>
        <dsp:cNvSpPr/>
      </dsp:nvSpPr>
      <dsp:spPr>
        <a:xfrm rot="5400000">
          <a:off x="5083922" y="251078"/>
          <a:ext cx="2017427" cy="3356953"/>
        </a:xfrm>
        <a:prstGeom prst="corner">
          <a:avLst>
            <a:gd name="adj1" fmla="val 16120"/>
            <a:gd name="adj2" fmla="val 1611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D938A-B2B9-4DCF-812E-F17624958DB3}">
      <dsp:nvSpPr>
        <dsp:cNvPr id="0" name=""/>
        <dsp:cNvSpPr/>
      </dsp:nvSpPr>
      <dsp:spPr>
        <a:xfrm>
          <a:off x="4747163" y="1254084"/>
          <a:ext cx="3030676" cy="265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Oblivious</a:t>
          </a:r>
        </a:p>
      </dsp:txBody>
      <dsp:txXfrm>
        <a:off x="4747163" y="1254084"/>
        <a:ext cx="3030676" cy="2656565"/>
      </dsp:txXfrm>
    </dsp:sp>
    <dsp:sp modelId="{9FF6119F-6C62-40F7-80F9-07E1827462AF}">
      <dsp:nvSpPr>
        <dsp:cNvPr id="0" name=""/>
        <dsp:cNvSpPr/>
      </dsp:nvSpPr>
      <dsp:spPr>
        <a:xfrm>
          <a:off x="7206014" y="3935"/>
          <a:ext cx="571825" cy="571825"/>
        </a:xfrm>
        <a:prstGeom prst="triangle">
          <a:avLst>
            <a:gd name="adj" fmla="val 100000"/>
          </a:avLst>
        </a:prstGeom>
        <a:solidFill>
          <a:schemeClr val="bg2">
            <a:lumMod val="7500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54695D-E1BB-43EC-B749-AF1E081D3EDE}">
      <dsp:nvSpPr>
        <dsp:cNvPr id="0" name=""/>
        <dsp:cNvSpPr/>
      </dsp:nvSpPr>
      <dsp:spPr>
        <a:xfrm rot="5400000">
          <a:off x="8794062" y="-666999"/>
          <a:ext cx="2017427" cy="3356953"/>
        </a:xfrm>
        <a:prstGeom prst="corner">
          <a:avLst>
            <a:gd name="adj1" fmla="val 16120"/>
            <a:gd name="adj2" fmla="val 16110"/>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51CB6-7EFF-47BE-9115-2D6E4EEE5E84}">
      <dsp:nvSpPr>
        <dsp:cNvPr id="0" name=""/>
        <dsp:cNvSpPr/>
      </dsp:nvSpPr>
      <dsp:spPr>
        <a:xfrm>
          <a:off x="8457304" y="336006"/>
          <a:ext cx="3030676" cy="265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Competence</a:t>
          </a:r>
        </a:p>
      </dsp:txBody>
      <dsp:txXfrm>
        <a:off x="8457304" y="336006"/>
        <a:ext cx="3030676" cy="2656565"/>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2421"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9" y="0"/>
            <a:ext cx="2972421" cy="466578"/>
          </a:xfrm>
          <a:prstGeom prst="rect">
            <a:avLst/>
          </a:prstGeom>
        </p:spPr>
        <p:txBody>
          <a:bodyPr vert="horz" lIns="91440" tIns="45720" rIns="91440" bIns="45720" rtlCol="0"/>
          <a:lstStyle>
            <a:lvl1pPr algn="r">
              <a:defRPr sz="1200"/>
            </a:lvl1pPr>
          </a:lstStyle>
          <a:p>
            <a:fld id="{D0721A70-47B8-4EE8-AA31-C5E2314D89D6}" type="datetimeFigureOut">
              <a:rPr lang="en-US" smtClean="0"/>
              <a:t>2/20/2023</a:t>
            </a:fld>
            <a:endParaRPr lang="en-US" dirty="0"/>
          </a:p>
        </p:txBody>
      </p:sp>
      <p:sp>
        <p:nvSpPr>
          <p:cNvPr id="4" name="Footer Placeholder 3"/>
          <p:cNvSpPr>
            <a:spLocks noGrp="1"/>
          </p:cNvSpPr>
          <p:nvPr>
            <p:ph type="ftr" sz="quarter" idx="2"/>
          </p:nvPr>
        </p:nvSpPr>
        <p:spPr>
          <a:xfrm>
            <a:off x="3" y="8829822"/>
            <a:ext cx="2972421" cy="46657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9" y="8829822"/>
            <a:ext cx="2972421" cy="466578"/>
          </a:xfrm>
          <a:prstGeom prst="rect">
            <a:avLst/>
          </a:prstGeom>
        </p:spPr>
        <p:txBody>
          <a:bodyPr vert="horz" lIns="91440" tIns="45720" rIns="91440" bIns="45720" rtlCol="0" anchor="b"/>
          <a:lstStyle>
            <a:lvl1pPr algn="r">
              <a:defRPr sz="1200"/>
            </a:lvl1pPr>
          </a:lstStyle>
          <a:p>
            <a:fld id="{944EFD4E-E5A0-4746-9F36-445AE30D1959}" type="slidenum">
              <a:rPr lang="en-US" smtClean="0"/>
              <a:t>‹#›</a:t>
            </a:fld>
            <a:endParaRPr lang="en-US" dirty="0"/>
          </a:p>
        </p:txBody>
      </p:sp>
    </p:spTree>
    <p:extLst>
      <p:ext uri="{BB962C8B-B14F-4D97-AF65-F5344CB8AC3E}">
        <p14:creationId xmlns:p14="http://schemas.microsoft.com/office/powerpoint/2010/main" val="612498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7180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4"/>
            <a:ext cx="2971800" cy="466435"/>
          </a:xfrm>
          <a:prstGeom prst="rect">
            <a:avLst/>
          </a:prstGeom>
        </p:spPr>
        <p:txBody>
          <a:bodyPr vert="horz" lIns="92830" tIns="46415" rIns="92830" bIns="46415" rtlCol="0"/>
          <a:lstStyle>
            <a:lvl1pPr algn="r">
              <a:defRPr sz="1200"/>
            </a:lvl1pPr>
          </a:lstStyle>
          <a:p>
            <a:fld id="{A4C5CA73-55BB-2940-B9C8-258CF110B1D8}" type="datetimeFigureOut">
              <a:rPr lang="en-US" smtClean="0"/>
              <a:t>2/20/2023</a:t>
            </a:fld>
            <a:endParaRPr lang="en-US" dirty="0"/>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A97F4A3D-92C9-274C-AB2F-66BCB5D8AA5F}" type="slidenum">
              <a:rPr lang="en-US" smtClean="0"/>
              <a:t>‹#›</a:t>
            </a:fld>
            <a:endParaRPr lang="en-US" dirty="0"/>
          </a:p>
        </p:txBody>
      </p:sp>
    </p:spTree>
    <p:extLst>
      <p:ext uri="{BB962C8B-B14F-4D97-AF65-F5344CB8AC3E}">
        <p14:creationId xmlns:p14="http://schemas.microsoft.com/office/powerpoint/2010/main" val="183349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qN1QTugrQQQ"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Https://www2.deloitte.com/insights/us/en/deloitte-review/issue-21/meet-the-us-workforce-of-the-future.html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 increase in 65 – 74 year olds</a:t>
            </a:r>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a:t>
            </a:fld>
            <a:endParaRPr lang="en-US" dirty="0"/>
          </a:p>
        </p:txBody>
      </p:sp>
    </p:spTree>
    <p:extLst>
      <p:ext uri="{BB962C8B-B14F-4D97-AF65-F5344CB8AC3E}">
        <p14:creationId xmlns:p14="http://schemas.microsoft.com/office/powerpoint/2010/main" val="287055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What’s good for Millennials is good for everyone.</a:t>
            </a:r>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14</a:t>
            </a:fld>
            <a:endParaRPr lang="en-US" dirty="0"/>
          </a:p>
        </p:txBody>
      </p:sp>
    </p:spTree>
    <p:extLst>
      <p:ext uri="{BB962C8B-B14F-4D97-AF65-F5344CB8AC3E}">
        <p14:creationId xmlns:p14="http://schemas.microsoft.com/office/powerpoint/2010/main" val="174492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What’s good for Millennials is good for everyone.</a:t>
            </a:r>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15</a:t>
            </a:fld>
            <a:endParaRPr lang="en-US" dirty="0"/>
          </a:p>
        </p:txBody>
      </p:sp>
    </p:spTree>
    <p:extLst>
      <p:ext uri="{BB962C8B-B14F-4D97-AF65-F5344CB8AC3E}">
        <p14:creationId xmlns:p14="http://schemas.microsoft.com/office/powerpoint/2010/main" val="171252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Pew Research Sept 2015: http://www.people-press.org/2015/09/03/the-whys-and-hows-of-generations-research/#key-differences-between-the-generations</a:t>
            </a:r>
          </a:p>
        </p:txBody>
      </p:sp>
      <p:sp>
        <p:nvSpPr>
          <p:cNvPr id="4" name="Slide Number Placeholder 3"/>
          <p:cNvSpPr>
            <a:spLocks noGrp="1"/>
          </p:cNvSpPr>
          <p:nvPr>
            <p:ph type="sldNum" sz="quarter" idx="10"/>
          </p:nvPr>
        </p:nvSpPr>
        <p:spPr/>
        <p:txBody>
          <a:bodyPr/>
          <a:lstStyle/>
          <a:p>
            <a:fld id="{A97F4A3D-92C9-274C-AB2F-66BCB5D8AA5F}" type="slidenum">
              <a:rPr lang="en-US" smtClean="0"/>
              <a:t>16</a:t>
            </a:fld>
            <a:endParaRPr lang="en-US" dirty="0"/>
          </a:p>
        </p:txBody>
      </p:sp>
    </p:spTree>
    <p:extLst>
      <p:ext uri="{BB962C8B-B14F-4D97-AF65-F5344CB8AC3E}">
        <p14:creationId xmlns:p14="http://schemas.microsoft.com/office/powerpoint/2010/main" val="250252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bg1"/>
                </a:solidFill>
                <a:latin typeface="+mn-lt"/>
                <a:ea typeface="ＭＳ Ｐゴシック" panose="020B0600070205080204" pitchFamily="34" charset="-128"/>
              </a:rPr>
              <a:t>(Lammers and Garcia, 2009)</a:t>
            </a:r>
            <a:endParaRPr lang="en-US" dirty="0"/>
          </a:p>
        </p:txBody>
      </p:sp>
      <p:sp>
        <p:nvSpPr>
          <p:cNvPr id="4" name="Slide Number Placeholder 3"/>
          <p:cNvSpPr>
            <a:spLocks noGrp="1"/>
          </p:cNvSpPr>
          <p:nvPr>
            <p:ph type="sldNum" sz="quarter" idx="5"/>
          </p:nvPr>
        </p:nvSpPr>
        <p:spPr/>
        <p:txBody>
          <a:bodyPr/>
          <a:lstStyle/>
          <a:p>
            <a:fld id="{A97F4A3D-92C9-274C-AB2F-66BCB5D8AA5F}" type="slidenum">
              <a:rPr lang="en-US" smtClean="0"/>
              <a:t>17</a:t>
            </a:fld>
            <a:endParaRPr lang="en-US" dirty="0"/>
          </a:p>
        </p:txBody>
      </p:sp>
    </p:spTree>
    <p:extLst>
      <p:ext uri="{BB962C8B-B14F-4D97-AF65-F5344CB8AC3E}">
        <p14:creationId xmlns:p14="http://schemas.microsoft.com/office/powerpoint/2010/main" val="159016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YELLOW – Taylor – high in hierarchy AND well-connected in informal network</a:t>
            </a:r>
          </a:p>
          <a:p>
            <a:pPr defTabSz="957328">
              <a:defRPr/>
            </a:pPr>
            <a:r>
              <a:rPr lang="en-US" dirty="0"/>
              <a:t>GREEN – Cole and Kelly – low in</a:t>
            </a:r>
            <a:r>
              <a:rPr lang="en-US" baseline="0" dirty="0"/>
              <a:t> hierarchy but very well connected in the informal network</a:t>
            </a:r>
          </a:p>
          <a:p>
            <a:endParaRPr lang="en-US" dirty="0"/>
          </a:p>
          <a:p>
            <a:r>
              <a:rPr lang="en-US" dirty="0"/>
              <a:t>RED – Sen – High in hierarchy but ISOLATED in informal network</a:t>
            </a:r>
          </a:p>
        </p:txBody>
      </p:sp>
      <p:sp>
        <p:nvSpPr>
          <p:cNvPr id="4" name="Slide Number Placeholder 3"/>
          <p:cNvSpPr>
            <a:spLocks noGrp="1"/>
          </p:cNvSpPr>
          <p:nvPr>
            <p:ph type="sldNum" sz="quarter" idx="10"/>
          </p:nvPr>
        </p:nvSpPr>
        <p:spPr/>
        <p:txBody>
          <a:bodyPr/>
          <a:lstStyle/>
          <a:p>
            <a:fld id="{33A955DF-F8CA-4DF4-BDEF-F777F16EAE8A}" type="slidenum">
              <a:rPr lang="en-US" smtClean="0"/>
              <a:t>19</a:t>
            </a:fld>
            <a:endParaRPr lang="en-US" dirty="0"/>
          </a:p>
        </p:txBody>
      </p:sp>
    </p:spTree>
    <p:extLst>
      <p:ext uri="{BB962C8B-B14F-4D97-AF65-F5344CB8AC3E}">
        <p14:creationId xmlns:p14="http://schemas.microsoft.com/office/powerpoint/2010/main" val="351030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Angie </a:t>
            </a:r>
          </a:p>
        </p:txBody>
      </p:sp>
      <p:sp>
        <p:nvSpPr>
          <p:cNvPr id="4" name="Slide Number Placeholder 3"/>
          <p:cNvSpPr>
            <a:spLocks noGrp="1"/>
          </p:cNvSpPr>
          <p:nvPr>
            <p:ph type="sldNum" sz="quarter" idx="10"/>
          </p:nvPr>
        </p:nvSpPr>
        <p:spPr/>
        <p:txBody>
          <a:bodyPr/>
          <a:lstStyle/>
          <a:p>
            <a:fld id="{33A955DF-F8CA-4DF4-BDEF-F777F16EAE8A}" type="slidenum">
              <a:rPr lang="en-US" smtClean="0"/>
              <a:t>20</a:t>
            </a:fld>
            <a:endParaRPr lang="en-US" dirty="0"/>
          </a:p>
        </p:txBody>
      </p:sp>
    </p:spTree>
    <p:extLst>
      <p:ext uri="{BB962C8B-B14F-4D97-AF65-F5344CB8AC3E}">
        <p14:creationId xmlns:p14="http://schemas.microsoft.com/office/powerpoint/2010/main" val="165753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21</a:t>
            </a:fld>
            <a:endParaRPr lang="en-US" dirty="0"/>
          </a:p>
        </p:txBody>
      </p:sp>
    </p:spTree>
    <p:extLst>
      <p:ext uri="{BB962C8B-B14F-4D97-AF65-F5344CB8AC3E}">
        <p14:creationId xmlns:p14="http://schemas.microsoft.com/office/powerpoint/2010/main" val="422163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Adler, Elmhorst, Lucas p. 20</a:t>
            </a:r>
          </a:p>
        </p:txBody>
      </p:sp>
      <p:sp>
        <p:nvSpPr>
          <p:cNvPr id="4" name="Slide Number Placeholder 3"/>
          <p:cNvSpPr>
            <a:spLocks noGrp="1"/>
          </p:cNvSpPr>
          <p:nvPr>
            <p:ph type="sldNum" sz="quarter" idx="5"/>
          </p:nvPr>
        </p:nvSpPr>
        <p:spPr/>
        <p:txBody>
          <a:bodyPr/>
          <a:lstStyle/>
          <a:p>
            <a:fld id="{A97F4A3D-92C9-274C-AB2F-66BCB5D8AA5F}" type="slidenum">
              <a:rPr lang="en-US" smtClean="0"/>
              <a:t>23</a:t>
            </a:fld>
            <a:endParaRPr lang="en-US" dirty="0"/>
          </a:p>
        </p:txBody>
      </p:sp>
    </p:spTree>
    <p:extLst>
      <p:ext uri="{BB962C8B-B14F-4D97-AF65-F5344CB8AC3E}">
        <p14:creationId xmlns:p14="http://schemas.microsoft.com/office/powerpoint/2010/main" val="34750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24</a:t>
            </a:fld>
            <a:endParaRPr lang="en-US" dirty="0"/>
          </a:p>
        </p:txBody>
      </p:sp>
    </p:spTree>
    <p:extLst>
      <p:ext uri="{BB962C8B-B14F-4D97-AF65-F5344CB8AC3E}">
        <p14:creationId xmlns:p14="http://schemas.microsoft.com/office/powerpoint/2010/main" val="85404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Honesty,</a:t>
            </a:r>
            <a:r>
              <a:rPr lang="en-US" baseline="0" dirty="0"/>
              <a:t> Maxfield and Grenny (2017)– </a:t>
            </a:r>
            <a:r>
              <a:rPr lang="en-US" b="1" baseline="0" dirty="0"/>
              <a:t>CPR</a:t>
            </a:r>
            <a:r>
              <a:rPr lang="en-US" baseline="0" dirty="0"/>
              <a:t> - </a:t>
            </a:r>
            <a:r>
              <a:rPr lang="en-US" dirty="0"/>
              <a:t>Content (one-time), pattern (multiple), relationship (impacting ability</a:t>
            </a:r>
            <a:r>
              <a:rPr lang="en-US" baseline="0" dirty="0"/>
              <a:t> to work with others)</a:t>
            </a:r>
          </a:p>
          <a:p>
            <a:r>
              <a:rPr lang="en-US" dirty="0"/>
              <a:t>https://hbr.org/2017/05/how-to-react-to-biased-comments-at-work</a:t>
            </a:r>
          </a:p>
          <a:p>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25</a:t>
            </a:fld>
            <a:endParaRPr lang="en-US" dirty="0"/>
          </a:p>
        </p:txBody>
      </p:sp>
    </p:spTree>
    <p:extLst>
      <p:ext uri="{BB962C8B-B14F-4D97-AF65-F5344CB8AC3E}">
        <p14:creationId xmlns:p14="http://schemas.microsoft.com/office/powerpoint/2010/main" val="98434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Shocks and transitions (episodic vs evolutionary change)</a:t>
            </a:r>
          </a:p>
          <a:p>
            <a:r>
              <a:rPr lang="en-US" dirty="0"/>
              <a:t>Technology, capitalism/profit motive, globalization</a:t>
            </a:r>
          </a:p>
        </p:txBody>
      </p:sp>
      <p:sp>
        <p:nvSpPr>
          <p:cNvPr id="4" name="Slide Number Placeholder 3"/>
          <p:cNvSpPr>
            <a:spLocks noGrp="1"/>
          </p:cNvSpPr>
          <p:nvPr>
            <p:ph type="sldNum" sz="quarter" idx="10"/>
          </p:nvPr>
        </p:nvSpPr>
        <p:spPr/>
        <p:txBody>
          <a:bodyPr/>
          <a:lstStyle/>
          <a:p>
            <a:fld id="{A97F4A3D-92C9-274C-AB2F-66BCB5D8AA5F}" type="slidenum">
              <a:rPr lang="en-US" smtClean="0"/>
              <a:t>4</a:t>
            </a:fld>
            <a:endParaRPr lang="en-US" dirty="0"/>
          </a:p>
        </p:txBody>
      </p:sp>
    </p:spTree>
    <p:extLst>
      <p:ext uri="{BB962C8B-B14F-4D97-AF65-F5344CB8AC3E}">
        <p14:creationId xmlns:p14="http://schemas.microsoft.com/office/powerpoint/2010/main" val="225903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Millenials and older workers</a:t>
            </a:r>
            <a:r>
              <a:rPr lang="en-US" baseline="0" dirty="0"/>
              <a:t> have same career goals</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28</a:t>
            </a:fld>
            <a:endParaRPr lang="en-US" dirty="0"/>
          </a:p>
        </p:txBody>
      </p:sp>
    </p:spTree>
    <p:extLst>
      <p:ext uri="{BB962C8B-B14F-4D97-AF65-F5344CB8AC3E}">
        <p14:creationId xmlns:p14="http://schemas.microsoft.com/office/powerpoint/2010/main" val="2790488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The past is present</a:t>
            </a:r>
          </a:p>
          <a:p>
            <a:pPr marL="171450" indent="-171450">
              <a:buFont typeface="Arial" panose="020B0604020202020204" pitchFamily="34" charset="0"/>
              <a:buChar char="•"/>
            </a:pPr>
            <a:r>
              <a:rPr lang="en-US" b="1" dirty="0"/>
              <a:t>Age or life stage?</a:t>
            </a:r>
          </a:p>
          <a:p>
            <a:pPr marL="171450" indent="-171450">
              <a:buFont typeface="Arial" panose="020B0604020202020204" pitchFamily="34" charset="0"/>
              <a:buChar char="•"/>
            </a:pPr>
            <a:r>
              <a:rPr lang="en-US" b="1" dirty="0"/>
              <a:t>Organizational roots</a:t>
            </a:r>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29</a:t>
            </a:fld>
            <a:endParaRPr lang="en-US" dirty="0"/>
          </a:p>
        </p:txBody>
      </p:sp>
    </p:spTree>
    <p:extLst>
      <p:ext uri="{BB962C8B-B14F-4D97-AF65-F5344CB8AC3E}">
        <p14:creationId xmlns:p14="http://schemas.microsoft.com/office/powerpoint/2010/main" val="797154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30</a:t>
            </a:fld>
            <a:endParaRPr lang="en-US" dirty="0"/>
          </a:p>
        </p:txBody>
      </p:sp>
    </p:spTree>
    <p:extLst>
      <p:ext uri="{BB962C8B-B14F-4D97-AF65-F5344CB8AC3E}">
        <p14:creationId xmlns:p14="http://schemas.microsoft.com/office/powerpoint/2010/main" val="3713019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from 8:18 to 11:22 (end) https://www.ted.com/talks/leah_georges_how_generational_stereotypes_hold_us_back_at_work</a:t>
            </a:r>
          </a:p>
        </p:txBody>
      </p:sp>
      <p:sp>
        <p:nvSpPr>
          <p:cNvPr id="4" name="Slide Number Placeholder 3"/>
          <p:cNvSpPr>
            <a:spLocks noGrp="1"/>
          </p:cNvSpPr>
          <p:nvPr>
            <p:ph type="sldNum" sz="quarter" idx="10"/>
          </p:nvPr>
        </p:nvSpPr>
        <p:spPr/>
        <p:txBody>
          <a:bodyPr/>
          <a:lstStyle/>
          <a:p>
            <a:fld id="{A97F4A3D-92C9-274C-AB2F-66BCB5D8AA5F}" type="slidenum">
              <a:rPr lang="en-US" smtClean="0"/>
              <a:t>31</a:t>
            </a:fld>
            <a:endParaRPr lang="en-US" dirty="0"/>
          </a:p>
        </p:txBody>
      </p:sp>
    </p:spTree>
    <p:extLst>
      <p:ext uri="{BB962C8B-B14F-4D97-AF65-F5344CB8AC3E}">
        <p14:creationId xmlns:p14="http://schemas.microsoft.com/office/powerpoint/2010/main" val="338423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32</a:t>
            </a:fld>
            <a:endParaRPr lang="en-US" dirty="0"/>
          </a:p>
        </p:txBody>
      </p:sp>
    </p:spTree>
    <p:extLst>
      <p:ext uri="{BB962C8B-B14F-4D97-AF65-F5344CB8AC3E}">
        <p14:creationId xmlns:p14="http://schemas.microsoft.com/office/powerpoint/2010/main" val="231395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33</a:t>
            </a:fld>
            <a:endParaRPr lang="en-US" dirty="0"/>
          </a:p>
        </p:txBody>
      </p:sp>
    </p:spTree>
    <p:extLst>
      <p:ext uri="{BB962C8B-B14F-4D97-AF65-F5344CB8AC3E}">
        <p14:creationId xmlns:p14="http://schemas.microsoft.com/office/powerpoint/2010/main" val="677855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PLOS (Schwartz et al. 2013)</a:t>
            </a:r>
          </a:p>
          <a:p>
            <a:pPr marL="171450" indent="-171450">
              <a:buFont typeface="Arial" panose="020B0604020202020204" pitchFamily="34" charset="0"/>
              <a:buChar char="•"/>
            </a:pPr>
            <a:r>
              <a:rPr lang="en-US" dirty="0"/>
              <a:t>Size of word represents strength of correlation to age range,</a:t>
            </a:r>
            <a:r>
              <a:rPr lang="en-US" baseline="0" dirty="0"/>
              <a:t> color indicates relative frequency of usage of the word</a:t>
            </a:r>
          </a:p>
          <a:p>
            <a:endParaRPr lang="en-US" baseline="0" dirty="0"/>
          </a:p>
          <a:p>
            <a:r>
              <a:rPr lang="en-US" sz="1200" b="0" i="0" kern="1200" dirty="0">
                <a:solidFill>
                  <a:schemeClr val="tx1"/>
                </a:solidFill>
                <a:effectLst/>
                <a:latin typeface="+mn-lt"/>
                <a:ea typeface="+mn-ea"/>
                <a:cs typeface="+mn-cs"/>
              </a:rPr>
              <a:t>We analyzed 700 million words, phrases, and topic instances collected from the Facebook messages of 75,000 volunteers, who also took standard personality tests, and found striking variations in language with personality, gender, and age. In our </a:t>
            </a:r>
            <a:r>
              <a:rPr lang="en-US" sz="1200" b="0" i="1" kern="1200" dirty="0">
                <a:solidFill>
                  <a:schemeClr val="tx1"/>
                </a:solidFill>
                <a:effectLst/>
                <a:latin typeface="+mn-lt"/>
                <a:ea typeface="+mn-ea"/>
                <a:cs typeface="+mn-cs"/>
              </a:rPr>
              <a:t>open-vocabulary</a:t>
            </a:r>
            <a:r>
              <a:rPr lang="en-US" sz="1200" b="0" i="0" kern="1200" dirty="0">
                <a:solidFill>
                  <a:schemeClr val="tx1"/>
                </a:solidFill>
                <a:effectLst/>
                <a:latin typeface="+mn-lt"/>
                <a:ea typeface="+mn-ea"/>
                <a:cs typeface="+mn-cs"/>
              </a:rPr>
              <a:t> technique, the data itself drives a comprehensive exploration of language that distinguishes people, finding connections that are not captured with traditional closed-vocabulary word-category analyses.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34</a:t>
            </a:fld>
            <a:endParaRPr lang="en-US" dirty="0"/>
          </a:p>
        </p:txBody>
      </p:sp>
    </p:spTree>
    <p:extLst>
      <p:ext uri="{BB962C8B-B14F-4D97-AF65-F5344CB8AC3E}">
        <p14:creationId xmlns:p14="http://schemas.microsoft.com/office/powerpoint/2010/main" val="4246518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a:p>
            <a:endParaRPr lang="en-US" dirty="0"/>
          </a:p>
          <a:p>
            <a:r>
              <a:rPr lang="en-US" dirty="0"/>
              <a:t>Cultural Destructiveness</a:t>
            </a:r>
            <a:r>
              <a:rPr lang="en-US" baseline="0" dirty="0"/>
              <a:t> - See the difference; Seek to destroy or eliminate the difference (i.e. Nazi’s in Europe)</a:t>
            </a:r>
          </a:p>
          <a:p>
            <a:r>
              <a:rPr lang="en-US" baseline="0" dirty="0"/>
              <a:t>Cultural Incapacity – See the difference -&gt; Make it wrong (An employer who will only recruit from “top business schools” or elite private colleges.)</a:t>
            </a:r>
          </a:p>
          <a:p>
            <a:r>
              <a:rPr lang="en-US" baseline="0" dirty="0"/>
              <a:t>Cultural Blindness –  “I don’t see color / race.” “We’re all the same.”; Melting Pot</a:t>
            </a:r>
          </a:p>
          <a:p>
            <a:r>
              <a:rPr lang="en-US" baseline="0" dirty="0"/>
              <a:t>Cultural Pre-Competence – Recognize and accept difference, but may not know how to respond to it.</a:t>
            </a:r>
          </a:p>
          <a:p>
            <a:r>
              <a:rPr lang="en-US" baseline="0" dirty="0"/>
              <a:t>Cultural Competence – Accept, understand and respect/ appreciate difference. [NEXT SLIDE]</a:t>
            </a:r>
          </a:p>
          <a:p>
            <a:r>
              <a:rPr lang="en-US" baseline="0" dirty="0"/>
              <a:t>Cultural Proficiency - Respond positively and affirmatively to all forms of difference in a variety of personal and professional situations (with crews, shift leads, managers). – Noticing, Engaging, Affirming, Supporting, Advocating.</a:t>
            </a:r>
          </a:p>
          <a:p>
            <a:endParaRPr lang="en-US" baseline="0" dirty="0"/>
          </a:p>
          <a:p>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36</a:t>
            </a:fld>
            <a:endParaRPr lang="en-US" dirty="0"/>
          </a:p>
        </p:txBody>
      </p:sp>
    </p:spTree>
    <p:extLst>
      <p:ext uri="{BB962C8B-B14F-4D97-AF65-F5344CB8AC3E}">
        <p14:creationId xmlns:p14="http://schemas.microsoft.com/office/powerpoint/2010/main" val="482152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 N. Gist</a:t>
            </a:r>
          </a:p>
          <a:p>
            <a:endParaRPr lang="en-US" dirty="0"/>
          </a:p>
          <a:p>
            <a:r>
              <a:rPr lang="en-US" dirty="0"/>
              <a:t>“The everyday slights found in higher education that communicate systemic</a:t>
            </a:r>
          </a:p>
          <a:p>
            <a:r>
              <a:rPr lang="en-US" dirty="0"/>
              <a:t>valuing (or devaluing) of a person because of the institutional role held by that</a:t>
            </a:r>
          </a:p>
          <a:p>
            <a:r>
              <a:rPr lang="en-US" dirty="0"/>
              <a:t>person.” (Young, Anderson, &amp; Stewart, 2014, p. 6)</a:t>
            </a:r>
          </a:p>
          <a:p>
            <a:endParaRPr lang="en-US" dirty="0"/>
          </a:p>
          <a:p>
            <a:r>
              <a:rPr lang="en-US" dirty="0"/>
              <a:t>- valuing/devaluing based on role/credential </a:t>
            </a:r>
          </a:p>
          <a:p>
            <a:r>
              <a:rPr lang="en-US" dirty="0"/>
              <a:t>- changing accepted behavior based on role</a:t>
            </a:r>
          </a:p>
          <a:p>
            <a:r>
              <a:rPr lang="en-US" dirty="0"/>
              <a:t>- actions (ignoring/excluding/interrupting) related to role </a:t>
            </a:r>
          </a:p>
          <a:p>
            <a:r>
              <a:rPr lang="en-US" dirty="0"/>
              <a:t>- terminology related to work position</a:t>
            </a:r>
          </a:p>
          <a:p>
            <a:endParaRPr lang="en-US" dirty="0"/>
          </a:p>
          <a:p>
            <a:r>
              <a:rPr lang="en-US" dirty="0"/>
              <a:t>Rationalize this as “paying your dues.”  This is not right.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5000B4-13A7-493D-BF39-14BCFBD710F6}" type="slidenum">
              <a:rPr lang="en-US" smtClean="0"/>
              <a:t>37</a:t>
            </a:fld>
            <a:endParaRPr lang="en-US" dirty="0"/>
          </a:p>
        </p:txBody>
      </p:sp>
    </p:spTree>
    <p:extLst>
      <p:ext uri="{BB962C8B-B14F-4D97-AF65-F5344CB8AC3E}">
        <p14:creationId xmlns:p14="http://schemas.microsoft.com/office/powerpoint/2010/main" val="921091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38</a:t>
            </a:fld>
            <a:endParaRPr lang="en-US" dirty="0"/>
          </a:p>
        </p:txBody>
      </p:sp>
    </p:spTree>
    <p:extLst>
      <p:ext uri="{BB962C8B-B14F-4D97-AF65-F5344CB8AC3E}">
        <p14:creationId xmlns:p14="http://schemas.microsoft.com/office/powerpoint/2010/main" val="372747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8CC4B-C57B-4651-B34F-037E713D2EB6}" type="slidenum">
              <a:rPr lang="en-US" smtClean="0"/>
              <a:t>5</a:t>
            </a:fld>
            <a:endParaRPr lang="en-US" dirty="0"/>
          </a:p>
        </p:txBody>
      </p:sp>
    </p:spTree>
    <p:extLst>
      <p:ext uri="{BB962C8B-B14F-4D97-AF65-F5344CB8AC3E}">
        <p14:creationId xmlns:p14="http://schemas.microsoft.com/office/powerpoint/2010/main" val="289012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39</a:t>
            </a:fld>
            <a:endParaRPr lang="en-US" dirty="0"/>
          </a:p>
        </p:txBody>
      </p:sp>
    </p:spTree>
    <p:extLst>
      <p:ext uri="{BB962C8B-B14F-4D97-AF65-F5344CB8AC3E}">
        <p14:creationId xmlns:p14="http://schemas.microsoft.com/office/powerpoint/2010/main" val="445279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40</a:t>
            </a:fld>
            <a:endParaRPr lang="en-US" dirty="0"/>
          </a:p>
        </p:txBody>
      </p:sp>
    </p:spTree>
    <p:extLst>
      <p:ext uri="{BB962C8B-B14F-4D97-AF65-F5344CB8AC3E}">
        <p14:creationId xmlns:p14="http://schemas.microsoft.com/office/powerpoint/2010/main" val="564180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41</a:t>
            </a:fld>
            <a:endParaRPr lang="en-US" dirty="0"/>
          </a:p>
        </p:txBody>
      </p:sp>
    </p:spTree>
    <p:extLst>
      <p:ext uri="{BB962C8B-B14F-4D97-AF65-F5344CB8AC3E}">
        <p14:creationId xmlns:p14="http://schemas.microsoft.com/office/powerpoint/2010/main" val="4185082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42</a:t>
            </a:fld>
            <a:endParaRPr lang="en-US" dirty="0"/>
          </a:p>
        </p:txBody>
      </p:sp>
    </p:spTree>
    <p:extLst>
      <p:ext uri="{BB962C8B-B14F-4D97-AF65-F5344CB8AC3E}">
        <p14:creationId xmlns:p14="http://schemas.microsoft.com/office/powerpoint/2010/main" val="2862134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Dainron and Zelley, p. 69</a:t>
            </a:r>
          </a:p>
        </p:txBody>
      </p:sp>
      <p:sp>
        <p:nvSpPr>
          <p:cNvPr id="4" name="Slide Number Placeholder 3"/>
          <p:cNvSpPr>
            <a:spLocks noGrp="1"/>
          </p:cNvSpPr>
          <p:nvPr>
            <p:ph type="sldNum" sz="quarter" idx="10"/>
          </p:nvPr>
        </p:nvSpPr>
        <p:spPr/>
        <p:txBody>
          <a:bodyPr/>
          <a:lstStyle/>
          <a:p>
            <a:fld id="{A97F4A3D-92C9-274C-AB2F-66BCB5D8AA5F}" type="slidenum">
              <a:rPr lang="en-US" smtClean="0"/>
              <a:t>43</a:t>
            </a:fld>
            <a:endParaRPr lang="en-US" dirty="0"/>
          </a:p>
        </p:txBody>
      </p:sp>
    </p:spTree>
    <p:extLst>
      <p:ext uri="{BB962C8B-B14F-4D97-AF65-F5344CB8AC3E}">
        <p14:creationId xmlns:p14="http://schemas.microsoft.com/office/powerpoint/2010/main" val="166753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Pew Research Sept 2015: http://www.people-press.org/2015/09/03/the-whys-and-hows-of-generations-research/#key-differences-between-the-generations</a:t>
            </a:r>
          </a:p>
        </p:txBody>
      </p:sp>
      <p:sp>
        <p:nvSpPr>
          <p:cNvPr id="4" name="Slide Number Placeholder 3"/>
          <p:cNvSpPr>
            <a:spLocks noGrp="1"/>
          </p:cNvSpPr>
          <p:nvPr>
            <p:ph type="sldNum" sz="quarter" idx="10"/>
          </p:nvPr>
        </p:nvSpPr>
        <p:spPr/>
        <p:txBody>
          <a:bodyPr/>
          <a:lstStyle/>
          <a:p>
            <a:fld id="{A97F4A3D-92C9-274C-AB2F-66BCB5D8AA5F}" type="slidenum">
              <a:rPr lang="en-US" smtClean="0"/>
              <a:t>7</a:t>
            </a:fld>
            <a:endParaRPr lang="en-US" dirty="0"/>
          </a:p>
        </p:txBody>
      </p:sp>
    </p:spTree>
    <p:extLst>
      <p:ext uri="{BB962C8B-B14F-4D97-AF65-F5344CB8AC3E}">
        <p14:creationId xmlns:p14="http://schemas.microsoft.com/office/powerpoint/2010/main" val="17793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Mark</a:t>
            </a:r>
            <a:r>
              <a:rPr lang="en-US" sz="1200" baseline="0" dirty="0"/>
              <a:t> Zuckerburg (2007) – “Younger people are just smarter”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(Pacanowsky &amp; O’Donnell-Trujillo, 1983).</a:t>
            </a:r>
          </a:p>
          <a:p>
            <a:endParaRPr lang="en-US" dirty="0"/>
          </a:p>
          <a:p>
            <a:r>
              <a:rPr lang="en-US" dirty="0"/>
              <a:t>Organization’s personality</a:t>
            </a:r>
          </a:p>
          <a:p>
            <a:endParaRPr lang="en-US" dirty="0"/>
          </a:p>
          <a:p>
            <a:r>
              <a:rPr lang="en-US" dirty="0"/>
              <a:t>If we were to pick personality traits to give to the organization’s you’re currently part</a:t>
            </a:r>
            <a:r>
              <a:rPr lang="en-US" baseline="0" dirty="0"/>
              <a:t> of you could easily do that. </a:t>
            </a:r>
          </a:p>
          <a:p>
            <a:endParaRPr lang="en-US" baseline="0" dirty="0"/>
          </a:p>
          <a:p>
            <a:r>
              <a:rPr lang="en-US" baseline="0" dirty="0"/>
              <a:t>I can think of organization’s I’ve been part of that were cheap, serious, informal and relaxed, one that’s fun and unpredictable </a:t>
            </a:r>
          </a:p>
          <a:p>
            <a:endParaRPr lang="en-US" baseline="0" dirty="0"/>
          </a:p>
          <a:p>
            <a:endParaRPr lang="en-US" baseline="0" dirty="0"/>
          </a:p>
          <a:p>
            <a:r>
              <a:rPr lang="en-US" dirty="0"/>
              <a:t>Level 1: Behaviors</a:t>
            </a:r>
            <a:r>
              <a:rPr lang="en-US" baseline="0" dirty="0"/>
              <a:t> &amp; Artifacts   (columns, MU logos, Jesse hall, Memorial union, tiger walk, graduation, Tiger Hotel, 9</a:t>
            </a:r>
            <a:r>
              <a:rPr lang="en-US" baseline="30000" dirty="0"/>
              <a:t>th</a:t>
            </a:r>
            <a:r>
              <a:rPr lang="en-US" baseline="0" dirty="0"/>
              <a:t> Street)</a:t>
            </a:r>
          </a:p>
          <a:p>
            <a:endParaRPr lang="en-US" baseline="0" dirty="0"/>
          </a:p>
          <a:p>
            <a:r>
              <a:rPr lang="en-US" baseline="0" dirty="0"/>
              <a:t>Level 2: Values (Excellence, Discovery, Responsibility, Respect)</a:t>
            </a:r>
          </a:p>
          <a:p>
            <a:endParaRPr lang="en-US" baseline="0" dirty="0"/>
          </a:p>
          <a:p>
            <a:r>
              <a:rPr lang="en-US" baseline="0" dirty="0"/>
              <a:t>Level 3: Assumptions (Education is important and we should all pursue it to the best of our ability)</a:t>
            </a:r>
            <a:endParaRPr lang="en-US"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8</a:t>
            </a:fld>
            <a:endParaRPr lang="en-US" dirty="0"/>
          </a:p>
        </p:txBody>
      </p:sp>
    </p:spTree>
    <p:extLst>
      <p:ext uri="{BB962C8B-B14F-4D97-AF65-F5344CB8AC3E}">
        <p14:creationId xmlns:p14="http://schemas.microsoft.com/office/powerpoint/2010/main" val="373744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https://www.youtube.com/watch?v=o5OoSjH1iIE</a:t>
            </a:r>
          </a:p>
        </p:txBody>
      </p:sp>
      <p:sp>
        <p:nvSpPr>
          <p:cNvPr id="4" name="Slide Number Placeholder 3"/>
          <p:cNvSpPr>
            <a:spLocks noGrp="1"/>
          </p:cNvSpPr>
          <p:nvPr>
            <p:ph type="sldNum" sz="quarter" idx="10"/>
          </p:nvPr>
        </p:nvSpPr>
        <p:spPr/>
        <p:txBody>
          <a:bodyPr/>
          <a:lstStyle/>
          <a:p>
            <a:fld id="{A97F4A3D-92C9-274C-AB2F-66BCB5D8AA5F}" type="slidenum">
              <a:rPr lang="en-US" smtClean="0"/>
              <a:t>10</a:t>
            </a:fld>
            <a:endParaRPr lang="en-US" dirty="0"/>
          </a:p>
        </p:txBody>
      </p:sp>
    </p:spTree>
    <p:extLst>
      <p:ext uri="{BB962C8B-B14F-4D97-AF65-F5344CB8AC3E}">
        <p14:creationId xmlns:p14="http://schemas.microsoft.com/office/powerpoint/2010/main" val="362355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955DF-F8CA-4DF4-BDEF-F777F16EAE8A}" type="slidenum">
              <a:rPr lang="en-US" smtClean="0"/>
              <a:t>11</a:t>
            </a:fld>
            <a:endParaRPr lang="en-US" dirty="0"/>
          </a:p>
        </p:txBody>
      </p:sp>
    </p:spTree>
    <p:extLst>
      <p:ext uri="{BB962C8B-B14F-4D97-AF65-F5344CB8AC3E}">
        <p14:creationId xmlns:p14="http://schemas.microsoft.com/office/powerpoint/2010/main" val="32218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are</a:t>
            </a:r>
            <a:r>
              <a:rPr lang="en-US" b="1" baseline="0" dirty="0"/>
              <a:t> similar – how?</a:t>
            </a:r>
          </a:p>
          <a:p>
            <a:pPr marL="171450" indent="-171450">
              <a:buFont typeface="Arial" panose="020B0604020202020204" pitchFamily="34" charset="0"/>
              <a:buChar char="•"/>
            </a:pPr>
            <a:r>
              <a:rPr lang="en-US" baseline="0" dirty="0"/>
              <a:t>Same employer, have skills and talents needed by the org., bills to pay, life outside of work, </a:t>
            </a:r>
          </a:p>
          <a:p>
            <a:pPr marL="171450" indent="-171450">
              <a:buFont typeface="Arial" panose="020B0604020202020204" pitchFamily="34" charset="0"/>
              <a:buChar char="•"/>
            </a:pPr>
            <a:r>
              <a:rPr lang="en-US" baseline="0" dirty="0"/>
              <a:t>Want to learn and grow</a:t>
            </a:r>
          </a:p>
          <a:p>
            <a:r>
              <a:rPr lang="en-US" baseline="0" dirty="0"/>
              <a:t>COMMUNICATION – We tend to be drawn to, like and trust people we perceive to be like us (age, race, gender, geography, college or high school)</a:t>
            </a:r>
          </a:p>
          <a:p>
            <a:r>
              <a:rPr lang="en-US" baseline="0" dirty="0"/>
              <a:t>ISSUE – Can lead to overly homogenous/similar teams and organizations…silos and stagnation…..us vs. them talk, conflict</a:t>
            </a:r>
          </a:p>
          <a:p>
            <a:endParaRPr lang="en-US" baseline="0" dirty="0"/>
          </a:p>
          <a:p>
            <a:r>
              <a:rPr lang="en-US" baseline="0" dirty="0"/>
              <a:t>We are different – how?</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12</a:t>
            </a:fld>
            <a:endParaRPr lang="en-US" dirty="0"/>
          </a:p>
        </p:txBody>
      </p:sp>
    </p:spTree>
    <p:extLst>
      <p:ext uri="{BB962C8B-B14F-4D97-AF65-F5344CB8AC3E}">
        <p14:creationId xmlns:p14="http://schemas.microsoft.com/office/powerpoint/2010/main" val="355183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341">
              <a:defRPr/>
            </a:pPr>
            <a:r>
              <a:rPr lang="en-US" sz="1600" dirty="0"/>
              <a:t>AGM</a:t>
            </a:r>
          </a:p>
          <a:p>
            <a:pPr marL="0" lvl="1" defTabSz="966341">
              <a:defRPr/>
            </a:pPr>
            <a:endParaRPr lang="en-US" sz="1600" dirty="0"/>
          </a:p>
          <a:p>
            <a:pPr marL="0" lvl="1" defTabSz="966341">
              <a:defRPr/>
            </a:pPr>
            <a:r>
              <a:rPr lang="en-US" sz="1600" dirty="0"/>
              <a:t>The term micro-aggression was first coined by Dr. Chester Pierce in the 1970s. </a:t>
            </a:r>
          </a:p>
          <a:p>
            <a:pPr marL="0" lvl="1" defTabSz="966341">
              <a:defRPr/>
            </a:pPr>
            <a:r>
              <a:rPr lang="en-US" sz="1600" dirty="0"/>
              <a:t>video: </a:t>
            </a:r>
            <a:r>
              <a:rPr lang="en-US" dirty="0">
                <a:hlinkClick r:id="rId3"/>
              </a:rPr>
              <a:t>https://www.youtube.com/watch?v=qN1QTugrQQQ</a:t>
            </a:r>
            <a:endParaRPr lang="en-US" dirty="0"/>
          </a:p>
          <a:p>
            <a:endParaRPr lang="en-US" dirty="0"/>
          </a:p>
          <a:p>
            <a:pPr defTabSz="966341">
              <a:defRPr/>
            </a:pPr>
            <a:r>
              <a:rPr lang="en-US" altLang="en-US" dirty="0"/>
              <a:t>Basically, what this definition is saying is that people, particularly from marginalized groups, experience micro-aggressions on an ongoing basis through things that are said, done, or that happen in the overall environment.  These things may be intentional or not, but either way, they serve to hurt, invalidate, insult, people.  While anyone can be the target of a microaggression, typically it is women, minorities, non-native English speakers, people with disabilities, gay and transgender individuals, and other marginalized identity groups that are targets of these constant messages that tell them they don’t belong or they are not ‘normal.’</a:t>
            </a:r>
          </a:p>
          <a:p>
            <a:pPr defTabSz="966341">
              <a:defRPr/>
            </a:pPr>
            <a:endParaRPr lang="en-US" altLang="en-US" dirty="0"/>
          </a:p>
          <a:p>
            <a:pPr defTabSz="966341">
              <a:defRPr/>
            </a:pPr>
            <a:r>
              <a:rPr lang="en-US" altLang="en-US" dirty="0"/>
              <a:t>Most microaggression are unconscious</a:t>
            </a:r>
            <a:r>
              <a:rPr lang="en-US" altLang="en-US" baseline="0" dirty="0"/>
              <a:t> and unintentional.  Meaning people say something to you that is derogatory or invalidating, but it wasn’t intended to be so. </a:t>
            </a:r>
            <a:endParaRPr lang="en-US" altLang="en-US" dirty="0"/>
          </a:p>
          <a:p>
            <a:pPr defTabSz="966341">
              <a:defRPr/>
            </a:pPr>
            <a:endParaRPr lang="en-US" altLang="en-US" dirty="0"/>
          </a:p>
          <a:p>
            <a:pPr defTabSz="931637">
              <a:defRPr/>
            </a:pPr>
            <a:r>
              <a:rPr lang="en-US" dirty="0"/>
              <a:t>Photographer Kiyun asked her friends at Fordham University’s Lincoln Center campus to “write down an instance of racial microaggression they have faced.”</a:t>
            </a:r>
          </a:p>
          <a:p>
            <a:endParaRPr lang="en-US" u="sng" dirty="0"/>
          </a:p>
        </p:txBody>
      </p:sp>
      <p:sp>
        <p:nvSpPr>
          <p:cNvPr id="4" name="Slide Number Placeholder 3"/>
          <p:cNvSpPr>
            <a:spLocks noGrp="1"/>
          </p:cNvSpPr>
          <p:nvPr>
            <p:ph type="sldNum" sz="quarter" idx="10"/>
          </p:nvPr>
        </p:nvSpPr>
        <p:spPr/>
        <p:txBody>
          <a:bodyPr/>
          <a:lstStyle/>
          <a:p>
            <a:fld id="{E9C86F51-E9CC-4239-A4EE-244CEF0B4878}" type="slidenum">
              <a:rPr lang="en-US" smtClean="0"/>
              <a:t>13</a:t>
            </a:fld>
            <a:endParaRPr lang="en-US" dirty="0"/>
          </a:p>
        </p:txBody>
      </p:sp>
    </p:spTree>
    <p:extLst>
      <p:ext uri="{BB962C8B-B14F-4D97-AF65-F5344CB8AC3E}">
        <p14:creationId xmlns:p14="http://schemas.microsoft.com/office/powerpoint/2010/main" val="44533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8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724850"/>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A8EF199-2550-054E-B741-1223527F8A56}" type="datetimeFigureOut">
              <a:rPr lang="en-US" smtClean="0"/>
              <a:t>2/20/2023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CD4B6B1-5B9B-6B40-A47F-427109B21CFA}" type="slidenum">
              <a:rPr lang="en-US" smtClean="0"/>
              <a:t>‹#›</a:t>
            </a:fld>
            <a:endParaRPr lang="en-US" dirty="0"/>
          </a:p>
        </p:txBody>
      </p:sp>
    </p:spTree>
    <p:extLst>
      <p:ext uri="{BB962C8B-B14F-4D97-AF65-F5344CB8AC3E}">
        <p14:creationId xmlns:p14="http://schemas.microsoft.com/office/powerpoint/2010/main" val="214929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A8EF199-2550-054E-B741-1223527F8A56}" type="datetimeFigureOut">
              <a:rPr lang="en-US" smtClean="0"/>
              <a:t>2/20/2023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CD4B6B1-5B9B-6B40-A47F-427109B21CFA}" type="slidenum">
              <a:rPr lang="en-US" smtClean="0"/>
              <a:t>‹#›</a:t>
            </a:fld>
            <a:endParaRPr lang="en-US" dirty="0"/>
          </a:p>
        </p:txBody>
      </p:sp>
    </p:spTree>
    <p:extLst>
      <p:ext uri="{BB962C8B-B14F-4D97-AF65-F5344CB8AC3E}">
        <p14:creationId xmlns:p14="http://schemas.microsoft.com/office/powerpoint/2010/main" val="4061110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9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64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1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3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A8EF199-2550-054E-B741-1223527F8A56}" type="datetimeFigureOut">
              <a:rPr lang="en-US" smtClean="0"/>
              <a:t>2/20/2023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CD4B6B1-5B9B-6B40-A47F-427109B21CFA}" type="slidenum">
              <a:rPr lang="en-US" smtClean="0"/>
              <a:t>‹#›</a:t>
            </a:fld>
            <a:endParaRPr lang="en-US" dirty="0"/>
          </a:p>
        </p:txBody>
      </p:sp>
    </p:spTree>
    <p:extLst>
      <p:ext uri="{BB962C8B-B14F-4D97-AF65-F5344CB8AC3E}">
        <p14:creationId xmlns:p14="http://schemas.microsoft.com/office/powerpoint/2010/main" val="300535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A8EF199-2550-054E-B741-1223527F8A56}" type="datetimeFigureOut">
              <a:rPr lang="en-US" smtClean="0"/>
              <a:t>2/20/2023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CD4B6B1-5B9B-6B40-A47F-427109B21CFA}" type="slidenum">
              <a:rPr lang="en-US" smtClean="0"/>
              <a:t>‹#›</a:t>
            </a:fld>
            <a:endParaRPr lang="en-US" dirty="0"/>
          </a:p>
        </p:txBody>
      </p:sp>
    </p:spTree>
    <p:extLst>
      <p:ext uri="{BB962C8B-B14F-4D97-AF65-F5344CB8AC3E}">
        <p14:creationId xmlns:p14="http://schemas.microsoft.com/office/powerpoint/2010/main" val="264170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64015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1036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7.xml"/><Relationship Id="rId4"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088" y="-29206"/>
            <a:ext cx="10348912" cy="6900654"/>
          </a:xfrm>
          <a:prstGeom prst="rect">
            <a:avLst/>
          </a:prstGeom>
        </p:spPr>
      </p:pic>
      <p:sp>
        <p:nvSpPr>
          <p:cNvPr id="8" name="Rectangle 3"/>
          <p:cNvSpPr/>
          <p:nvPr userDrawn="1"/>
        </p:nvSpPr>
        <p:spPr>
          <a:xfrm>
            <a:off x="-195072" y="-81107"/>
            <a:ext cx="5478274" cy="7033662"/>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929" h="6871447">
                <a:moveTo>
                  <a:pt x="0" y="0"/>
                </a:moveTo>
                <a:lnTo>
                  <a:pt x="5351929" y="0"/>
                </a:lnTo>
                <a:lnTo>
                  <a:pt x="3482788" y="6871447"/>
                </a:lnTo>
                <a:lnTo>
                  <a:pt x="0" y="6858000"/>
                </a:lnTo>
                <a:lnTo>
                  <a:pt x="0" y="0"/>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p:cNvSpPr/>
          <p:nvPr userDrawn="1"/>
        </p:nvSpPr>
        <p:spPr>
          <a:xfrm>
            <a:off x="1358590"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4706" y="5774930"/>
            <a:ext cx="1828800" cy="1828800"/>
          </a:xfrm>
          <a:prstGeom prst="rect">
            <a:avLst/>
          </a:prstGeom>
        </p:spPr>
      </p:pic>
    </p:spTree>
    <p:extLst>
      <p:ext uri="{BB962C8B-B14F-4D97-AF65-F5344CB8AC3E}">
        <p14:creationId xmlns:p14="http://schemas.microsoft.com/office/powerpoint/2010/main" val="1170541311"/>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9371" y="-2703133"/>
            <a:ext cx="6377913" cy="9561133"/>
          </a:xfrm>
          <a:prstGeom prst="rect">
            <a:avLst/>
          </a:prstGeom>
        </p:spPr>
      </p:pic>
      <p:sp>
        <p:nvSpPr>
          <p:cNvPr id="18" name="Rectangle 3"/>
          <p:cNvSpPr/>
          <p:nvPr userDrawn="1"/>
        </p:nvSpPr>
        <p:spPr>
          <a:xfrm>
            <a:off x="-12582" y="-14288"/>
            <a:ext cx="7853319" cy="6886577"/>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 name="connsiteX0" fmla="*/ 0 w 8952379"/>
              <a:gd name="connsiteY0" fmla="*/ 0 h 6872288"/>
              <a:gd name="connsiteX1" fmla="*/ 8952379 w 8952379"/>
              <a:gd name="connsiteY1" fmla="*/ 0 h 6872288"/>
              <a:gd name="connsiteX2" fmla="*/ 7083238 w 8952379"/>
              <a:gd name="connsiteY2" fmla="*/ 6871447 h 6872288"/>
              <a:gd name="connsiteX3" fmla="*/ 1728788 w 8952379"/>
              <a:gd name="connsiteY3" fmla="*/ 6872288 h 6872288"/>
              <a:gd name="connsiteX4" fmla="*/ 0 w 8952379"/>
              <a:gd name="connsiteY4" fmla="*/ 0 h 6872288"/>
              <a:gd name="connsiteX0" fmla="*/ 0 w 8952379"/>
              <a:gd name="connsiteY0" fmla="*/ 0 h 6871447"/>
              <a:gd name="connsiteX1" fmla="*/ 8952379 w 8952379"/>
              <a:gd name="connsiteY1" fmla="*/ 0 h 6871447"/>
              <a:gd name="connsiteX2" fmla="*/ 7083238 w 8952379"/>
              <a:gd name="connsiteY2" fmla="*/ 6871447 h 6871447"/>
              <a:gd name="connsiteX3" fmla="*/ 28575 w 8952379"/>
              <a:gd name="connsiteY3" fmla="*/ 6843713 h 6871447"/>
              <a:gd name="connsiteX4" fmla="*/ 0 w 8952379"/>
              <a:gd name="connsiteY4" fmla="*/ 0 h 6871447"/>
              <a:gd name="connsiteX0" fmla="*/ 0 w 8952379"/>
              <a:gd name="connsiteY0" fmla="*/ 0 h 6872288"/>
              <a:gd name="connsiteX1" fmla="*/ 8952379 w 8952379"/>
              <a:gd name="connsiteY1" fmla="*/ 0 h 6872288"/>
              <a:gd name="connsiteX2" fmla="*/ 7083238 w 8952379"/>
              <a:gd name="connsiteY2" fmla="*/ 6871447 h 6872288"/>
              <a:gd name="connsiteX3" fmla="*/ 57150 w 8952379"/>
              <a:gd name="connsiteY3" fmla="*/ 6872288 h 6872288"/>
              <a:gd name="connsiteX4" fmla="*/ 0 w 8952379"/>
              <a:gd name="connsiteY4" fmla="*/ 0 h 6872288"/>
              <a:gd name="connsiteX0" fmla="*/ 1776936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776936 w 8895229"/>
              <a:gd name="connsiteY4" fmla="*/ 14288 h 6872288"/>
              <a:gd name="connsiteX0" fmla="*/ 1080268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080268 w 8895229"/>
              <a:gd name="connsiteY4" fmla="*/ 14288 h 6872288"/>
              <a:gd name="connsiteX0" fmla="*/ 0 w 7814961"/>
              <a:gd name="connsiteY0" fmla="*/ 14288 h 6872288"/>
              <a:gd name="connsiteX1" fmla="*/ 7814961 w 7814961"/>
              <a:gd name="connsiteY1" fmla="*/ 0 h 6872288"/>
              <a:gd name="connsiteX2" fmla="*/ 5945820 w 7814961"/>
              <a:gd name="connsiteY2" fmla="*/ 6871447 h 6872288"/>
              <a:gd name="connsiteX3" fmla="*/ 199327 w 7814961"/>
              <a:gd name="connsiteY3" fmla="*/ 6872288 h 6872288"/>
              <a:gd name="connsiteX4" fmla="*/ 0 w 7814961"/>
              <a:gd name="connsiteY4" fmla="*/ 14288 h 6872288"/>
              <a:gd name="connsiteX0" fmla="*/ 0 w 7814961"/>
              <a:gd name="connsiteY0" fmla="*/ 14288 h 6886576"/>
              <a:gd name="connsiteX1" fmla="*/ 7814961 w 7814961"/>
              <a:gd name="connsiteY1" fmla="*/ 0 h 6886576"/>
              <a:gd name="connsiteX2" fmla="*/ 5945820 w 7814961"/>
              <a:gd name="connsiteY2" fmla="*/ 6871447 h 6886576"/>
              <a:gd name="connsiteX3" fmla="*/ 278 w 7814961"/>
              <a:gd name="connsiteY3" fmla="*/ 6886576 h 6886576"/>
              <a:gd name="connsiteX4" fmla="*/ 0 w 7814961"/>
              <a:gd name="connsiteY4" fmla="*/ 14288 h 688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961" h="6886576">
                <a:moveTo>
                  <a:pt x="0" y="14288"/>
                </a:moveTo>
                <a:lnTo>
                  <a:pt x="7814961" y="0"/>
                </a:lnTo>
                <a:lnTo>
                  <a:pt x="5945820" y="6871447"/>
                </a:lnTo>
                <a:lnTo>
                  <a:pt x="278" y="6886576"/>
                </a:lnTo>
                <a:cubicBezTo>
                  <a:pt x="185" y="4595813"/>
                  <a:pt x="93" y="2305051"/>
                  <a:pt x="0" y="142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userDrawn="1"/>
        </p:nvSpPr>
        <p:spPr>
          <a:xfrm>
            <a:off x="586937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sp>
        <p:nvSpPr>
          <p:cNvPr id="22" name="Parallelogram 28"/>
          <p:cNvSpPr/>
          <p:nvPr userDrawn="1"/>
        </p:nvSpPr>
        <p:spPr>
          <a:xfrm>
            <a:off x="965048" y="-65861"/>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Parallelogram 28"/>
          <p:cNvSpPr/>
          <p:nvPr userDrawn="1"/>
        </p:nvSpPr>
        <p:spPr>
          <a:xfrm>
            <a:off x="5915857" y="-379658"/>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Parallelogram 28"/>
          <p:cNvSpPr/>
          <p:nvPr userDrawn="1"/>
        </p:nvSpPr>
        <p:spPr>
          <a:xfrm>
            <a:off x="3329067" y="6275336"/>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34203" y="5774930"/>
            <a:ext cx="1828800" cy="1828800"/>
          </a:xfrm>
          <a:prstGeom prst="rect">
            <a:avLst/>
          </a:prstGeom>
        </p:spPr>
      </p:pic>
    </p:spTree>
    <p:extLst>
      <p:ext uri="{BB962C8B-B14F-4D97-AF65-F5344CB8AC3E}">
        <p14:creationId xmlns:p14="http://schemas.microsoft.com/office/powerpoint/2010/main" val="80148831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8882" y="-118535"/>
            <a:ext cx="7918259" cy="11870267"/>
          </a:xfrm>
          <a:prstGeom prst="rect">
            <a:avLst/>
          </a:prstGeom>
        </p:spPr>
      </p:pic>
      <p:sp>
        <p:nvSpPr>
          <p:cNvPr id="8" name="Rectangle 3"/>
          <p:cNvSpPr/>
          <p:nvPr userDrawn="1"/>
        </p:nvSpPr>
        <p:spPr>
          <a:xfrm>
            <a:off x="-13713" y="-14288"/>
            <a:ext cx="9267449" cy="6886577"/>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 name="connsiteX0" fmla="*/ 0 w 8952379"/>
              <a:gd name="connsiteY0" fmla="*/ 0 h 6872288"/>
              <a:gd name="connsiteX1" fmla="*/ 8952379 w 8952379"/>
              <a:gd name="connsiteY1" fmla="*/ 0 h 6872288"/>
              <a:gd name="connsiteX2" fmla="*/ 7083238 w 8952379"/>
              <a:gd name="connsiteY2" fmla="*/ 6871447 h 6872288"/>
              <a:gd name="connsiteX3" fmla="*/ 1728788 w 8952379"/>
              <a:gd name="connsiteY3" fmla="*/ 6872288 h 6872288"/>
              <a:gd name="connsiteX4" fmla="*/ 0 w 8952379"/>
              <a:gd name="connsiteY4" fmla="*/ 0 h 6872288"/>
              <a:gd name="connsiteX0" fmla="*/ 0 w 8952379"/>
              <a:gd name="connsiteY0" fmla="*/ 0 h 6871447"/>
              <a:gd name="connsiteX1" fmla="*/ 8952379 w 8952379"/>
              <a:gd name="connsiteY1" fmla="*/ 0 h 6871447"/>
              <a:gd name="connsiteX2" fmla="*/ 7083238 w 8952379"/>
              <a:gd name="connsiteY2" fmla="*/ 6871447 h 6871447"/>
              <a:gd name="connsiteX3" fmla="*/ 28575 w 8952379"/>
              <a:gd name="connsiteY3" fmla="*/ 6843713 h 6871447"/>
              <a:gd name="connsiteX4" fmla="*/ 0 w 8952379"/>
              <a:gd name="connsiteY4" fmla="*/ 0 h 6871447"/>
              <a:gd name="connsiteX0" fmla="*/ 0 w 8952379"/>
              <a:gd name="connsiteY0" fmla="*/ 0 h 6872288"/>
              <a:gd name="connsiteX1" fmla="*/ 8952379 w 8952379"/>
              <a:gd name="connsiteY1" fmla="*/ 0 h 6872288"/>
              <a:gd name="connsiteX2" fmla="*/ 7083238 w 8952379"/>
              <a:gd name="connsiteY2" fmla="*/ 6871447 h 6872288"/>
              <a:gd name="connsiteX3" fmla="*/ 57150 w 8952379"/>
              <a:gd name="connsiteY3" fmla="*/ 6872288 h 6872288"/>
              <a:gd name="connsiteX4" fmla="*/ 0 w 8952379"/>
              <a:gd name="connsiteY4" fmla="*/ 0 h 6872288"/>
              <a:gd name="connsiteX0" fmla="*/ 1776936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776936 w 8895229"/>
              <a:gd name="connsiteY4" fmla="*/ 14288 h 6872288"/>
              <a:gd name="connsiteX0" fmla="*/ 1080268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080268 w 8895229"/>
              <a:gd name="connsiteY4" fmla="*/ 14288 h 6872288"/>
              <a:gd name="connsiteX0" fmla="*/ 0 w 7814961"/>
              <a:gd name="connsiteY0" fmla="*/ 14288 h 6872288"/>
              <a:gd name="connsiteX1" fmla="*/ 7814961 w 7814961"/>
              <a:gd name="connsiteY1" fmla="*/ 0 h 6872288"/>
              <a:gd name="connsiteX2" fmla="*/ 5945820 w 7814961"/>
              <a:gd name="connsiteY2" fmla="*/ 6871447 h 6872288"/>
              <a:gd name="connsiteX3" fmla="*/ 199327 w 7814961"/>
              <a:gd name="connsiteY3" fmla="*/ 6872288 h 6872288"/>
              <a:gd name="connsiteX4" fmla="*/ 0 w 7814961"/>
              <a:gd name="connsiteY4" fmla="*/ 14288 h 6872288"/>
              <a:gd name="connsiteX0" fmla="*/ 0 w 7814961"/>
              <a:gd name="connsiteY0" fmla="*/ 14288 h 6886576"/>
              <a:gd name="connsiteX1" fmla="*/ 7814961 w 7814961"/>
              <a:gd name="connsiteY1" fmla="*/ 0 h 6886576"/>
              <a:gd name="connsiteX2" fmla="*/ 5945820 w 7814961"/>
              <a:gd name="connsiteY2" fmla="*/ 6871447 h 6886576"/>
              <a:gd name="connsiteX3" fmla="*/ 278 w 7814961"/>
              <a:gd name="connsiteY3" fmla="*/ 6886576 h 6886576"/>
              <a:gd name="connsiteX4" fmla="*/ 0 w 7814961"/>
              <a:gd name="connsiteY4" fmla="*/ 14288 h 6886576"/>
              <a:gd name="connsiteX0" fmla="*/ 0 w 9222185"/>
              <a:gd name="connsiteY0" fmla="*/ 14288 h 6886576"/>
              <a:gd name="connsiteX1" fmla="*/ 9222185 w 9222185"/>
              <a:gd name="connsiteY1" fmla="*/ 0 h 6886576"/>
              <a:gd name="connsiteX2" fmla="*/ 7353044 w 9222185"/>
              <a:gd name="connsiteY2" fmla="*/ 6871447 h 6886576"/>
              <a:gd name="connsiteX3" fmla="*/ 1407502 w 9222185"/>
              <a:gd name="connsiteY3" fmla="*/ 6886576 h 6886576"/>
              <a:gd name="connsiteX4" fmla="*/ 0 w 9222185"/>
              <a:gd name="connsiteY4" fmla="*/ 14288 h 6886576"/>
              <a:gd name="connsiteX0" fmla="*/ 0 w 9222185"/>
              <a:gd name="connsiteY0" fmla="*/ 14288 h 6871447"/>
              <a:gd name="connsiteX1" fmla="*/ 9222185 w 9222185"/>
              <a:gd name="connsiteY1" fmla="*/ 0 h 6871447"/>
              <a:gd name="connsiteX2" fmla="*/ 7353044 w 9222185"/>
              <a:gd name="connsiteY2" fmla="*/ 6871447 h 6871447"/>
              <a:gd name="connsiteX3" fmla="*/ 10860 w 9222185"/>
              <a:gd name="connsiteY3" fmla="*/ 6865311 h 6871447"/>
              <a:gd name="connsiteX4" fmla="*/ 0 w 9222185"/>
              <a:gd name="connsiteY4" fmla="*/ 14288 h 6871447"/>
              <a:gd name="connsiteX0" fmla="*/ 0 w 9222185"/>
              <a:gd name="connsiteY0" fmla="*/ 14288 h 6886576"/>
              <a:gd name="connsiteX1" fmla="*/ 9222185 w 9222185"/>
              <a:gd name="connsiteY1" fmla="*/ 0 h 6886576"/>
              <a:gd name="connsiteX2" fmla="*/ 7353044 w 9222185"/>
              <a:gd name="connsiteY2" fmla="*/ 6871447 h 6886576"/>
              <a:gd name="connsiteX3" fmla="*/ 280 w 9222185"/>
              <a:gd name="connsiteY3" fmla="*/ 6886576 h 6886576"/>
              <a:gd name="connsiteX4" fmla="*/ 0 w 9222185"/>
              <a:gd name="connsiteY4" fmla="*/ 14288 h 6886576"/>
              <a:gd name="connsiteX0" fmla="*/ 401786 w 9221906"/>
              <a:gd name="connsiteY0" fmla="*/ 322633 h 6886576"/>
              <a:gd name="connsiteX1" fmla="*/ 9221906 w 9221906"/>
              <a:gd name="connsiteY1" fmla="*/ 0 h 6886576"/>
              <a:gd name="connsiteX2" fmla="*/ 7352765 w 9221906"/>
              <a:gd name="connsiteY2" fmla="*/ 6871447 h 6886576"/>
              <a:gd name="connsiteX3" fmla="*/ 1 w 9221906"/>
              <a:gd name="connsiteY3" fmla="*/ 6886576 h 6886576"/>
              <a:gd name="connsiteX4" fmla="*/ 401786 w 9221906"/>
              <a:gd name="connsiteY4" fmla="*/ 322633 h 6886576"/>
              <a:gd name="connsiteX0" fmla="*/ 0 w 9222184"/>
              <a:gd name="connsiteY0" fmla="*/ 3656 h 6886576"/>
              <a:gd name="connsiteX1" fmla="*/ 9222184 w 9222184"/>
              <a:gd name="connsiteY1" fmla="*/ 0 h 6886576"/>
              <a:gd name="connsiteX2" fmla="*/ 7353043 w 9222184"/>
              <a:gd name="connsiteY2" fmla="*/ 6871447 h 6886576"/>
              <a:gd name="connsiteX3" fmla="*/ 279 w 9222184"/>
              <a:gd name="connsiteY3" fmla="*/ 6886576 h 6886576"/>
              <a:gd name="connsiteX4" fmla="*/ 0 w 9222184"/>
              <a:gd name="connsiteY4" fmla="*/ 3656 h 688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184" h="6886576">
                <a:moveTo>
                  <a:pt x="0" y="3656"/>
                </a:moveTo>
                <a:lnTo>
                  <a:pt x="9222184" y="0"/>
                </a:lnTo>
                <a:lnTo>
                  <a:pt x="7353043" y="6871447"/>
                </a:lnTo>
                <a:lnTo>
                  <a:pt x="279" y="6886576"/>
                </a:lnTo>
                <a:cubicBezTo>
                  <a:pt x="186" y="4595813"/>
                  <a:pt x="93" y="2294419"/>
                  <a:pt x="0" y="3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p:cNvSpPr/>
          <p:nvPr userDrawn="1"/>
        </p:nvSpPr>
        <p:spPr>
          <a:xfrm>
            <a:off x="586937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sp>
        <p:nvSpPr>
          <p:cNvPr id="12" name="Parallelogram 28"/>
          <p:cNvSpPr/>
          <p:nvPr userDrawn="1"/>
        </p:nvSpPr>
        <p:spPr>
          <a:xfrm>
            <a:off x="965048" y="-65861"/>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28"/>
          <p:cNvSpPr/>
          <p:nvPr userDrawn="1"/>
        </p:nvSpPr>
        <p:spPr>
          <a:xfrm>
            <a:off x="5915857" y="-379658"/>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Parallelogram 28"/>
          <p:cNvSpPr/>
          <p:nvPr userDrawn="1"/>
        </p:nvSpPr>
        <p:spPr>
          <a:xfrm>
            <a:off x="3329067" y="6275336"/>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4706" y="5774930"/>
            <a:ext cx="1828800" cy="1828800"/>
          </a:xfrm>
          <a:prstGeom prst="rect">
            <a:avLst/>
          </a:prstGeom>
        </p:spPr>
      </p:pic>
    </p:spTree>
    <p:extLst>
      <p:ext uri="{BB962C8B-B14F-4D97-AF65-F5344CB8AC3E}">
        <p14:creationId xmlns:p14="http://schemas.microsoft.com/office/powerpoint/2010/main" val="21762145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5512" y="0"/>
            <a:ext cx="10284943" cy="6858000"/>
          </a:xfrm>
          <a:prstGeom prst="rect">
            <a:avLst/>
          </a:prstGeom>
        </p:spPr>
      </p:pic>
      <p:sp>
        <p:nvSpPr>
          <p:cNvPr id="8" name="Rectangle 3"/>
          <p:cNvSpPr/>
          <p:nvPr userDrawn="1"/>
        </p:nvSpPr>
        <p:spPr>
          <a:xfrm>
            <a:off x="-1879994" y="1"/>
            <a:ext cx="7223591" cy="6872288"/>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591" h="6872288">
                <a:moveTo>
                  <a:pt x="1871662" y="0"/>
                </a:moveTo>
                <a:lnTo>
                  <a:pt x="7223591" y="0"/>
                </a:lnTo>
                <a:lnTo>
                  <a:pt x="5354450" y="6871447"/>
                </a:lnTo>
                <a:lnTo>
                  <a:pt x="0" y="6872288"/>
                </a:lnTo>
                <a:lnTo>
                  <a:pt x="1871662" y="0"/>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p:cNvSpPr/>
          <p:nvPr userDrawn="1"/>
        </p:nvSpPr>
        <p:spPr>
          <a:xfrm>
            <a:off x="1358590"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8491" y="5774930"/>
            <a:ext cx="1828800" cy="1828800"/>
          </a:xfrm>
          <a:prstGeom prst="rect">
            <a:avLst/>
          </a:prstGeom>
        </p:spPr>
      </p:pic>
    </p:spTree>
    <p:extLst>
      <p:ext uri="{BB962C8B-B14F-4D97-AF65-F5344CB8AC3E}">
        <p14:creationId xmlns:p14="http://schemas.microsoft.com/office/powerpoint/2010/main" val="142867465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 y="-636499"/>
            <a:ext cx="12194058" cy="8130998"/>
          </a:xfrm>
          <a:prstGeom prst="rect">
            <a:avLst/>
          </a:prstGeom>
        </p:spPr>
      </p:pic>
      <p:sp>
        <p:nvSpPr>
          <p:cNvPr id="8" name="Parallelogram 7"/>
          <p:cNvSpPr/>
          <p:nvPr userDrawn="1"/>
        </p:nvSpPr>
        <p:spPr>
          <a:xfrm>
            <a:off x="2362199" y="5556755"/>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Parallelogram 8"/>
          <p:cNvSpPr/>
          <p:nvPr userDrawn="1"/>
        </p:nvSpPr>
        <p:spPr>
          <a:xfrm>
            <a:off x="882619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7"/>
          <p:cNvSpPr txBox="1">
            <a:spLocks/>
          </p:cNvSpPr>
          <p:nvPr userDrawn="1"/>
        </p:nvSpPr>
        <p:spPr>
          <a:xfrm>
            <a:off x="1234441" y="3105835"/>
            <a:ext cx="9723120" cy="646331"/>
          </a:xfrm>
          <a:prstGeom prst="rect">
            <a:avLst/>
          </a:prstGeom>
          <a:solidFill>
            <a:schemeClr val="bg1"/>
          </a:solidFill>
        </p:spPr>
        <p:txBody>
          <a:bodyPr wrap="square" anchor="ctr" anchorCtr="0">
            <a:spAutoFit/>
          </a:bodyPr>
          <a:lstStyle>
            <a:lvl1pPr algn="ctr" defTabSz="914400" rtl="0" eaLnBrk="1" latinLnBrk="0" hangingPunct="1">
              <a:lnSpc>
                <a:spcPct val="90000"/>
              </a:lnSpc>
              <a:spcBef>
                <a:spcPct val="0"/>
              </a:spcBef>
              <a:buNone/>
              <a:defRPr sz="4400" b="1" i="1" kern="1200" cap="all" baseline="0">
                <a:solidFill>
                  <a:srgbClr val="0067B0"/>
                </a:solidFill>
                <a:latin typeface="Arial" charset="0"/>
                <a:ea typeface="+mj-ea"/>
                <a:cs typeface="+mj-cs"/>
              </a:defRPr>
            </a:lvl1pPr>
          </a:lstStyle>
          <a:p>
            <a:endParaRPr lang="en-US" sz="4000" b="0" dirty="0">
              <a:solidFill>
                <a:srgbClr val="E02136"/>
              </a:solidFill>
              <a:latin typeface="Gotham Medium" charset="0"/>
              <a:ea typeface="Gotham Medium" charset="0"/>
              <a:cs typeface="Gotham Medium" charset="0"/>
            </a:endParaRPr>
          </a:p>
        </p:txBody>
      </p:sp>
    </p:spTree>
    <p:extLst>
      <p:ext uri="{BB962C8B-B14F-4D97-AF65-F5344CB8AC3E}">
        <p14:creationId xmlns:p14="http://schemas.microsoft.com/office/powerpoint/2010/main" val="1639528114"/>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48491" y="5774930"/>
            <a:ext cx="1828800" cy="18288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26069" y="5942596"/>
            <a:ext cx="2722418" cy="685800"/>
          </a:xfrm>
          <a:prstGeom prst="rect">
            <a:avLst/>
          </a:prstGeom>
        </p:spPr>
      </p:pic>
      <p:sp>
        <p:nvSpPr>
          <p:cNvPr id="9" name="Rectangle 7"/>
          <p:cNvSpPr/>
          <p:nvPr userDrawn="1"/>
        </p:nvSpPr>
        <p:spPr>
          <a:xfrm>
            <a:off x="-144378" y="473886"/>
            <a:ext cx="7912660" cy="495647"/>
          </a:xfrm>
          <a:custGeom>
            <a:avLst/>
            <a:gdLst>
              <a:gd name="connsiteX0" fmla="*/ 0 w 7772617"/>
              <a:gd name="connsiteY0" fmla="*/ 0 h 495647"/>
              <a:gd name="connsiteX1" fmla="*/ 7772617 w 7772617"/>
              <a:gd name="connsiteY1" fmla="*/ 0 h 495647"/>
              <a:gd name="connsiteX2" fmla="*/ 7772617 w 7772617"/>
              <a:gd name="connsiteY2" fmla="*/ 495647 h 495647"/>
              <a:gd name="connsiteX3" fmla="*/ 0 w 7772617"/>
              <a:gd name="connsiteY3" fmla="*/ 495647 h 495647"/>
              <a:gd name="connsiteX4" fmla="*/ 0 w 7772617"/>
              <a:gd name="connsiteY4" fmla="*/ 0 h 495647"/>
              <a:gd name="connsiteX0" fmla="*/ 0 w 7912660"/>
              <a:gd name="connsiteY0" fmla="*/ 0 h 495647"/>
              <a:gd name="connsiteX1" fmla="*/ 7912660 w 7912660"/>
              <a:gd name="connsiteY1" fmla="*/ 0 h 495647"/>
              <a:gd name="connsiteX2" fmla="*/ 7772617 w 7912660"/>
              <a:gd name="connsiteY2" fmla="*/ 495647 h 495647"/>
              <a:gd name="connsiteX3" fmla="*/ 0 w 7912660"/>
              <a:gd name="connsiteY3" fmla="*/ 495647 h 495647"/>
              <a:gd name="connsiteX4" fmla="*/ 0 w 7912660"/>
              <a:gd name="connsiteY4" fmla="*/ 0 h 49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60" h="495647">
                <a:moveTo>
                  <a:pt x="0" y="0"/>
                </a:moveTo>
                <a:lnTo>
                  <a:pt x="7912660" y="0"/>
                </a:lnTo>
                <a:lnTo>
                  <a:pt x="7772617" y="495647"/>
                </a:lnTo>
                <a:lnTo>
                  <a:pt x="0" y="495647"/>
                </a:lnTo>
                <a:lnTo>
                  <a:pt x="0" y="0"/>
                </a:lnTo>
                <a:close/>
              </a:path>
            </a:pathLst>
          </a:cu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28"/>
          <p:cNvSpPr/>
          <p:nvPr userDrawn="1"/>
        </p:nvSpPr>
        <p:spPr>
          <a:xfrm>
            <a:off x="581993" y="-569855"/>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6464694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144378" y="473886"/>
            <a:ext cx="7912660" cy="495647"/>
          </a:xfrm>
          <a:custGeom>
            <a:avLst/>
            <a:gdLst>
              <a:gd name="connsiteX0" fmla="*/ 0 w 7772617"/>
              <a:gd name="connsiteY0" fmla="*/ 0 h 495647"/>
              <a:gd name="connsiteX1" fmla="*/ 7772617 w 7772617"/>
              <a:gd name="connsiteY1" fmla="*/ 0 h 495647"/>
              <a:gd name="connsiteX2" fmla="*/ 7772617 w 7772617"/>
              <a:gd name="connsiteY2" fmla="*/ 495647 h 495647"/>
              <a:gd name="connsiteX3" fmla="*/ 0 w 7772617"/>
              <a:gd name="connsiteY3" fmla="*/ 495647 h 495647"/>
              <a:gd name="connsiteX4" fmla="*/ 0 w 7772617"/>
              <a:gd name="connsiteY4" fmla="*/ 0 h 495647"/>
              <a:gd name="connsiteX0" fmla="*/ 0 w 7912660"/>
              <a:gd name="connsiteY0" fmla="*/ 0 h 495647"/>
              <a:gd name="connsiteX1" fmla="*/ 7912660 w 7912660"/>
              <a:gd name="connsiteY1" fmla="*/ 0 h 495647"/>
              <a:gd name="connsiteX2" fmla="*/ 7772617 w 7912660"/>
              <a:gd name="connsiteY2" fmla="*/ 495647 h 495647"/>
              <a:gd name="connsiteX3" fmla="*/ 0 w 7912660"/>
              <a:gd name="connsiteY3" fmla="*/ 495647 h 495647"/>
              <a:gd name="connsiteX4" fmla="*/ 0 w 7912660"/>
              <a:gd name="connsiteY4" fmla="*/ 0 h 49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60" h="495647">
                <a:moveTo>
                  <a:pt x="0" y="0"/>
                </a:moveTo>
                <a:lnTo>
                  <a:pt x="7912660" y="0"/>
                </a:lnTo>
                <a:lnTo>
                  <a:pt x="7772617" y="495647"/>
                </a:lnTo>
                <a:lnTo>
                  <a:pt x="0" y="495647"/>
                </a:lnTo>
                <a:lnTo>
                  <a:pt x="0" y="0"/>
                </a:lnTo>
                <a:close/>
              </a:path>
            </a:pathLst>
          </a:cu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28"/>
          <p:cNvSpPr/>
          <p:nvPr userDrawn="1"/>
        </p:nvSpPr>
        <p:spPr>
          <a:xfrm>
            <a:off x="581993" y="-569855"/>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81654928"/>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494" y="-1418519"/>
            <a:ext cx="12825482" cy="8552030"/>
          </a:xfrm>
          <a:prstGeom prst="rect">
            <a:avLst/>
          </a:prstGeom>
        </p:spPr>
      </p:pic>
      <p:sp>
        <p:nvSpPr>
          <p:cNvPr id="8" name="TextBox 7"/>
          <p:cNvSpPr txBox="1"/>
          <p:nvPr userDrawn="1"/>
        </p:nvSpPr>
        <p:spPr>
          <a:xfrm>
            <a:off x="106330" y="6474671"/>
            <a:ext cx="2815194" cy="246221"/>
          </a:xfrm>
          <a:prstGeom prst="rect">
            <a:avLst/>
          </a:prstGeom>
          <a:noFill/>
        </p:spPr>
        <p:txBody>
          <a:bodyPr wrap="none" rtlCol="0">
            <a:spAutoFit/>
          </a:bodyPr>
          <a:lstStyle/>
          <a:p>
            <a:r>
              <a:rPr lang="en-US" sz="1000" dirty="0">
                <a:solidFill>
                  <a:srgbClr val="FFFFFF"/>
                </a:solidFill>
                <a:latin typeface="Gotham Book" charset="0"/>
                <a:ea typeface="Gotham Book" charset="0"/>
                <a:cs typeface="Gotham Book" charset="0"/>
              </a:rPr>
              <a:t>Icons designed by Madebyoliver from Flaticon.</a:t>
            </a:r>
          </a:p>
        </p:txBody>
      </p:sp>
      <p:sp>
        <p:nvSpPr>
          <p:cNvPr id="9" name="Parallelogram 28"/>
          <p:cNvSpPr/>
          <p:nvPr userDrawn="1"/>
        </p:nvSpPr>
        <p:spPr>
          <a:xfrm>
            <a:off x="5514975" y="-354"/>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Parallelogram 28"/>
          <p:cNvSpPr/>
          <p:nvPr userDrawn="1"/>
        </p:nvSpPr>
        <p:spPr>
          <a:xfrm>
            <a:off x="4953002" y="537810"/>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arallelogram 28"/>
          <p:cNvSpPr/>
          <p:nvPr userDrawn="1"/>
        </p:nvSpPr>
        <p:spPr>
          <a:xfrm>
            <a:off x="2233614" y="3385123"/>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Parallelogram 28"/>
          <p:cNvSpPr/>
          <p:nvPr userDrawn="1"/>
        </p:nvSpPr>
        <p:spPr>
          <a:xfrm>
            <a:off x="7743827" y="5111527"/>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28"/>
          <p:cNvSpPr/>
          <p:nvPr userDrawn="1"/>
        </p:nvSpPr>
        <p:spPr>
          <a:xfrm>
            <a:off x="8886827" y="4871377"/>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4201" y="2505047"/>
            <a:ext cx="5692626" cy="192242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3508" y="1127222"/>
            <a:ext cx="1609344" cy="5029200"/>
          </a:xfrm>
          <a:prstGeom prst="rect">
            <a:avLst/>
          </a:prstGeom>
        </p:spPr>
      </p:pic>
    </p:spTree>
    <p:extLst>
      <p:ext uri="{BB962C8B-B14F-4D97-AF65-F5344CB8AC3E}">
        <p14:creationId xmlns:p14="http://schemas.microsoft.com/office/powerpoint/2010/main" val="1632636274"/>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7.jp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0.xml"/><Relationship Id="rId6" Type="http://schemas.openxmlformats.org/officeDocument/2006/relationships/image" Target="../media/image42.JPG"/><Relationship Id="rId5" Type="http://schemas.microsoft.com/office/2007/relationships/hdphoto" Target="../media/hdphoto1.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hyperlink" Target="mailto:apastorek@ku.edu" TargetMode="Externa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53294" y="1780483"/>
            <a:ext cx="10285412" cy="4233863"/>
          </a:xfrm>
          <a:prstGeom prst="rect">
            <a:avLst/>
          </a:prstGeom>
        </p:spPr>
        <p:txBody>
          <a:bodyPr/>
          <a:lstStyle/>
          <a:p>
            <a:pPr marL="0" indent="0" algn="ctr">
              <a:spcAft>
                <a:spcPts val="1800"/>
              </a:spcAft>
              <a:buNone/>
            </a:pPr>
            <a:r>
              <a:rPr lang="en-US" sz="3600" b="1" i="1" dirty="0">
                <a:ea typeface="Chronicle Display Light" charset="0"/>
                <a:cs typeface="Chronicle Display Light" charset="0"/>
              </a:rPr>
              <a:t>Generationally-Inclusive Organizations: </a:t>
            </a:r>
          </a:p>
          <a:p>
            <a:pPr marL="0" indent="0" algn="ctr">
              <a:spcAft>
                <a:spcPts val="1800"/>
              </a:spcAft>
              <a:buNone/>
            </a:pPr>
            <a:r>
              <a:rPr lang="en-US" sz="3600" b="1" dirty="0">
                <a:ea typeface="Chronicle Display Light" charset="0"/>
                <a:cs typeface="Chronicle Display Light" charset="0"/>
              </a:rPr>
              <a:t>Strategies for Breaking through Stereotypes &amp; Building Real Connections</a:t>
            </a:r>
          </a:p>
          <a:p>
            <a:pPr marL="0" indent="0" algn="ctr">
              <a:spcAft>
                <a:spcPts val="1800"/>
              </a:spcAft>
              <a:buNone/>
            </a:pPr>
            <a:endParaRPr lang="en-US" sz="6000" b="1" dirty="0">
              <a:ea typeface="Chronicle Display Light" charset="0"/>
              <a:cs typeface="Chronicle Display Light" charset="0"/>
            </a:endParaRPr>
          </a:p>
        </p:txBody>
      </p:sp>
      <p:sp>
        <p:nvSpPr>
          <p:cNvPr id="5" name="TextBox 4">
            <a:extLst>
              <a:ext uri="{FF2B5EF4-FFF2-40B4-BE49-F238E27FC236}">
                <a16:creationId xmlns:a16="http://schemas.microsoft.com/office/drawing/2014/main" id="{17F35D50-74D1-49A5-86BD-0BE55FBFFCBD}"/>
              </a:ext>
            </a:extLst>
          </p:cNvPr>
          <p:cNvSpPr txBox="1"/>
          <p:nvPr/>
        </p:nvSpPr>
        <p:spPr>
          <a:xfrm>
            <a:off x="2307394" y="5073735"/>
            <a:ext cx="8054012" cy="677108"/>
          </a:xfrm>
          <a:prstGeom prst="rect">
            <a:avLst/>
          </a:prstGeom>
          <a:noFill/>
        </p:spPr>
        <p:txBody>
          <a:bodyPr wrap="square" rtlCol="0">
            <a:spAutoFit/>
          </a:bodyPr>
          <a:lstStyle/>
          <a:p>
            <a:r>
              <a:rPr lang="en-US" sz="1900" b="1" dirty="0">
                <a:latin typeface="Arial" charset="0"/>
                <a:ea typeface="Gotham Medium" charset="0"/>
                <a:cs typeface="Gotham Medium" charset="0"/>
              </a:rPr>
              <a:t>Angie Pastorek, PhD |  apastorek@gmail.com</a:t>
            </a:r>
          </a:p>
          <a:p>
            <a:r>
              <a:rPr lang="en-US" sz="1900" b="1" dirty="0">
                <a:latin typeface="Arial" charset="0"/>
                <a:ea typeface="Gotham Medium" charset="0"/>
                <a:cs typeface="Gotham Medium" charset="0"/>
              </a:rPr>
              <a:t>February 16, 2023</a:t>
            </a:r>
          </a:p>
        </p:txBody>
      </p:sp>
    </p:spTree>
    <p:extLst>
      <p:ext uri="{BB962C8B-B14F-4D97-AF65-F5344CB8AC3E}">
        <p14:creationId xmlns:p14="http://schemas.microsoft.com/office/powerpoint/2010/main" val="214419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43026"/>
            <a:ext cx="5768340" cy="4525963"/>
          </a:xfrm>
        </p:spPr>
        <p:txBody>
          <a:bodyPr/>
          <a:lstStyle/>
          <a:p>
            <a:r>
              <a:rPr lang="en-US" sz="2400" b="1" dirty="0"/>
              <a:t>Stereotype: </a:t>
            </a:r>
            <a:r>
              <a:rPr lang="en-US" sz="2400" dirty="0"/>
              <a:t>Vivid and simple generalizations which reduce people to a set of exaggerated, usually negative, character traits</a:t>
            </a:r>
          </a:p>
          <a:p>
            <a:endParaRPr lang="en-US" sz="2400" dirty="0"/>
          </a:p>
          <a:p>
            <a:pPr>
              <a:defRPr/>
            </a:pPr>
            <a:r>
              <a:rPr lang="en-US" sz="2400" b="1" u="sng" dirty="0"/>
              <a:t>Bias</a:t>
            </a:r>
            <a:r>
              <a:rPr lang="en-US" sz="2400" b="1" dirty="0"/>
              <a:t>: </a:t>
            </a:r>
            <a:r>
              <a:rPr lang="en-US" sz="2400" dirty="0"/>
              <a:t>Cognitive shortcut that costs/categories information quickly.</a:t>
            </a:r>
          </a:p>
          <a:p>
            <a:pPr lvl="1">
              <a:defRPr/>
            </a:pPr>
            <a:r>
              <a:rPr lang="en-US" sz="2000" dirty="0"/>
              <a:t>An inclination toward (preference) or against (discrimination) a social category of people.</a:t>
            </a:r>
          </a:p>
          <a:p>
            <a:pPr lvl="1">
              <a:defRPr/>
            </a:pPr>
            <a:endParaRPr lang="en-US" sz="2000" dirty="0"/>
          </a:p>
          <a:p>
            <a:pPr marL="228600" lvl="1">
              <a:defRPr/>
            </a:pPr>
            <a:r>
              <a:rPr lang="en-US" sz="2400" b="1" dirty="0"/>
              <a:t>Confirmation bias</a:t>
            </a:r>
            <a:r>
              <a:rPr lang="en-US" sz="2400" dirty="0"/>
              <a:t>: Seeking information that confirms our initial belief, discarding information that challenges that initial belief</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123" y="784778"/>
            <a:ext cx="4446747" cy="2302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290" y="2819465"/>
            <a:ext cx="3646170" cy="25523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730" y="4584259"/>
            <a:ext cx="3434715" cy="2054603"/>
          </a:xfrm>
          <a:prstGeom prst="rect">
            <a:avLst/>
          </a:prstGeom>
        </p:spPr>
      </p:pic>
      <p:sp>
        <p:nvSpPr>
          <p:cNvPr id="2" name="Title 1"/>
          <p:cNvSpPr>
            <a:spLocks noGrp="1"/>
          </p:cNvSpPr>
          <p:nvPr>
            <p:ph type="title"/>
          </p:nvPr>
        </p:nvSpPr>
        <p:spPr>
          <a:xfrm>
            <a:off x="161925" y="500308"/>
            <a:ext cx="10972800" cy="1143000"/>
          </a:xfrm>
        </p:spPr>
        <p:txBody>
          <a:bodyPr/>
          <a:lstStyle/>
          <a:p>
            <a:r>
              <a:rPr lang="en-US" sz="2800" b="1" dirty="0">
                <a:solidFill>
                  <a:schemeClr val="bg1"/>
                </a:solidFill>
                <a:latin typeface="+mn-lt"/>
              </a:rPr>
              <a:t>Avoiding Confirmation Bias based on Stereotypes</a:t>
            </a:r>
          </a:p>
        </p:txBody>
      </p:sp>
    </p:spTree>
    <p:extLst>
      <p:ext uri="{BB962C8B-B14F-4D97-AF65-F5344CB8AC3E}">
        <p14:creationId xmlns:p14="http://schemas.microsoft.com/office/powerpoint/2010/main" val="133221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2" name="Title 1"/>
          <p:cNvSpPr>
            <a:spLocks noGrp="1"/>
          </p:cNvSpPr>
          <p:nvPr>
            <p:ph type="title" idx="4294967295"/>
          </p:nvPr>
        </p:nvSpPr>
        <p:spPr>
          <a:xfrm>
            <a:off x="882650" y="484188"/>
            <a:ext cx="11309350" cy="1143000"/>
          </a:xfrm>
          <a:prstGeom prst="rect">
            <a:avLst/>
          </a:prstGeom>
        </p:spPr>
        <p:txBody>
          <a:bodyPr>
            <a:normAutofit/>
          </a:body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4 Types of Generations at Work</a:t>
            </a:r>
            <a:br>
              <a:rPr lang="en-US" altLang="en-US" sz="3200" b="1" dirty="0">
                <a:solidFill>
                  <a:schemeClr val="bg1"/>
                </a:solidFill>
                <a:ea typeface="ＭＳ Ｐゴシック" panose="020B0600070205080204" pitchFamily="34" charset="-128"/>
              </a:rPr>
            </a:br>
            <a:r>
              <a:rPr lang="en-US" altLang="en-US" sz="2000" dirty="0">
                <a:ea typeface="ＭＳ Ｐゴシック" panose="020B0600070205080204" pitchFamily="34" charset="-128"/>
              </a:rPr>
              <a:t>(Joshi et al., 2010; Costanza et al., 2004)</a:t>
            </a:r>
            <a:endParaRPr lang="en-US" altLang="en-US" sz="2000" u="sng" dirty="0">
              <a:solidFill>
                <a:srgbClr val="0F4B90"/>
              </a:solidFill>
              <a:latin typeface="+mn-lt"/>
              <a:ea typeface="ＭＳ Ｐゴシック" panose="020B0600070205080204" pitchFamily="34" charset="-128"/>
            </a:endParaRPr>
          </a:p>
        </p:txBody>
      </p:sp>
      <p:sp>
        <p:nvSpPr>
          <p:cNvPr id="3" name="Content Placeholder 2"/>
          <p:cNvSpPr>
            <a:spLocks noGrp="1"/>
          </p:cNvSpPr>
          <p:nvPr>
            <p:ph idx="4294967295"/>
          </p:nvPr>
        </p:nvSpPr>
        <p:spPr>
          <a:xfrm>
            <a:off x="2084388" y="1616075"/>
            <a:ext cx="10107612" cy="4756150"/>
          </a:xfrm>
          <a:prstGeom prst="rect">
            <a:avLst/>
          </a:prstGeom>
        </p:spPr>
        <p:txBody>
          <a:bodyPr>
            <a:normAutofit/>
          </a:bodyPr>
          <a:lstStyle/>
          <a:p>
            <a:pPr marL="0" indent="0">
              <a:buNone/>
              <a:defRPr/>
            </a:pPr>
            <a:endParaRPr lang="en-US" sz="2400" dirty="0"/>
          </a:p>
          <a:p>
            <a:pPr marL="0" lvl="2" indent="0">
              <a:buNone/>
              <a:defRPr/>
            </a:pPr>
            <a:endParaRPr lang="en-US" sz="2600" b="1" dirty="0">
              <a:solidFill>
                <a:srgbClr val="0022B4"/>
              </a:solidFill>
            </a:endParaRPr>
          </a:p>
          <a:p>
            <a:pPr marL="457200" lvl="2" indent="-457200">
              <a:buFont typeface="Wingdings" panose="05000000000000000000" pitchFamily="2" charset="2"/>
              <a:buChar char="§"/>
              <a:defRPr/>
            </a:pPr>
            <a:endParaRPr lang="en-US" sz="2600" b="1" dirty="0">
              <a:solidFill>
                <a:srgbClr val="0022B4"/>
              </a:solidFill>
            </a:endParaRPr>
          </a:p>
          <a:p>
            <a:pPr marL="457200" lvl="3" indent="0">
              <a:buNone/>
              <a:defRPr/>
            </a:pPr>
            <a:endParaRPr lang="en-US" sz="1600" dirty="0"/>
          </a:p>
          <a:p>
            <a:pPr marL="0" indent="0">
              <a:buNone/>
              <a:defRPr/>
            </a:pPr>
            <a:endParaRPr lang="en-US" sz="2400" b="1" dirty="0"/>
          </a:p>
          <a:p>
            <a:pPr marL="0" indent="0">
              <a:buNone/>
              <a:defRPr/>
            </a:pPr>
            <a:endParaRPr lang="en-US" dirty="0"/>
          </a:p>
          <a:p>
            <a:pPr>
              <a:defRPr/>
            </a:pPr>
            <a:endParaRPr lang="en-US" dirty="0"/>
          </a:p>
        </p:txBody>
      </p:sp>
      <p:graphicFrame>
        <p:nvGraphicFramePr>
          <p:cNvPr id="2" name="Diagram 1"/>
          <p:cNvGraphicFramePr/>
          <p:nvPr/>
        </p:nvGraphicFramePr>
        <p:xfrm>
          <a:off x="895350" y="1633804"/>
          <a:ext cx="9886950" cy="473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07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511175"/>
            <a:ext cx="10972800" cy="1143000"/>
          </a:xfrm>
          <a:prstGeom prst="rect">
            <a:avLst/>
          </a:prstGeom>
        </p:spPr>
        <p:txBody>
          <a:bodyPr/>
          <a:lstStyle/>
          <a:p>
            <a:r>
              <a:rPr lang="en-US" sz="2800" b="1" dirty="0">
                <a:solidFill>
                  <a:schemeClr val="bg1"/>
                </a:solidFill>
                <a:latin typeface="+mn-lt"/>
              </a:rPr>
              <a:t>At Work, We are Different </a:t>
            </a:r>
            <a:r>
              <a:rPr lang="en-US" sz="2800" b="1" i="1" u="sng" dirty="0">
                <a:solidFill>
                  <a:schemeClr val="bg1"/>
                </a:solidFill>
                <a:latin typeface="+mn-lt"/>
              </a:rPr>
              <a:t>and </a:t>
            </a:r>
            <a:r>
              <a:rPr lang="en-US" sz="2800" b="1" dirty="0">
                <a:solidFill>
                  <a:schemeClr val="bg1"/>
                </a:solidFill>
                <a:latin typeface="+mn-lt"/>
              </a:rPr>
              <a:t>Similar</a:t>
            </a:r>
          </a:p>
        </p:txBody>
      </p:sp>
      <p:sp>
        <p:nvSpPr>
          <p:cNvPr id="6" name="Content Placeholder 2"/>
          <p:cNvSpPr>
            <a:spLocks noGrp="1"/>
          </p:cNvSpPr>
          <p:nvPr>
            <p:ph sz="half" idx="4294967295"/>
          </p:nvPr>
        </p:nvSpPr>
        <p:spPr>
          <a:xfrm>
            <a:off x="2790825" y="1654175"/>
            <a:ext cx="9401175" cy="2814638"/>
          </a:xfrm>
          <a:prstGeom prst="rect">
            <a:avLst/>
          </a:prstGeom>
        </p:spPr>
        <p:txBody>
          <a:bodyPr/>
          <a:lstStyle/>
          <a:p>
            <a:pPr marL="457200" indent="-457200">
              <a:buFont typeface="+mj-lt"/>
              <a:buAutoNum type="arabicPeriod"/>
            </a:pPr>
            <a:r>
              <a:rPr lang="en-US" sz="2400" b="1" dirty="0"/>
              <a:t>Why do our </a:t>
            </a:r>
            <a:r>
              <a:rPr lang="en-US" sz="2400" b="1" i="1" dirty="0"/>
              <a:t>similarities matter</a:t>
            </a:r>
            <a:r>
              <a:rPr lang="en-US" sz="2400" b="1" dirty="0"/>
              <a:t> at work?</a:t>
            </a:r>
          </a:p>
          <a:p>
            <a:pPr marL="457200" indent="-457200">
              <a:buFont typeface="+mj-lt"/>
              <a:buAutoNum type="arabicPeriod"/>
            </a:pPr>
            <a:r>
              <a:rPr lang="en-US" sz="2400" b="1" dirty="0"/>
              <a:t>Why do our </a:t>
            </a:r>
            <a:r>
              <a:rPr lang="en-US" sz="2400" b="1" i="1" dirty="0"/>
              <a:t>differences matter at work</a:t>
            </a:r>
            <a:r>
              <a:rPr lang="en-US" sz="2400" b="1" dirty="0"/>
              <a:t>?</a:t>
            </a:r>
          </a:p>
          <a:p>
            <a:pPr marL="457200" indent="-457200">
              <a:buFont typeface="+mj-lt"/>
              <a:buAutoNum type="arabicPeriod"/>
            </a:pPr>
            <a:r>
              <a:rPr lang="en-US" sz="2400" b="1" dirty="0"/>
              <a:t>Which should we be most conscious of? Why?</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372" y="3629025"/>
            <a:ext cx="3964006" cy="2575313"/>
          </a:xfrm>
          <a:prstGeom prst="rect">
            <a:avLst/>
          </a:prstGeom>
        </p:spPr>
      </p:pic>
    </p:spTree>
    <p:extLst>
      <p:ext uri="{BB962C8B-B14F-4D97-AF65-F5344CB8AC3E}">
        <p14:creationId xmlns:p14="http://schemas.microsoft.com/office/powerpoint/2010/main" val="203293347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2145" y="449495"/>
            <a:ext cx="8229600" cy="1143000"/>
          </a:xfrm>
          <a:prstGeom prst="rect">
            <a:avLst/>
          </a:prstGeom>
        </p:spPr>
        <p:txBody>
          <a:bodyPr>
            <a:normAutofit/>
          </a:bodyPr>
          <a:lstStyle/>
          <a:p>
            <a:r>
              <a:rPr lang="en-US" sz="2800" b="1" dirty="0">
                <a:solidFill>
                  <a:schemeClr val="bg1"/>
                </a:solidFill>
                <a:latin typeface="+mn-lt"/>
                <a:ea typeface="Tahoma" panose="020B0604030504040204" pitchFamily="34" charset="0"/>
                <a:cs typeface="Tahoma" panose="020B0604030504040204" pitchFamily="34" charset="0"/>
              </a:rPr>
              <a:t>Age-Related Microaggressions Defined </a:t>
            </a:r>
          </a:p>
        </p:txBody>
      </p:sp>
      <p:sp>
        <p:nvSpPr>
          <p:cNvPr id="3" name="Content Placeholder 2"/>
          <p:cNvSpPr>
            <a:spLocks noGrp="1"/>
          </p:cNvSpPr>
          <p:nvPr>
            <p:ph idx="4294967295"/>
          </p:nvPr>
        </p:nvSpPr>
        <p:spPr>
          <a:xfrm>
            <a:off x="677863" y="1095375"/>
            <a:ext cx="11514137" cy="3505200"/>
          </a:xfrm>
          <a:prstGeom prst="rect">
            <a:avLst/>
          </a:prstGeom>
        </p:spPr>
        <p:txBody>
          <a:bodyPr>
            <a:normAutofit/>
          </a:bodyPr>
          <a:lstStyle/>
          <a:p>
            <a:pPr marL="0" indent="0">
              <a:lnSpc>
                <a:spcPct val="110000"/>
              </a:lnSpc>
              <a:buNone/>
            </a:pPr>
            <a:r>
              <a:rPr lang="en-US" altLang="en-US" sz="2600" dirty="0"/>
              <a:t>Everyday verbal or behavioral messages (intentional or unintentional) that communicate disrespect through hostile, derogatory, or negative insults to an individual or group because of their age.</a:t>
            </a:r>
          </a:p>
          <a:p>
            <a:pPr marL="0" indent="0">
              <a:lnSpc>
                <a:spcPct val="80000"/>
              </a:lnSpc>
              <a:buNone/>
            </a:pPr>
            <a:endParaRPr lang="en-US" altLang="en-US" sz="2200" b="1" dirty="0"/>
          </a:p>
          <a:p>
            <a:pPr marL="457200" lvl="1" indent="0">
              <a:lnSpc>
                <a:spcPct val="80000"/>
              </a:lnSpc>
              <a:buNone/>
            </a:pPr>
            <a:endParaRPr lang="en-US" altLang="en-US" sz="22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234" b="4427"/>
          <a:stretch/>
        </p:blipFill>
        <p:spPr>
          <a:xfrm>
            <a:off x="3286864" y="2688066"/>
            <a:ext cx="4827024" cy="3788193"/>
          </a:xfrm>
          <a:prstGeom prst="rect">
            <a:avLst/>
          </a:prstGeom>
          <a:ln w="25400">
            <a:solidFill>
              <a:srgbClr val="0F4B90"/>
            </a:solidFill>
          </a:ln>
        </p:spPr>
      </p:pic>
      <p:sp>
        <p:nvSpPr>
          <p:cNvPr id="5" name="TextBox 4"/>
          <p:cNvSpPr txBox="1"/>
          <p:nvPr/>
        </p:nvSpPr>
        <p:spPr>
          <a:xfrm>
            <a:off x="9141745" y="2610618"/>
            <a:ext cx="2734916" cy="369332"/>
          </a:xfrm>
          <a:prstGeom prst="rect">
            <a:avLst/>
          </a:prstGeom>
          <a:noFill/>
        </p:spPr>
        <p:txBody>
          <a:bodyPr wrap="none" rtlCol="0">
            <a:spAutoFit/>
          </a:bodyPr>
          <a:lstStyle/>
          <a:p>
            <a:r>
              <a:rPr lang="en-US" b="1" dirty="0">
                <a:solidFill>
                  <a:srgbClr val="C00000"/>
                </a:solidFill>
              </a:rPr>
              <a:t>“I have children your age!”</a:t>
            </a:r>
          </a:p>
        </p:txBody>
      </p:sp>
      <p:sp>
        <p:nvSpPr>
          <p:cNvPr id="7" name="TextBox 6"/>
          <p:cNvSpPr txBox="1"/>
          <p:nvPr/>
        </p:nvSpPr>
        <p:spPr>
          <a:xfrm>
            <a:off x="257145" y="5528939"/>
            <a:ext cx="2879345" cy="923330"/>
          </a:xfrm>
          <a:prstGeom prst="rect">
            <a:avLst/>
          </a:prstGeom>
          <a:noFill/>
        </p:spPr>
        <p:txBody>
          <a:bodyPr wrap="square" rtlCol="0">
            <a:spAutoFit/>
          </a:bodyPr>
          <a:lstStyle/>
          <a:p>
            <a:r>
              <a:rPr lang="en-US" b="1" dirty="0">
                <a:solidFill>
                  <a:srgbClr val="C00000"/>
                </a:solidFill>
              </a:rPr>
              <a:t>“I think that new position would be too fast-paced for Eugene.”</a:t>
            </a:r>
          </a:p>
        </p:txBody>
      </p:sp>
      <p:sp>
        <p:nvSpPr>
          <p:cNvPr id="8" name="TextBox 7"/>
          <p:cNvSpPr txBox="1"/>
          <p:nvPr/>
        </p:nvSpPr>
        <p:spPr>
          <a:xfrm>
            <a:off x="8489776" y="3286517"/>
            <a:ext cx="2879345" cy="1200329"/>
          </a:xfrm>
          <a:prstGeom prst="rect">
            <a:avLst/>
          </a:prstGeom>
          <a:noFill/>
        </p:spPr>
        <p:txBody>
          <a:bodyPr wrap="square" rtlCol="0">
            <a:spAutoFit/>
          </a:bodyPr>
          <a:lstStyle/>
          <a:p>
            <a:r>
              <a:rPr lang="en-US" b="1" dirty="0">
                <a:solidFill>
                  <a:srgbClr val="C00000"/>
                </a:solidFill>
              </a:rPr>
              <a:t>“Why would you rack up so much in college loans? I worked my way through college.”</a:t>
            </a:r>
          </a:p>
        </p:txBody>
      </p:sp>
      <p:sp>
        <p:nvSpPr>
          <p:cNvPr id="9" name="TextBox 8"/>
          <p:cNvSpPr txBox="1"/>
          <p:nvPr/>
        </p:nvSpPr>
        <p:spPr>
          <a:xfrm>
            <a:off x="181957" y="4043831"/>
            <a:ext cx="3029719" cy="923330"/>
          </a:xfrm>
          <a:prstGeom prst="rect">
            <a:avLst/>
          </a:prstGeom>
          <a:noFill/>
        </p:spPr>
        <p:txBody>
          <a:bodyPr wrap="square" rtlCol="0">
            <a:spAutoFit/>
          </a:bodyPr>
          <a:lstStyle/>
          <a:p>
            <a:r>
              <a:rPr lang="en-US" b="1" dirty="0">
                <a:solidFill>
                  <a:srgbClr val="C00000"/>
                </a:solidFill>
              </a:rPr>
              <a:t>“Tammy missed the happy hour again. She’s not a very good team player, is she?”</a:t>
            </a:r>
          </a:p>
        </p:txBody>
      </p:sp>
      <p:sp>
        <p:nvSpPr>
          <p:cNvPr id="10" name="TextBox 9"/>
          <p:cNvSpPr txBox="1"/>
          <p:nvPr/>
        </p:nvSpPr>
        <p:spPr>
          <a:xfrm>
            <a:off x="8558377" y="4673972"/>
            <a:ext cx="3633623" cy="646331"/>
          </a:xfrm>
          <a:prstGeom prst="rect">
            <a:avLst/>
          </a:prstGeom>
          <a:noFill/>
        </p:spPr>
        <p:txBody>
          <a:bodyPr wrap="square" rtlCol="0">
            <a:spAutoFit/>
          </a:bodyPr>
          <a:lstStyle/>
          <a:p>
            <a:r>
              <a:rPr lang="en-US" b="1" dirty="0">
                <a:solidFill>
                  <a:srgbClr val="C00000"/>
                </a:solidFill>
              </a:rPr>
              <a:t>“You’re a 20-something –you should manage our Facebook page!”</a:t>
            </a:r>
          </a:p>
        </p:txBody>
      </p:sp>
      <p:sp>
        <p:nvSpPr>
          <p:cNvPr id="11" name="TextBox 10"/>
          <p:cNvSpPr txBox="1"/>
          <p:nvPr/>
        </p:nvSpPr>
        <p:spPr>
          <a:xfrm>
            <a:off x="602411" y="2979950"/>
            <a:ext cx="2534648" cy="646331"/>
          </a:xfrm>
          <a:prstGeom prst="rect">
            <a:avLst/>
          </a:prstGeom>
          <a:noFill/>
        </p:spPr>
        <p:txBody>
          <a:bodyPr wrap="square" rtlCol="0">
            <a:spAutoFit/>
          </a:bodyPr>
          <a:lstStyle/>
          <a:p>
            <a:r>
              <a:rPr lang="en-US" b="1" dirty="0">
                <a:solidFill>
                  <a:srgbClr val="C00000"/>
                </a:solidFill>
              </a:rPr>
              <a:t>“I don’t want any more gray hairs on my team.”</a:t>
            </a:r>
          </a:p>
        </p:txBody>
      </p:sp>
      <p:sp>
        <p:nvSpPr>
          <p:cNvPr id="6" name="Rectangle 5">
            <a:extLst>
              <a:ext uri="{FF2B5EF4-FFF2-40B4-BE49-F238E27FC236}">
                <a16:creationId xmlns:a16="http://schemas.microsoft.com/office/drawing/2014/main" id="{FB7A8D46-861C-47F8-848C-B5476A72CDDE}"/>
              </a:ext>
            </a:extLst>
          </p:cNvPr>
          <p:cNvSpPr/>
          <p:nvPr/>
        </p:nvSpPr>
        <p:spPr>
          <a:xfrm>
            <a:off x="8886566" y="5805938"/>
            <a:ext cx="3048289" cy="646331"/>
          </a:xfrm>
          <a:prstGeom prst="rect">
            <a:avLst/>
          </a:prstGeom>
        </p:spPr>
        <p:txBody>
          <a:bodyPr wrap="square">
            <a:spAutoFit/>
          </a:bodyPr>
          <a:lstStyle/>
          <a:p>
            <a:r>
              <a:rPr lang="en-US" b="1" dirty="0">
                <a:solidFill>
                  <a:srgbClr val="C00000"/>
                </a:solidFill>
              </a:rPr>
              <a:t>“Do you even know who the Beatles are?</a:t>
            </a:r>
          </a:p>
        </p:txBody>
      </p:sp>
    </p:spTree>
    <p:extLst>
      <p:ext uri="{BB962C8B-B14F-4D97-AF65-F5344CB8AC3E}">
        <p14:creationId xmlns:p14="http://schemas.microsoft.com/office/powerpoint/2010/main" val="334219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7600335" y="471949"/>
            <a:ext cx="3018504" cy="497618"/>
          </a:xfrm>
          <a:prstGeom prst="parallelogram">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983961" y="407899"/>
            <a:ext cx="8897457"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Bias Hiding in Everyday Conversation &amp; Decision-Making</a:t>
            </a:r>
            <a:endParaRPr lang="en-US" altLang="en-US" sz="2800" b="1" u="sng" dirty="0">
              <a:solidFill>
                <a:srgbClr val="0F4B90"/>
              </a:solidFill>
              <a:latin typeface="+mn-lt"/>
              <a:ea typeface="ＭＳ Ｐゴシック" panose="020B0600070205080204" pitchFamily="34" charset="-128"/>
            </a:endParaRPr>
          </a:p>
        </p:txBody>
      </p:sp>
      <p:sp>
        <p:nvSpPr>
          <p:cNvPr id="3" name="Content Placeholder 2"/>
          <p:cNvSpPr txBox="1">
            <a:spLocks/>
          </p:cNvSpPr>
          <p:nvPr/>
        </p:nvSpPr>
        <p:spPr>
          <a:xfrm>
            <a:off x="747252" y="1351389"/>
            <a:ext cx="4925961" cy="4755823"/>
          </a:xfrm>
          <a:prstGeom prst="rect">
            <a:avLst/>
          </a:prstGeom>
          <a:solidFill>
            <a:schemeClr val="accent4">
              <a:lumMod val="20000"/>
              <a:lumOff val="80000"/>
            </a:schemeClr>
          </a:solidFill>
          <a:ln w="25400">
            <a:solidFill>
              <a:srgbClr val="C00000"/>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sz="1100" dirty="0"/>
          </a:p>
          <a:p>
            <a:pPr>
              <a:defRPr/>
            </a:pPr>
            <a:r>
              <a:rPr lang="en-US" sz="2000" dirty="0"/>
              <a:t>These new kids need to pay their dues, just like we had to.</a:t>
            </a:r>
          </a:p>
          <a:p>
            <a:pPr marL="0" indent="0">
              <a:buNone/>
              <a:defRPr/>
            </a:pPr>
            <a:endParaRPr lang="en-US" sz="2000" dirty="0"/>
          </a:p>
          <a:p>
            <a:pPr>
              <a:defRPr/>
            </a:pPr>
            <a:r>
              <a:rPr lang="en-US" sz="2000" dirty="0"/>
              <a:t>Do we want a “suit” or a “hoodie” for this position?</a:t>
            </a:r>
          </a:p>
          <a:p>
            <a:pPr marL="0" indent="0">
              <a:buNone/>
              <a:defRPr/>
            </a:pPr>
            <a:endParaRPr lang="en-US" sz="2000" dirty="0"/>
          </a:p>
          <a:p>
            <a:pPr>
              <a:defRPr/>
            </a:pPr>
            <a:r>
              <a:rPr lang="en-US" sz="2000" dirty="0"/>
              <a:t>We need to correct our seniority mix.</a:t>
            </a:r>
          </a:p>
          <a:p>
            <a:pPr marL="0" indent="0">
              <a:buNone/>
              <a:defRPr/>
            </a:pPr>
            <a:endParaRPr lang="en-US" sz="2000" dirty="0"/>
          </a:p>
          <a:p>
            <a:pPr>
              <a:defRPr/>
            </a:pPr>
            <a:r>
              <a:rPr lang="en-US" sz="2000" dirty="0"/>
              <a:t>Courtney’s always texting on her phone – does she ever do any work?</a:t>
            </a:r>
          </a:p>
          <a:p>
            <a:pPr marL="0" indent="0">
              <a:buNone/>
              <a:defRPr/>
            </a:pPr>
            <a:endParaRPr lang="en-US" sz="2000" dirty="0"/>
          </a:p>
          <a:p>
            <a:pPr>
              <a:defRPr/>
            </a:pPr>
            <a:r>
              <a:rPr lang="en-US" sz="2000" dirty="0"/>
              <a:t>She’s going to need a lot of training.</a:t>
            </a:r>
          </a:p>
          <a:p>
            <a:pPr marL="0" indent="0">
              <a:buNone/>
              <a:defRPr/>
            </a:pPr>
            <a:endParaRPr lang="en-US" sz="2000" dirty="0"/>
          </a:p>
          <a:p>
            <a:pPr>
              <a:defRPr/>
            </a:pPr>
            <a:r>
              <a:rPr lang="en-US" sz="2000" dirty="0"/>
              <a:t>I’m not sure he’d be a good fit – it might not be fast-paced enough for him.</a:t>
            </a:r>
          </a:p>
          <a:p>
            <a:pPr marL="0" lvl="2" indent="0">
              <a:buNone/>
              <a:defRPr/>
            </a:pPr>
            <a:endParaRPr lang="en-US" sz="2600" b="1" dirty="0">
              <a:solidFill>
                <a:srgbClr val="0022B4"/>
              </a:solidFill>
            </a:endParaRPr>
          </a:p>
          <a:p>
            <a:pPr marL="457200" lvl="3" indent="0">
              <a:buFont typeface="Arial"/>
              <a:buNone/>
              <a:defRPr/>
            </a:pPr>
            <a:endParaRPr lang="en-US" sz="1600" dirty="0"/>
          </a:p>
          <a:p>
            <a:pPr marL="0" indent="0">
              <a:buFont typeface="Arial"/>
              <a:buNone/>
              <a:defRPr/>
            </a:pPr>
            <a:endParaRPr lang="en-US" sz="2400" b="1" dirty="0"/>
          </a:p>
          <a:p>
            <a:pPr marL="0" indent="0">
              <a:buFont typeface="Arial"/>
              <a:buNone/>
              <a:defRPr/>
            </a:pPr>
            <a:endParaRPr lang="en-US" dirty="0"/>
          </a:p>
          <a:p>
            <a:pPr>
              <a:defRPr/>
            </a:pPr>
            <a:endParaRPr lang="en-US" dirty="0"/>
          </a:p>
        </p:txBody>
      </p:sp>
      <p:sp>
        <p:nvSpPr>
          <p:cNvPr id="5" name="Content Placeholder 2"/>
          <p:cNvSpPr txBox="1">
            <a:spLocks/>
          </p:cNvSpPr>
          <p:nvPr/>
        </p:nvSpPr>
        <p:spPr>
          <a:xfrm>
            <a:off x="6014748" y="1351389"/>
            <a:ext cx="5194026" cy="4755823"/>
          </a:xfrm>
          <a:prstGeom prst="rect">
            <a:avLst/>
          </a:prstGeom>
          <a:solidFill>
            <a:schemeClr val="bg1">
              <a:lumMod val="85000"/>
            </a:schemeClr>
          </a:solidFill>
          <a:ln w="25400">
            <a:solidFill>
              <a:srgbClr val="C00000"/>
            </a:solidFill>
          </a:ln>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sz="1200" dirty="0"/>
          </a:p>
          <a:p>
            <a:pPr>
              <a:defRPr/>
            </a:pPr>
            <a:r>
              <a:rPr lang="en-US" sz="2400" dirty="0"/>
              <a:t>I don’t want any more gray hairs on my team.</a:t>
            </a:r>
          </a:p>
          <a:p>
            <a:pPr>
              <a:defRPr/>
            </a:pPr>
            <a:r>
              <a:rPr lang="en-US" sz="2400" dirty="0"/>
              <a:t>We need to hire people who take a more entrepreneurial approach.</a:t>
            </a:r>
          </a:p>
          <a:p>
            <a:pPr>
              <a:defRPr/>
            </a:pPr>
            <a:r>
              <a:rPr lang="en-US" sz="2400" dirty="0"/>
              <a:t>Henry is too set in his ways.</a:t>
            </a:r>
          </a:p>
          <a:p>
            <a:pPr>
              <a:defRPr/>
            </a:pPr>
            <a:r>
              <a:rPr lang="en-US" sz="2400" dirty="0"/>
              <a:t>She’s overqualified.</a:t>
            </a:r>
          </a:p>
          <a:p>
            <a:pPr>
              <a:defRPr/>
            </a:pPr>
            <a:r>
              <a:rPr lang="en-US" sz="2400" dirty="0"/>
              <a:t>We can’t promote him, he doesn’t have enough runway left.</a:t>
            </a:r>
          </a:p>
          <a:p>
            <a:pPr>
              <a:defRPr/>
            </a:pPr>
            <a:r>
              <a:rPr lang="en-US" sz="2400" dirty="0"/>
              <a:t>Her skills just aren’t up-to-date.</a:t>
            </a:r>
          </a:p>
          <a:p>
            <a:pPr>
              <a:defRPr/>
            </a:pPr>
            <a:r>
              <a:rPr lang="en-US" sz="2400" dirty="0"/>
              <a:t>I’m not sure she’d be a good fit – it might be too fast-paced for her.</a:t>
            </a:r>
            <a:endParaRPr lang="en-US" sz="2600" dirty="0"/>
          </a:p>
          <a:p>
            <a:pPr marL="457200" lvl="2" indent="-457200">
              <a:buFont typeface="Wingdings" panose="05000000000000000000" pitchFamily="2" charset="2"/>
              <a:buChar char="§"/>
              <a:defRPr/>
            </a:pPr>
            <a:endParaRPr lang="en-US" sz="2600" b="1" dirty="0">
              <a:solidFill>
                <a:srgbClr val="0022B4"/>
              </a:solidFill>
            </a:endParaRPr>
          </a:p>
          <a:p>
            <a:pPr marL="457200" lvl="3" indent="0">
              <a:buFont typeface="Arial"/>
              <a:buNone/>
              <a:defRPr/>
            </a:pPr>
            <a:endParaRPr lang="en-US" sz="1600" dirty="0"/>
          </a:p>
          <a:p>
            <a:pPr marL="0" indent="0">
              <a:buFont typeface="Arial"/>
              <a:buNone/>
              <a:defRPr/>
            </a:pPr>
            <a:endParaRPr lang="en-US" sz="2400" b="1" dirty="0"/>
          </a:p>
          <a:p>
            <a:pPr marL="0" indent="0">
              <a:buFont typeface="Arial"/>
              <a:buNone/>
              <a:defRPr/>
            </a:pPr>
            <a:endParaRPr lang="en-US" dirty="0"/>
          </a:p>
          <a:p>
            <a:pPr>
              <a:defRPr/>
            </a:pPr>
            <a:endParaRPr lang="en-US" dirty="0"/>
          </a:p>
        </p:txBody>
      </p:sp>
    </p:spTree>
    <p:extLst>
      <p:ext uri="{BB962C8B-B14F-4D97-AF65-F5344CB8AC3E}">
        <p14:creationId xmlns:p14="http://schemas.microsoft.com/office/powerpoint/2010/main" val="409607543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7600335" y="471949"/>
            <a:ext cx="3018504" cy="497618"/>
          </a:xfrm>
          <a:prstGeom prst="parallelogram">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1091088" y="407899"/>
            <a:ext cx="8897457"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Self-Stereotyping Communication Can also be Problematic</a:t>
            </a:r>
            <a:endParaRPr lang="en-US" altLang="en-US" sz="2800" b="1" u="sng" dirty="0">
              <a:solidFill>
                <a:srgbClr val="0F4B90"/>
              </a:solidFill>
              <a:latin typeface="+mn-lt"/>
              <a:ea typeface="ＭＳ Ｐゴシック" panose="020B0600070205080204" pitchFamily="34" charset="-128"/>
            </a:endParaRPr>
          </a:p>
        </p:txBody>
      </p:sp>
      <p:sp>
        <p:nvSpPr>
          <p:cNvPr id="7" name="Content Placeholder 2">
            <a:extLst>
              <a:ext uri="{FF2B5EF4-FFF2-40B4-BE49-F238E27FC236}">
                <a16:creationId xmlns:a16="http://schemas.microsoft.com/office/drawing/2014/main" id="{C0B1FFE1-B6FD-44FF-8B46-4FEB5C3FC46D}"/>
              </a:ext>
            </a:extLst>
          </p:cNvPr>
          <p:cNvSpPr txBox="1">
            <a:spLocks/>
          </p:cNvSpPr>
          <p:nvPr/>
        </p:nvSpPr>
        <p:spPr>
          <a:xfrm>
            <a:off x="1785732" y="3952790"/>
            <a:ext cx="4310268" cy="2701260"/>
          </a:xfrm>
          <a:prstGeom prst="rect">
            <a:avLst/>
          </a:prstGeom>
          <a:solidFill>
            <a:schemeClr val="accent4">
              <a:lumMod val="20000"/>
              <a:lumOff val="80000"/>
            </a:schemeClr>
          </a:solidFill>
          <a:ln w="28575">
            <a:solidFill>
              <a:schemeClr val="tx1"/>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000" b="1" dirty="0"/>
          </a:p>
          <a:p>
            <a:r>
              <a:rPr lang="en-US" sz="2000" b="1" dirty="0"/>
              <a:t>“There I go again with another of my crazy Millennial ideas! Don’t know what I was thinking….”</a:t>
            </a:r>
          </a:p>
          <a:p>
            <a:endParaRPr lang="en-US" sz="2000" dirty="0"/>
          </a:p>
          <a:p>
            <a:r>
              <a:rPr lang="en-US" sz="2000" b="1" dirty="0"/>
              <a:t>“Being a digital native I </a:t>
            </a:r>
            <a:r>
              <a:rPr lang="en-US" sz="2000" b="1" i="1" dirty="0"/>
              <a:t>love</a:t>
            </a:r>
            <a:r>
              <a:rPr lang="en-US" sz="2000" b="1" dirty="0"/>
              <a:t> technology. We could do all this so much faster with a tool like Teams.”</a:t>
            </a:r>
          </a:p>
        </p:txBody>
      </p:sp>
      <p:sp>
        <p:nvSpPr>
          <p:cNvPr id="8" name="Content Placeholder 2">
            <a:extLst>
              <a:ext uri="{FF2B5EF4-FFF2-40B4-BE49-F238E27FC236}">
                <a16:creationId xmlns:a16="http://schemas.microsoft.com/office/drawing/2014/main" id="{2E851B87-13F9-44C1-A1A1-5CC9BDE0291D}"/>
              </a:ext>
            </a:extLst>
          </p:cNvPr>
          <p:cNvSpPr txBox="1">
            <a:spLocks/>
          </p:cNvSpPr>
          <p:nvPr/>
        </p:nvSpPr>
        <p:spPr>
          <a:xfrm>
            <a:off x="6820836" y="3882840"/>
            <a:ext cx="4310268" cy="2841160"/>
          </a:xfrm>
          <a:prstGeom prst="rect">
            <a:avLst/>
          </a:prstGeom>
          <a:solidFill>
            <a:schemeClr val="accent1">
              <a:lumMod val="20000"/>
              <a:lumOff val="80000"/>
            </a:schemeClr>
          </a:solidFill>
          <a:ln w="28575">
            <a:solidFill>
              <a:schemeClr val="tx1"/>
            </a:solid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000" b="1" dirty="0"/>
          </a:p>
          <a:p>
            <a:r>
              <a:rPr lang="en-US" sz="2000" b="1" dirty="0"/>
              <a:t>“Oops, I must be having a senior moment!”</a:t>
            </a:r>
          </a:p>
          <a:p>
            <a:pPr marL="0" indent="0">
              <a:lnSpc>
                <a:spcPct val="100000"/>
              </a:lnSpc>
              <a:spcBef>
                <a:spcPts val="0"/>
              </a:spcBef>
              <a:buNone/>
            </a:pPr>
            <a:endParaRPr lang="en-US" sz="2000" dirty="0"/>
          </a:p>
          <a:p>
            <a:r>
              <a:rPr lang="en-US" sz="2000" b="1" dirty="0"/>
              <a:t>“These changes are just nonsense – yet another flavor of the month. It doesn’t matter what works best for those of us who have been doing this work for years.”</a:t>
            </a:r>
          </a:p>
        </p:txBody>
      </p:sp>
      <p:sp>
        <p:nvSpPr>
          <p:cNvPr id="9" name="TextBox 8">
            <a:extLst>
              <a:ext uri="{FF2B5EF4-FFF2-40B4-BE49-F238E27FC236}">
                <a16:creationId xmlns:a16="http://schemas.microsoft.com/office/drawing/2014/main" id="{13FA375D-5764-4F3B-82A9-F13EAC648F95}"/>
              </a:ext>
            </a:extLst>
          </p:cNvPr>
          <p:cNvSpPr txBox="1"/>
          <p:nvPr/>
        </p:nvSpPr>
        <p:spPr>
          <a:xfrm>
            <a:off x="1091088" y="1306429"/>
            <a:ext cx="10116951" cy="2308324"/>
          </a:xfrm>
          <a:prstGeom prst="rect">
            <a:avLst/>
          </a:prstGeom>
          <a:noFill/>
        </p:spPr>
        <p:txBody>
          <a:bodyPr wrap="square" rtlCol="0">
            <a:spAutoFit/>
          </a:bodyPr>
          <a:lstStyle/>
          <a:p>
            <a:pPr marL="1069181" indent="-1069181"/>
            <a:r>
              <a:rPr lang="en-US" sz="2400" b="1" u="sng" dirty="0">
                <a:solidFill>
                  <a:srgbClr val="0F4B90"/>
                </a:solidFill>
              </a:rPr>
              <a:t>Definition</a:t>
            </a:r>
            <a:r>
              <a:rPr lang="en-US" sz="2400" b="1" dirty="0">
                <a:solidFill>
                  <a:srgbClr val="0F4B90"/>
                </a:solidFill>
              </a:rPr>
              <a:t>: </a:t>
            </a:r>
            <a:r>
              <a:rPr lang="en-US" sz="2400" dirty="0"/>
              <a:t>Drawing on stereotypes of a social identity group in your self-perception and/or verbalizing these stereotypes while communicating with others</a:t>
            </a:r>
          </a:p>
          <a:p>
            <a:endParaRPr lang="en-US" sz="2400" dirty="0"/>
          </a:p>
          <a:p>
            <a:pPr marL="1069181" indent="-1069181"/>
            <a:r>
              <a:rPr lang="en-US" sz="2400" b="1" u="sng" dirty="0">
                <a:solidFill>
                  <a:srgbClr val="C00000"/>
                </a:solidFill>
              </a:rPr>
              <a:t>Result</a:t>
            </a:r>
            <a:r>
              <a:rPr lang="en-US" sz="2400" b="1" dirty="0">
                <a:solidFill>
                  <a:srgbClr val="C00000"/>
                </a:solidFill>
              </a:rPr>
              <a:t>:</a:t>
            </a:r>
            <a:r>
              <a:rPr lang="en-US" sz="2400" b="1" dirty="0"/>
              <a:t> 	</a:t>
            </a:r>
            <a:r>
              <a:rPr lang="en-US" sz="2400" dirty="0"/>
              <a:t>Activates others’ stereotypes of a group to which you belong (ex. age); can prime others to perceive you in stereotypical ways.</a:t>
            </a:r>
          </a:p>
        </p:txBody>
      </p:sp>
    </p:spTree>
    <p:extLst>
      <p:ext uri="{BB962C8B-B14F-4D97-AF65-F5344CB8AC3E}">
        <p14:creationId xmlns:p14="http://schemas.microsoft.com/office/powerpoint/2010/main" val="152830741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634" b="11054"/>
          <a:stretch/>
        </p:blipFill>
        <p:spPr>
          <a:xfrm>
            <a:off x="-114301" y="434340"/>
            <a:ext cx="12246367" cy="6240780"/>
          </a:xfrm>
          <a:prstGeom prst="rect">
            <a:avLst/>
          </a:prstGeom>
        </p:spPr>
      </p:pic>
      <p:sp>
        <p:nvSpPr>
          <p:cNvPr id="7" name="Oval 6"/>
          <p:cNvSpPr/>
          <p:nvPr/>
        </p:nvSpPr>
        <p:spPr>
          <a:xfrm>
            <a:off x="571500" y="5394960"/>
            <a:ext cx="1543050" cy="52578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754631" y="5634990"/>
            <a:ext cx="1337310" cy="45339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123058" y="5394960"/>
            <a:ext cx="1337310" cy="52578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411475" y="5154930"/>
            <a:ext cx="1789675" cy="96964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917943" y="5158740"/>
            <a:ext cx="1337310" cy="62484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xplosion 2 1"/>
          <p:cNvSpPr/>
          <p:nvPr/>
        </p:nvSpPr>
        <p:spPr>
          <a:xfrm>
            <a:off x="7292340" y="3244215"/>
            <a:ext cx="1253144" cy="10287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GenY</a:t>
            </a:r>
          </a:p>
        </p:txBody>
      </p:sp>
      <p:sp>
        <p:nvSpPr>
          <p:cNvPr id="3" name="TextBox 2"/>
          <p:cNvSpPr txBox="1"/>
          <p:nvPr/>
        </p:nvSpPr>
        <p:spPr>
          <a:xfrm>
            <a:off x="571500" y="4541222"/>
            <a:ext cx="1620957" cy="338554"/>
          </a:xfrm>
          <a:prstGeom prst="rect">
            <a:avLst/>
          </a:prstGeom>
          <a:solidFill>
            <a:schemeClr val="accent2">
              <a:lumMod val="60000"/>
              <a:lumOff val="40000"/>
            </a:schemeClr>
          </a:solidFill>
        </p:spPr>
        <p:txBody>
          <a:bodyPr wrap="none" rtlCol="0">
            <a:spAutoFit/>
          </a:bodyPr>
          <a:lstStyle/>
          <a:p>
            <a:r>
              <a:rPr lang="en-US" sz="1600" dirty="0"/>
              <a:t>Born 1928 - 1945</a:t>
            </a:r>
          </a:p>
        </p:txBody>
      </p:sp>
      <p:sp>
        <p:nvSpPr>
          <p:cNvPr id="12" name="TextBox 11"/>
          <p:cNvSpPr txBox="1"/>
          <p:nvPr/>
        </p:nvSpPr>
        <p:spPr>
          <a:xfrm>
            <a:off x="2878258" y="4524345"/>
            <a:ext cx="1620957" cy="338554"/>
          </a:xfrm>
          <a:prstGeom prst="rect">
            <a:avLst/>
          </a:prstGeom>
          <a:solidFill>
            <a:srgbClr val="A4CFD4"/>
          </a:solidFill>
        </p:spPr>
        <p:txBody>
          <a:bodyPr wrap="none" rtlCol="0">
            <a:spAutoFit/>
          </a:bodyPr>
          <a:lstStyle/>
          <a:p>
            <a:r>
              <a:rPr lang="en-US" sz="1600" dirty="0"/>
              <a:t>Born 1946 - 1964</a:t>
            </a:r>
          </a:p>
        </p:txBody>
      </p:sp>
      <p:sp>
        <p:nvSpPr>
          <p:cNvPr id="14" name="TextBox 13"/>
          <p:cNvSpPr txBox="1"/>
          <p:nvPr/>
        </p:nvSpPr>
        <p:spPr>
          <a:xfrm>
            <a:off x="5221264" y="4521874"/>
            <a:ext cx="1620957" cy="338554"/>
          </a:xfrm>
          <a:prstGeom prst="rect">
            <a:avLst/>
          </a:prstGeom>
          <a:solidFill>
            <a:srgbClr val="F08C8C"/>
          </a:solidFill>
          <a:ln>
            <a:noFill/>
          </a:ln>
        </p:spPr>
        <p:txBody>
          <a:bodyPr wrap="none" rtlCol="0">
            <a:spAutoFit/>
          </a:bodyPr>
          <a:lstStyle/>
          <a:p>
            <a:r>
              <a:rPr lang="en-US" sz="1600" dirty="0"/>
              <a:t>Born 1965 - 1980</a:t>
            </a:r>
          </a:p>
        </p:txBody>
      </p:sp>
      <p:sp>
        <p:nvSpPr>
          <p:cNvPr id="15" name="TextBox 14"/>
          <p:cNvSpPr txBox="1"/>
          <p:nvPr/>
        </p:nvSpPr>
        <p:spPr>
          <a:xfrm>
            <a:off x="7545903" y="4527321"/>
            <a:ext cx="1620957" cy="338554"/>
          </a:xfrm>
          <a:prstGeom prst="rect">
            <a:avLst/>
          </a:prstGeom>
          <a:solidFill>
            <a:srgbClr val="B8D9A3"/>
          </a:solidFill>
        </p:spPr>
        <p:txBody>
          <a:bodyPr wrap="none" rtlCol="0">
            <a:spAutoFit/>
          </a:bodyPr>
          <a:lstStyle/>
          <a:p>
            <a:r>
              <a:rPr lang="en-US" sz="1600" dirty="0"/>
              <a:t>Born 1981 - 2000</a:t>
            </a:r>
          </a:p>
        </p:txBody>
      </p:sp>
      <p:sp>
        <p:nvSpPr>
          <p:cNvPr id="4" name="TextBox 3"/>
          <p:cNvSpPr txBox="1"/>
          <p:nvPr/>
        </p:nvSpPr>
        <p:spPr>
          <a:xfrm>
            <a:off x="398375" y="1349960"/>
            <a:ext cx="1967205" cy="338554"/>
          </a:xfrm>
          <a:prstGeom prst="rect">
            <a:avLst/>
          </a:prstGeom>
          <a:noFill/>
        </p:spPr>
        <p:txBody>
          <a:bodyPr wrap="none" rtlCol="0">
            <a:spAutoFit/>
          </a:bodyPr>
          <a:lstStyle/>
          <a:p>
            <a:r>
              <a:rPr lang="en-US" sz="1600" b="1" dirty="0">
                <a:solidFill>
                  <a:srgbClr val="0F4B90"/>
                </a:solidFill>
              </a:rPr>
              <a:t>Currently Age 78 - 95</a:t>
            </a:r>
          </a:p>
        </p:txBody>
      </p:sp>
      <p:sp>
        <p:nvSpPr>
          <p:cNvPr id="16" name="TextBox 15"/>
          <p:cNvSpPr txBox="1"/>
          <p:nvPr/>
        </p:nvSpPr>
        <p:spPr>
          <a:xfrm>
            <a:off x="2705133" y="1349097"/>
            <a:ext cx="1967205" cy="338554"/>
          </a:xfrm>
          <a:prstGeom prst="rect">
            <a:avLst/>
          </a:prstGeom>
          <a:noFill/>
        </p:spPr>
        <p:txBody>
          <a:bodyPr wrap="none" rtlCol="0">
            <a:spAutoFit/>
          </a:bodyPr>
          <a:lstStyle/>
          <a:p>
            <a:r>
              <a:rPr lang="en-US" sz="1600" b="1" dirty="0">
                <a:solidFill>
                  <a:srgbClr val="0F4B90"/>
                </a:solidFill>
              </a:rPr>
              <a:t>Currently Age 59 - 77</a:t>
            </a:r>
          </a:p>
        </p:txBody>
      </p:sp>
      <p:sp>
        <p:nvSpPr>
          <p:cNvPr id="18" name="TextBox 17"/>
          <p:cNvSpPr txBox="1"/>
          <p:nvPr/>
        </p:nvSpPr>
        <p:spPr>
          <a:xfrm>
            <a:off x="5025279" y="1340435"/>
            <a:ext cx="1967205" cy="338554"/>
          </a:xfrm>
          <a:prstGeom prst="rect">
            <a:avLst/>
          </a:prstGeom>
          <a:noFill/>
        </p:spPr>
        <p:txBody>
          <a:bodyPr wrap="none" rtlCol="0">
            <a:spAutoFit/>
          </a:bodyPr>
          <a:lstStyle/>
          <a:p>
            <a:r>
              <a:rPr lang="en-US" sz="1600" b="1" dirty="0">
                <a:solidFill>
                  <a:srgbClr val="0F4B90"/>
                </a:solidFill>
              </a:rPr>
              <a:t>Currently Age 43 - 58</a:t>
            </a:r>
          </a:p>
        </p:txBody>
      </p:sp>
      <p:sp>
        <p:nvSpPr>
          <p:cNvPr id="19" name="TextBox 18"/>
          <p:cNvSpPr txBox="1"/>
          <p:nvPr/>
        </p:nvSpPr>
        <p:spPr>
          <a:xfrm>
            <a:off x="7292340" y="1349960"/>
            <a:ext cx="1967205" cy="338554"/>
          </a:xfrm>
          <a:prstGeom prst="rect">
            <a:avLst/>
          </a:prstGeom>
          <a:noFill/>
        </p:spPr>
        <p:txBody>
          <a:bodyPr wrap="none" rtlCol="0">
            <a:spAutoFit/>
          </a:bodyPr>
          <a:lstStyle/>
          <a:p>
            <a:r>
              <a:rPr lang="en-US" sz="1600" b="1" dirty="0">
                <a:solidFill>
                  <a:srgbClr val="0F4B90"/>
                </a:solidFill>
              </a:rPr>
              <a:t>Currently Age 23 - 42</a:t>
            </a:r>
          </a:p>
        </p:txBody>
      </p:sp>
      <p:sp>
        <p:nvSpPr>
          <p:cNvPr id="20" name="TextBox 19"/>
          <p:cNvSpPr txBox="1"/>
          <p:nvPr/>
        </p:nvSpPr>
        <p:spPr>
          <a:xfrm>
            <a:off x="9710396" y="1354722"/>
            <a:ext cx="1752403" cy="338554"/>
          </a:xfrm>
          <a:prstGeom prst="rect">
            <a:avLst/>
          </a:prstGeom>
          <a:noFill/>
        </p:spPr>
        <p:txBody>
          <a:bodyPr wrap="none" rtlCol="0">
            <a:spAutoFit/>
          </a:bodyPr>
          <a:lstStyle/>
          <a:p>
            <a:r>
              <a:rPr lang="en-US" sz="1600" b="1" dirty="0">
                <a:solidFill>
                  <a:srgbClr val="0F4B90"/>
                </a:solidFill>
              </a:rPr>
              <a:t>Currently Age 22 &lt;</a:t>
            </a:r>
          </a:p>
        </p:txBody>
      </p:sp>
      <p:sp>
        <p:nvSpPr>
          <p:cNvPr id="22" name="TextBox 21"/>
          <p:cNvSpPr txBox="1"/>
          <p:nvPr/>
        </p:nvSpPr>
        <p:spPr>
          <a:xfrm>
            <a:off x="9930405" y="4534673"/>
            <a:ext cx="1517788" cy="338554"/>
          </a:xfrm>
          <a:prstGeom prst="rect">
            <a:avLst/>
          </a:prstGeom>
          <a:solidFill>
            <a:srgbClr val="F1EF8D"/>
          </a:solidFill>
        </p:spPr>
        <p:txBody>
          <a:bodyPr wrap="none" rtlCol="0">
            <a:spAutoFit/>
          </a:bodyPr>
          <a:lstStyle/>
          <a:p>
            <a:r>
              <a:rPr lang="en-US" sz="1600" dirty="0"/>
              <a:t>Born After 2000</a:t>
            </a:r>
          </a:p>
        </p:txBody>
      </p:sp>
      <p:sp>
        <p:nvSpPr>
          <p:cNvPr id="21" name="Explosion 2 20"/>
          <p:cNvSpPr/>
          <p:nvPr/>
        </p:nvSpPr>
        <p:spPr>
          <a:xfrm>
            <a:off x="9968505" y="3488577"/>
            <a:ext cx="1502093" cy="122192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GenZ</a:t>
            </a:r>
          </a:p>
        </p:txBody>
      </p:sp>
      <p:sp>
        <p:nvSpPr>
          <p:cNvPr id="6" name="TextBox 5">
            <a:extLst>
              <a:ext uri="{FF2B5EF4-FFF2-40B4-BE49-F238E27FC236}">
                <a16:creationId xmlns:a16="http://schemas.microsoft.com/office/drawing/2014/main" id="{7C728719-D258-145F-CE6A-E5D19F4BAEA8}"/>
              </a:ext>
            </a:extLst>
          </p:cNvPr>
          <p:cNvSpPr txBox="1"/>
          <p:nvPr/>
        </p:nvSpPr>
        <p:spPr>
          <a:xfrm>
            <a:off x="9676618" y="694104"/>
            <a:ext cx="1120820" cy="646331"/>
          </a:xfrm>
          <a:prstGeom prst="rect">
            <a:avLst/>
          </a:prstGeom>
          <a:solidFill>
            <a:schemeClr val="bg1"/>
          </a:solidFill>
        </p:spPr>
        <p:txBody>
          <a:bodyPr wrap="none" rtlCol="0">
            <a:spAutoFit/>
          </a:bodyPr>
          <a:lstStyle/>
          <a:p>
            <a:r>
              <a:rPr lang="en-US" sz="3600" b="1" dirty="0"/>
              <a:t>2023</a:t>
            </a:r>
          </a:p>
        </p:txBody>
      </p:sp>
    </p:spTree>
    <p:extLst>
      <p:ext uri="{BB962C8B-B14F-4D97-AF65-F5344CB8AC3E}">
        <p14:creationId xmlns:p14="http://schemas.microsoft.com/office/powerpoint/2010/main" val="312958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0162" y="442189"/>
            <a:ext cx="7668548" cy="7465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Our Professions, Training are Changing</a:t>
            </a:r>
            <a:endParaRPr lang="en-US" altLang="en-US" sz="2600" u="sng" dirty="0">
              <a:solidFill>
                <a:srgbClr val="0F4B90"/>
              </a:solidFill>
              <a:latin typeface="+mn-lt"/>
              <a:ea typeface="ＭＳ Ｐゴシック" panose="020B0600070205080204" pitchFamily="34" charset="-128"/>
            </a:endParaRPr>
          </a:p>
        </p:txBody>
      </p:sp>
      <p:sp>
        <p:nvSpPr>
          <p:cNvPr id="3" name="Content Placeholder 2"/>
          <p:cNvSpPr txBox="1">
            <a:spLocks/>
          </p:cNvSpPr>
          <p:nvPr/>
        </p:nvSpPr>
        <p:spPr>
          <a:xfrm>
            <a:off x="1060162" y="1402087"/>
            <a:ext cx="7067318" cy="48177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defRPr/>
            </a:pPr>
            <a:r>
              <a:rPr lang="en-US" altLang="en-US" sz="2400" b="1" dirty="0">
                <a:latin typeface="+mn-lt"/>
                <a:ea typeface="ＭＳ Ｐゴシック" panose="020B0600070205080204" pitchFamily="34" charset="-128"/>
              </a:rPr>
              <a:t>6 Attributes of a Profession</a:t>
            </a:r>
            <a:endParaRPr lang="en-US" altLang="en-US" sz="2400" u="sng" dirty="0">
              <a:latin typeface="+mn-lt"/>
              <a:ea typeface="ＭＳ Ｐゴシック" panose="020B0600070205080204" pitchFamily="34" charset="-128"/>
            </a:endParaRPr>
          </a:p>
          <a:p>
            <a:pPr marL="0" indent="0">
              <a:lnSpc>
                <a:spcPct val="110000"/>
              </a:lnSpc>
              <a:spcBef>
                <a:spcPts val="0"/>
              </a:spcBef>
              <a:buNone/>
              <a:defRPr/>
            </a:pPr>
            <a:endParaRPr lang="en-US" sz="2400" dirty="0"/>
          </a:p>
          <a:p>
            <a:pPr marL="1028700" indent="-457200">
              <a:lnSpc>
                <a:spcPct val="110000"/>
              </a:lnSpc>
              <a:spcBef>
                <a:spcPts val="0"/>
              </a:spcBef>
              <a:buFont typeface="+mj-lt"/>
              <a:buAutoNum type="arabicPeriod"/>
              <a:defRPr/>
            </a:pPr>
            <a:r>
              <a:rPr lang="en-US" sz="2400" dirty="0"/>
              <a:t>Body of knowledge</a:t>
            </a:r>
          </a:p>
          <a:p>
            <a:pPr marL="1028700" indent="-457200">
              <a:lnSpc>
                <a:spcPct val="150000"/>
              </a:lnSpc>
              <a:buFont typeface="+mj-lt"/>
              <a:buAutoNum type="arabicPeriod"/>
              <a:defRPr/>
            </a:pPr>
            <a:r>
              <a:rPr lang="en-US" sz="2400" dirty="0"/>
              <a:t>Formal standards of conduct</a:t>
            </a:r>
          </a:p>
          <a:p>
            <a:pPr marL="1028700" indent="-457200">
              <a:lnSpc>
                <a:spcPct val="150000"/>
              </a:lnSpc>
              <a:buFont typeface="+mj-lt"/>
              <a:buAutoNum type="arabicPeriod"/>
              <a:defRPr/>
            </a:pPr>
            <a:r>
              <a:rPr lang="en-US" sz="2400" dirty="0"/>
              <a:t>Social status</a:t>
            </a:r>
          </a:p>
          <a:p>
            <a:pPr marL="1028700" indent="-457200">
              <a:lnSpc>
                <a:spcPct val="150000"/>
              </a:lnSpc>
              <a:buFont typeface="+mj-lt"/>
              <a:buAutoNum type="arabicPeriod"/>
              <a:defRPr/>
            </a:pPr>
            <a:r>
              <a:rPr lang="en-US" sz="2400" dirty="0"/>
              <a:t>Training and education</a:t>
            </a:r>
          </a:p>
          <a:p>
            <a:pPr marL="1028700" indent="-457200">
              <a:lnSpc>
                <a:spcPct val="150000"/>
              </a:lnSpc>
              <a:buFont typeface="+mj-lt"/>
              <a:buAutoNum type="arabicPeriod"/>
              <a:defRPr/>
            </a:pPr>
            <a:r>
              <a:rPr lang="en-US" sz="2400" dirty="0"/>
              <a:t>Self-control (i..e, autonomy)</a:t>
            </a:r>
          </a:p>
          <a:p>
            <a:pPr marL="1028700" indent="-457200">
              <a:lnSpc>
                <a:spcPct val="150000"/>
              </a:lnSpc>
              <a:buFont typeface="+mj-lt"/>
              <a:buAutoNum type="arabicPeriod"/>
              <a:defRPr/>
            </a:pPr>
            <a:r>
              <a:rPr lang="en-US" sz="2400" dirty="0"/>
              <a:t>Social control</a:t>
            </a:r>
            <a:endParaRPr lang="en-US" sz="2600" dirty="0"/>
          </a:p>
          <a:p>
            <a:pPr marL="457200" lvl="2" indent="-457200">
              <a:buFont typeface="Wingdings" panose="05000000000000000000" pitchFamily="2" charset="2"/>
              <a:buChar char="§"/>
              <a:defRPr/>
            </a:pPr>
            <a:endParaRPr lang="en-US" sz="2600" b="1" dirty="0">
              <a:solidFill>
                <a:srgbClr val="0022B4"/>
              </a:solidFill>
            </a:endParaRPr>
          </a:p>
          <a:p>
            <a:pPr marL="457200" lvl="3" indent="0">
              <a:buFont typeface="Arial"/>
              <a:buNone/>
              <a:defRPr/>
            </a:pPr>
            <a:endParaRPr lang="en-US" sz="1600" dirty="0"/>
          </a:p>
          <a:p>
            <a:pPr marL="0" indent="0">
              <a:buFont typeface="Arial"/>
              <a:buNone/>
              <a:defRPr/>
            </a:pPr>
            <a:endParaRPr lang="en-US" sz="2400" b="1" dirty="0"/>
          </a:p>
          <a:p>
            <a:pPr marL="0" indent="0">
              <a:buFont typeface="Arial"/>
              <a:buNone/>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158" y="2476500"/>
            <a:ext cx="4381264" cy="2888532"/>
          </a:xfrm>
          <a:prstGeom prst="rect">
            <a:avLst/>
          </a:prstGeom>
          <a:ln w="28575">
            <a:solidFill>
              <a:srgbClr val="C00000"/>
            </a:solidFill>
          </a:ln>
        </p:spPr>
      </p:pic>
    </p:spTree>
    <p:extLst>
      <p:ext uri="{BB962C8B-B14F-4D97-AF65-F5344CB8AC3E}">
        <p14:creationId xmlns:p14="http://schemas.microsoft.com/office/powerpoint/2010/main" val="273079797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7750" y="458788"/>
            <a:ext cx="8229600" cy="1143000"/>
          </a:xfrm>
          <a:prstGeom prst="rect">
            <a:avLst/>
          </a:prstGeom>
        </p:spPr>
        <p:txBody>
          <a:bodyPr/>
          <a:lstStyle/>
          <a:p>
            <a:pPr>
              <a:lnSpc>
                <a:spcPct val="100000"/>
              </a:lnSpc>
              <a:spcAft>
                <a:spcPts val="1200"/>
              </a:spcAft>
            </a:pPr>
            <a:r>
              <a:rPr lang="en-US" sz="2800" b="1" dirty="0">
                <a:solidFill>
                  <a:schemeClr val="bg1"/>
                </a:solidFill>
                <a:latin typeface="+mn-lt"/>
              </a:rPr>
              <a:t>In-groups &amp; Out-groups</a:t>
            </a:r>
            <a:br>
              <a:rPr lang="en-US" sz="2400" b="1" dirty="0">
                <a:latin typeface="+mn-lt"/>
              </a:rPr>
            </a:br>
            <a:r>
              <a:rPr lang="en-US" sz="2400" b="1" dirty="0">
                <a:latin typeface="+mn-lt"/>
              </a:rPr>
              <a:t>(Graen and Uhl-Bien, 1995)</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42" y="1996317"/>
            <a:ext cx="5932696" cy="3859442"/>
          </a:xfrm>
          <a:prstGeom prst="rect">
            <a:avLst/>
          </a:prstGeom>
        </p:spPr>
      </p:pic>
      <p:sp>
        <p:nvSpPr>
          <p:cNvPr id="4" name="Content Placeholder 2"/>
          <p:cNvSpPr txBox="1">
            <a:spLocks/>
          </p:cNvSpPr>
          <p:nvPr/>
        </p:nvSpPr>
        <p:spPr>
          <a:xfrm>
            <a:off x="8644473" y="1889672"/>
            <a:ext cx="3164070" cy="3859443"/>
          </a:xfrm>
          <a:prstGeom prst="rect">
            <a:avLst/>
          </a:prstGeom>
          <a:solidFill>
            <a:schemeClr val="accent2">
              <a:lumMod val="20000"/>
              <a:lumOff val="80000"/>
            </a:schemeClr>
          </a:solidFill>
          <a:ln w="19050">
            <a:solidFill>
              <a:srgbClr val="C00000"/>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3000" b="1" u="sng" dirty="0">
                <a:solidFill>
                  <a:srgbClr val="C00000"/>
                </a:solidFill>
              </a:rPr>
              <a:t>Outgroup</a:t>
            </a:r>
          </a:p>
          <a:p>
            <a:pPr marL="0" indent="0" algn="r">
              <a:lnSpc>
                <a:spcPct val="150000"/>
              </a:lnSpc>
              <a:buNone/>
            </a:pPr>
            <a:r>
              <a:rPr lang="en-US" sz="2200" dirty="0"/>
              <a:t>People you feel </a:t>
            </a:r>
            <a:r>
              <a:rPr lang="en-US" sz="2200" b="1" dirty="0">
                <a:solidFill>
                  <a:srgbClr val="C00000"/>
                </a:solidFill>
              </a:rPr>
              <a:t>emotionally and psychologically detached from</a:t>
            </a:r>
            <a:r>
              <a:rPr lang="en-US" sz="2200" dirty="0"/>
              <a:t>, such as:</a:t>
            </a:r>
          </a:p>
          <a:p>
            <a:pPr algn="r">
              <a:lnSpc>
                <a:spcPct val="150000"/>
              </a:lnSpc>
            </a:pPr>
            <a:r>
              <a:rPr lang="en-US" sz="2200" dirty="0"/>
              <a:t>Strangers</a:t>
            </a:r>
          </a:p>
          <a:p>
            <a:pPr algn="r">
              <a:lnSpc>
                <a:spcPct val="150000"/>
              </a:lnSpc>
            </a:pPr>
            <a:r>
              <a:rPr lang="en-US" sz="2200" dirty="0"/>
              <a:t>Unfamiliar others</a:t>
            </a:r>
          </a:p>
          <a:p>
            <a:pPr algn="r">
              <a:lnSpc>
                <a:spcPct val="120000"/>
              </a:lnSpc>
            </a:pPr>
            <a:r>
              <a:rPr lang="en-US" sz="2200" dirty="0"/>
              <a:t>Members who belong to a competitive or opposing group</a:t>
            </a:r>
          </a:p>
        </p:txBody>
      </p:sp>
      <p:sp>
        <p:nvSpPr>
          <p:cNvPr id="3" name="Content Placeholder 2"/>
          <p:cNvSpPr>
            <a:spLocks noGrp="1"/>
          </p:cNvSpPr>
          <p:nvPr>
            <p:ph idx="4294967295"/>
          </p:nvPr>
        </p:nvSpPr>
        <p:spPr>
          <a:xfrm>
            <a:off x="0" y="1885950"/>
            <a:ext cx="2857500" cy="3859213"/>
          </a:xfrm>
          <a:prstGeom prst="rect">
            <a:avLst/>
          </a:prstGeom>
          <a:solidFill>
            <a:schemeClr val="accent3">
              <a:lumMod val="20000"/>
              <a:lumOff val="80000"/>
            </a:schemeClr>
          </a:solidFill>
          <a:ln w="28575">
            <a:solidFill>
              <a:srgbClr val="008000"/>
            </a:solidFill>
          </a:ln>
        </p:spPr>
        <p:txBody>
          <a:bodyPr>
            <a:normAutofit fontScale="85000" lnSpcReduction="10000"/>
          </a:bodyPr>
          <a:lstStyle/>
          <a:p>
            <a:pPr marL="0" indent="0" algn="r">
              <a:buNone/>
            </a:pPr>
            <a:r>
              <a:rPr lang="en-US" sz="3300" b="1" u="sng" dirty="0">
                <a:solidFill>
                  <a:srgbClr val="00B050"/>
                </a:solidFill>
              </a:rPr>
              <a:t>Ingroup</a:t>
            </a:r>
          </a:p>
          <a:p>
            <a:pPr marL="0" indent="0" algn="r">
              <a:lnSpc>
                <a:spcPct val="150000"/>
              </a:lnSpc>
              <a:buNone/>
            </a:pPr>
            <a:r>
              <a:rPr lang="en-US" sz="2200" dirty="0"/>
              <a:t>People you feel connected to or owe a sense of </a:t>
            </a:r>
            <a:r>
              <a:rPr lang="en-US" sz="2200" b="1" dirty="0">
                <a:solidFill>
                  <a:srgbClr val="00B050"/>
                </a:solidFill>
              </a:rPr>
              <a:t>loyalty and allegiance, </a:t>
            </a:r>
            <a:r>
              <a:rPr lang="en-US" sz="2200" dirty="0"/>
              <a:t>such as:</a:t>
            </a:r>
          </a:p>
          <a:p>
            <a:pPr algn="r">
              <a:lnSpc>
                <a:spcPct val="120000"/>
              </a:lnSpc>
              <a:buFont typeface="Arial" panose="020B0604020202020204" pitchFamily="34" charset="0"/>
              <a:buChar char="•"/>
            </a:pPr>
            <a:r>
              <a:rPr lang="en-US" sz="2200" dirty="0"/>
              <a:t>Family</a:t>
            </a:r>
          </a:p>
          <a:p>
            <a:pPr algn="r">
              <a:lnSpc>
                <a:spcPct val="120000"/>
              </a:lnSpc>
              <a:buFont typeface="Arial" panose="020B0604020202020204" pitchFamily="34" charset="0"/>
              <a:buChar char="•"/>
            </a:pPr>
            <a:r>
              <a:rPr lang="en-US" sz="2200" dirty="0"/>
              <a:t>Close friends</a:t>
            </a:r>
          </a:p>
          <a:p>
            <a:pPr algn="r">
              <a:lnSpc>
                <a:spcPct val="120000"/>
              </a:lnSpc>
              <a:buFont typeface="Arial" panose="020B0604020202020204" pitchFamily="34" charset="0"/>
              <a:buChar char="•"/>
            </a:pPr>
            <a:r>
              <a:rPr lang="en-US" sz="2200" dirty="0"/>
              <a:t>Familiar others in your workplace or community</a:t>
            </a:r>
          </a:p>
        </p:txBody>
      </p:sp>
    </p:spTree>
    <p:extLst>
      <p:ext uri="{BB962C8B-B14F-4D97-AF65-F5344CB8AC3E}">
        <p14:creationId xmlns:p14="http://schemas.microsoft.com/office/powerpoint/2010/main" val="1793198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68" y="0"/>
            <a:ext cx="9152332" cy="6858000"/>
          </a:xfrm>
          <a:prstGeom prst="rect">
            <a:avLst/>
          </a:prstGeom>
        </p:spPr>
      </p:pic>
      <p:sp>
        <p:nvSpPr>
          <p:cNvPr id="9" name="Oval 8"/>
          <p:cNvSpPr/>
          <p:nvPr/>
        </p:nvSpPr>
        <p:spPr>
          <a:xfrm>
            <a:off x="2197111" y="6354501"/>
            <a:ext cx="1055077" cy="374549"/>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2162387" y="5416063"/>
            <a:ext cx="1055077" cy="509954"/>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51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538163"/>
            <a:ext cx="10972800" cy="844550"/>
          </a:xfrm>
          <a:prstGeom prst="rect">
            <a:avLst/>
          </a:prstGeom>
        </p:spPr>
        <p:txBody>
          <a:bodyPr/>
          <a:lstStyle/>
          <a:p>
            <a:r>
              <a:rPr lang="en-US" sz="2400" b="1" dirty="0">
                <a:solidFill>
                  <a:schemeClr val="bg1"/>
                </a:solidFill>
                <a:latin typeface="+mn-lt"/>
              </a:rPr>
              <a:t>What’s Shaped Your Career Perspective?</a:t>
            </a:r>
            <a:endParaRPr lang="en-US" sz="2400" dirty="0">
              <a:latin typeface="+mn-lt"/>
            </a:endParaRPr>
          </a:p>
        </p:txBody>
      </p:sp>
      <p:sp>
        <p:nvSpPr>
          <p:cNvPr id="3" name="Content Placeholder 2"/>
          <p:cNvSpPr>
            <a:spLocks noGrp="1"/>
          </p:cNvSpPr>
          <p:nvPr>
            <p:ph sz="half" idx="4294967295"/>
          </p:nvPr>
        </p:nvSpPr>
        <p:spPr>
          <a:xfrm>
            <a:off x="814647" y="1885758"/>
            <a:ext cx="6419850" cy="2930524"/>
          </a:xfrm>
          <a:prstGeom prst="rect">
            <a:avLst/>
          </a:prstGeom>
        </p:spPr>
        <p:txBody>
          <a:bodyPr/>
          <a:lstStyle/>
          <a:p>
            <a:pPr marL="0" indent="0">
              <a:buNone/>
            </a:pPr>
            <a:endParaRPr lang="en-US" sz="2400" dirty="0"/>
          </a:p>
          <a:p>
            <a:pPr marL="514350" indent="-514350">
              <a:buFont typeface="+mj-lt"/>
              <a:buAutoNum type="arabicPeriod"/>
            </a:pPr>
            <a:r>
              <a:rPr lang="en-US" sz="2400" dirty="0"/>
              <a:t>What was your first job?</a:t>
            </a:r>
          </a:p>
          <a:p>
            <a:pPr marL="514350" indent="-514350">
              <a:buFont typeface="+mj-lt"/>
              <a:buAutoNum type="arabicPeriod"/>
            </a:pPr>
            <a:endParaRPr lang="en-US" sz="2400" dirty="0"/>
          </a:p>
          <a:p>
            <a:pPr marL="514350" indent="-514350">
              <a:buFont typeface="+mj-lt"/>
              <a:buAutoNum type="arabicPeriod"/>
            </a:pPr>
            <a:r>
              <a:rPr lang="en-US" sz="2400" dirty="0"/>
              <a:t>What did you learn about work from that job?</a:t>
            </a:r>
          </a:p>
          <a:p>
            <a:pPr marL="514350" indent="-514350">
              <a:buFont typeface="+mj-lt"/>
              <a:buAutoNum type="arabicPeriod"/>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825" y="1885758"/>
            <a:ext cx="4076700" cy="2595754"/>
          </a:xfrm>
          <a:prstGeom prst="rect">
            <a:avLst/>
          </a:prstGeom>
          <a:ln w="25400">
            <a:solidFill>
              <a:srgbClr val="0F4B90"/>
            </a:solidFill>
          </a:ln>
        </p:spPr>
      </p:pic>
    </p:spTree>
    <p:extLst>
      <p:ext uri="{BB962C8B-B14F-4D97-AF65-F5344CB8AC3E}">
        <p14:creationId xmlns:p14="http://schemas.microsoft.com/office/powerpoint/2010/main" val="120463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88" t="10398" r="-2388" b="-10398"/>
          <a:stretch/>
        </p:blipFill>
        <p:spPr>
          <a:xfrm>
            <a:off x="2239850" y="899436"/>
            <a:ext cx="8428150" cy="6604087"/>
          </a:xfrm>
          <a:prstGeom prst="rect">
            <a:avLst/>
          </a:prstGeom>
        </p:spPr>
      </p:pic>
      <p:sp>
        <p:nvSpPr>
          <p:cNvPr id="9" name="Oval 8"/>
          <p:cNvSpPr/>
          <p:nvPr/>
        </p:nvSpPr>
        <p:spPr>
          <a:xfrm>
            <a:off x="4182171" y="4081119"/>
            <a:ext cx="1055077" cy="509954"/>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6084426" y="3129216"/>
            <a:ext cx="1055077" cy="509954"/>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84164" y="30232"/>
            <a:ext cx="10359340" cy="1143000"/>
          </a:xfrm>
        </p:spPr>
        <p:txBody>
          <a:bodyPr>
            <a:normAutofit/>
          </a:bodyPr>
          <a:lstStyle/>
          <a:p>
            <a:r>
              <a:rPr lang="en-US" sz="2800" b="1" dirty="0">
                <a:latin typeface="+mn-lt"/>
              </a:rPr>
              <a:t>Focus on Building, Connecting into Existing </a:t>
            </a:r>
            <a:r>
              <a:rPr lang="en-US" sz="2800" b="1" i="1" dirty="0">
                <a:latin typeface="+mn-lt"/>
              </a:rPr>
              <a:t>Informal</a:t>
            </a:r>
            <a:r>
              <a:rPr lang="en-US" sz="2800" b="1" dirty="0">
                <a:latin typeface="+mn-lt"/>
              </a:rPr>
              <a:t> Networks</a:t>
            </a:r>
          </a:p>
        </p:txBody>
      </p:sp>
    </p:spTree>
    <p:extLst>
      <p:ext uri="{BB962C8B-B14F-4D97-AF65-F5344CB8AC3E}">
        <p14:creationId xmlns:p14="http://schemas.microsoft.com/office/powerpoint/2010/main" val="118655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ata 16"/>
          <p:cNvSpPr/>
          <p:nvPr/>
        </p:nvSpPr>
        <p:spPr>
          <a:xfrm>
            <a:off x="6685317" y="473861"/>
            <a:ext cx="5423557"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876801" y="1641987"/>
            <a:ext cx="471949" cy="4398372"/>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rot="3083183">
            <a:off x="4935193" y="1055932"/>
            <a:ext cx="433819" cy="5682071"/>
          </a:xfrm>
          <a:prstGeom prst="ellipse">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rot="7873718">
            <a:off x="4817238" y="899736"/>
            <a:ext cx="514017" cy="587540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00674" y="1390564"/>
            <a:ext cx="1911357" cy="369332"/>
          </a:xfrm>
          <a:prstGeom prst="rect">
            <a:avLst/>
          </a:prstGeom>
          <a:noFill/>
        </p:spPr>
        <p:txBody>
          <a:bodyPr wrap="none" rtlCol="0">
            <a:spAutoFit/>
          </a:bodyPr>
          <a:lstStyle/>
          <a:p>
            <a:r>
              <a:rPr lang="en-US" b="1" dirty="0"/>
              <a:t>Profession / Dept.</a:t>
            </a:r>
          </a:p>
        </p:txBody>
      </p:sp>
      <p:sp>
        <p:nvSpPr>
          <p:cNvPr id="6" name="TextBox 5"/>
          <p:cNvSpPr txBox="1"/>
          <p:nvPr/>
        </p:nvSpPr>
        <p:spPr>
          <a:xfrm>
            <a:off x="4802703" y="1152503"/>
            <a:ext cx="546047" cy="369332"/>
          </a:xfrm>
          <a:prstGeom prst="rect">
            <a:avLst/>
          </a:prstGeom>
          <a:noFill/>
        </p:spPr>
        <p:txBody>
          <a:bodyPr wrap="none" rtlCol="0">
            <a:spAutoFit/>
          </a:bodyPr>
          <a:lstStyle/>
          <a:p>
            <a:r>
              <a:rPr lang="en-US" b="1" dirty="0"/>
              <a:t>Age</a:t>
            </a:r>
          </a:p>
        </p:txBody>
      </p:sp>
      <p:sp>
        <p:nvSpPr>
          <p:cNvPr id="7" name="TextBox 6"/>
          <p:cNvSpPr txBox="1"/>
          <p:nvPr/>
        </p:nvSpPr>
        <p:spPr>
          <a:xfrm>
            <a:off x="7378921" y="1565303"/>
            <a:ext cx="689612" cy="369332"/>
          </a:xfrm>
          <a:prstGeom prst="rect">
            <a:avLst/>
          </a:prstGeom>
          <a:noFill/>
        </p:spPr>
        <p:txBody>
          <a:bodyPr wrap="none" rtlCol="0">
            <a:spAutoFit/>
          </a:bodyPr>
          <a:lstStyle/>
          <a:p>
            <a:r>
              <a:rPr lang="en-US" b="1" dirty="0"/>
              <a:t>Place</a:t>
            </a:r>
          </a:p>
        </p:txBody>
      </p:sp>
      <p:sp>
        <p:nvSpPr>
          <p:cNvPr id="9" name="TextBox 8"/>
          <p:cNvSpPr txBox="1"/>
          <p:nvPr/>
        </p:nvSpPr>
        <p:spPr>
          <a:xfrm>
            <a:off x="3764783" y="6138697"/>
            <a:ext cx="2858347" cy="369332"/>
          </a:xfrm>
          <a:prstGeom prst="rect">
            <a:avLst/>
          </a:prstGeom>
          <a:noFill/>
        </p:spPr>
        <p:txBody>
          <a:bodyPr wrap="none" rtlCol="0">
            <a:spAutoFit/>
          </a:bodyPr>
          <a:lstStyle/>
          <a:p>
            <a:pPr algn="ctr"/>
            <a:r>
              <a:rPr lang="en-US" b="1" dirty="0"/>
              <a:t>Job Title / Hierarchical Level</a:t>
            </a:r>
          </a:p>
        </p:txBody>
      </p:sp>
      <p:sp>
        <p:nvSpPr>
          <p:cNvPr id="10" name="TextBox 9"/>
          <p:cNvSpPr txBox="1"/>
          <p:nvPr/>
        </p:nvSpPr>
        <p:spPr>
          <a:xfrm>
            <a:off x="2056535" y="5709721"/>
            <a:ext cx="1343638" cy="646331"/>
          </a:xfrm>
          <a:prstGeom prst="rect">
            <a:avLst/>
          </a:prstGeom>
          <a:noFill/>
        </p:spPr>
        <p:txBody>
          <a:bodyPr wrap="none" rtlCol="0">
            <a:spAutoFit/>
          </a:bodyPr>
          <a:lstStyle/>
          <a:p>
            <a:pPr algn="ctr"/>
            <a:r>
              <a:rPr lang="en-US" b="1" dirty="0"/>
              <a:t>Incumbency</a:t>
            </a:r>
          </a:p>
          <a:p>
            <a:pPr algn="ctr"/>
            <a:r>
              <a:rPr lang="en-US" b="1" dirty="0"/>
              <a:t>Group</a:t>
            </a:r>
          </a:p>
        </p:txBody>
      </p:sp>
      <p:sp>
        <p:nvSpPr>
          <p:cNvPr id="11" name="Oval 10"/>
          <p:cNvSpPr/>
          <p:nvPr/>
        </p:nvSpPr>
        <p:spPr>
          <a:xfrm rot="5400000">
            <a:off x="5049043" y="1076817"/>
            <a:ext cx="406555" cy="5600595"/>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140934" y="3572560"/>
            <a:ext cx="1273938" cy="646331"/>
          </a:xfrm>
          <a:prstGeom prst="rect">
            <a:avLst/>
          </a:prstGeom>
          <a:noFill/>
        </p:spPr>
        <p:txBody>
          <a:bodyPr wrap="none" rtlCol="0">
            <a:spAutoFit/>
          </a:bodyPr>
          <a:lstStyle/>
          <a:p>
            <a:pPr algn="ctr"/>
            <a:r>
              <a:rPr lang="en-US" b="1" dirty="0"/>
              <a:t>Total Work </a:t>
            </a:r>
          </a:p>
          <a:p>
            <a:pPr algn="ctr"/>
            <a:r>
              <a:rPr lang="en-US" b="1" dirty="0"/>
              <a:t>Experience</a:t>
            </a:r>
          </a:p>
        </p:txBody>
      </p:sp>
      <p:sp>
        <p:nvSpPr>
          <p:cNvPr id="14" name="TextBox 13"/>
          <p:cNvSpPr txBox="1"/>
          <p:nvPr/>
        </p:nvSpPr>
        <p:spPr>
          <a:xfrm>
            <a:off x="987299" y="3504586"/>
            <a:ext cx="1570751" cy="646331"/>
          </a:xfrm>
          <a:prstGeom prst="rect">
            <a:avLst/>
          </a:prstGeom>
          <a:noFill/>
        </p:spPr>
        <p:txBody>
          <a:bodyPr wrap="none" rtlCol="0">
            <a:spAutoFit/>
          </a:bodyPr>
          <a:lstStyle/>
          <a:p>
            <a:pPr algn="ctr"/>
            <a:r>
              <a:rPr lang="en-US" b="1" dirty="0"/>
              <a:t>Organizational</a:t>
            </a:r>
          </a:p>
          <a:p>
            <a:pPr algn="ctr"/>
            <a:r>
              <a:rPr lang="en-US" b="1" dirty="0"/>
              <a:t>Cohort</a:t>
            </a:r>
          </a:p>
        </p:txBody>
      </p:sp>
      <p:sp>
        <p:nvSpPr>
          <p:cNvPr id="15" name="TextBox 14"/>
          <p:cNvSpPr txBox="1"/>
          <p:nvPr/>
        </p:nvSpPr>
        <p:spPr>
          <a:xfrm>
            <a:off x="6869134" y="5799285"/>
            <a:ext cx="1453218" cy="369332"/>
          </a:xfrm>
          <a:prstGeom prst="rect">
            <a:avLst/>
          </a:prstGeom>
          <a:noFill/>
        </p:spPr>
        <p:txBody>
          <a:bodyPr wrap="none" rtlCol="0">
            <a:spAutoFit/>
          </a:bodyPr>
          <a:lstStyle/>
          <a:p>
            <a:pPr algn="ctr"/>
            <a:r>
              <a:rPr lang="en-US" b="1" dirty="0"/>
              <a:t>Family Status</a:t>
            </a:r>
          </a:p>
        </p:txBody>
      </p:sp>
      <p:sp>
        <p:nvSpPr>
          <p:cNvPr id="16" name="Oval 15"/>
          <p:cNvSpPr/>
          <p:nvPr/>
        </p:nvSpPr>
        <p:spPr>
          <a:xfrm>
            <a:off x="4360254" y="3193425"/>
            <a:ext cx="1505042" cy="1288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TEAM</a:t>
            </a:r>
          </a:p>
        </p:txBody>
      </p:sp>
      <p:sp>
        <p:nvSpPr>
          <p:cNvPr id="19" name="Title 1"/>
          <p:cNvSpPr txBox="1">
            <a:spLocks/>
          </p:cNvSpPr>
          <p:nvPr/>
        </p:nvSpPr>
        <p:spPr>
          <a:xfrm>
            <a:off x="61479" y="408498"/>
            <a:ext cx="11310594"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Research Shows Diverse Teams are More Innovative, Make Better Decisions</a:t>
            </a:r>
            <a:endParaRPr lang="en-US" altLang="en-US" sz="2800" b="1" u="sng" dirty="0">
              <a:solidFill>
                <a:srgbClr val="0F4B90"/>
              </a:solidFill>
              <a:latin typeface="+mn-lt"/>
              <a:ea typeface="ＭＳ Ｐゴシック" panose="020B0600070205080204" pitchFamily="34" charset="-128"/>
            </a:endParaRPr>
          </a:p>
        </p:txBody>
      </p:sp>
    </p:spTree>
    <p:extLst>
      <p:ext uri="{BB962C8B-B14F-4D97-AF65-F5344CB8AC3E}">
        <p14:creationId xmlns:p14="http://schemas.microsoft.com/office/powerpoint/2010/main" val="163932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827519" y="465139"/>
            <a:ext cx="4764405" cy="505649"/>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339018" y="465139"/>
            <a:ext cx="11852982" cy="1143000"/>
          </a:xfrm>
          <a:prstGeom prst="rect">
            <a:avLst/>
          </a:prstGeom>
        </p:spPr>
        <p:txBody>
          <a:bodyPr/>
          <a:lstStyle/>
          <a:p>
            <a:r>
              <a:rPr lang="en-US" sz="2400" b="1" dirty="0">
                <a:solidFill>
                  <a:schemeClr val="bg1"/>
                </a:solidFill>
                <a:latin typeface="+mn-lt"/>
              </a:rPr>
              <a:t>We Navigate a Variety of Interconnected Relationships &amp; Power Dynamics  at Work</a:t>
            </a:r>
          </a:p>
        </p:txBody>
      </p:sp>
      <p:graphicFrame>
        <p:nvGraphicFramePr>
          <p:cNvPr id="4" name="Content Placeholder 3"/>
          <p:cNvGraphicFramePr>
            <a:graphicFrameLocks noGrp="1"/>
          </p:cNvGraphicFramePr>
          <p:nvPr>
            <p:ph idx="4294967295"/>
          </p:nvPr>
        </p:nvGraphicFramePr>
        <p:xfrm>
          <a:off x="1795549" y="1236663"/>
          <a:ext cx="8059738" cy="5478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2698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14" y="535554"/>
            <a:ext cx="8229600" cy="600395"/>
          </a:xfrm>
        </p:spPr>
        <p:txBody>
          <a:bodyPr>
            <a:normAutofit/>
          </a:bodyPr>
          <a:lstStyle/>
          <a:p>
            <a:r>
              <a:rPr lang="en-US" sz="2800" b="1" dirty="0">
                <a:solidFill>
                  <a:schemeClr val="bg1"/>
                </a:solidFill>
                <a:latin typeface="+mn-lt"/>
              </a:rPr>
              <a:t>Leverage Your Informal Networks to Help Others</a:t>
            </a:r>
          </a:p>
        </p:txBody>
      </p:sp>
      <p:sp>
        <p:nvSpPr>
          <p:cNvPr id="3" name="Content Placeholder 2"/>
          <p:cNvSpPr>
            <a:spLocks noGrp="1"/>
          </p:cNvSpPr>
          <p:nvPr>
            <p:ph idx="1"/>
          </p:nvPr>
        </p:nvSpPr>
        <p:spPr>
          <a:xfrm>
            <a:off x="3839054" y="2939316"/>
            <a:ext cx="5602127" cy="2782475"/>
          </a:xfrm>
        </p:spPr>
        <p:txBody>
          <a:bodyPr>
            <a:normAutofit fontScale="92500" lnSpcReduction="10000"/>
          </a:bodyPr>
          <a:lstStyle/>
          <a:p>
            <a:pPr marL="49213" lvl="1" indent="0">
              <a:lnSpc>
                <a:spcPct val="150000"/>
              </a:lnSpc>
              <a:buNone/>
            </a:pPr>
            <a:r>
              <a:rPr lang="en-US" sz="2000" b="1" dirty="0"/>
              <a:t>Our informal networks help us:</a:t>
            </a:r>
          </a:p>
          <a:p>
            <a:pPr marL="914400" lvl="1" indent="-457200">
              <a:lnSpc>
                <a:spcPct val="110000"/>
              </a:lnSpc>
              <a:buFont typeface="+mj-lt"/>
              <a:buAutoNum type="arabicPeriod"/>
            </a:pPr>
            <a:r>
              <a:rPr lang="en-US" sz="2000" dirty="0"/>
              <a:t>Make sense of formal messages (“what does this mean?”)</a:t>
            </a:r>
          </a:p>
          <a:p>
            <a:pPr marL="914400" lvl="1" indent="-457200">
              <a:lnSpc>
                <a:spcPct val="110000"/>
              </a:lnSpc>
              <a:buFont typeface="+mj-lt"/>
              <a:buAutoNum type="arabicPeriod"/>
            </a:pPr>
            <a:r>
              <a:rPr lang="en-US" sz="2000" dirty="0"/>
              <a:t>Receive messages early.</a:t>
            </a:r>
          </a:p>
          <a:p>
            <a:pPr marL="914400" lvl="1" indent="-457200">
              <a:lnSpc>
                <a:spcPct val="110000"/>
              </a:lnSpc>
              <a:buFont typeface="+mj-lt"/>
              <a:buAutoNum type="arabicPeriod"/>
            </a:pPr>
            <a:r>
              <a:rPr lang="en-US" sz="2000" dirty="0"/>
              <a:t>Provide additional context, even contradict official messages.</a:t>
            </a:r>
          </a:p>
          <a:p>
            <a:pPr marL="914400" lvl="1" indent="-457200">
              <a:lnSpc>
                <a:spcPct val="110000"/>
              </a:lnSpc>
              <a:buFont typeface="+mj-lt"/>
              <a:buAutoNum type="arabicPeriod"/>
            </a:pPr>
            <a:r>
              <a:rPr lang="en-US" sz="2000" dirty="0"/>
              <a:t>Circumvent formal channels to facilitate access to opportunities.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1181" y="496885"/>
            <a:ext cx="2260282" cy="1742195"/>
          </a:xfrm>
          <a:prstGeom prst="rect">
            <a:avLst/>
          </a:prstGeom>
          <a:ln w="25400">
            <a:solidFill>
              <a:srgbClr val="C00000"/>
            </a:solidFill>
          </a:ln>
        </p:spPr>
      </p:pic>
      <p:sp>
        <p:nvSpPr>
          <p:cNvPr id="5" name="Rectangle 4">
            <a:extLst>
              <a:ext uri="{FF2B5EF4-FFF2-40B4-BE49-F238E27FC236}">
                <a16:creationId xmlns:a16="http://schemas.microsoft.com/office/drawing/2014/main" id="{F61A4B80-BF8A-425F-B7C9-8F2D450E6B52}"/>
              </a:ext>
            </a:extLst>
          </p:cNvPr>
          <p:cNvSpPr/>
          <p:nvPr/>
        </p:nvSpPr>
        <p:spPr>
          <a:xfrm>
            <a:off x="1132887" y="1639171"/>
            <a:ext cx="7612102" cy="1061829"/>
          </a:xfrm>
          <a:prstGeom prst="rect">
            <a:avLst/>
          </a:prstGeom>
        </p:spPr>
        <p:txBody>
          <a:bodyPr wrap="square">
            <a:spAutoFit/>
          </a:bodyPr>
          <a:lstStyle/>
          <a:p>
            <a:r>
              <a:rPr lang="en-US" sz="2400" b="1" dirty="0"/>
              <a:t>Who is someone who did something to help you get to where you are today? What did they do?</a:t>
            </a:r>
          </a:p>
          <a:p>
            <a:pPr marL="342900" indent="-342900">
              <a:buFont typeface="+mj-lt"/>
              <a:buAutoNum type="arabicPeriod"/>
            </a:pPr>
            <a:endParaRPr lang="en-US" sz="1500" dirty="0"/>
          </a:p>
        </p:txBody>
      </p:sp>
      <p:sp>
        <p:nvSpPr>
          <p:cNvPr id="6" name="Arrow: Curved Right 5">
            <a:extLst>
              <a:ext uri="{FF2B5EF4-FFF2-40B4-BE49-F238E27FC236}">
                <a16:creationId xmlns:a16="http://schemas.microsoft.com/office/drawing/2014/main" id="{7C67B30D-97E5-47E2-93BE-C17DC2533268}"/>
              </a:ext>
            </a:extLst>
          </p:cNvPr>
          <p:cNvSpPr/>
          <p:nvPr/>
        </p:nvSpPr>
        <p:spPr>
          <a:xfrm rot="19070584">
            <a:off x="2443234" y="3105810"/>
            <a:ext cx="1104037" cy="15771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1545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2" name="Title 1"/>
          <p:cNvSpPr>
            <a:spLocks noGrp="1"/>
          </p:cNvSpPr>
          <p:nvPr>
            <p:ph type="title" idx="4294967295"/>
          </p:nvPr>
        </p:nvSpPr>
        <p:spPr>
          <a:xfrm>
            <a:off x="882650" y="407988"/>
            <a:ext cx="11309350" cy="1143000"/>
          </a:xfrm>
          <a:prstGeom prst="rect">
            <a:avLst/>
          </a:prstGeom>
        </p:spPr>
        <p:txBody>
          <a:bodyPr>
            <a:normAutofit/>
          </a:body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Individual Strategies</a:t>
            </a:r>
            <a:endParaRPr lang="en-US" altLang="en-US" sz="2800" b="1" u="sng" dirty="0">
              <a:solidFill>
                <a:srgbClr val="0F4B90"/>
              </a:solidFill>
              <a:latin typeface="+mn-lt"/>
              <a:ea typeface="ＭＳ Ｐゴシック" panose="020B0600070205080204" pitchFamily="34" charset="-128"/>
            </a:endParaRPr>
          </a:p>
        </p:txBody>
      </p:sp>
      <p:sp>
        <p:nvSpPr>
          <p:cNvPr id="3" name="Content Placeholder 2"/>
          <p:cNvSpPr>
            <a:spLocks noGrp="1"/>
          </p:cNvSpPr>
          <p:nvPr>
            <p:ph idx="4294967295"/>
          </p:nvPr>
        </p:nvSpPr>
        <p:spPr>
          <a:xfrm>
            <a:off x="882650" y="1322388"/>
            <a:ext cx="7077075" cy="4754562"/>
          </a:xfrm>
          <a:prstGeom prst="rect">
            <a:avLst/>
          </a:prstGeom>
        </p:spPr>
        <p:txBody>
          <a:bodyPr>
            <a:normAutofit/>
          </a:bodyPr>
          <a:lstStyle/>
          <a:p>
            <a:pPr marL="457200" indent="-457200">
              <a:lnSpc>
                <a:spcPct val="100000"/>
              </a:lnSpc>
              <a:spcBef>
                <a:spcPts val="600"/>
              </a:spcBef>
              <a:spcAft>
                <a:spcPts val="1200"/>
              </a:spcAft>
              <a:buFont typeface="+mj-lt"/>
              <a:buAutoNum type="arabicPeriod"/>
              <a:defRPr/>
            </a:pPr>
            <a:r>
              <a:rPr lang="en-US" sz="2400" b="1" dirty="0"/>
              <a:t>LISTEN – and ask questions </a:t>
            </a:r>
            <a:r>
              <a:rPr lang="en-US" sz="2400" dirty="0"/>
              <a:t>– “When you say ‘She’s underqualified,’ what do you mean?”</a:t>
            </a:r>
          </a:p>
          <a:p>
            <a:pPr marL="457200" indent="-457200">
              <a:spcAft>
                <a:spcPts val="1200"/>
              </a:spcAft>
              <a:buFont typeface="+mj-lt"/>
              <a:buAutoNum type="arabicPeriod"/>
              <a:defRPr/>
            </a:pPr>
            <a:r>
              <a:rPr lang="en-US" sz="2400" b="1" dirty="0"/>
              <a:t>Notice who’s in the room </a:t>
            </a:r>
            <a:r>
              <a:rPr lang="en-US" sz="2400" dirty="0"/>
              <a:t>– and who isn’t – and advocate for more age-diverse teams.</a:t>
            </a:r>
          </a:p>
          <a:p>
            <a:pPr marL="457200" indent="-457200">
              <a:buFont typeface="+mj-lt"/>
              <a:buAutoNum type="arabicPeriod"/>
              <a:defRPr/>
            </a:pPr>
            <a:r>
              <a:rPr lang="en-US" sz="2400" b="1" dirty="0"/>
              <a:t>Catch your own implicit biases</a:t>
            </a:r>
          </a:p>
          <a:p>
            <a:pPr marL="747713" indent="-285750">
              <a:defRPr/>
            </a:pPr>
            <a:r>
              <a:rPr lang="en-US" sz="2400" dirty="0"/>
              <a:t>Ex. Having lunch with people around your same age or from your company cohort, job level</a:t>
            </a:r>
          </a:p>
          <a:p>
            <a:pPr marL="0" lvl="2" indent="0">
              <a:buNone/>
              <a:defRPr/>
            </a:pPr>
            <a:endParaRPr lang="en-US" sz="2600" b="1" dirty="0">
              <a:solidFill>
                <a:srgbClr val="0022B4"/>
              </a:solidFill>
            </a:endParaRPr>
          </a:p>
          <a:p>
            <a:pPr marL="457200" lvl="2" indent="-457200">
              <a:buFont typeface="Wingdings" panose="05000000000000000000" pitchFamily="2" charset="2"/>
              <a:buChar char="§"/>
              <a:defRPr/>
            </a:pPr>
            <a:endParaRPr lang="en-US" sz="2600" b="1" dirty="0">
              <a:solidFill>
                <a:srgbClr val="0022B4"/>
              </a:solidFill>
            </a:endParaRPr>
          </a:p>
          <a:p>
            <a:pPr marL="457200" lvl="3" indent="0">
              <a:buNone/>
              <a:defRPr/>
            </a:pPr>
            <a:endParaRPr lang="en-US" sz="1600" dirty="0"/>
          </a:p>
          <a:p>
            <a:pPr marL="0" indent="0">
              <a:buNone/>
              <a:defRPr/>
            </a:pPr>
            <a:endParaRPr lang="en-US" sz="2400" b="1" dirty="0"/>
          </a:p>
          <a:p>
            <a:pPr marL="0" indent="0">
              <a:buNone/>
              <a:defRPr/>
            </a:pPr>
            <a:endParaRPr lang="en-US" dirty="0"/>
          </a:p>
          <a:p>
            <a:pPr>
              <a:defRPr/>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606" y="1288333"/>
            <a:ext cx="3112157" cy="18706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1262" y="3473856"/>
            <a:ext cx="3211107" cy="17046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286" y="5032193"/>
            <a:ext cx="4763269" cy="1825807"/>
          </a:xfrm>
          <a:prstGeom prst="rect">
            <a:avLst/>
          </a:prstGeom>
        </p:spPr>
      </p:pic>
    </p:spTree>
    <p:extLst>
      <p:ext uri="{BB962C8B-B14F-4D97-AF65-F5344CB8AC3E}">
        <p14:creationId xmlns:p14="http://schemas.microsoft.com/office/powerpoint/2010/main" val="1515888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2" name="Title 1"/>
          <p:cNvSpPr>
            <a:spLocks noGrp="1"/>
          </p:cNvSpPr>
          <p:nvPr>
            <p:ph type="title" idx="4294967295"/>
          </p:nvPr>
        </p:nvSpPr>
        <p:spPr>
          <a:xfrm>
            <a:off x="882650" y="407988"/>
            <a:ext cx="11309350" cy="1143000"/>
          </a:xfrm>
          <a:prstGeom prst="rect">
            <a:avLst/>
          </a:prstGeom>
        </p:spPr>
        <p:txBody>
          <a:bodyPr>
            <a:normAutofit/>
          </a:body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Strategies for Managers &amp; Leaders</a:t>
            </a:r>
            <a:endParaRPr lang="en-US" altLang="en-US" sz="2800" b="1" u="sng" dirty="0">
              <a:solidFill>
                <a:srgbClr val="0F4B90"/>
              </a:solidFill>
              <a:latin typeface="+mn-lt"/>
              <a:ea typeface="ＭＳ Ｐゴシック" panose="020B0600070205080204" pitchFamily="34" charset="-128"/>
            </a:endParaRPr>
          </a:p>
        </p:txBody>
      </p:sp>
      <p:sp>
        <p:nvSpPr>
          <p:cNvPr id="3" name="Content Placeholder 2"/>
          <p:cNvSpPr>
            <a:spLocks noGrp="1"/>
          </p:cNvSpPr>
          <p:nvPr>
            <p:ph idx="4294967295"/>
          </p:nvPr>
        </p:nvSpPr>
        <p:spPr>
          <a:xfrm>
            <a:off x="810339" y="1125538"/>
            <a:ext cx="7188200" cy="5535612"/>
          </a:xfrm>
          <a:prstGeom prst="rect">
            <a:avLst/>
          </a:prstGeom>
        </p:spPr>
        <p:txBody>
          <a:bodyPr>
            <a:normAutofit fontScale="92500" lnSpcReduction="10000"/>
          </a:bodyPr>
          <a:lstStyle/>
          <a:p>
            <a:pPr>
              <a:defRPr/>
            </a:pPr>
            <a:r>
              <a:rPr lang="en-US" sz="2400" dirty="0"/>
              <a:t>First, focus team on collaborating on the </a:t>
            </a:r>
            <a:r>
              <a:rPr lang="en-US" sz="2400" u="sng" dirty="0"/>
              <a:t>task</a:t>
            </a:r>
            <a:r>
              <a:rPr lang="en-US" sz="2400" dirty="0"/>
              <a:t>, </a:t>
            </a:r>
            <a:r>
              <a:rPr lang="en-US" sz="2400" b="1" i="1" dirty="0"/>
              <a:t>then</a:t>
            </a:r>
            <a:r>
              <a:rPr lang="en-US" sz="2400" dirty="0"/>
              <a:t> shift to more personal relationship building </a:t>
            </a:r>
            <a:r>
              <a:rPr lang="en-US" sz="2000" dirty="0"/>
              <a:t>(Edmondsen, 2012)</a:t>
            </a:r>
          </a:p>
          <a:p>
            <a:pPr marL="0" indent="0">
              <a:buNone/>
              <a:defRPr/>
            </a:pPr>
            <a:endParaRPr lang="en-US" sz="1300" dirty="0"/>
          </a:p>
          <a:p>
            <a:pPr marL="914400" lvl="1" indent="-457200">
              <a:lnSpc>
                <a:spcPct val="120000"/>
              </a:lnSpc>
              <a:spcBef>
                <a:spcPts val="0"/>
              </a:spcBef>
              <a:spcAft>
                <a:spcPts val="600"/>
              </a:spcAft>
              <a:buFont typeface="+mj-lt"/>
              <a:buAutoNum type="arabicPeriod"/>
              <a:defRPr/>
            </a:pPr>
            <a:r>
              <a:rPr lang="en-US" sz="2000" b="1" dirty="0"/>
              <a:t>Explain each team member’s value to the team - technical expertise, organizational knowledge</a:t>
            </a:r>
          </a:p>
          <a:p>
            <a:pPr marL="914400" lvl="1" indent="-457200">
              <a:lnSpc>
                <a:spcPct val="120000"/>
              </a:lnSpc>
              <a:spcBef>
                <a:spcPts val="0"/>
              </a:spcBef>
              <a:spcAft>
                <a:spcPts val="600"/>
              </a:spcAft>
              <a:buFont typeface="+mj-lt"/>
              <a:buAutoNum type="arabicPeriod"/>
              <a:defRPr/>
            </a:pPr>
            <a:r>
              <a:rPr lang="en-US" sz="2000" dirty="0"/>
              <a:t>Diagnose likelihood of identity-based faultlines and monitor for clique formation (Gratton, Voight and Erickson, 2007)</a:t>
            </a:r>
          </a:p>
          <a:p>
            <a:pPr marL="914400" lvl="1" indent="-457200">
              <a:buFont typeface="+mj-lt"/>
              <a:buAutoNum type="arabicPeriod"/>
              <a:defRPr/>
            </a:pPr>
            <a:r>
              <a:rPr lang="en-US" sz="2000" dirty="0"/>
              <a:t>Coach teams through team development process</a:t>
            </a:r>
            <a:r>
              <a:rPr lang="en-US" sz="1600" dirty="0"/>
              <a:t> </a:t>
            </a:r>
            <a:r>
              <a:rPr lang="en-US" sz="2200" dirty="0"/>
              <a:t>(Hackman and Wageman, 2005)</a:t>
            </a:r>
          </a:p>
          <a:p>
            <a:pPr marL="457200" lvl="1" indent="0">
              <a:buNone/>
              <a:defRPr/>
            </a:pPr>
            <a:endParaRPr lang="en-US" sz="1600" dirty="0"/>
          </a:p>
          <a:p>
            <a:pPr>
              <a:defRPr/>
            </a:pPr>
            <a:r>
              <a:rPr lang="en-US" sz="2400" b="1" dirty="0"/>
              <a:t>Spend the money and the time to bring diverse groups of people together physically to collaborate </a:t>
            </a:r>
            <a:r>
              <a:rPr lang="en-US" sz="2400" dirty="0"/>
              <a:t>and tackle big challenges, do meaningful work</a:t>
            </a:r>
          </a:p>
          <a:p>
            <a:pPr>
              <a:defRPr/>
            </a:pPr>
            <a:endParaRPr lang="en-US" sz="1900" dirty="0"/>
          </a:p>
          <a:p>
            <a:pPr marL="0" indent="0">
              <a:buNone/>
              <a:defRPr/>
            </a:pPr>
            <a:r>
              <a:rPr lang="en-US" sz="2400" b="1" i="1" u="sng" dirty="0">
                <a:solidFill>
                  <a:srgbClr val="C00000"/>
                </a:solidFill>
              </a:rPr>
              <a:t>Now the really tough part</a:t>
            </a:r>
            <a:r>
              <a:rPr lang="en-US" sz="2400" i="1" dirty="0">
                <a:solidFill>
                  <a:srgbClr val="C00000"/>
                </a:solidFill>
              </a:rPr>
              <a:t>:</a:t>
            </a:r>
          </a:p>
          <a:p>
            <a:pPr marL="0" indent="0">
              <a:buNone/>
              <a:defRPr/>
            </a:pPr>
            <a:r>
              <a:rPr lang="en-US" sz="2400" dirty="0"/>
              <a:t>Check your own assumptions, privilege and biases                         (and those of people closest to you - peers, trusted advisors.)</a:t>
            </a:r>
          </a:p>
          <a:p>
            <a:pPr marL="0" lvl="2" indent="0">
              <a:buNone/>
              <a:defRPr/>
            </a:pPr>
            <a:endParaRPr lang="en-US" sz="2600" b="1" dirty="0">
              <a:solidFill>
                <a:srgbClr val="0022B4"/>
              </a:solidFill>
            </a:endParaRPr>
          </a:p>
          <a:p>
            <a:pPr marL="457200" lvl="2" indent="-457200">
              <a:buFont typeface="Wingdings" panose="05000000000000000000" pitchFamily="2" charset="2"/>
              <a:buChar char="§"/>
              <a:defRPr/>
            </a:pPr>
            <a:endParaRPr lang="en-US" sz="2600" b="1" dirty="0">
              <a:solidFill>
                <a:srgbClr val="0022B4"/>
              </a:solidFill>
            </a:endParaRPr>
          </a:p>
          <a:p>
            <a:pPr marL="457200" lvl="3" indent="0">
              <a:buNone/>
              <a:defRPr/>
            </a:pPr>
            <a:endParaRPr lang="en-US" sz="1600" dirty="0"/>
          </a:p>
          <a:p>
            <a:pPr marL="0" indent="0">
              <a:buNone/>
              <a:defRPr/>
            </a:pPr>
            <a:endParaRPr lang="en-US" sz="2400" b="1" dirty="0"/>
          </a:p>
          <a:p>
            <a:pPr marL="0" indent="0">
              <a:buNone/>
              <a:defRPr/>
            </a:pPr>
            <a:endParaRPr lang="en-US" dirty="0"/>
          </a:p>
          <a:p>
            <a:pPr>
              <a:defRPr/>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714" y="1759359"/>
            <a:ext cx="2552700" cy="3771900"/>
          </a:xfrm>
          <a:prstGeom prst="rect">
            <a:avLst/>
          </a:prstGeom>
        </p:spPr>
      </p:pic>
    </p:spTree>
    <p:extLst>
      <p:ext uri="{BB962C8B-B14F-4D97-AF65-F5344CB8AC3E}">
        <p14:creationId xmlns:p14="http://schemas.microsoft.com/office/powerpoint/2010/main" val="2113269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0704"/>
            <a:ext cx="10972800" cy="1143000"/>
          </a:xfrm>
        </p:spPr>
        <p:txBody>
          <a:bodyPr/>
          <a:lstStyle/>
          <a:p>
            <a:r>
              <a:rPr lang="en-US" sz="2800" b="1" dirty="0">
                <a:solidFill>
                  <a:schemeClr val="bg1"/>
                </a:solidFill>
                <a:latin typeface="+mn-lt"/>
              </a:rPr>
              <a:t>For Organizations - Where to Start?</a:t>
            </a:r>
          </a:p>
        </p:txBody>
      </p:sp>
      <p:sp>
        <p:nvSpPr>
          <p:cNvPr id="3" name="Content Placeholder 2"/>
          <p:cNvSpPr>
            <a:spLocks noGrp="1"/>
          </p:cNvSpPr>
          <p:nvPr>
            <p:ph sz="half" idx="1"/>
          </p:nvPr>
        </p:nvSpPr>
        <p:spPr>
          <a:xfrm>
            <a:off x="887728" y="1272157"/>
            <a:ext cx="11151872" cy="5423371"/>
          </a:xfrm>
          <a:solidFill>
            <a:schemeClr val="bg1"/>
          </a:solidFill>
        </p:spPr>
        <p:txBody>
          <a:bodyPr/>
          <a:lstStyle/>
          <a:p>
            <a:pPr marL="514350" indent="-514350">
              <a:buFont typeface="+mj-lt"/>
              <a:buAutoNum type="arabicPeriod"/>
            </a:pPr>
            <a:r>
              <a:rPr lang="en-US" sz="2400" b="1" dirty="0"/>
              <a:t>Offer meaningful, ongoing professional development and mentoring</a:t>
            </a:r>
          </a:p>
          <a:p>
            <a:pPr marL="914400" lvl="1"/>
            <a:r>
              <a:rPr lang="en-US" sz="2000" dirty="0"/>
              <a:t>Facilitate cross-generational conversation</a:t>
            </a:r>
          </a:p>
          <a:p>
            <a:pPr marL="914400" lvl="1"/>
            <a:r>
              <a:rPr lang="en-US" sz="2000" dirty="0"/>
              <a:t>Engage in authentic brainstorming</a:t>
            </a:r>
          </a:p>
          <a:p>
            <a:pPr marL="914400" lvl="1"/>
            <a:r>
              <a:rPr lang="en-US" sz="2000" dirty="0"/>
              <a:t>Initiate real conversations about ideas for improving teamwork, career development, network-building</a:t>
            </a:r>
          </a:p>
          <a:p>
            <a:pPr marL="914400" lvl="1"/>
            <a:endParaRPr lang="en-US" sz="2000" b="1" dirty="0"/>
          </a:p>
          <a:p>
            <a:pPr marL="342900" indent="-342900">
              <a:buNone/>
            </a:pPr>
            <a:r>
              <a:rPr lang="en-US" sz="2400" b="1" dirty="0"/>
              <a:t>2. Coach supervisors, managers and leaders to let go of traditional, bureaucratic assumptions, biases, approaches</a:t>
            </a:r>
          </a:p>
          <a:p>
            <a:pPr marL="0" indent="0">
              <a:buNone/>
            </a:pPr>
            <a:r>
              <a:rPr lang="en-US" sz="2400" b="1" dirty="0"/>
              <a:t>   </a:t>
            </a:r>
          </a:p>
          <a:p>
            <a:pPr marL="0" indent="0">
              <a:buNone/>
            </a:pPr>
            <a:r>
              <a:rPr lang="en-US" sz="2400" b="1" dirty="0"/>
              <a:t>3.  Be strategic in team formation and development</a:t>
            </a:r>
          </a:p>
          <a:p>
            <a:pPr marL="742950" indent="-285750"/>
            <a:r>
              <a:rPr lang="en-US" sz="2000" dirty="0"/>
              <a:t>Bring age and tenure-diverse teams together to solve “big problems” (will generate appreciation for different perspectives)…then focus on further building social relationships</a:t>
            </a:r>
          </a:p>
          <a:p>
            <a:pPr marL="457200" indent="0">
              <a:lnSpc>
                <a:spcPct val="100000"/>
              </a:lnSpc>
              <a:spcBef>
                <a:spcPts val="600"/>
              </a:spcBef>
              <a:buNone/>
            </a:pPr>
            <a:endParaRPr lang="en-US" sz="1400" dirty="0"/>
          </a:p>
          <a:p>
            <a:pPr marL="457200" indent="-457200">
              <a:lnSpc>
                <a:spcPct val="100000"/>
              </a:lnSpc>
              <a:spcBef>
                <a:spcPts val="0"/>
              </a:spcBef>
              <a:buAutoNum type="arabicPeriod" startAt="4"/>
            </a:pPr>
            <a:r>
              <a:rPr lang="en-US" sz="2400" b="1" dirty="0"/>
              <a:t>Offer training on institutional practices, technology AND communication skills</a:t>
            </a:r>
          </a:p>
          <a:p>
            <a:pPr marL="0" indent="0">
              <a:buNone/>
            </a:pPr>
            <a:endParaRPr lang="en-US" sz="2400" b="1" dirty="0"/>
          </a:p>
          <a:p>
            <a:endParaRPr lang="en-US" b="1" dirty="0"/>
          </a:p>
        </p:txBody>
      </p:sp>
    </p:spTree>
    <p:extLst>
      <p:ext uri="{BB962C8B-B14F-4D97-AF65-F5344CB8AC3E}">
        <p14:creationId xmlns:p14="http://schemas.microsoft.com/office/powerpoint/2010/main" val="1669329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3190" y="438441"/>
            <a:ext cx="5561013" cy="636587"/>
          </a:xfrm>
          <a:prstGeom prst="rect">
            <a:avLst/>
          </a:prstGeom>
        </p:spPr>
        <p:txBody>
          <a:bodyPr/>
          <a:lstStyle/>
          <a:p>
            <a:r>
              <a:rPr lang="en-US" sz="2800" b="1" dirty="0">
                <a:solidFill>
                  <a:schemeClr val="bg1"/>
                </a:solidFill>
                <a:latin typeface="+mn-lt"/>
              </a:rPr>
              <a:t>How to Be an ALLY</a:t>
            </a:r>
          </a:p>
        </p:txBody>
      </p:sp>
      <p:sp>
        <p:nvSpPr>
          <p:cNvPr id="15" name="TextBox 14"/>
          <p:cNvSpPr txBox="1"/>
          <p:nvPr/>
        </p:nvSpPr>
        <p:spPr>
          <a:xfrm>
            <a:off x="761987" y="5342006"/>
            <a:ext cx="10806755" cy="1107996"/>
          </a:xfrm>
          <a:prstGeom prst="rect">
            <a:avLst/>
          </a:prstGeom>
          <a:noFill/>
        </p:spPr>
        <p:txBody>
          <a:bodyPr wrap="square" rtlCol="0">
            <a:spAutoFit/>
          </a:bodyPr>
          <a:lstStyle/>
          <a:p>
            <a:pPr algn="ctr"/>
            <a:r>
              <a:rPr lang="en-US" sz="2800" b="1" dirty="0"/>
              <a:t>**Involves </a:t>
            </a:r>
            <a:r>
              <a:rPr lang="en-US" sz="2800" b="1" u="sng" dirty="0">
                <a:solidFill>
                  <a:srgbClr val="C00000"/>
                </a:solidFill>
              </a:rPr>
              <a:t>RISK</a:t>
            </a:r>
            <a:r>
              <a:rPr lang="en-US" sz="2800" b="1" dirty="0"/>
              <a:t>**</a:t>
            </a:r>
          </a:p>
          <a:p>
            <a:pPr algn="ctr"/>
            <a:endParaRPr lang="en-US" sz="1000" b="1" dirty="0">
              <a:solidFill>
                <a:srgbClr val="C00000"/>
              </a:solidFill>
            </a:endParaRPr>
          </a:p>
          <a:p>
            <a:pPr algn="ctr"/>
            <a:r>
              <a:rPr lang="en-US" sz="2800" b="1" u="sng" dirty="0">
                <a:solidFill>
                  <a:schemeClr val="accent6">
                    <a:lumMod val="50000"/>
                  </a:schemeClr>
                </a:solidFill>
              </a:rPr>
              <a:t>REQUIRES</a:t>
            </a:r>
            <a:r>
              <a:rPr lang="en-US" sz="2800" b="1" dirty="0">
                <a:solidFill>
                  <a:schemeClr val="accent6">
                    <a:lumMod val="50000"/>
                  </a:schemeClr>
                </a:solidFill>
              </a:rPr>
              <a:t>:      Courage</a:t>
            </a:r>
            <a:r>
              <a:rPr lang="en-US" sz="2800" dirty="0">
                <a:solidFill>
                  <a:schemeClr val="accent6">
                    <a:lumMod val="50000"/>
                  </a:schemeClr>
                </a:solidFill>
              </a:rPr>
              <a:t>    </a:t>
            </a:r>
            <a:r>
              <a:rPr lang="en-US" sz="2800" b="1" dirty="0">
                <a:solidFill>
                  <a:schemeClr val="accent6">
                    <a:lumMod val="50000"/>
                  </a:schemeClr>
                </a:solidFill>
              </a:rPr>
              <a:t>Sensitivity  </a:t>
            </a:r>
            <a:r>
              <a:rPr lang="en-US" sz="2800" dirty="0">
                <a:solidFill>
                  <a:schemeClr val="accent6">
                    <a:lumMod val="50000"/>
                  </a:schemeClr>
                </a:solidFill>
              </a:rPr>
              <a:t> </a:t>
            </a:r>
            <a:r>
              <a:rPr lang="en-US" sz="2800" b="1" dirty="0">
                <a:solidFill>
                  <a:schemeClr val="accent6">
                    <a:lumMod val="50000"/>
                  </a:schemeClr>
                </a:solidFill>
              </a:rPr>
              <a:t>Communication</a:t>
            </a:r>
            <a:r>
              <a:rPr lang="en-US" sz="2800" dirty="0">
                <a:solidFill>
                  <a:schemeClr val="accent6">
                    <a:lumMod val="50000"/>
                  </a:schemeClr>
                </a:solidFill>
              </a:rPr>
              <a:t> </a:t>
            </a:r>
            <a:r>
              <a:rPr lang="en-US" sz="2800" b="1" dirty="0">
                <a:solidFill>
                  <a:schemeClr val="accent6">
                    <a:lumMod val="50000"/>
                  </a:schemeClr>
                </a:solidFill>
              </a:rPr>
              <a:t>Skill      </a:t>
            </a:r>
            <a:r>
              <a:rPr lang="en-US" sz="2800" b="1" u="sng" dirty="0">
                <a:solidFill>
                  <a:schemeClr val="accent6">
                    <a:lumMod val="50000"/>
                  </a:schemeClr>
                </a:solidFill>
              </a:rPr>
              <a:t>ACTION</a:t>
            </a:r>
          </a:p>
        </p:txBody>
      </p:sp>
      <p:grpSp>
        <p:nvGrpSpPr>
          <p:cNvPr id="30" name="Group 29"/>
          <p:cNvGrpSpPr/>
          <p:nvPr/>
        </p:nvGrpSpPr>
        <p:grpSpPr>
          <a:xfrm>
            <a:off x="489955" y="1639207"/>
            <a:ext cx="8340903" cy="2827651"/>
            <a:chOff x="489955" y="1639207"/>
            <a:chExt cx="8340903" cy="2827651"/>
          </a:xfrm>
        </p:grpSpPr>
        <p:sp>
          <p:nvSpPr>
            <p:cNvPr id="11" name="TextBox 10"/>
            <p:cNvSpPr txBox="1"/>
            <p:nvPr/>
          </p:nvSpPr>
          <p:spPr>
            <a:xfrm>
              <a:off x="874773" y="3927932"/>
              <a:ext cx="1789272" cy="523220"/>
            </a:xfrm>
            <a:prstGeom prst="rect">
              <a:avLst/>
            </a:prstGeom>
            <a:noFill/>
          </p:spPr>
          <p:txBody>
            <a:bodyPr wrap="none" rtlCol="0">
              <a:spAutoFit/>
            </a:bodyPr>
            <a:lstStyle/>
            <a:p>
              <a:r>
                <a:rPr lang="en-US" sz="2800" b="1" dirty="0"/>
                <a:t>1. Noticing</a:t>
              </a:r>
            </a:p>
          </p:txBody>
        </p:sp>
        <p:sp>
          <p:nvSpPr>
            <p:cNvPr id="12" name="TextBox 11"/>
            <p:cNvSpPr txBox="1"/>
            <p:nvPr/>
          </p:nvSpPr>
          <p:spPr>
            <a:xfrm>
              <a:off x="3898954" y="3943638"/>
              <a:ext cx="1965603" cy="523220"/>
            </a:xfrm>
            <a:prstGeom prst="rect">
              <a:avLst/>
            </a:prstGeom>
            <a:noFill/>
          </p:spPr>
          <p:txBody>
            <a:bodyPr wrap="none" rtlCol="0">
              <a:spAutoFit/>
            </a:bodyPr>
            <a:lstStyle/>
            <a:p>
              <a:r>
                <a:rPr lang="en-US" sz="2800" b="1" dirty="0"/>
                <a:t>2. Assessing</a:t>
              </a:r>
            </a:p>
          </p:txBody>
        </p:sp>
        <p:sp>
          <p:nvSpPr>
            <p:cNvPr id="13" name="TextBox 12"/>
            <p:cNvSpPr txBox="1"/>
            <p:nvPr/>
          </p:nvSpPr>
          <p:spPr>
            <a:xfrm>
              <a:off x="6545104" y="3927932"/>
              <a:ext cx="2285754" cy="523220"/>
            </a:xfrm>
            <a:prstGeom prst="rect">
              <a:avLst/>
            </a:prstGeom>
            <a:noFill/>
          </p:spPr>
          <p:txBody>
            <a:bodyPr wrap="none" rtlCol="0">
              <a:spAutoFit/>
            </a:bodyPr>
            <a:lstStyle/>
            <a:p>
              <a:r>
                <a:rPr lang="en-US" sz="2800" b="1" dirty="0"/>
                <a:t>3. Responding</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55" y="1946288"/>
              <a:ext cx="2589024" cy="1531353"/>
            </a:xfrm>
            <a:prstGeom prst="rect">
              <a:avLst/>
            </a:prstGeom>
            <a:ln>
              <a:noFill/>
            </a:ln>
          </p:spPr>
        </p:pic>
        <p:pic>
          <p:nvPicPr>
            <p:cNvPr id="18" name="Picture 17"/>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3606351" y="1653514"/>
              <a:ext cx="2393714" cy="2129525"/>
            </a:xfrm>
            <a:prstGeom prst="rect">
              <a:avLst/>
            </a:prstGeom>
          </p:spPr>
        </p:pic>
        <p:pic>
          <p:nvPicPr>
            <p:cNvPr id="19" name="Picture 18"/>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3404"/>
            <a:stretch/>
          </p:blipFill>
          <p:spPr>
            <a:xfrm>
              <a:off x="6831060" y="1639207"/>
              <a:ext cx="1442671" cy="2006738"/>
            </a:xfrm>
            <a:prstGeom prst="rect">
              <a:avLst/>
            </a:prstGeom>
          </p:spPr>
        </p:pic>
      </p:grpSp>
      <p:grpSp>
        <p:nvGrpSpPr>
          <p:cNvPr id="31" name="Group 30"/>
          <p:cNvGrpSpPr/>
          <p:nvPr/>
        </p:nvGrpSpPr>
        <p:grpSpPr>
          <a:xfrm>
            <a:off x="9207963" y="1622913"/>
            <a:ext cx="2476499" cy="2824336"/>
            <a:chOff x="9104727" y="1622913"/>
            <a:chExt cx="2476499" cy="2824336"/>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4727" y="1622913"/>
              <a:ext cx="2394936" cy="2063330"/>
            </a:xfrm>
            <a:prstGeom prst="rect">
              <a:avLst/>
            </a:prstGeom>
          </p:spPr>
        </p:pic>
        <p:sp>
          <p:nvSpPr>
            <p:cNvPr id="21" name="TextBox 20"/>
            <p:cNvSpPr txBox="1"/>
            <p:nvPr/>
          </p:nvSpPr>
          <p:spPr>
            <a:xfrm>
              <a:off x="9367928" y="3924029"/>
              <a:ext cx="2213298" cy="523220"/>
            </a:xfrm>
            <a:prstGeom prst="rect">
              <a:avLst/>
            </a:prstGeom>
            <a:noFill/>
          </p:spPr>
          <p:txBody>
            <a:bodyPr wrap="none" rtlCol="0">
              <a:spAutoFit/>
            </a:bodyPr>
            <a:lstStyle/>
            <a:p>
              <a:r>
                <a:rPr lang="en-US" sz="2800" b="1" dirty="0"/>
                <a:t>4. Advocating</a:t>
              </a:r>
            </a:p>
          </p:txBody>
        </p:sp>
      </p:grpSp>
      <p:sp>
        <p:nvSpPr>
          <p:cNvPr id="23" name="Rectangle 22"/>
          <p:cNvSpPr/>
          <p:nvPr/>
        </p:nvSpPr>
        <p:spPr>
          <a:xfrm>
            <a:off x="619432" y="1356852"/>
            <a:ext cx="8332839" cy="368849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63719" y="1356852"/>
            <a:ext cx="2679234" cy="368849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10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ata 3"/>
          <p:cNvSpPr/>
          <p:nvPr/>
        </p:nvSpPr>
        <p:spPr>
          <a:xfrm>
            <a:off x="6827520" y="503248"/>
            <a:ext cx="4488180" cy="448490"/>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1219200" y="496888"/>
            <a:ext cx="10972800" cy="1143000"/>
          </a:xfrm>
          <a:prstGeom prst="rect">
            <a:avLst/>
          </a:prstGeom>
        </p:spPr>
        <p:txBody>
          <a:bodyPr/>
          <a:lstStyle/>
          <a:p>
            <a:r>
              <a:rPr lang="en-US" sz="2800" b="1" dirty="0">
                <a:solidFill>
                  <a:schemeClr val="bg1"/>
                </a:solidFill>
                <a:latin typeface="+mn-lt"/>
              </a:rPr>
              <a:t>What do you notice about the work goals of the Generations?</a:t>
            </a:r>
          </a:p>
        </p:txBody>
      </p:sp>
      <p:pic>
        <p:nvPicPr>
          <p:cNvPr id="5"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7071"/>
          <a:stretch/>
        </p:blipFill>
        <p:spPr>
          <a:xfrm>
            <a:off x="1546860" y="1211508"/>
            <a:ext cx="8877992" cy="5646492"/>
          </a:xfrm>
          <a:prstGeom prst="rect">
            <a:avLst/>
          </a:prstGeom>
        </p:spPr>
      </p:pic>
    </p:spTree>
    <p:extLst>
      <p:ext uri="{BB962C8B-B14F-4D97-AF65-F5344CB8AC3E}">
        <p14:creationId xmlns:p14="http://schemas.microsoft.com/office/powerpoint/2010/main" val="83784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7623810" y="453554"/>
            <a:ext cx="2663190" cy="552286"/>
          </a:xfrm>
          <a:prstGeom prst="parallelogram">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1219200" y="484188"/>
            <a:ext cx="10972800" cy="1143000"/>
          </a:xfrm>
          <a:prstGeom prst="rect">
            <a:avLst/>
          </a:prstGeom>
        </p:spPr>
        <p:txBody>
          <a:bodyPr/>
          <a:lstStyle/>
          <a:p>
            <a:r>
              <a:rPr lang="en-US" sz="2800" b="1" dirty="0">
                <a:solidFill>
                  <a:schemeClr val="bg1"/>
                </a:solidFill>
                <a:latin typeface="+mn-lt"/>
              </a:rPr>
              <a:t>What do the generations have in common?</a:t>
            </a:r>
          </a:p>
        </p:txBody>
      </p:sp>
      <p:sp>
        <p:nvSpPr>
          <p:cNvPr id="3" name="Content Placeholder 2"/>
          <p:cNvSpPr>
            <a:spLocks noGrp="1"/>
          </p:cNvSpPr>
          <p:nvPr>
            <p:ph sz="half" idx="4294967295"/>
          </p:nvPr>
        </p:nvSpPr>
        <p:spPr>
          <a:xfrm>
            <a:off x="897774" y="1605742"/>
            <a:ext cx="7259638" cy="4159250"/>
          </a:xfrm>
          <a:prstGeom prst="rect">
            <a:avLst/>
          </a:prstGeom>
        </p:spPr>
        <p:txBody>
          <a:bodyPr/>
          <a:lstStyle/>
          <a:p>
            <a:pPr marL="0" indent="0">
              <a:buNone/>
            </a:pPr>
            <a:r>
              <a:rPr lang="en-US" b="1" dirty="0"/>
              <a:t>We all: </a:t>
            </a:r>
          </a:p>
          <a:p>
            <a:r>
              <a:rPr lang="en-US" sz="2400" dirty="0"/>
              <a:t>Want meaningful work</a:t>
            </a:r>
          </a:p>
          <a:p>
            <a:r>
              <a:rPr lang="en-US" sz="2400" dirty="0"/>
              <a:t>We all need organizational support when transitioning into new roles</a:t>
            </a:r>
          </a:p>
          <a:p>
            <a:r>
              <a:rPr lang="en-US" sz="2400" dirty="0"/>
              <a:t>Want to feel valued</a:t>
            </a:r>
          </a:p>
          <a:p>
            <a:r>
              <a:rPr lang="en-US" sz="2400" dirty="0"/>
              <a:t>Want recognition (some public, some private)</a:t>
            </a:r>
          </a:p>
          <a:p>
            <a:r>
              <a:rPr lang="en-US" sz="2400" dirty="0"/>
              <a:t>Want flexibility and work/life integration</a:t>
            </a:r>
          </a:p>
          <a:p>
            <a:pPr lvl="1"/>
            <a:r>
              <a:rPr lang="en-US" dirty="0"/>
              <a:t>All have outside family and/or financial pressures</a:t>
            </a:r>
          </a:p>
          <a:p>
            <a:r>
              <a:rPr lang="en-US" sz="2400" dirty="0"/>
              <a:t>Are individuals, not just members of a generation</a:t>
            </a:r>
          </a:p>
          <a:p>
            <a:endParaRPr lang="en-US" b="1" dirty="0"/>
          </a:p>
          <a:p>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512" y="2158034"/>
            <a:ext cx="3764549" cy="2390626"/>
          </a:xfrm>
          <a:prstGeom prst="rect">
            <a:avLst/>
          </a:prstGeom>
          <a:ln w="25400">
            <a:solidFill>
              <a:srgbClr val="C00000"/>
            </a:solidFill>
          </a:ln>
        </p:spPr>
      </p:pic>
    </p:spTree>
    <p:extLst>
      <p:ext uri="{BB962C8B-B14F-4D97-AF65-F5344CB8AC3E}">
        <p14:creationId xmlns:p14="http://schemas.microsoft.com/office/powerpoint/2010/main" val="235085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81406" y="407899"/>
            <a:ext cx="11310594"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Do These Statistics Surprise You?</a:t>
            </a:r>
            <a:endParaRPr lang="en-US" altLang="en-US" sz="2800" b="1" u="sng" dirty="0">
              <a:solidFill>
                <a:srgbClr val="0F4B90"/>
              </a:solidFill>
              <a:latin typeface="+mn-lt"/>
              <a:ea typeface="ＭＳ Ｐゴシック" panose="020B0600070205080204" pitchFamily="34"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06" y="1457857"/>
            <a:ext cx="10071636" cy="4992244"/>
          </a:xfrm>
          <a:prstGeom prst="rect">
            <a:avLst/>
          </a:prstGeom>
          <a:ln w="28575">
            <a:solidFill>
              <a:srgbClr val="C00000"/>
            </a:solidFill>
          </a:ln>
        </p:spPr>
      </p:pic>
      <p:sp>
        <p:nvSpPr>
          <p:cNvPr id="7" name="Oval 6"/>
          <p:cNvSpPr/>
          <p:nvPr/>
        </p:nvSpPr>
        <p:spPr>
          <a:xfrm>
            <a:off x="1176249" y="4241749"/>
            <a:ext cx="895350" cy="49530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9259166" y="4215682"/>
            <a:ext cx="942976" cy="46672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9259166" y="4819390"/>
            <a:ext cx="942976" cy="466726"/>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1066799" y="4806126"/>
            <a:ext cx="1410393" cy="445369"/>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494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2" name="Title 1"/>
          <p:cNvSpPr>
            <a:spLocks noGrp="1"/>
          </p:cNvSpPr>
          <p:nvPr>
            <p:ph type="title" idx="4294967295"/>
          </p:nvPr>
        </p:nvSpPr>
        <p:spPr>
          <a:xfrm>
            <a:off x="882650" y="407988"/>
            <a:ext cx="11309350" cy="1143000"/>
          </a:xfrm>
          <a:prstGeom prst="rect">
            <a:avLst/>
          </a:prstGeom>
        </p:spPr>
        <p:txBody>
          <a:bodyPr>
            <a:normAutofit/>
          </a:body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Additional Resources</a:t>
            </a:r>
            <a:endParaRPr lang="en-US" altLang="en-US" sz="2800" b="1" u="sng" dirty="0">
              <a:solidFill>
                <a:srgbClr val="0F4B90"/>
              </a:solidFill>
              <a:latin typeface="+mn-lt"/>
              <a:ea typeface="ＭＳ Ｐゴシック" panose="020B0600070205080204" pitchFamily="34" charset="-128"/>
            </a:endParaRPr>
          </a:p>
        </p:txBody>
      </p:sp>
      <p:sp>
        <p:nvSpPr>
          <p:cNvPr id="3" name="Content Placeholder 2"/>
          <p:cNvSpPr>
            <a:spLocks noGrp="1"/>
          </p:cNvSpPr>
          <p:nvPr>
            <p:ph idx="4294967295"/>
          </p:nvPr>
        </p:nvSpPr>
        <p:spPr>
          <a:xfrm>
            <a:off x="2084388" y="1616075"/>
            <a:ext cx="10107612" cy="4406900"/>
          </a:xfrm>
          <a:prstGeom prst="rect">
            <a:avLst/>
          </a:prstGeom>
        </p:spPr>
        <p:txBody>
          <a:bodyPr>
            <a:normAutofit/>
          </a:bodyPr>
          <a:lstStyle/>
          <a:p>
            <a:pPr marL="457200" lvl="2" indent="-457200">
              <a:buFont typeface="Wingdings" panose="05000000000000000000" pitchFamily="2" charset="2"/>
              <a:buChar char="§"/>
              <a:defRPr/>
            </a:pPr>
            <a:endParaRPr lang="en-US" sz="2600" b="1" dirty="0">
              <a:solidFill>
                <a:srgbClr val="0022B4"/>
              </a:solidFill>
            </a:endParaRPr>
          </a:p>
          <a:p>
            <a:pPr marL="457200" lvl="3" indent="0">
              <a:buNone/>
              <a:defRPr/>
            </a:pPr>
            <a:endParaRPr lang="en-US" sz="1600" dirty="0"/>
          </a:p>
          <a:p>
            <a:pPr marL="0" indent="0">
              <a:buNone/>
              <a:defRPr/>
            </a:pPr>
            <a:endParaRPr lang="en-US" sz="2400" b="1" dirty="0"/>
          </a:p>
          <a:p>
            <a:pPr marL="0" indent="0">
              <a:buNone/>
              <a:defRPr/>
            </a:pPr>
            <a:endParaRPr lang="en-US" dirty="0"/>
          </a:p>
          <a:p>
            <a:pPr>
              <a:defRP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909" y="1987939"/>
            <a:ext cx="2227088" cy="3305834"/>
          </a:xfrm>
          <a:prstGeom prst="rect">
            <a:avLst/>
          </a:prstGeom>
          <a:ln w="31750">
            <a:solidFill>
              <a:srgbClr val="0F4B90"/>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920" y="1948555"/>
            <a:ext cx="2373858" cy="3384602"/>
          </a:xfrm>
          <a:prstGeom prst="rect">
            <a:avLst/>
          </a:prstGeom>
          <a:ln w="28575">
            <a:solidFill>
              <a:srgbClr val="0F4B90"/>
            </a:solidFill>
          </a:ln>
        </p:spPr>
      </p:pic>
      <p:sp>
        <p:nvSpPr>
          <p:cNvPr id="9" name="Content Placeholder 2"/>
          <p:cNvSpPr txBox="1">
            <a:spLocks/>
          </p:cNvSpPr>
          <p:nvPr/>
        </p:nvSpPr>
        <p:spPr>
          <a:xfrm>
            <a:off x="481515" y="1622321"/>
            <a:ext cx="2989928" cy="408771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dirty="0"/>
          </a:p>
          <a:p>
            <a:pPr marL="0" indent="0">
              <a:buNone/>
            </a:pPr>
            <a:r>
              <a:rPr lang="en-US" sz="2400" b="1" dirty="0"/>
              <a:t>Questions?...  </a:t>
            </a:r>
          </a:p>
          <a:p>
            <a:pPr marL="0" indent="0">
              <a:buNone/>
            </a:pPr>
            <a:endParaRPr lang="en-US" sz="2400" b="1" dirty="0"/>
          </a:p>
          <a:p>
            <a:pPr marL="114300" indent="-114300"/>
            <a:r>
              <a:rPr lang="en-US" sz="2400" dirty="0">
                <a:solidFill>
                  <a:srgbClr val="0F4B90"/>
                </a:solidFill>
                <a:hlinkClick r:id="rId5"/>
              </a:rPr>
              <a:t> apastorek@ku.edu</a:t>
            </a:r>
            <a:endParaRPr lang="en-US" sz="2400" dirty="0">
              <a:solidFill>
                <a:srgbClr val="0F4B90"/>
              </a:solidFill>
            </a:endParaRPr>
          </a:p>
          <a:p>
            <a:pPr marL="114300" indent="-114300"/>
            <a:endParaRPr lang="en-US" sz="2400" b="1" dirty="0"/>
          </a:p>
          <a:p>
            <a:pPr marL="0" indent="0">
              <a:buNone/>
            </a:pP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375" y="1462859"/>
            <a:ext cx="2744232" cy="4239963"/>
          </a:xfrm>
          <a:prstGeom prst="rect">
            <a:avLst/>
          </a:prstGeom>
          <a:ln w="25400">
            <a:solidFill>
              <a:srgbClr val="0F4B90"/>
            </a:solidFill>
          </a:ln>
        </p:spPr>
      </p:pic>
    </p:spTree>
    <p:extLst>
      <p:ext uri="{BB962C8B-B14F-4D97-AF65-F5344CB8AC3E}">
        <p14:creationId xmlns:p14="http://schemas.microsoft.com/office/powerpoint/2010/main" val="2366385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0407" y="493987"/>
            <a:ext cx="6224588" cy="441325"/>
          </a:xfrm>
          <a:prstGeom prst="rect">
            <a:avLst/>
          </a:prstGeom>
        </p:spPr>
        <p:txBody>
          <a:bodyPr/>
          <a:lstStyle/>
          <a:p>
            <a:r>
              <a:rPr lang="en-US" sz="2800" b="1" dirty="0">
                <a:solidFill>
                  <a:schemeClr val="bg1"/>
                </a:solidFill>
                <a:latin typeface="+mn-lt"/>
              </a:rPr>
              <a:t>VIDEO: Dr. Leah Gorges TED Talk</a:t>
            </a:r>
          </a:p>
        </p:txBody>
      </p:sp>
      <p:pic>
        <p:nvPicPr>
          <p:cNvPr id="4" name="Picture 3">
            <a:extLst>
              <a:ext uri="{FF2B5EF4-FFF2-40B4-BE49-F238E27FC236}">
                <a16:creationId xmlns:a16="http://schemas.microsoft.com/office/drawing/2014/main" id="{3B199F68-2388-4112-9492-5581DDB81BCA}"/>
              </a:ext>
            </a:extLst>
          </p:cNvPr>
          <p:cNvPicPr>
            <a:picLocks noChangeAspect="1"/>
          </p:cNvPicPr>
          <p:nvPr/>
        </p:nvPicPr>
        <p:blipFill>
          <a:blip r:embed="rId3"/>
          <a:stretch>
            <a:fillRect/>
          </a:stretch>
        </p:blipFill>
        <p:spPr>
          <a:xfrm>
            <a:off x="2247363" y="2333891"/>
            <a:ext cx="7697274" cy="3620005"/>
          </a:xfrm>
          <a:prstGeom prst="rect">
            <a:avLst/>
          </a:prstGeom>
          <a:ln w="31750">
            <a:solidFill>
              <a:srgbClr val="C00000"/>
            </a:solidFill>
          </a:ln>
        </p:spPr>
      </p:pic>
      <p:sp>
        <p:nvSpPr>
          <p:cNvPr id="5" name="TextBox 4">
            <a:extLst>
              <a:ext uri="{FF2B5EF4-FFF2-40B4-BE49-F238E27FC236}">
                <a16:creationId xmlns:a16="http://schemas.microsoft.com/office/drawing/2014/main" id="{B92DAE74-D558-4429-9661-CCCE896E32F8}"/>
              </a:ext>
            </a:extLst>
          </p:cNvPr>
          <p:cNvSpPr txBox="1"/>
          <p:nvPr/>
        </p:nvSpPr>
        <p:spPr>
          <a:xfrm>
            <a:off x="2377440" y="1403769"/>
            <a:ext cx="7186263" cy="461665"/>
          </a:xfrm>
          <a:prstGeom prst="rect">
            <a:avLst/>
          </a:prstGeom>
          <a:noFill/>
        </p:spPr>
        <p:txBody>
          <a:bodyPr wrap="none" rtlCol="0">
            <a:spAutoFit/>
          </a:bodyPr>
          <a:lstStyle/>
          <a:p>
            <a:r>
              <a:rPr lang="en-US" sz="2400" b="1" dirty="0"/>
              <a:t>“How Generational Stereotypes Hold Us Back at Work”</a:t>
            </a:r>
          </a:p>
        </p:txBody>
      </p:sp>
    </p:spTree>
    <p:extLst>
      <p:ext uri="{BB962C8B-B14F-4D97-AF65-F5344CB8AC3E}">
        <p14:creationId xmlns:p14="http://schemas.microsoft.com/office/powerpoint/2010/main" val="433530089"/>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7651" y="493987"/>
            <a:ext cx="6224588" cy="441325"/>
          </a:xfrm>
          <a:prstGeom prst="rect">
            <a:avLst/>
          </a:prstGeom>
        </p:spPr>
        <p:txBody>
          <a:bodyPr/>
          <a:lstStyle/>
          <a:p>
            <a:r>
              <a:rPr lang="en-US" sz="2800" b="1" dirty="0">
                <a:solidFill>
                  <a:schemeClr val="bg1"/>
                </a:solidFill>
                <a:latin typeface="+mn-lt"/>
              </a:rPr>
              <a:t>Microscope – Telescope Approach</a:t>
            </a:r>
          </a:p>
        </p:txBody>
      </p:sp>
      <p:pic>
        <p:nvPicPr>
          <p:cNvPr id="6"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822532" y="1731018"/>
            <a:ext cx="2246312" cy="23209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95" y="1585072"/>
            <a:ext cx="1897341" cy="2612819"/>
          </a:xfrm>
          <a:prstGeom prst="rect">
            <a:avLst/>
          </a:prstGeom>
        </p:spPr>
      </p:pic>
      <p:sp>
        <p:nvSpPr>
          <p:cNvPr id="8" name="Rectangle 7"/>
          <p:cNvSpPr/>
          <p:nvPr/>
        </p:nvSpPr>
        <p:spPr>
          <a:xfrm>
            <a:off x="2926850" y="1585072"/>
            <a:ext cx="4846320" cy="3277820"/>
          </a:xfrm>
          <a:prstGeom prst="rect">
            <a:avLst/>
          </a:prstGeom>
        </p:spPr>
        <p:txBody>
          <a:bodyPr wrap="square">
            <a:spAutoFit/>
          </a:bodyPr>
          <a:lstStyle/>
          <a:p>
            <a:pPr>
              <a:lnSpc>
                <a:spcPct val="150000"/>
              </a:lnSpc>
            </a:pPr>
            <a:r>
              <a:rPr lang="en-US" dirty="0">
                <a:latin typeface="PT Serif"/>
              </a:rPr>
              <a:t>"When I put on my glasses in the morning, on the left-hand side, I have a microscope, and on the right-hand side, I have a telescope, and I need to balance the two of them. </a:t>
            </a:r>
          </a:p>
          <a:p>
            <a:pPr>
              <a:lnSpc>
                <a:spcPct val="150000"/>
              </a:lnSpc>
            </a:pPr>
            <a:endParaRPr lang="en-US" dirty="0">
              <a:latin typeface="PT Serif"/>
            </a:endParaRPr>
          </a:p>
          <a:p>
            <a:pPr>
              <a:lnSpc>
                <a:spcPct val="150000"/>
              </a:lnSpc>
            </a:pPr>
            <a:r>
              <a:rPr lang="en-US" dirty="0">
                <a:latin typeface="PT Serif"/>
              </a:rPr>
              <a:t>Diversity is both, but mostly very much the telescope.“</a:t>
            </a:r>
          </a:p>
          <a:p>
            <a:pPr lvl="1" algn="r"/>
            <a:r>
              <a:rPr lang="en-US" b="1" i="1" dirty="0">
                <a:latin typeface="PT Serif"/>
              </a:rPr>
              <a:t>-- 3M CEO, Inge Thulin</a:t>
            </a:r>
            <a:endParaRPr lang="en-US" b="1" i="1" dirty="0"/>
          </a:p>
        </p:txBody>
      </p:sp>
      <p:graphicFrame>
        <p:nvGraphicFramePr>
          <p:cNvPr id="9" name="Table 8"/>
          <p:cNvGraphicFramePr>
            <a:graphicFrameLocks noGrp="1"/>
          </p:cNvGraphicFramePr>
          <p:nvPr/>
        </p:nvGraphicFramePr>
        <p:xfrm>
          <a:off x="2333626" y="5251493"/>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Women</a:t>
                      </a:r>
                      <a:r>
                        <a:rPr lang="en-US" baseline="0" dirty="0"/>
                        <a:t> Leaders</a:t>
                      </a:r>
                      <a:endParaRPr lang="en-US" dirty="0"/>
                    </a:p>
                  </a:txBody>
                  <a:tcPr/>
                </a:tc>
                <a:tc>
                  <a:txBody>
                    <a:bodyPr/>
                    <a:lstStyle/>
                    <a:p>
                      <a:pPr algn="ctr"/>
                      <a:r>
                        <a:rPr lang="en-US" dirty="0"/>
                        <a:t>2011</a:t>
                      </a:r>
                    </a:p>
                  </a:txBody>
                  <a:tcPr/>
                </a:tc>
                <a:tc>
                  <a:txBody>
                    <a:bodyPr/>
                    <a:lstStyle/>
                    <a:p>
                      <a:pPr algn="ctr"/>
                      <a:r>
                        <a:rPr lang="en-US" dirty="0"/>
                        <a:t>2016</a:t>
                      </a:r>
                    </a:p>
                  </a:txBody>
                  <a:tcPr/>
                </a:tc>
                <a:extLst>
                  <a:ext uri="{0D108BD9-81ED-4DB2-BD59-A6C34878D82A}">
                    <a16:rowId xmlns:a16="http://schemas.microsoft.com/office/drawing/2014/main" val="10000"/>
                  </a:ext>
                </a:extLst>
              </a:tr>
              <a:tr h="370840">
                <a:tc>
                  <a:txBody>
                    <a:bodyPr/>
                    <a:lstStyle/>
                    <a:p>
                      <a:r>
                        <a:rPr lang="en-US" baseline="0" dirty="0"/>
                        <a:t>Directors</a:t>
                      </a:r>
                      <a:endParaRPr lang="en-US" dirty="0"/>
                    </a:p>
                  </a:txBody>
                  <a:tcPr/>
                </a:tc>
                <a:tc>
                  <a:txBody>
                    <a:bodyPr/>
                    <a:lstStyle/>
                    <a:p>
                      <a:pPr algn="ctr"/>
                      <a:r>
                        <a:rPr lang="en-US" dirty="0"/>
                        <a:t>18.2%</a:t>
                      </a:r>
                    </a:p>
                  </a:txBody>
                  <a:tcPr/>
                </a:tc>
                <a:tc>
                  <a:txBody>
                    <a:bodyPr/>
                    <a:lstStyle/>
                    <a:p>
                      <a:pPr algn="ctr"/>
                      <a:r>
                        <a:rPr lang="en-US" b="1" dirty="0"/>
                        <a:t>23.0%</a:t>
                      </a:r>
                    </a:p>
                  </a:txBody>
                  <a:tcPr/>
                </a:tc>
                <a:extLst>
                  <a:ext uri="{0D108BD9-81ED-4DB2-BD59-A6C34878D82A}">
                    <a16:rowId xmlns:a16="http://schemas.microsoft.com/office/drawing/2014/main" val="10001"/>
                  </a:ext>
                </a:extLst>
              </a:tr>
              <a:tr h="370840">
                <a:tc>
                  <a:txBody>
                    <a:bodyPr/>
                    <a:lstStyle/>
                    <a:p>
                      <a:r>
                        <a:rPr lang="en-US" dirty="0"/>
                        <a:t>VP</a:t>
                      </a:r>
                      <a:r>
                        <a:rPr lang="en-US" baseline="0" dirty="0"/>
                        <a:t> &amp; above</a:t>
                      </a:r>
                      <a:endParaRPr lang="en-US" dirty="0"/>
                    </a:p>
                  </a:txBody>
                  <a:tcPr/>
                </a:tc>
                <a:tc>
                  <a:txBody>
                    <a:bodyPr/>
                    <a:lstStyle/>
                    <a:p>
                      <a:pPr algn="ctr"/>
                      <a:r>
                        <a:rPr lang="en-US" dirty="0"/>
                        <a:t>16.7%</a:t>
                      </a:r>
                    </a:p>
                  </a:txBody>
                  <a:tcPr/>
                </a:tc>
                <a:tc>
                  <a:txBody>
                    <a:bodyPr/>
                    <a:lstStyle/>
                    <a:p>
                      <a:pPr algn="ctr"/>
                      <a:r>
                        <a:rPr lang="en-US" b="1" dirty="0"/>
                        <a:t>24.2” </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829896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lowchart: Data 4"/>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2" name="Title 1"/>
          <p:cNvSpPr>
            <a:spLocks noGrp="1"/>
          </p:cNvSpPr>
          <p:nvPr>
            <p:ph type="title" idx="4294967295"/>
          </p:nvPr>
        </p:nvSpPr>
        <p:spPr>
          <a:xfrm>
            <a:off x="882650" y="427038"/>
            <a:ext cx="11309350" cy="1143000"/>
          </a:xfrm>
          <a:prstGeom prst="rect">
            <a:avLst/>
          </a:prstGeom>
        </p:spPr>
        <p:txBody>
          <a:bodyPr>
            <a:normAutofit/>
          </a:bodyPr>
          <a:lstStyle/>
          <a:p>
            <a:pPr>
              <a:lnSpc>
                <a:spcPct val="100000"/>
              </a:lnSpc>
              <a:spcBef>
                <a:spcPts val="1200"/>
              </a:spcBef>
            </a:pPr>
            <a:r>
              <a:rPr lang="en-US" altLang="en-US" sz="2800" b="1" dirty="0">
                <a:solidFill>
                  <a:schemeClr val="bg1"/>
                </a:solidFill>
                <a:latin typeface="+mn-lt"/>
                <a:ea typeface="ＭＳ Ｐゴシック" panose="020B0600070205080204" pitchFamily="34" charset="-128"/>
              </a:rPr>
              <a:t>Activity: Case Studies - Unpacking Differences at Work</a:t>
            </a:r>
            <a:endParaRPr lang="en-US" altLang="en-US" sz="2800" b="1" u="sng" dirty="0">
              <a:solidFill>
                <a:srgbClr val="0F4B90"/>
              </a:solidFill>
              <a:latin typeface="+mn-lt"/>
              <a:ea typeface="ＭＳ Ｐゴシック" panose="020B0600070205080204" pitchFamily="34" charset="-128"/>
            </a:endParaRPr>
          </a:p>
        </p:txBody>
      </p:sp>
      <p:sp>
        <p:nvSpPr>
          <p:cNvPr id="3" name="Content Placeholder 2"/>
          <p:cNvSpPr>
            <a:spLocks noGrp="1"/>
          </p:cNvSpPr>
          <p:nvPr>
            <p:ph idx="4294967295"/>
          </p:nvPr>
        </p:nvSpPr>
        <p:spPr>
          <a:xfrm>
            <a:off x="548639" y="1296784"/>
            <a:ext cx="11309349" cy="5419899"/>
          </a:xfrm>
          <a:prstGeom prst="rect">
            <a:avLst/>
          </a:prstGeom>
        </p:spPr>
        <p:txBody>
          <a:bodyPr>
            <a:normAutofit fontScale="85000" lnSpcReduction="10000"/>
          </a:bodyPr>
          <a:lstStyle/>
          <a:p>
            <a:pPr marL="0" indent="0">
              <a:buNone/>
              <a:defRPr/>
            </a:pPr>
            <a:r>
              <a:rPr lang="en-US" b="1" dirty="0"/>
              <a:t>With your group, read your assigned case study and answer the following questions:</a:t>
            </a:r>
          </a:p>
          <a:p>
            <a:pPr marL="0" indent="0">
              <a:buNone/>
              <a:defRPr/>
            </a:pPr>
            <a:endParaRPr lang="en-US" sz="2400" b="1" dirty="0"/>
          </a:p>
          <a:p>
            <a:pPr marL="398463" lvl="0" indent="-398463">
              <a:buFont typeface="+mj-lt"/>
              <a:buAutoNum type="arabicPeriod"/>
            </a:pPr>
            <a:r>
              <a:rPr lang="en-US" b="1" dirty="0"/>
              <a:t>Which of the four </a:t>
            </a:r>
            <a:r>
              <a:rPr lang="en-US" b="1" i="1" dirty="0"/>
              <a:t>organizational </a:t>
            </a:r>
            <a:r>
              <a:rPr lang="en-US" b="1" dirty="0"/>
              <a:t>generation factors are at play? </a:t>
            </a:r>
            <a:r>
              <a:rPr lang="en-US" dirty="0"/>
              <a:t>(Hint: There may be more than one).</a:t>
            </a:r>
            <a:endParaRPr lang="en-US" sz="2400" dirty="0"/>
          </a:p>
          <a:p>
            <a:pPr lvl="1"/>
            <a:r>
              <a:rPr lang="en-US" b="1" dirty="0"/>
              <a:t>Age</a:t>
            </a:r>
            <a:r>
              <a:rPr lang="en-US" dirty="0"/>
              <a:t> (baby boomer, millennial etc.),</a:t>
            </a:r>
            <a:r>
              <a:rPr lang="en-US" b="1" dirty="0"/>
              <a:t> incumbency</a:t>
            </a:r>
            <a:r>
              <a:rPr lang="en-US" dirty="0"/>
              <a:t> (who is around you), </a:t>
            </a:r>
            <a:r>
              <a:rPr lang="en-US" b="1" dirty="0"/>
              <a:t>cohort </a:t>
            </a:r>
            <a:r>
              <a:rPr lang="en-US" dirty="0"/>
              <a:t>(people who joined the organization around the same time), and/or </a:t>
            </a:r>
            <a:r>
              <a:rPr lang="en-US" b="1" dirty="0"/>
              <a:t>personal life stage</a:t>
            </a:r>
            <a:r>
              <a:rPr lang="en-US" dirty="0"/>
              <a:t> (20s vs 40s, single vs married, etc.)?</a:t>
            </a:r>
            <a:endParaRPr lang="en-US" sz="2000" dirty="0"/>
          </a:p>
          <a:p>
            <a:endParaRPr lang="en-US" sz="2400" dirty="0"/>
          </a:p>
          <a:p>
            <a:pPr marL="349250" lvl="0" indent="-349250">
              <a:buNone/>
            </a:pPr>
            <a:r>
              <a:rPr lang="en-US" b="1" dirty="0"/>
              <a:t>2.  What are two specific generations-related tensions or issues you see affecting the primary person in the case</a:t>
            </a:r>
            <a:r>
              <a:rPr lang="en-US" dirty="0"/>
              <a:t> (for example, changing views towards parental roles, work-life balance, workplace power dynamics, career development, individual biases, etc.)?</a:t>
            </a:r>
            <a:endParaRPr lang="en-US" sz="2400" dirty="0"/>
          </a:p>
          <a:p>
            <a:pPr marL="0" indent="0">
              <a:buNone/>
            </a:pPr>
            <a:r>
              <a:rPr lang="en-US" dirty="0"/>
              <a:t> </a:t>
            </a:r>
            <a:endParaRPr lang="en-US" sz="2400" dirty="0"/>
          </a:p>
          <a:p>
            <a:pPr marL="0" lvl="0" indent="0">
              <a:buNone/>
            </a:pPr>
            <a:r>
              <a:rPr lang="en-US" b="1" dirty="0"/>
              <a:t>3.     What should the individual at the core of the case do next?</a:t>
            </a:r>
            <a:endParaRPr lang="en-US" sz="2400" dirty="0"/>
          </a:p>
          <a:p>
            <a:endParaRPr lang="en-US" sz="2400" dirty="0"/>
          </a:p>
          <a:p>
            <a:pPr marL="398463" lvl="0" indent="-398463">
              <a:buNone/>
            </a:pPr>
            <a:r>
              <a:rPr lang="en-US" b="1" dirty="0"/>
              <a:t>4.   What is one thing the organization do to help prevent these types of tensions/ambiguities/conflicts for individuals and/or teams going forward?</a:t>
            </a:r>
            <a:endParaRPr lang="en-US" sz="2400" dirty="0"/>
          </a:p>
          <a:p>
            <a:pPr marL="0" indent="0">
              <a:buNone/>
              <a:defRPr/>
            </a:pPr>
            <a:endParaRPr lang="en-US" sz="2400" b="1" dirty="0"/>
          </a:p>
          <a:p>
            <a:pPr marL="0" lvl="2" indent="0">
              <a:buNone/>
              <a:defRPr/>
            </a:pPr>
            <a:endParaRPr lang="en-US" sz="2600" b="1" dirty="0">
              <a:solidFill>
                <a:srgbClr val="0022B4"/>
              </a:solidFill>
            </a:endParaRPr>
          </a:p>
          <a:p>
            <a:pPr marL="457200" lvl="3" indent="0">
              <a:buNone/>
              <a:defRPr/>
            </a:pPr>
            <a:endParaRPr lang="en-US" sz="1600" dirty="0"/>
          </a:p>
          <a:p>
            <a:pPr marL="0" indent="0">
              <a:buNone/>
              <a:defRPr/>
            </a:pPr>
            <a:endParaRPr lang="en-US" sz="2400" b="1" dirty="0"/>
          </a:p>
          <a:p>
            <a:pPr marL="0" indent="0">
              <a:buNone/>
              <a:defRPr/>
            </a:pPr>
            <a:endParaRPr lang="en-US" dirty="0"/>
          </a:p>
          <a:p>
            <a:pPr>
              <a:defRPr/>
            </a:pPr>
            <a:endParaRPr lang="en-US" dirty="0"/>
          </a:p>
        </p:txBody>
      </p:sp>
    </p:spTree>
    <p:extLst>
      <p:ext uri="{BB962C8B-B14F-4D97-AF65-F5344CB8AC3E}">
        <p14:creationId xmlns:p14="http://schemas.microsoft.com/office/powerpoint/2010/main" val="92148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809750"/>
            <a:ext cx="5867400" cy="4140200"/>
          </a:xfrm>
          <a:prstGeom prst="rect">
            <a:avLst/>
          </a:prstGeom>
          <a:ln w="31750">
            <a:noFill/>
          </a:ln>
        </p:spPr>
      </p:pic>
      <p:sp>
        <p:nvSpPr>
          <p:cNvPr id="2" name="Title 1"/>
          <p:cNvSpPr>
            <a:spLocks noGrp="1"/>
          </p:cNvSpPr>
          <p:nvPr>
            <p:ph type="title" idx="4294967295"/>
          </p:nvPr>
        </p:nvSpPr>
        <p:spPr>
          <a:xfrm>
            <a:off x="1219200" y="457200"/>
            <a:ext cx="10972800" cy="1143000"/>
          </a:xfrm>
          <a:prstGeom prst="rect">
            <a:avLst/>
          </a:prstGeom>
        </p:spPr>
        <p:txBody>
          <a:bodyPr/>
          <a:lstStyle/>
          <a:p>
            <a:r>
              <a:rPr lang="en-US" sz="2800" b="1" dirty="0">
                <a:solidFill>
                  <a:schemeClr val="bg1"/>
                </a:solidFill>
                <a:latin typeface="+mn-lt"/>
              </a:rPr>
              <a:t>A Sneak Peak into Lifestages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833"/>
          <a:stretch/>
        </p:blipFill>
        <p:spPr>
          <a:xfrm>
            <a:off x="6581107" y="1976761"/>
            <a:ext cx="5325757" cy="3806365"/>
          </a:xfrm>
          <a:prstGeom prst="rect">
            <a:avLst/>
          </a:prstGeom>
        </p:spPr>
      </p:pic>
      <p:sp>
        <p:nvSpPr>
          <p:cNvPr id="6" name="TextBox 5"/>
          <p:cNvSpPr txBox="1"/>
          <p:nvPr/>
        </p:nvSpPr>
        <p:spPr>
          <a:xfrm>
            <a:off x="5327420" y="1642847"/>
            <a:ext cx="1012723" cy="923330"/>
          </a:xfrm>
          <a:prstGeom prst="rect">
            <a:avLst/>
          </a:prstGeom>
          <a:solidFill>
            <a:schemeClr val="bg1"/>
          </a:solidFill>
        </p:spPr>
        <p:txBody>
          <a:bodyPr wrap="square" rtlCol="0">
            <a:spAutoFit/>
          </a:bodyPr>
          <a:lstStyle/>
          <a:p>
            <a:r>
              <a:rPr lang="en-US" dirty="0">
                <a:solidFill>
                  <a:schemeClr val="bg1"/>
                </a:solidFill>
              </a:rPr>
              <a:t>Xxxx</a:t>
            </a:r>
          </a:p>
          <a:p>
            <a:endParaRPr lang="en-US" dirty="0"/>
          </a:p>
          <a:p>
            <a:endParaRPr lang="en-US" dirty="0"/>
          </a:p>
        </p:txBody>
      </p:sp>
      <p:sp>
        <p:nvSpPr>
          <p:cNvPr id="7" name="TextBox 6"/>
          <p:cNvSpPr txBox="1"/>
          <p:nvPr/>
        </p:nvSpPr>
        <p:spPr>
          <a:xfrm>
            <a:off x="6420464" y="1726770"/>
            <a:ext cx="1012723" cy="923330"/>
          </a:xfrm>
          <a:prstGeom prst="rect">
            <a:avLst/>
          </a:prstGeom>
          <a:solidFill>
            <a:schemeClr val="bg1"/>
          </a:solidFill>
        </p:spPr>
        <p:txBody>
          <a:bodyPr wrap="square" rtlCol="0">
            <a:spAutoFit/>
          </a:bodyPr>
          <a:lstStyle/>
          <a:p>
            <a:r>
              <a:rPr lang="en-US" dirty="0">
                <a:solidFill>
                  <a:schemeClr val="bg1"/>
                </a:solidFill>
              </a:rPr>
              <a:t>Xxxx</a:t>
            </a:r>
          </a:p>
          <a:p>
            <a:endParaRPr lang="en-US" dirty="0"/>
          </a:p>
          <a:p>
            <a:endParaRPr lang="en-US" dirty="0"/>
          </a:p>
        </p:txBody>
      </p:sp>
      <p:sp>
        <p:nvSpPr>
          <p:cNvPr id="8" name="TextBox 7"/>
          <p:cNvSpPr txBox="1"/>
          <p:nvPr/>
        </p:nvSpPr>
        <p:spPr>
          <a:xfrm>
            <a:off x="5407741" y="5236358"/>
            <a:ext cx="1012723" cy="923330"/>
          </a:xfrm>
          <a:prstGeom prst="rect">
            <a:avLst/>
          </a:prstGeom>
          <a:solidFill>
            <a:schemeClr val="bg1"/>
          </a:solidFill>
        </p:spPr>
        <p:txBody>
          <a:bodyPr wrap="square" rtlCol="0">
            <a:spAutoFit/>
          </a:bodyPr>
          <a:lstStyle/>
          <a:p>
            <a:r>
              <a:rPr lang="en-US" dirty="0">
                <a:solidFill>
                  <a:schemeClr val="bg1"/>
                </a:solidFill>
              </a:rPr>
              <a:t>Xxxx</a:t>
            </a:r>
          </a:p>
          <a:p>
            <a:endParaRPr lang="en-US" dirty="0"/>
          </a:p>
          <a:p>
            <a:endParaRPr lang="en-US" dirty="0"/>
          </a:p>
        </p:txBody>
      </p:sp>
      <p:cxnSp>
        <p:nvCxnSpPr>
          <p:cNvPr id="10" name="Straight Connector 9"/>
          <p:cNvCxnSpPr/>
          <p:nvPr/>
        </p:nvCxnSpPr>
        <p:spPr>
          <a:xfrm>
            <a:off x="6420464" y="1189822"/>
            <a:ext cx="0" cy="5420298"/>
          </a:xfrm>
          <a:prstGeom prst="line">
            <a:avLst/>
          </a:prstGeom>
          <a:ln w="38100">
            <a:solidFill>
              <a:srgbClr val="0F4B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746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lowchart: Data 5"/>
          <p:cNvSpPr/>
          <p:nvPr/>
        </p:nvSpPr>
        <p:spPr>
          <a:xfrm>
            <a:off x="6768443" y="473861"/>
            <a:ext cx="4656842" cy="499621"/>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953193" y="491710"/>
            <a:ext cx="10972800" cy="723900"/>
          </a:xfrm>
          <a:prstGeom prst="rect">
            <a:avLst/>
          </a:prstGeom>
        </p:spPr>
        <p:txBody>
          <a:bodyPr/>
          <a:lstStyle/>
          <a:p>
            <a:r>
              <a:rPr lang="en-US" sz="2800" b="1" dirty="0">
                <a:solidFill>
                  <a:schemeClr val="bg1"/>
                </a:solidFill>
                <a:latin typeface="+mn-lt"/>
              </a:rPr>
              <a:t>Why It’s Important to Engage in Cross-Generational Conversation</a:t>
            </a:r>
          </a:p>
        </p:txBody>
      </p:sp>
      <p:sp>
        <p:nvSpPr>
          <p:cNvPr id="3" name="Content Placeholder 2"/>
          <p:cNvSpPr>
            <a:spLocks noGrp="1"/>
          </p:cNvSpPr>
          <p:nvPr>
            <p:ph sz="half" idx="4294967295"/>
          </p:nvPr>
        </p:nvSpPr>
        <p:spPr>
          <a:xfrm>
            <a:off x="1733550" y="1628775"/>
            <a:ext cx="10458450" cy="4525963"/>
          </a:xfrm>
          <a:prstGeom prst="rect">
            <a:avLst/>
          </a:prstGeom>
        </p:spPr>
        <p:txBody>
          <a:bodyPr/>
          <a:lstStyle/>
          <a:p>
            <a:pPr marL="514350" indent="-514350">
              <a:buFont typeface="+mj-lt"/>
              <a:buAutoNum type="arabicPeriod"/>
            </a:pPr>
            <a:r>
              <a:rPr lang="en-US" sz="2400" b="1" dirty="0">
                <a:solidFill>
                  <a:srgbClr val="0F4B90"/>
                </a:solidFill>
              </a:rPr>
              <a:t>Solve vexing organizational and societal problems</a:t>
            </a:r>
          </a:p>
          <a:p>
            <a:pPr marL="514350" indent="-514350">
              <a:lnSpc>
                <a:spcPct val="100000"/>
              </a:lnSpc>
              <a:spcBef>
                <a:spcPts val="1200"/>
              </a:spcBef>
              <a:buFont typeface="+mj-lt"/>
              <a:buAutoNum type="arabicPeriod"/>
            </a:pPr>
            <a:r>
              <a:rPr lang="en-US" sz="2400" dirty="0"/>
              <a:t>Build new, regenerative, cross-generational friendships</a:t>
            </a:r>
          </a:p>
          <a:p>
            <a:pPr marL="1143000" lvl="1" indent="-342900"/>
            <a:r>
              <a:rPr lang="en-US" sz="2000" b="1" dirty="0">
                <a:solidFill>
                  <a:schemeClr val="accent2"/>
                </a:solidFill>
              </a:rPr>
              <a:t>Expand our mental models</a:t>
            </a:r>
          </a:p>
          <a:p>
            <a:pPr marL="1143000" lvl="1" indent="-342900"/>
            <a:r>
              <a:rPr lang="en-US" sz="2000" b="1" dirty="0">
                <a:solidFill>
                  <a:schemeClr val="accent2"/>
                </a:solidFill>
              </a:rPr>
              <a:t>Flex our communication muscles</a:t>
            </a:r>
          </a:p>
          <a:p>
            <a:pPr lvl="2" indent="-342900"/>
            <a:r>
              <a:rPr lang="en-US" b="1" dirty="0">
                <a:solidFill>
                  <a:schemeClr val="accent2"/>
                </a:solidFill>
              </a:rPr>
              <a:t>Set aside our biases – asking questions, listening, seeking to understand</a:t>
            </a:r>
          </a:p>
          <a:p>
            <a:pPr marL="514350" indent="-514350">
              <a:lnSpc>
                <a:spcPct val="100000"/>
              </a:lnSpc>
              <a:spcBef>
                <a:spcPts val="1200"/>
              </a:spcBef>
              <a:buFont typeface="+mj-lt"/>
              <a:buAutoNum type="arabicPeriod"/>
            </a:pPr>
            <a:r>
              <a:rPr lang="en-US" sz="2400" b="1" dirty="0">
                <a:solidFill>
                  <a:srgbClr val="0F4B90"/>
                </a:solidFill>
              </a:rPr>
              <a:t>Prepare for the ever-changing nature of work &amp; workplace relationships</a:t>
            </a:r>
          </a:p>
          <a:p>
            <a:pPr marL="514350" indent="-514350">
              <a:lnSpc>
                <a:spcPct val="100000"/>
              </a:lnSpc>
              <a:spcBef>
                <a:spcPts val="1200"/>
              </a:spcBef>
              <a:buFont typeface="+mj-lt"/>
              <a:buAutoNum type="arabicPeriod"/>
            </a:pPr>
            <a:r>
              <a:rPr lang="en-US" sz="2400" dirty="0"/>
              <a:t>Share vital organizational knowledge between generations</a:t>
            </a:r>
          </a:p>
          <a:p>
            <a:pPr marL="514350" indent="-514350">
              <a:lnSpc>
                <a:spcPct val="100000"/>
              </a:lnSpc>
              <a:spcBef>
                <a:spcPts val="1200"/>
              </a:spcBef>
              <a:buFont typeface="+mj-lt"/>
              <a:buAutoNum type="arabicPeriod"/>
            </a:pPr>
            <a:r>
              <a:rPr lang="en-US" sz="2400" b="1" dirty="0">
                <a:solidFill>
                  <a:srgbClr val="0F4B90"/>
                </a:solidFill>
              </a:rPr>
              <a:t>Minimize turnover – and “quitting but staying”</a:t>
            </a:r>
          </a:p>
          <a:p>
            <a:pPr marL="514350" indent="-514350">
              <a:lnSpc>
                <a:spcPct val="100000"/>
              </a:lnSpc>
              <a:spcBef>
                <a:spcPts val="1200"/>
              </a:spcBef>
              <a:buFont typeface="+mj-lt"/>
              <a:buAutoNum type="arabicPeriod"/>
            </a:pPr>
            <a:r>
              <a:rPr lang="en-US" sz="2400" dirty="0"/>
              <a:t>Transform information into wisdom</a:t>
            </a:r>
          </a:p>
          <a:p>
            <a:pPr marL="514350" indent="-514350">
              <a:lnSpc>
                <a:spcPct val="100000"/>
              </a:lnSpc>
              <a:spcBef>
                <a:spcPts val="1200"/>
              </a:spcBef>
              <a:buFont typeface="+mj-lt"/>
              <a:buAutoNum type="arabicPeriod"/>
            </a:pPr>
            <a:r>
              <a:rPr lang="en-US" sz="2400" b="1" dirty="0">
                <a:solidFill>
                  <a:srgbClr val="0F4B90"/>
                </a:solidFill>
              </a:rPr>
              <a:t>Build an even more inclusive workplace.</a:t>
            </a:r>
          </a:p>
        </p:txBody>
      </p:sp>
      <p:sp>
        <p:nvSpPr>
          <p:cNvPr id="5" name="TextBox 4"/>
          <p:cNvSpPr txBox="1"/>
          <p:nvPr/>
        </p:nvSpPr>
        <p:spPr>
          <a:xfrm>
            <a:off x="695325" y="6545043"/>
            <a:ext cx="7420365" cy="553998"/>
          </a:xfrm>
          <a:prstGeom prst="rect">
            <a:avLst/>
          </a:prstGeom>
          <a:noFill/>
        </p:spPr>
        <p:txBody>
          <a:bodyPr wrap="none" rtlCol="0">
            <a:spAutoFit/>
          </a:bodyPr>
          <a:lstStyle/>
          <a:p>
            <a:r>
              <a:rPr lang="en-US" sz="1200" dirty="0"/>
              <a:t>Adapted from Haserot (2018) </a:t>
            </a:r>
            <a:r>
              <a:rPr lang="en-US" sz="1200" i="1" dirty="0"/>
              <a:t>You Can’t Google It: The Compelling Case for Cross-Generational Conversation at Work</a:t>
            </a:r>
          </a:p>
          <a:p>
            <a:endParaRPr lang="en-US" dirty="0"/>
          </a:p>
        </p:txBody>
      </p:sp>
    </p:spTree>
    <p:extLst>
      <p:ext uri="{BB962C8B-B14F-4D97-AF65-F5344CB8AC3E}">
        <p14:creationId xmlns:p14="http://schemas.microsoft.com/office/powerpoint/2010/main" val="1787062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924089" y="508207"/>
            <a:ext cx="8154987" cy="981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mn-lt"/>
              </a:rPr>
              <a:t>Cultural Competency Model </a:t>
            </a:r>
            <a:r>
              <a:rPr lang="en-US" sz="2400" dirty="0">
                <a:solidFill>
                  <a:schemeClr val="bg1"/>
                </a:solidFill>
                <a:latin typeface="+mn-lt"/>
              </a:rPr>
              <a:t>(adapted)</a:t>
            </a:r>
            <a:endParaRPr lang="en-US" sz="2400" dirty="0">
              <a:latin typeface="+mn-lt"/>
            </a:endParaRPr>
          </a:p>
        </p:txBody>
      </p:sp>
      <p:graphicFrame>
        <p:nvGraphicFramePr>
          <p:cNvPr id="6" name="Diagram 5"/>
          <p:cNvGraphicFramePr/>
          <p:nvPr>
            <p:extLst>
              <p:ext uri="{D42A27DB-BD31-4B8C-83A1-F6EECF244321}">
                <p14:modId xmlns:p14="http://schemas.microsoft.com/office/powerpoint/2010/main" val="3446410026"/>
              </p:ext>
            </p:extLst>
          </p:nvPr>
        </p:nvGraphicFramePr>
        <p:xfrm>
          <a:off x="-190500" y="842081"/>
          <a:ext cx="12192000" cy="4831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72945" y="3995497"/>
            <a:ext cx="2694039" cy="1231106"/>
          </a:xfrm>
          <a:prstGeom prst="rect">
            <a:avLst/>
          </a:prstGeom>
          <a:noFill/>
        </p:spPr>
        <p:txBody>
          <a:bodyPr wrap="square" rtlCol="0">
            <a:spAutoFit/>
          </a:bodyPr>
          <a:lstStyle/>
          <a:p>
            <a:r>
              <a:rPr lang="en-US" sz="1600" b="1" dirty="0"/>
              <a:t>See difference &amp; work to</a:t>
            </a:r>
          </a:p>
          <a:p>
            <a:r>
              <a:rPr lang="en-US" sz="1600" b="1" dirty="0"/>
              <a:t>eliminate it</a:t>
            </a:r>
          </a:p>
          <a:p>
            <a:pPr>
              <a:spcBef>
                <a:spcPts val="1200"/>
              </a:spcBef>
            </a:pPr>
            <a:r>
              <a:rPr lang="en-US" sz="1600" dirty="0"/>
              <a:t>Ex. Displacing older workers in favor of “digital natives”</a:t>
            </a:r>
          </a:p>
        </p:txBody>
      </p:sp>
      <p:sp>
        <p:nvSpPr>
          <p:cNvPr id="5" name="TextBox 4"/>
          <p:cNvSpPr txBox="1"/>
          <p:nvPr/>
        </p:nvSpPr>
        <p:spPr>
          <a:xfrm>
            <a:off x="4613514" y="2856905"/>
            <a:ext cx="3587511" cy="4001095"/>
          </a:xfrm>
          <a:prstGeom prst="rect">
            <a:avLst/>
          </a:prstGeom>
          <a:noFill/>
        </p:spPr>
        <p:txBody>
          <a:bodyPr wrap="square" rtlCol="0">
            <a:spAutoFit/>
          </a:bodyPr>
          <a:lstStyle/>
          <a:p>
            <a:r>
              <a:rPr lang="en-US" sz="1600" b="1" dirty="0"/>
              <a:t>Assume we’re all the same; oblivious   to our in-group privilege(s)</a:t>
            </a:r>
          </a:p>
          <a:p>
            <a:pPr marL="285750" indent="-285750">
              <a:spcBef>
                <a:spcPts val="1200"/>
              </a:spcBef>
              <a:spcAft>
                <a:spcPts val="1200"/>
              </a:spcAft>
              <a:buFont typeface="Arial" panose="020B0604020202020204" pitchFamily="34" charset="0"/>
              <a:buChar char="•"/>
            </a:pPr>
            <a:r>
              <a:rPr lang="en-US" sz="1600" dirty="0"/>
              <a:t>Ex. “You can be whatever you want to be, just need to work hard enough, pay your dues.”</a:t>
            </a:r>
          </a:p>
          <a:p>
            <a:pPr marL="285750" indent="-285750">
              <a:spcAft>
                <a:spcPts val="1200"/>
              </a:spcAft>
              <a:buFont typeface="Arial" panose="020B0604020202020204" pitchFamily="34" charset="0"/>
              <a:buChar char="•"/>
            </a:pPr>
            <a:r>
              <a:rPr lang="en-US" sz="1600" dirty="0"/>
              <a:t>Positive bias in terms like “digital natives”; hidden age bias in layoffs explained via corporate-speak like “restructuring,” “right-sizing”</a:t>
            </a:r>
          </a:p>
          <a:p>
            <a:pPr marL="285750" indent="-285750">
              <a:buFont typeface="Arial" panose="020B0604020202020204" pitchFamily="34" charset="0"/>
              <a:buChar char="•"/>
            </a:pPr>
            <a:r>
              <a:rPr lang="en-US" sz="1600" dirty="0"/>
              <a:t>Colorblind approach (failing to directly address identity-based differences) ex. “It’s not about race, it’s about [SES/tenure/personality].”</a:t>
            </a:r>
          </a:p>
          <a:p>
            <a:pPr marL="285750" indent="-285750">
              <a:buFont typeface="Arial" panose="020B0604020202020204" pitchFamily="34" charset="0"/>
              <a:buChar char="•"/>
            </a:pPr>
            <a:r>
              <a:rPr lang="en-US" sz="1600" dirty="0"/>
              <a:t>American melting pot metaphor</a:t>
            </a:r>
          </a:p>
        </p:txBody>
      </p:sp>
      <p:sp>
        <p:nvSpPr>
          <p:cNvPr id="7" name="TextBox 6"/>
          <p:cNvSpPr txBox="1"/>
          <p:nvPr/>
        </p:nvSpPr>
        <p:spPr>
          <a:xfrm>
            <a:off x="8643783" y="1936370"/>
            <a:ext cx="2694039" cy="2369880"/>
          </a:xfrm>
          <a:prstGeom prst="rect">
            <a:avLst/>
          </a:prstGeom>
          <a:noFill/>
        </p:spPr>
        <p:txBody>
          <a:bodyPr wrap="square" rtlCol="0">
            <a:spAutoFit/>
          </a:bodyPr>
          <a:lstStyle/>
          <a:p>
            <a:r>
              <a:rPr lang="en-US" sz="1600" b="1" dirty="0"/>
              <a:t>Accept, understand and appreciate difference</a:t>
            </a:r>
          </a:p>
          <a:p>
            <a:pPr>
              <a:spcBef>
                <a:spcPts val="1200"/>
              </a:spcBef>
            </a:pPr>
            <a:r>
              <a:rPr lang="en-US" sz="1600" dirty="0"/>
              <a:t>Ex. Seek to build age-diverse teams, organization</a:t>
            </a:r>
          </a:p>
          <a:p>
            <a:pPr marL="285750" indent="-285750">
              <a:spcBef>
                <a:spcPts val="1200"/>
              </a:spcBef>
              <a:buFont typeface="Arial" panose="020B0604020202020204" pitchFamily="34" charset="0"/>
              <a:buChar char="•"/>
            </a:pPr>
            <a:r>
              <a:rPr lang="en-US" sz="1600" dirty="0"/>
              <a:t>Recognize value of having employee base match customer base and/or society at large</a:t>
            </a:r>
          </a:p>
        </p:txBody>
      </p:sp>
    </p:spTree>
    <p:extLst>
      <p:ext uri="{BB962C8B-B14F-4D97-AF65-F5344CB8AC3E}">
        <p14:creationId xmlns:p14="http://schemas.microsoft.com/office/powerpoint/2010/main" val="2018099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273" y="2353070"/>
            <a:ext cx="3425397" cy="2635950"/>
          </a:xfrm>
          <a:prstGeom prst="rect">
            <a:avLst/>
          </a:prstGeom>
        </p:spPr>
      </p:pic>
      <p:sp>
        <p:nvSpPr>
          <p:cNvPr id="2" name="Title 1"/>
          <p:cNvSpPr>
            <a:spLocks noGrp="1"/>
          </p:cNvSpPr>
          <p:nvPr>
            <p:ph type="title" idx="4294967295"/>
          </p:nvPr>
        </p:nvSpPr>
        <p:spPr>
          <a:xfrm>
            <a:off x="0" y="508000"/>
            <a:ext cx="8229600" cy="1143000"/>
          </a:xfrm>
          <a:prstGeom prst="rect">
            <a:avLst/>
          </a:prstGeom>
        </p:spPr>
        <p:txBody>
          <a:bodyPr/>
          <a:lstStyle/>
          <a:p>
            <a:r>
              <a:rPr lang="en-US" sz="2800" b="1" dirty="0">
                <a:solidFill>
                  <a:schemeClr val="bg1"/>
                </a:solidFill>
                <a:latin typeface="+mn-lt"/>
              </a:rPr>
              <a:t>Hierarchical Microaggressions</a:t>
            </a:r>
          </a:p>
        </p:txBody>
      </p:sp>
      <p:sp>
        <p:nvSpPr>
          <p:cNvPr id="3" name="Content Placeholder 2"/>
          <p:cNvSpPr>
            <a:spLocks noGrp="1"/>
          </p:cNvSpPr>
          <p:nvPr>
            <p:ph idx="4294967295"/>
          </p:nvPr>
        </p:nvSpPr>
        <p:spPr>
          <a:xfrm>
            <a:off x="0" y="2070100"/>
            <a:ext cx="4740275" cy="3563938"/>
          </a:xfrm>
          <a:prstGeom prst="rect">
            <a:avLst/>
          </a:prstGeom>
        </p:spPr>
        <p:txBody>
          <a:bodyPr>
            <a:normAutofit fontScale="85000" lnSpcReduction="20000"/>
          </a:bodyPr>
          <a:lstStyle/>
          <a:p>
            <a:pPr marL="114300" indent="0">
              <a:lnSpc>
                <a:spcPct val="150000"/>
              </a:lnSpc>
              <a:buNone/>
            </a:pPr>
            <a:r>
              <a:rPr lang="en-US" dirty="0"/>
              <a:t>The everyday slights found in organizations that communicate systemic (de)valuing of a person because of the institutional role held by that person.   </a:t>
            </a:r>
          </a:p>
          <a:p>
            <a:pPr marL="114300" indent="0">
              <a:lnSpc>
                <a:spcPct val="150000"/>
              </a:lnSpc>
              <a:buNone/>
            </a:pPr>
            <a:r>
              <a:rPr lang="en-US" dirty="0"/>
              <a:t>    </a:t>
            </a:r>
          </a:p>
          <a:p>
            <a:pPr marL="114300" indent="0" algn="r">
              <a:buNone/>
            </a:pPr>
            <a:r>
              <a:rPr lang="en-US" sz="2000" dirty="0"/>
              <a:t>-- Young, Anderson, &amp; Stewart, 2014</a:t>
            </a:r>
          </a:p>
          <a:p>
            <a:endParaRPr lang="en-US" dirty="0"/>
          </a:p>
        </p:txBody>
      </p:sp>
    </p:spTree>
    <p:extLst>
      <p:ext uri="{BB962C8B-B14F-4D97-AF65-F5344CB8AC3E}">
        <p14:creationId xmlns:p14="http://schemas.microsoft.com/office/powerpoint/2010/main" val="2179175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562" y="473075"/>
            <a:ext cx="10972800" cy="639763"/>
          </a:xfrm>
          <a:prstGeom prst="rect">
            <a:avLst/>
          </a:prstGeom>
        </p:spPr>
        <p:txBody>
          <a:bodyPr/>
          <a:lstStyle/>
          <a:p>
            <a:r>
              <a:rPr lang="en-US" sz="2800" b="1" dirty="0">
                <a:solidFill>
                  <a:schemeClr val="bg1"/>
                </a:solidFill>
                <a:latin typeface="+mn-lt"/>
              </a:rPr>
              <a:t>Birth (“Generational”) Cohort Characteristics</a:t>
            </a:r>
          </a:p>
        </p:txBody>
      </p:sp>
      <p:graphicFrame>
        <p:nvGraphicFramePr>
          <p:cNvPr id="5" name="Content Placeholder 4"/>
          <p:cNvGraphicFramePr>
            <a:graphicFrameLocks noGrp="1"/>
          </p:cNvGraphicFramePr>
          <p:nvPr>
            <p:ph sz="half" idx="4294967295"/>
          </p:nvPr>
        </p:nvGraphicFramePr>
        <p:xfrm>
          <a:off x="528637" y="1428722"/>
          <a:ext cx="11134725" cy="4291149"/>
        </p:xfrm>
        <a:graphic>
          <a:graphicData uri="http://schemas.openxmlformats.org/drawingml/2006/table">
            <a:tbl>
              <a:tblPr firstRow="1" bandRow="1">
                <a:tableStyleId>{5C22544A-7EE6-4342-B048-85BDC9FD1C3A}</a:tableStyleId>
              </a:tblPr>
              <a:tblGrid>
                <a:gridCol w="1933575">
                  <a:extLst>
                    <a:ext uri="{9D8B030D-6E8A-4147-A177-3AD203B41FA5}">
                      <a16:colId xmlns:a16="http://schemas.microsoft.com/office/drawing/2014/main" val="20000"/>
                    </a:ext>
                  </a:extLst>
                </a:gridCol>
                <a:gridCol w="1724025">
                  <a:extLst>
                    <a:ext uri="{9D8B030D-6E8A-4147-A177-3AD203B41FA5}">
                      <a16:colId xmlns:a16="http://schemas.microsoft.com/office/drawing/2014/main" val="20001"/>
                    </a:ext>
                  </a:extLst>
                </a:gridCol>
                <a:gridCol w="1733550">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2036935">
                  <a:extLst>
                    <a:ext uri="{9D8B030D-6E8A-4147-A177-3AD203B41FA5}">
                      <a16:colId xmlns:a16="http://schemas.microsoft.com/office/drawing/2014/main" val="20004"/>
                    </a:ext>
                  </a:extLst>
                </a:gridCol>
                <a:gridCol w="1849265">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tc>
                <a:tc>
                  <a:txBody>
                    <a:bodyPr/>
                    <a:lstStyle/>
                    <a:p>
                      <a:r>
                        <a:rPr lang="en-US" sz="2400" b="1" dirty="0"/>
                        <a:t>1922 – 1945</a:t>
                      </a:r>
                    </a:p>
                  </a:txBody>
                  <a:tcPr/>
                </a:tc>
                <a:tc>
                  <a:txBody>
                    <a:bodyPr/>
                    <a:lstStyle/>
                    <a:p>
                      <a:r>
                        <a:rPr lang="en-US" sz="2400" b="1" dirty="0"/>
                        <a:t>1946 – 1964</a:t>
                      </a:r>
                    </a:p>
                  </a:txBody>
                  <a:tcPr/>
                </a:tc>
                <a:tc>
                  <a:txBody>
                    <a:bodyPr/>
                    <a:lstStyle/>
                    <a:p>
                      <a:r>
                        <a:rPr lang="en-US" sz="2400" b="1" dirty="0"/>
                        <a:t>1965 - 1980</a:t>
                      </a:r>
                    </a:p>
                  </a:txBody>
                  <a:tcPr/>
                </a:tc>
                <a:tc>
                  <a:txBody>
                    <a:bodyPr/>
                    <a:lstStyle/>
                    <a:p>
                      <a:r>
                        <a:rPr lang="en-US" sz="2400" b="1" dirty="0"/>
                        <a:t>1980</a:t>
                      </a:r>
                      <a:r>
                        <a:rPr lang="en-US" sz="2400" b="1" baseline="0" dirty="0"/>
                        <a:t> – 2000</a:t>
                      </a:r>
                      <a:endParaRPr lang="en-US" sz="2400" b="1" dirty="0"/>
                    </a:p>
                  </a:txBody>
                  <a:tcPr/>
                </a:tc>
                <a:tc>
                  <a:txBody>
                    <a:bodyPr/>
                    <a:lstStyle/>
                    <a:p>
                      <a:r>
                        <a:rPr lang="en-US" sz="2400" b="1" dirty="0"/>
                        <a:t>After 2000</a:t>
                      </a:r>
                    </a:p>
                  </a:txBody>
                  <a:tcPr/>
                </a:tc>
                <a:extLst>
                  <a:ext uri="{0D108BD9-81ED-4DB2-BD59-A6C34878D82A}">
                    <a16:rowId xmlns:a16="http://schemas.microsoft.com/office/drawing/2014/main" val="10001"/>
                  </a:ext>
                </a:extLst>
              </a:tr>
              <a:tr h="576943">
                <a:tc>
                  <a:txBody>
                    <a:bodyPr/>
                    <a:lstStyle/>
                    <a:p>
                      <a:r>
                        <a:rPr lang="en-US" b="1" dirty="0"/>
                        <a:t>1. Core values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576943">
                <a:tc>
                  <a:txBody>
                    <a:bodyPr/>
                    <a:lstStyle/>
                    <a:p>
                      <a:r>
                        <a:rPr lang="en-US" b="1" dirty="0"/>
                        <a:t>2. View of Work</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0003"/>
                  </a:ext>
                </a:extLst>
              </a:tr>
              <a:tr h="576943">
                <a:tc>
                  <a:txBody>
                    <a:bodyPr/>
                    <a:lstStyle/>
                    <a:p>
                      <a:r>
                        <a:rPr lang="en-US" b="1" dirty="0"/>
                        <a:t>3. Satisfaction comes from</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576943">
                <a:tc>
                  <a:txBody>
                    <a:bodyPr/>
                    <a:lstStyle/>
                    <a:p>
                      <a:r>
                        <a:rPr lang="en-US" b="1" dirty="0"/>
                        <a:t>4. Preferred Rewards</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0005"/>
                  </a:ext>
                </a:extLst>
              </a:tr>
              <a:tr h="576943">
                <a:tc>
                  <a:txBody>
                    <a:bodyPr/>
                    <a:lstStyle/>
                    <a:p>
                      <a:r>
                        <a:rPr lang="en-US" b="1" dirty="0"/>
                        <a:t>5. Communication Style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46047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232757" y="1297577"/>
          <a:ext cx="11268076" cy="2131423"/>
        </p:xfrm>
        <a:graphic>
          <a:graphicData uri="http://schemas.openxmlformats.org/drawingml/2006/table">
            <a:tbl>
              <a:tblPr firstRow="1" bandRow="1">
                <a:tableStyleId>{5C22544A-7EE6-4342-B048-85BDC9FD1C3A}</a:tableStyleId>
              </a:tblPr>
              <a:tblGrid>
                <a:gridCol w="1956732">
                  <a:extLst>
                    <a:ext uri="{9D8B030D-6E8A-4147-A177-3AD203B41FA5}">
                      <a16:colId xmlns:a16="http://schemas.microsoft.com/office/drawing/2014/main" val="20000"/>
                    </a:ext>
                  </a:extLst>
                </a:gridCol>
                <a:gridCol w="1744672">
                  <a:extLst>
                    <a:ext uri="{9D8B030D-6E8A-4147-A177-3AD203B41FA5}">
                      <a16:colId xmlns:a16="http://schemas.microsoft.com/office/drawing/2014/main" val="20001"/>
                    </a:ext>
                  </a:extLst>
                </a:gridCol>
                <a:gridCol w="1754311">
                  <a:extLst>
                    <a:ext uri="{9D8B030D-6E8A-4147-A177-3AD203B41FA5}">
                      <a16:colId xmlns:a16="http://schemas.microsoft.com/office/drawing/2014/main" val="20002"/>
                    </a:ext>
                  </a:extLst>
                </a:gridCol>
                <a:gridCol w="1879619">
                  <a:extLst>
                    <a:ext uri="{9D8B030D-6E8A-4147-A177-3AD203B41FA5}">
                      <a16:colId xmlns:a16="http://schemas.microsoft.com/office/drawing/2014/main" val="20003"/>
                    </a:ext>
                  </a:extLst>
                </a:gridCol>
                <a:gridCol w="2101318">
                  <a:extLst>
                    <a:ext uri="{9D8B030D-6E8A-4147-A177-3AD203B41FA5}">
                      <a16:colId xmlns:a16="http://schemas.microsoft.com/office/drawing/2014/main" val="20004"/>
                    </a:ext>
                  </a:extLst>
                </a:gridCol>
                <a:gridCol w="1831424">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lnB w="12700" cap="flat" cmpd="sng" algn="ctr">
                      <a:solidFill>
                        <a:schemeClr val="tx1"/>
                      </a:solidFill>
                      <a:prstDash val="solid"/>
                      <a:round/>
                      <a:headEnd type="none" w="med" len="med"/>
                      <a:tailEnd type="none" w="med" len="med"/>
                    </a:lnB>
                  </a:tcPr>
                </a:tc>
                <a:tc>
                  <a:txBody>
                    <a:bodyPr/>
                    <a:lstStyle/>
                    <a:p>
                      <a:r>
                        <a:rPr lang="en-US" sz="2400" b="1" dirty="0"/>
                        <a:t>1922 – 1945</a:t>
                      </a:r>
                    </a:p>
                  </a:txBody>
                  <a:tcPr>
                    <a:lnB w="12700" cap="flat" cmpd="sng" algn="ctr">
                      <a:solidFill>
                        <a:schemeClr val="tx1"/>
                      </a:solidFill>
                      <a:prstDash val="solid"/>
                      <a:round/>
                      <a:headEnd type="none" w="med" len="med"/>
                      <a:tailEnd type="none" w="med" len="med"/>
                    </a:lnB>
                  </a:tcPr>
                </a:tc>
                <a:tc>
                  <a:txBody>
                    <a:bodyPr/>
                    <a:lstStyle/>
                    <a:p>
                      <a:r>
                        <a:rPr lang="en-US" sz="2400" b="1" dirty="0"/>
                        <a:t>1946 – 1964</a:t>
                      </a:r>
                    </a:p>
                  </a:txBody>
                  <a:tcPr>
                    <a:lnB w="12700" cap="flat" cmpd="sng" algn="ctr">
                      <a:solidFill>
                        <a:schemeClr val="tx1"/>
                      </a:solidFill>
                      <a:prstDash val="solid"/>
                      <a:round/>
                      <a:headEnd type="none" w="med" len="med"/>
                      <a:tailEnd type="none" w="med" len="med"/>
                    </a:lnB>
                  </a:tcPr>
                </a:tc>
                <a:tc>
                  <a:txBody>
                    <a:bodyPr/>
                    <a:lstStyle/>
                    <a:p>
                      <a:r>
                        <a:rPr lang="en-US" sz="2400" b="1" dirty="0"/>
                        <a:t>1965 - 1980</a:t>
                      </a:r>
                    </a:p>
                  </a:txBody>
                  <a:tcPr>
                    <a:lnB w="12700" cap="flat" cmpd="sng" algn="ctr">
                      <a:solidFill>
                        <a:schemeClr val="tx1"/>
                      </a:solidFill>
                      <a:prstDash val="solid"/>
                      <a:round/>
                      <a:headEnd type="none" w="med" len="med"/>
                      <a:tailEnd type="none" w="med" len="med"/>
                    </a:lnB>
                  </a:tcPr>
                </a:tc>
                <a:tc>
                  <a:txBody>
                    <a:bodyPr/>
                    <a:lstStyle/>
                    <a:p>
                      <a:r>
                        <a:rPr lang="en-US" sz="2400" b="1" dirty="0"/>
                        <a:t>1980</a:t>
                      </a:r>
                      <a:r>
                        <a:rPr lang="en-US" sz="2400" b="1" baseline="0" dirty="0"/>
                        <a:t> – 2000</a:t>
                      </a:r>
                      <a:endParaRPr lang="en-US" sz="2400" b="1" dirty="0"/>
                    </a:p>
                  </a:txBody>
                  <a:tcPr>
                    <a:lnB w="12700" cap="flat" cmpd="sng" algn="ctr">
                      <a:solidFill>
                        <a:schemeClr val="tx1"/>
                      </a:solidFill>
                      <a:prstDash val="solid"/>
                      <a:round/>
                      <a:headEnd type="none" w="med" len="med"/>
                      <a:tailEnd type="none" w="med" len="med"/>
                    </a:lnB>
                  </a:tcPr>
                </a:tc>
                <a:tc>
                  <a:txBody>
                    <a:bodyPr/>
                    <a:lstStyle/>
                    <a:p>
                      <a:r>
                        <a:rPr lang="en-US" sz="2400" b="1" dirty="0"/>
                        <a:t>After 2000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943">
                <a:tc>
                  <a:txBody>
                    <a:bodyPr/>
                    <a:lstStyle/>
                    <a:p>
                      <a:r>
                        <a:rPr lang="en-US" b="1" dirty="0">
                          <a:ln>
                            <a:noFill/>
                          </a:ln>
                        </a:rPr>
                        <a:t>1. Core values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n>
                            <a:noFill/>
                          </a:ln>
                        </a:rPr>
                        <a:t>Respect, discipline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n>
                            <a:noFill/>
                          </a:ln>
                        </a:rPr>
                        <a:t>Optimism, involvement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n>
                            <a:noFill/>
                          </a:ln>
                        </a:rPr>
                        <a:t>Cynicism,</a:t>
                      </a:r>
                      <a:r>
                        <a:rPr lang="en-US" baseline="0" dirty="0">
                          <a:ln>
                            <a:noFill/>
                          </a:ln>
                        </a:rPr>
                        <a:t> informality</a:t>
                      </a:r>
                      <a:endParaRPr lang="en-US" dirty="0">
                        <a:ln>
                          <a:noFill/>
                        </a:ln>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n>
                            <a:noFill/>
                          </a:ln>
                        </a:rPr>
                        <a:t>Clarity, flexibility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n>
                            <a:noFill/>
                          </a:ln>
                        </a:rPr>
                        <a:t>Social, connectedness, stabililty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a:extLst>
              <a:ext uri="{FF2B5EF4-FFF2-40B4-BE49-F238E27FC236}">
                <a16:creationId xmlns:a16="http://schemas.microsoft.com/office/drawing/2014/main" id="{DF0FB36A-CEBC-4617-B09E-3F8B61B7C021}"/>
              </a:ext>
            </a:extLst>
          </p:cNvPr>
          <p:cNvSpPr/>
          <p:nvPr/>
        </p:nvSpPr>
        <p:spPr>
          <a:xfrm>
            <a:off x="5652655" y="1301261"/>
            <a:ext cx="1878676" cy="21277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3FB69B5-8033-40E9-B377-A2C409816E19}"/>
              </a:ext>
            </a:extLst>
          </p:cNvPr>
          <p:cNvSpPr txBox="1">
            <a:spLocks/>
          </p:cNvSpPr>
          <p:nvPr/>
        </p:nvSpPr>
        <p:spPr>
          <a:xfrm>
            <a:off x="690562" y="473075"/>
            <a:ext cx="10972800"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Birth (“Generational”) Cohort Characteristics</a:t>
            </a:r>
            <a:endParaRPr lang="en-US" sz="2800" b="1" dirty="0">
              <a:solidFill>
                <a:schemeClr val="bg1"/>
              </a:solidFill>
              <a:latin typeface="+mn-lt"/>
            </a:endParaRPr>
          </a:p>
        </p:txBody>
      </p:sp>
    </p:spTree>
    <p:extLst>
      <p:ext uri="{BB962C8B-B14F-4D97-AF65-F5344CB8AC3E}">
        <p14:creationId xmlns:p14="http://schemas.microsoft.com/office/powerpoint/2010/main" val="313486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ata 14">
            <a:extLst>
              <a:ext uri="{FF2B5EF4-FFF2-40B4-BE49-F238E27FC236}">
                <a16:creationId xmlns:a16="http://schemas.microsoft.com/office/drawing/2014/main" id="{EBD30DC0-7BB0-48B6-A2A8-89C9C3065DD3}"/>
              </a:ext>
            </a:extLst>
          </p:cNvPr>
          <p:cNvSpPr/>
          <p:nvPr/>
        </p:nvSpPr>
        <p:spPr>
          <a:xfrm>
            <a:off x="6827519" y="465139"/>
            <a:ext cx="4764405" cy="505649"/>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3968" y="480071"/>
            <a:ext cx="10972800" cy="1143000"/>
          </a:xfrm>
        </p:spPr>
        <p:txBody>
          <a:bodyPr/>
          <a:lstStyle/>
          <a:p>
            <a:r>
              <a:rPr lang="en-US" sz="2800" b="1" dirty="0">
                <a:solidFill>
                  <a:schemeClr val="bg1"/>
                </a:solidFill>
                <a:latin typeface="+mn-lt"/>
              </a:rPr>
              <a:t>Workplaces &amp; the Places, Ways We Work Continue to Evolve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3404" y="1132354"/>
            <a:ext cx="3410712" cy="312829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580" y="3706157"/>
            <a:ext cx="2383917" cy="178191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8895" b="6276"/>
          <a:stretch/>
        </p:blipFill>
        <p:spPr>
          <a:xfrm rot="10800000" flipV="1">
            <a:off x="2745391" y="5340313"/>
            <a:ext cx="2402188" cy="156107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3298" y="4195892"/>
            <a:ext cx="2383917" cy="1292183"/>
          </a:xfrm>
          <a:prstGeom prst="rect">
            <a:avLst/>
          </a:prstGeom>
        </p:spPr>
      </p:pic>
      <p:sp>
        <p:nvSpPr>
          <p:cNvPr id="8" name="Curved Left Arrow 7"/>
          <p:cNvSpPr/>
          <p:nvPr/>
        </p:nvSpPr>
        <p:spPr>
          <a:xfrm rot="21304977">
            <a:off x="8067671" y="1995823"/>
            <a:ext cx="1023018" cy="1789453"/>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urved Left Arrow 8"/>
          <p:cNvSpPr/>
          <p:nvPr/>
        </p:nvSpPr>
        <p:spPr>
          <a:xfrm rot="4178049">
            <a:off x="6023015" y="5011166"/>
            <a:ext cx="870118" cy="2141726"/>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Curved Left Arrow 9"/>
          <p:cNvSpPr/>
          <p:nvPr/>
        </p:nvSpPr>
        <p:spPr>
          <a:xfrm rot="9414585">
            <a:off x="339969" y="2049697"/>
            <a:ext cx="1091198" cy="2723463"/>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9200251" y="1132354"/>
            <a:ext cx="2709611" cy="1754326"/>
          </a:xfrm>
          <a:prstGeom prst="rect">
            <a:avLst/>
          </a:prstGeom>
          <a:noFill/>
          <a:ln w="28575">
            <a:solidFill>
              <a:schemeClr val="tx1"/>
            </a:solidFill>
          </a:ln>
        </p:spPr>
        <p:txBody>
          <a:bodyPr wrap="square" rtlCol="0">
            <a:spAutoFit/>
          </a:bodyPr>
          <a:lstStyle/>
          <a:p>
            <a:pPr marL="457200" indent="-457200">
              <a:buAutoNum type="arabicPeriod"/>
            </a:pPr>
            <a:r>
              <a:rPr lang="en-US" sz="2400" b="1" dirty="0">
                <a:solidFill>
                  <a:srgbClr val="C00000"/>
                </a:solidFill>
              </a:rPr>
              <a:t>The Classic Bureaucracy </a:t>
            </a:r>
          </a:p>
          <a:p>
            <a:pPr marL="465138"/>
            <a:r>
              <a:rPr lang="en-US" sz="2000" dirty="0"/>
              <a:t>Clear structure, work-life boundaries.</a:t>
            </a:r>
          </a:p>
        </p:txBody>
      </p:sp>
      <p:sp>
        <p:nvSpPr>
          <p:cNvPr id="12" name="TextBox 11"/>
          <p:cNvSpPr txBox="1"/>
          <p:nvPr/>
        </p:nvSpPr>
        <p:spPr>
          <a:xfrm>
            <a:off x="9259170" y="4590646"/>
            <a:ext cx="2821061" cy="1692771"/>
          </a:xfrm>
          <a:prstGeom prst="rect">
            <a:avLst/>
          </a:prstGeom>
          <a:noFill/>
          <a:ln w="28575">
            <a:solidFill>
              <a:schemeClr val="tx1"/>
            </a:solidFill>
          </a:ln>
        </p:spPr>
        <p:txBody>
          <a:bodyPr wrap="square" rtlCol="0">
            <a:spAutoFit/>
          </a:bodyPr>
          <a:lstStyle/>
          <a:p>
            <a:pPr marL="396875" indent="-396875"/>
            <a:r>
              <a:rPr lang="en-US" sz="2400" b="1" dirty="0">
                <a:solidFill>
                  <a:srgbClr val="C00000"/>
                </a:solidFill>
              </a:rPr>
              <a:t>2. Cultures &amp; Teams </a:t>
            </a:r>
            <a:r>
              <a:rPr lang="en-US" sz="2000" dirty="0"/>
              <a:t>Matrix-managed teams; tech begins to blur work-life boundaries.</a:t>
            </a:r>
          </a:p>
        </p:txBody>
      </p:sp>
      <p:sp>
        <p:nvSpPr>
          <p:cNvPr id="13" name="TextBox 12"/>
          <p:cNvSpPr txBox="1"/>
          <p:nvPr/>
        </p:nvSpPr>
        <p:spPr>
          <a:xfrm>
            <a:off x="111769" y="4798441"/>
            <a:ext cx="2904807" cy="1692771"/>
          </a:xfrm>
          <a:prstGeom prst="rect">
            <a:avLst/>
          </a:prstGeom>
          <a:noFill/>
          <a:ln w="28575">
            <a:solidFill>
              <a:schemeClr val="tx1"/>
            </a:solidFill>
          </a:ln>
        </p:spPr>
        <p:txBody>
          <a:bodyPr wrap="square" rtlCol="0">
            <a:spAutoFit/>
          </a:bodyPr>
          <a:lstStyle/>
          <a:p>
            <a:pPr marL="457200" indent="-457200"/>
            <a:r>
              <a:rPr lang="en-US" sz="2400" b="1" dirty="0">
                <a:solidFill>
                  <a:srgbClr val="C00000"/>
                </a:solidFill>
              </a:rPr>
              <a:t>3. The Gig Economy </a:t>
            </a:r>
            <a:r>
              <a:rPr lang="en-US" sz="2000" dirty="0"/>
              <a:t>Not all workers “employees;” technology-enabled “flexibility.”</a:t>
            </a:r>
          </a:p>
        </p:txBody>
      </p:sp>
      <p:sp>
        <p:nvSpPr>
          <p:cNvPr id="14" name="TextBox 13">
            <a:extLst>
              <a:ext uri="{FF2B5EF4-FFF2-40B4-BE49-F238E27FC236}">
                <a16:creationId xmlns:a16="http://schemas.microsoft.com/office/drawing/2014/main" id="{4969B36A-17DD-43EE-BB9C-3C40162DAA03}"/>
              </a:ext>
            </a:extLst>
          </p:cNvPr>
          <p:cNvSpPr txBox="1"/>
          <p:nvPr/>
        </p:nvSpPr>
        <p:spPr>
          <a:xfrm>
            <a:off x="895385" y="1356505"/>
            <a:ext cx="3734925" cy="2308324"/>
          </a:xfrm>
          <a:prstGeom prst="rect">
            <a:avLst/>
          </a:prstGeom>
          <a:noFill/>
          <a:ln w="28575">
            <a:solidFill>
              <a:schemeClr val="tx1"/>
            </a:solidFill>
          </a:ln>
        </p:spPr>
        <p:txBody>
          <a:bodyPr wrap="square" rtlCol="0">
            <a:spAutoFit/>
          </a:bodyPr>
          <a:lstStyle/>
          <a:p>
            <a:pPr marL="457200" indent="-457200"/>
            <a:r>
              <a:rPr lang="en-US" sz="2400" b="1" dirty="0">
                <a:solidFill>
                  <a:srgbClr val="C00000"/>
                </a:solidFill>
              </a:rPr>
              <a:t>4. The Pandemic Era.</a:t>
            </a:r>
          </a:p>
          <a:p>
            <a:pPr marL="341313"/>
            <a:r>
              <a:rPr lang="en-US" sz="2000" dirty="0"/>
              <a:t>Remote/Hybrid Work, Work-Life Challenges, Health &amp; Safety concerns. Boundaries blown away, new employee expectations... New approach to communication needed?</a:t>
            </a:r>
          </a:p>
        </p:txBody>
      </p:sp>
    </p:spTree>
    <p:extLst>
      <p:ext uri="{BB962C8B-B14F-4D97-AF65-F5344CB8AC3E}">
        <p14:creationId xmlns:p14="http://schemas.microsoft.com/office/powerpoint/2010/main" val="361429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332509" y="1172413"/>
          <a:ext cx="11268076" cy="2771503"/>
        </p:xfrm>
        <a:graphic>
          <a:graphicData uri="http://schemas.openxmlformats.org/drawingml/2006/table">
            <a:tbl>
              <a:tblPr firstRow="1" bandRow="1">
                <a:tableStyleId>{5C22544A-7EE6-4342-B048-85BDC9FD1C3A}</a:tableStyleId>
              </a:tblPr>
              <a:tblGrid>
                <a:gridCol w="1956732">
                  <a:extLst>
                    <a:ext uri="{9D8B030D-6E8A-4147-A177-3AD203B41FA5}">
                      <a16:colId xmlns:a16="http://schemas.microsoft.com/office/drawing/2014/main" val="20000"/>
                    </a:ext>
                  </a:extLst>
                </a:gridCol>
                <a:gridCol w="1744672">
                  <a:extLst>
                    <a:ext uri="{9D8B030D-6E8A-4147-A177-3AD203B41FA5}">
                      <a16:colId xmlns:a16="http://schemas.microsoft.com/office/drawing/2014/main" val="20001"/>
                    </a:ext>
                  </a:extLst>
                </a:gridCol>
                <a:gridCol w="1754311">
                  <a:extLst>
                    <a:ext uri="{9D8B030D-6E8A-4147-A177-3AD203B41FA5}">
                      <a16:colId xmlns:a16="http://schemas.microsoft.com/office/drawing/2014/main" val="20002"/>
                    </a:ext>
                  </a:extLst>
                </a:gridCol>
                <a:gridCol w="1879619">
                  <a:extLst>
                    <a:ext uri="{9D8B030D-6E8A-4147-A177-3AD203B41FA5}">
                      <a16:colId xmlns:a16="http://schemas.microsoft.com/office/drawing/2014/main" val="20003"/>
                    </a:ext>
                  </a:extLst>
                </a:gridCol>
                <a:gridCol w="2101318">
                  <a:extLst>
                    <a:ext uri="{9D8B030D-6E8A-4147-A177-3AD203B41FA5}">
                      <a16:colId xmlns:a16="http://schemas.microsoft.com/office/drawing/2014/main" val="20004"/>
                    </a:ext>
                  </a:extLst>
                </a:gridCol>
                <a:gridCol w="1831424">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tc>
                <a:tc>
                  <a:txBody>
                    <a:bodyPr/>
                    <a:lstStyle/>
                    <a:p>
                      <a:r>
                        <a:rPr lang="en-US" sz="2400" b="1" dirty="0"/>
                        <a:t>1922 – 1945</a:t>
                      </a:r>
                    </a:p>
                  </a:txBody>
                  <a:tcPr/>
                </a:tc>
                <a:tc>
                  <a:txBody>
                    <a:bodyPr/>
                    <a:lstStyle/>
                    <a:p>
                      <a:r>
                        <a:rPr lang="en-US" sz="2400" b="1" dirty="0"/>
                        <a:t>1946 – 1964</a:t>
                      </a:r>
                    </a:p>
                  </a:txBody>
                  <a:tcPr/>
                </a:tc>
                <a:tc>
                  <a:txBody>
                    <a:bodyPr/>
                    <a:lstStyle/>
                    <a:p>
                      <a:r>
                        <a:rPr lang="en-US" sz="2400" b="1" dirty="0"/>
                        <a:t>1965 - 1980</a:t>
                      </a:r>
                    </a:p>
                  </a:txBody>
                  <a:tcPr/>
                </a:tc>
                <a:tc>
                  <a:txBody>
                    <a:bodyPr/>
                    <a:lstStyle/>
                    <a:p>
                      <a:r>
                        <a:rPr lang="en-US" sz="2400" b="1" dirty="0"/>
                        <a:t>1980</a:t>
                      </a:r>
                      <a:r>
                        <a:rPr lang="en-US" sz="2400" b="1" baseline="0" dirty="0"/>
                        <a:t> – 2000</a:t>
                      </a:r>
                      <a:endParaRPr lang="en-US" sz="2400" b="1" dirty="0"/>
                    </a:p>
                  </a:txBody>
                  <a:tcPr/>
                </a:tc>
                <a:tc>
                  <a:txBody>
                    <a:bodyPr/>
                    <a:lstStyle/>
                    <a:p>
                      <a:r>
                        <a:rPr lang="en-US" sz="2400" b="1" dirty="0"/>
                        <a:t>After 2000</a:t>
                      </a:r>
                    </a:p>
                  </a:txBody>
                  <a:tcPr/>
                </a:tc>
                <a:extLst>
                  <a:ext uri="{0D108BD9-81ED-4DB2-BD59-A6C34878D82A}">
                    <a16:rowId xmlns:a16="http://schemas.microsoft.com/office/drawing/2014/main" val="10001"/>
                  </a:ext>
                </a:extLst>
              </a:tr>
              <a:tr h="576943">
                <a:tc>
                  <a:txBody>
                    <a:bodyPr/>
                    <a:lstStyle/>
                    <a:p>
                      <a:r>
                        <a:rPr lang="en-US" b="1" dirty="0"/>
                        <a:t>1. Core values</a:t>
                      </a:r>
                    </a:p>
                  </a:txBody>
                  <a:tcPr>
                    <a:lnB w="12700" cap="flat" cmpd="sng" algn="ctr">
                      <a:solidFill>
                        <a:schemeClr val="tx1"/>
                      </a:solidFill>
                      <a:prstDash val="solid"/>
                      <a:round/>
                      <a:headEnd type="none" w="med" len="med"/>
                      <a:tailEnd type="none" w="med" len="med"/>
                    </a:lnB>
                  </a:tcPr>
                </a:tc>
                <a:tc>
                  <a:txBody>
                    <a:bodyPr/>
                    <a:lstStyle/>
                    <a:p>
                      <a:r>
                        <a:rPr lang="en-US" dirty="0"/>
                        <a:t>Respect, discipline</a:t>
                      </a:r>
                    </a:p>
                  </a:txBody>
                  <a:tcPr>
                    <a:lnB w="12700" cap="flat" cmpd="sng" algn="ctr">
                      <a:solidFill>
                        <a:schemeClr val="tx1"/>
                      </a:solidFill>
                      <a:prstDash val="solid"/>
                      <a:round/>
                      <a:headEnd type="none" w="med" len="med"/>
                      <a:tailEnd type="none" w="med" len="med"/>
                    </a:lnB>
                  </a:tcPr>
                </a:tc>
                <a:tc>
                  <a:txBody>
                    <a:bodyPr/>
                    <a:lstStyle/>
                    <a:p>
                      <a:r>
                        <a:rPr lang="en-US" dirty="0"/>
                        <a:t>Optimism, involvement</a:t>
                      </a:r>
                    </a:p>
                  </a:txBody>
                  <a:tcPr>
                    <a:lnB w="12700" cap="flat" cmpd="sng" algn="ctr">
                      <a:solidFill>
                        <a:schemeClr val="tx1"/>
                      </a:solidFill>
                      <a:prstDash val="solid"/>
                      <a:round/>
                      <a:headEnd type="none" w="med" len="med"/>
                      <a:tailEnd type="none" w="med" len="med"/>
                    </a:lnB>
                  </a:tcPr>
                </a:tc>
                <a:tc>
                  <a:txBody>
                    <a:bodyPr/>
                    <a:lstStyle/>
                    <a:p>
                      <a:r>
                        <a:rPr lang="en-US" dirty="0"/>
                        <a:t>Cynicism,</a:t>
                      </a:r>
                      <a:r>
                        <a:rPr lang="en-US" baseline="0" dirty="0"/>
                        <a:t> informality</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a:t>Clarity, flexibility</a:t>
                      </a:r>
                    </a:p>
                  </a:txBody>
                  <a:tcPr>
                    <a:lnB w="12700" cap="flat" cmpd="sng" algn="ctr">
                      <a:solidFill>
                        <a:schemeClr val="tx1"/>
                      </a:solidFill>
                      <a:prstDash val="solid"/>
                      <a:round/>
                      <a:headEnd type="none" w="med" len="med"/>
                      <a:tailEnd type="none" w="med" len="med"/>
                    </a:lnB>
                  </a:tcPr>
                </a:tc>
                <a:tc>
                  <a:txBody>
                    <a:bodyPr/>
                    <a:lstStyle/>
                    <a:p>
                      <a:r>
                        <a:rPr lang="en-US" dirty="0"/>
                        <a:t>Social, connectedness, stabililty</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943">
                <a:tc>
                  <a:txBody>
                    <a:bodyPr/>
                    <a:lstStyle/>
                    <a:p>
                      <a:r>
                        <a:rPr lang="en-US" b="1" dirty="0"/>
                        <a:t>2. View of Work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An obligation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Self-fulfillment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Independence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 mechanism for success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Entrepreneurial,</a:t>
                      </a:r>
                      <a:r>
                        <a:rPr lang="en-US" b="1" baseline="0" dirty="0"/>
                        <a:t> open</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37871BE8-F0FF-492B-86B6-EE75A5B57B42}"/>
              </a:ext>
            </a:extLst>
          </p:cNvPr>
          <p:cNvSpPr/>
          <p:nvPr/>
        </p:nvSpPr>
        <p:spPr>
          <a:xfrm>
            <a:off x="5802284" y="1172413"/>
            <a:ext cx="1878676" cy="277150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00FE603-7C7C-41E7-A817-4991BDB9A470}"/>
              </a:ext>
            </a:extLst>
          </p:cNvPr>
          <p:cNvSpPr txBox="1">
            <a:spLocks/>
          </p:cNvSpPr>
          <p:nvPr/>
        </p:nvSpPr>
        <p:spPr>
          <a:xfrm>
            <a:off x="690562" y="473075"/>
            <a:ext cx="10972800"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Birth (“Generational”) Cohort Characteristics</a:t>
            </a:r>
            <a:endParaRPr lang="en-US" sz="2800" b="1" dirty="0">
              <a:solidFill>
                <a:schemeClr val="bg1"/>
              </a:solidFill>
              <a:latin typeface="+mn-lt"/>
            </a:endParaRPr>
          </a:p>
        </p:txBody>
      </p:sp>
    </p:spTree>
    <p:extLst>
      <p:ext uri="{BB962C8B-B14F-4D97-AF65-F5344CB8AC3E}">
        <p14:creationId xmlns:p14="http://schemas.microsoft.com/office/powerpoint/2010/main" val="589878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461962" y="1105911"/>
          <a:ext cx="11268076" cy="3685903"/>
        </p:xfrm>
        <a:graphic>
          <a:graphicData uri="http://schemas.openxmlformats.org/drawingml/2006/table">
            <a:tbl>
              <a:tblPr firstRow="1" bandRow="1">
                <a:tableStyleId>{5C22544A-7EE6-4342-B048-85BDC9FD1C3A}</a:tableStyleId>
              </a:tblPr>
              <a:tblGrid>
                <a:gridCol w="1956732">
                  <a:extLst>
                    <a:ext uri="{9D8B030D-6E8A-4147-A177-3AD203B41FA5}">
                      <a16:colId xmlns:a16="http://schemas.microsoft.com/office/drawing/2014/main" val="20000"/>
                    </a:ext>
                  </a:extLst>
                </a:gridCol>
                <a:gridCol w="1744672">
                  <a:extLst>
                    <a:ext uri="{9D8B030D-6E8A-4147-A177-3AD203B41FA5}">
                      <a16:colId xmlns:a16="http://schemas.microsoft.com/office/drawing/2014/main" val="20001"/>
                    </a:ext>
                  </a:extLst>
                </a:gridCol>
                <a:gridCol w="1754311">
                  <a:extLst>
                    <a:ext uri="{9D8B030D-6E8A-4147-A177-3AD203B41FA5}">
                      <a16:colId xmlns:a16="http://schemas.microsoft.com/office/drawing/2014/main" val="20002"/>
                    </a:ext>
                  </a:extLst>
                </a:gridCol>
                <a:gridCol w="1879619">
                  <a:extLst>
                    <a:ext uri="{9D8B030D-6E8A-4147-A177-3AD203B41FA5}">
                      <a16:colId xmlns:a16="http://schemas.microsoft.com/office/drawing/2014/main" val="20003"/>
                    </a:ext>
                  </a:extLst>
                </a:gridCol>
                <a:gridCol w="2101318">
                  <a:extLst>
                    <a:ext uri="{9D8B030D-6E8A-4147-A177-3AD203B41FA5}">
                      <a16:colId xmlns:a16="http://schemas.microsoft.com/office/drawing/2014/main" val="20004"/>
                    </a:ext>
                  </a:extLst>
                </a:gridCol>
                <a:gridCol w="1831424">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tc>
                <a:tc>
                  <a:txBody>
                    <a:bodyPr/>
                    <a:lstStyle/>
                    <a:p>
                      <a:r>
                        <a:rPr lang="en-US" sz="2400" b="1" dirty="0"/>
                        <a:t>1922 – 1945</a:t>
                      </a:r>
                    </a:p>
                  </a:txBody>
                  <a:tcPr/>
                </a:tc>
                <a:tc>
                  <a:txBody>
                    <a:bodyPr/>
                    <a:lstStyle/>
                    <a:p>
                      <a:r>
                        <a:rPr lang="en-US" sz="2400" b="1" dirty="0"/>
                        <a:t>1946 – 1964</a:t>
                      </a:r>
                    </a:p>
                  </a:txBody>
                  <a:tcPr/>
                </a:tc>
                <a:tc>
                  <a:txBody>
                    <a:bodyPr/>
                    <a:lstStyle/>
                    <a:p>
                      <a:r>
                        <a:rPr lang="en-US" sz="2400" b="1" dirty="0"/>
                        <a:t>1965 - 1980</a:t>
                      </a:r>
                    </a:p>
                  </a:txBody>
                  <a:tcPr/>
                </a:tc>
                <a:tc>
                  <a:txBody>
                    <a:bodyPr/>
                    <a:lstStyle/>
                    <a:p>
                      <a:r>
                        <a:rPr lang="en-US" sz="2400" b="1" dirty="0"/>
                        <a:t>1980</a:t>
                      </a:r>
                      <a:r>
                        <a:rPr lang="en-US" sz="2400" b="1" baseline="0" dirty="0"/>
                        <a:t> – 2000</a:t>
                      </a:r>
                      <a:endParaRPr lang="en-US" sz="2400" b="1" dirty="0"/>
                    </a:p>
                  </a:txBody>
                  <a:tcPr/>
                </a:tc>
                <a:tc>
                  <a:txBody>
                    <a:bodyPr/>
                    <a:lstStyle/>
                    <a:p>
                      <a:r>
                        <a:rPr lang="en-US" sz="2400" b="1" dirty="0"/>
                        <a:t>After 2000</a:t>
                      </a:r>
                    </a:p>
                  </a:txBody>
                  <a:tcPr/>
                </a:tc>
                <a:extLst>
                  <a:ext uri="{0D108BD9-81ED-4DB2-BD59-A6C34878D82A}">
                    <a16:rowId xmlns:a16="http://schemas.microsoft.com/office/drawing/2014/main" val="10001"/>
                  </a:ext>
                </a:extLst>
              </a:tr>
              <a:tr h="576943">
                <a:tc>
                  <a:txBody>
                    <a:bodyPr/>
                    <a:lstStyle/>
                    <a:p>
                      <a:r>
                        <a:rPr lang="en-US" b="1" dirty="0"/>
                        <a:t>1. Core values</a:t>
                      </a:r>
                    </a:p>
                  </a:txBody>
                  <a:tcPr/>
                </a:tc>
                <a:tc>
                  <a:txBody>
                    <a:bodyPr/>
                    <a:lstStyle/>
                    <a:p>
                      <a:r>
                        <a:rPr lang="en-US" dirty="0"/>
                        <a:t>Respect, discipline</a:t>
                      </a:r>
                    </a:p>
                  </a:txBody>
                  <a:tcPr/>
                </a:tc>
                <a:tc>
                  <a:txBody>
                    <a:bodyPr/>
                    <a:lstStyle/>
                    <a:p>
                      <a:r>
                        <a:rPr lang="en-US" dirty="0"/>
                        <a:t>Optimism, involvement</a:t>
                      </a:r>
                    </a:p>
                  </a:txBody>
                  <a:tcPr/>
                </a:tc>
                <a:tc>
                  <a:txBody>
                    <a:bodyPr/>
                    <a:lstStyle/>
                    <a:p>
                      <a:r>
                        <a:rPr lang="en-US" dirty="0"/>
                        <a:t>Cynicism,</a:t>
                      </a:r>
                      <a:r>
                        <a:rPr lang="en-US" baseline="0" dirty="0"/>
                        <a:t> informality</a:t>
                      </a:r>
                      <a:endParaRPr lang="en-US" dirty="0"/>
                    </a:p>
                  </a:txBody>
                  <a:tcPr/>
                </a:tc>
                <a:tc>
                  <a:txBody>
                    <a:bodyPr/>
                    <a:lstStyle/>
                    <a:p>
                      <a:r>
                        <a:rPr lang="en-US" dirty="0"/>
                        <a:t>Clarity, flexibility</a:t>
                      </a:r>
                    </a:p>
                  </a:txBody>
                  <a:tcPr/>
                </a:tc>
                <a:tc>
                  <a:txBody>
                    <a:bodyPr/>
                    <a:lstStyle/>
                    <a:p>
                      <a:r>
                        <a:rPr lang="en-US" dirty="0"/>
                        <a:t>Social, connectedness, stabililty</a:t>
                      </a:r>
                    </a:p>
                  </a:txBody>
                  <a:tcPr/>
                </a:tc>
                <a:extLst>
                  <a:ext uri="{0D108BD9-81ED-4DB2-BD59-A6C34878D82A}">
                    <a16:rowId xmlns:a16="http://schemas.microsoft.com/office/drawing/2014/main" val="10002"/>
                  </a:ext>
                </a:extLst>
              </a:tr>
              <a:tr h="576943">
                <a:tc>
                  <a:txBody>
                    <a:bodyPr/>
                    <a:lstStyle/>
                    <a:p>
                      <a:r>
                        <a:rPr lang="en-US" b="1" dirty="0"/>
                        <a:t>2. View of Work</a:t>
                      </a:r>
                    </a:p>
                  </a:txBody>
                  <a:tcPr>
                    <a:lnB w="12700" cap="flat" cmpd="sng" algn="ctr">
                      <a:solidFill>
                        <a:schemeClr val="tx1"/>
                      </a:solidFill>
                      <a:prstDash val="solid"/>
                      <a:round/>
                      <a:headEnd type="none" w="med" len="med"/>
                      <a:tailEnd type="none" w="med" len="med"/>
                    </a:lnB>
                  </a:tcPr>
                </a:tc>
                <a:tc>
                  <a:txBody>
                    <a:bodyPr/>
                    <a:lstStyle/>
                    <a:p>
                      <a:r>
                        <a:rPr lang="en-US" b="1" dirty="0"/>
                        <a:t>An obligation</a:t>
                      </a:r>
                    </a:p>
                  </a:txBody>
                  <a:tcPr>
                    <a:lnB w="12700" cap="flat" cmpd="sng" algn="ctr">
                      <a:solidFill>
                        <a:schemeClr val="tx1"/>
                      </a:solidFill>
                      <a:prstDash val="solid"/>
                      <a:round/>
                      <a:headEnd type="none" w="med" len="med"/>
                      <a:tailEnd type="none" w="med" len="med"/>
                    </a:lnB>
                  </a:tcPr>
                </a:tc>
                <a:tc>
                  <a:txBody>
                    <a:bodyPr/>
                    <a:lstStyle/>
                    <a:p>
                      <a:r>
                        <a:rPr lang="en-US" b="1" dirty="0"/>
                        <a:t>Self-fulfillment</a:t>
                      </a:r>
                    </a:p>
                  </a:txBody>
                  <a:tcPr>
                    <a:lnB w="12700" cap="flat" cmpd="sng" algn="ctr">
                      <a:solidFill>
                        <a:schemeClr val="tx1"/>
                      </a:solidFill>
                      <a:prstDash val="solid"/>
                      <a:round/>
                      <a:headEnd type="none" w="med" len="med"/>
                      <a:tailEnd type="none" w="med" len="med"/>
                    </a:lnB>
                  </a:tcPr>
                </a:tc>
                <a:tc>
                  <a:txBody>
                    <a:bodyPr/>
                    <a:lstStyle/>
                    <a:p>
                      <a:r>
                        <a:rPr lang="en-US" b="1" dirty="0"/>
                        <a:t>Independence</a:t>
                      </a:r>
                    </a:p>
                  </a:txBody>
                  <a:tcPr>
                    <a:lnB w="12700" cap="flat" cmpd="sng" algn="ctr">
                      <a:solidFill>
                        <a:schemeClr val="tx1"/>
                      </a:solidFill>
                      <a:prstDash val="solid"/>
                      <a:round/>
                      <a:headEnd type="none" w="med" len="med"/>
                      <a:tailEnd type="none" w="med" len="med"/>
                    </a:lnB>
                  </a:tcPr>
                </a:tc>
                <a:tc>
                  <a:txBody>
                    <a:bodyPr/>
                    <a:lstStyle/>
                    <a:p>
                      <a:r>
                        <a:rPr lang="en-US" b="1" dirty="0"/>
                        <a:t>A mechanism for success</a:t>
                      </a:r>
                    </a:p>
                  </a:txBody>
                  <a:tcPr>
                    <a:lnB w="12700" cap="flat" cmpd="sng" algn="ctr">
                      <a:solidFill>
                        <a:schemeClr val="tx1"/>
                      </a:solidFill>
                      <a:prstDash val="solid"/>
                      <a:round/>
                      <a:headEnd type="none" w="med" len="med"/>
                      <a:tailEnd type="none" w="med" len="med"/>
                    </a:lnB>
                  </a:tcPr>
                </a:tc>
                <a:tc>
                  <a:txBody>
                    <a:bodyPr/>
                    <a:lstStyle/>
                    <a:p>
                      <a:r>
                        <a:rPr lang="en-US" b="1" dirty="0"/>
                        <a:t>Entrepreneurial,</a:t>
                      </a:r>
                      <a:r>
                        <a:rPr lang="en-US" b="1" baseline="0" dirty="0"/>
                        <a:t> open</a:t>
                      </a:r>
                      <a:endParaRPr lang="en-US" b="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943">
                <a:tc>
                  <a:txBody>
                    <a:bodyPr/>
                    <a:lstStyle/>
                    <a:p>
                      <a:r>
                        <a:rPr lang="en-US" b="1" dirty="0"/>
                        <a:t>3. Satisfaction comes from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 job well done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Making a difference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Changing</a:t>
                      </a:r>
                      <a:r>
                        <a:rPr lang="en-US" baseline="0" dirty="0"/>
                        <a:t> the rules</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Lots of recognition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Opportunity</a:t>
                      </a:r>
                      <a:r>
                        <a:rPr lang="en-US" baseline="0" dirty="0"/>
                        <a:t> to learn, grow, influence</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6EFCD3DF-57FD-4A27-8A28-BC975B5A6692}"/>
              </a:ext>
            </a:extLst>
          </p:cNvPr>
          <p:cNvSpPr/>
          <p:nvPr/>
        </p:nvSpPr>
        <p:spPr>
          <a:xfrm>
            <a:off x="5918662" y="1105911"/>
            <a:ext cx="1878676" cy="368590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BF30634-23FB-4BE3-AFCF-4EBF98BDF2F2}"/>
              </a:ext>
            </a:extLst>
          </p:cNvPr>
          <p:cNvSpPr txBox="1">
            <a:spLocks/>
          </p:cNvSpPr>
          <p:nvPr/>
        </p:nvSpPr>
        <p:spPr>
          <a:xfrm>
            <a:off x="690562" y="473075"/>
            <a:ext cx="10972800"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Birth (“Generational”) Cohort Characteristics</a:t>
            </a:r>
            <a:endParaRPr lang="en-US" sz="2800" b="1" dirty="0">
              <a:solidFill>
                <a:schemeClr val="bg1"/>
              </a:solidFill>
              <a:latin typeface="+mn-lt"/>
            </a:endParaRPr>
          </a:p>
        </p:txBody>
      </p:sp>
    </p:spTree>
    <p:extLst>
      <p:ext uri="{BB962C8B-B14F-4D97-AF65-F5344CB8AC3E}">
        <p14:creationId xmlns:p14="http://schemas.microsoft.com/office/powerpoint/2010/main" val="107231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461962" y="1039409"/>
          <a:ext cx="11268076" cy="5148943"/>
        </p:xfrm>
        <a:graphic>
          <a:graphicData uri="http://schemas.openxmlformats.org/drawingml/2006/table">
            <a:tbl>
              <a:tblPr firstRow="1" bandRow="1">
                <a:tableStyleId>{5C22544A-7EE6-4342-B048-85BDC9FD1C3A}</a:tableStyleId>
              </a:tblPr>
              <a:tblGrid>
                <a:gridCol w="1956732">
                  <a:extLst>
                    <a:ext uri="{9D8B030D-6E8A-4147-A177-3AD203B41FA5}">
                      <a16:colId xmlns:a16="http://schemas.microsoft.com/office/drawing/2014/main" val="20000"/>
                    </a:ext>
                  </a:extLst>
                </a:gridCol>
                <a:gridCol w="1744672">
                  <a:extLst>
                    <a:ext uri="{9D8B030D-6E8A-4147-A177-3AD203B41FA5}">
                      <a16:colId xmlns:a16="http://schemas.microsoft.com/office/drawing/2014/main" val="20001"/>
                    </a:ext>
                  </a:extLst>
                </a:gridCol>
                <a:gridCol w="1754311">
                  <a:extLst>
                    <a:ext uri="{9D8B030D-6E8A-4147-A177-3AD203B41FA5}">
                      <a16:colId xmlns:a16="http://schemas.microsoft.com/office/drawing/2014/main" val="20002"/>
                    </a:ext>
                  </a:extLst>
                </a:gridCol>
                <a:gridCol w="1879619">
                  <a:extLst>
                    <a:ext uri="{9D8B030D-6E8A-4147-A177-3AD203B41FA5}">
                      <a16:colId xmlns:a16="http://schemas.microsoft.com/office/drawing/2014/main" val="20003"/>
                    </a:ext>
                  </a:extLst>
                </a:gridCol>
                <a:gridCol w="2101318">
                  <a:extLst>
                    <a:ext uri="{9D8B030D-6E8A-4147-A177-3AD203B41FA5}">
                      <a16:colId xmlns:a16="http://schemas.microsoft.com/office/drawing/2014/main" val="20004"/>
                    </a:ext>
                  </a:extLst>
                </a:gridCol>
                <a:gridCol w="1831424">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tc>
                <a:tc>
                  <a:txBody>
                    <a:bodyPr/>
                    <a:lstStyle/>
                    <a:p>
                      <a:r>
                        <a:rPr lang="en-US" sz="2400" b="1" dirty="0"/>
                        <a:t>1922 – 1945</a:t>
                      </a:r>
                    </a:p>
                  </a:txBody>
                  <a:tcPr/>
                </a:tc>
                <a:tc>
                  <a:txBody>
                    <a:bodyPr/>
                    <a:lstStyle/>
                    <a:p>
                      <a:r>
                        <a:rPr lang="en-US" sz="2400" b="1" dirty="0"/>
                        <a:t>1946 – 1964</a:t>
                      </a:r>
                    </a:p>
                  </a:txBody>
                  <a:tcPr/>
                </a:tc>
                <a:tc>
                  <a:txBody>
                    <a:bodyPr/>
                    <a:lstStyle/>
                    <a:p>
                      <a:r>
                        <a:rPr lang="en-US" sz="2400" b="1" dirty="0"/>
                        <a:t>1965 - 1980</a:t>
                      </a:r>
                    </a:p>
                  </a:txBody>
                  <a:tcPr/>
                </a:tc>
                <a:tc>
                  <a:txBody>
                    <a:bodyPr/>
                    <a:lstStyle/>
                    <a:p>
                      <a:r>
                        <a:rPr lang="en-US" sz="2400" b="1" dirty="0"/>
                        <a:t>1980</a:t>
                      </a:r>
                      <a:r>
                        <a:rPr lang="en-US" sz="2400" b="1" baseline="0" dirty="0"/>
                        <a:t> – 2000</a:t>
                      </a:r>
                      <a:endParaRPr lang="en-US" sz="2400" b="1" dirty="0"/>
                    </a:p>
                  </a:txBody>
                  <a:tcPr/>
                </a:tc>
                <a:tc>
                  <a:txBody>
                    <a:bodyPr/>
                    <a:lstStyle/>
                    <a:p>
                      <a:r>
                        <a:rPr lang="en-US" sz="2400" b="1" dirty="0"/>
                        <a:t>After 2000</a:t>
                      </a:r>
                    </a:p>
                  </a:txBody>
                  <a:tcPr/>
                </a:tc>
                <a:extLst>
                  <a:ext uri="{0D108BD9-81ED-4DB2-BD59-A6C34878D82A}">
                    <a16:rowId xmlns:a16="http://schemas.microsoft.com/office/drawing/2014/main" val="10001"/>
                  </a:ext>
                </a:extLst>
              </a:tr>
              <a:tr h="576943">
                <a:tc>
                  <a:txBody>
                    <a:bodyPr/>
                    <a:lstStyle/>
                    <a:p>
                      <a:r>
                        <a:rPr lang="en-US" b="1" dirty="0"/>
                        <a:t>1. Core values</a:t>
                      </a:r>
                    </a:p>
                  </a:txBody>
                  <a:tcPr/>
                </a:tc>
                <a:tc>
                  <a:txBody>
                    <a:bodyPr/>
                    <a:lstStyle/>
                    <a:p>
                      <a:r>
                        <a:rPr lang="en-US" dirty="0"/>
                        <a:t>Respect, discipline</a:t>
                      </a:r>
                    </a:p>
                  </a:txBody>
                  <a:tcPr/>
                </a:tc>
                <a:tc>
                  <a:txBody>
                    <a:bodyPr/>
                    <a:lstStyle/>
                    <a:p>
                      <a:r>
                        <a:rPr lang="en-US" dirty="0"/>
                        <a:t>Optimism, involvement</a:t>
                      </a:r>
                    </a:p>
                  </a:txBody>
                  <a:tcPr/>
                </a:tc>
                <a:tc>
                  <a:txBody>
                    <a:bodyPr/>
                    <a:lstStyle/>
                    <a:p>
                      <a:r>
                        <a:rPr lang="en-US" dirty="0"/>
                        <a:t>Cynicism,</a:t>
                      </a:r>
                      <a:r>
                        <a:rPr lang="en-US" baseline="0" dirty="0"/>
                        <a:t> informality</a:t>
                      </a:r>
                      <a:endParaRPr lang="en-US" dirty="0"/>
                    </a:p>
                  </a:txBody>
                  <a:tcPr/>
                </a:tc>
                <a:tc>
                  <a:txBody>
                    <a:bodyPr/>
                    <a:lstStyle/>
                    <a:p>
                      <a:r>
                        <a:rPr lang="en-US" dirty="0"/>
                        <a:t>Clarity, flexibility</a:t>
                      </a:r>
                    </a:p>
                  </a:txBody>
                  <a:tcPr/>
                </a:tc>
                <a:tc>
                  <a:txBody>
                    <a:bodyPr/>
                    <a:lstStyle/>
                    <a:p>
                      <a:r>
                        <a:rPr lang="en-US" dirty="0"/>
                        <a:t>Social, connectedness, stabililty</a:t>
                      </a:r>
                    </a:p>
                  </a:txBody>
                  <a:tcPr/>
                </a:tc>
                <a:extLst>
                  <a:ext uri="{0D108BD9-81ED-4DB2-BD59-A6C34878D82A}">
                    <a16:rowId xmlns:a16="http://schemas.microsoft.com/office/drawing/2014/main" val="10002"/>
                  </a:ext>
                </a:extLst>
              </a:tr>
              <a:tr h="576943">
                <a:tc>
                  <a:txBody>
                    <a:bodyPr/>
                    <a:lstStyle/>
                    <a:p>
                      <a:r>
                        <a:rPr lang="en-US" b="1" dirty="0"/>
                        <a:t>2. View of Work</a:t>
                      </a:r>
                    </a:p>
                  </a:txBody>
                  <a:tcPr/>
                </a:tc>
                <a:tc>
                  <a:txBody>
                    <a:bodyPr/>
                    <a:lstStyle/>
                    <a:p>
                      <a:r>
                        <a:rPr lang="en-US" b="1" dirty="0"/>
                        <a:t>An obligation</a:t>
                      </a:r>
                    </a:p>
                  </a:txBody>
                  <a:tcPr/>
                </a:tc>
                <a:tc>
                  <a:txBody>
                    <a:bodyPr/>
                    <a:lstStyle/>
                    <a:p>
                      <a:r>
                        <a:rPr lang="en-US" b="1" dirty="0"/>
                        <a:t>Self-fulfillment</a:t>
                      </a:r>
                    </a:p>
                  </a:txBody>
                  <a:tcPr/>
                </a:tc>
                <a:tc>
                  <a:txBody>
                    <a:bodyPr/>
                    <a:lstStyle/>
                    <a:p>
                      <a:r>
                        <a:rPr lang="en-US" b="1" dirty="0"/>
                        <a:t>Independence</a:t>
                      </a:r>
                    </a:p>
                  </a:txBody>
                  <a:tcPr/>
                </a:tc>
                <a:tc>
                  <a:txBody>
                    <a:bodyPr/>
                    <a:lstStyle/>
                    <a:p>
                      <a:r>
                        <a:rPr lang="en-US" b="1" dirty="0"/>
                        <a:t>A mechanism for success</a:t>
                      </a:r>
                    </a:p>
                  </a:txBody>
                  <a:tcPr/>
                </a:tc>
                <a:tc>
                  <a:txBody>
                    <a:bodyPr/>
                    <a:lstStyle/>
                    <a:p>
                      <a:r>
                        <a:rPr lang="en-US" b="1" dirty="0"/>
                        <a:t>Entrepreneurial,</a:t>
                      </a:r>
                      <a:r>
                        <a:rPr lang="en-US" b="1" baseline="0" dirty="0"/>
                        <a:t> open</a:t>
                      </a:r>
                      <a:endParaRPr lang="en-US" b="1" dirty="0"/>
                    </a:p>
                  </a:txBody>
                  <a:tcPr/>
                </a:tc>
                <a:extLst>
                  <a:ext uri="{0D108BD9-81ED-4DB2-BD59-A6C34878D82A}">
                    <a16:rowId xmlns:a16="http://schemas.microsoft.com/office/drawing/2014/main" val="10003"/>
                  </a:ext>
                </a:extLst>
              </a:tr>
              <a:tr h="576943">
                <a:tc>
                  <a:txBody>
                    <a:bodyPr/>
                    <a:lstStyle/>
                    <a:p>
                      <a:r>
                        <a:rPr lang="en-US" b="1" dirty="0"/>
                        <a:t>3. Satisfaction comes from</a:t>
                      </a:r>
                    </a:p>
                  </a:txBody>
                  <a:tcPr>
                    <a:lnB w="12700" cap="flat" cmpd="sng" algn="ctr">
                      <a:solidFill>
                        <a:schemeClr val="tx1"/>
                      </a:solidFill>
                      <a:prstDash val="solid"/>
                      <a:round/>
                      <a:headEnd type="none" w="med" len="med"/>
                      <a:tailEnd type="none" w="med" len="med"/>
                    </a:lnB>
                  </a:tcPr>
                </a:tc>
                <a:tc>
                  <a:txBody>
                    <a:bodyPr/>
                    <a:lstStyle/>
                    <a:p>
                      <a:r>
                        <a:rPr lang="en-US" dirty="0"/>
                        <a:t>A job well done</a:t>
                      </a:r>
                    </a:p>
                  </a:txBody>
                  <a:tcPr>
                    <a:lnB w="12700" cap="flat" cmpd="sng" algn="ctr">
                      <a:solidFill>
                        <a:schemeClr val="tx1"/>
                      </a:solidFill>
                      <a:prstDash val="solid"/>
                      <a:round/>
                      <a:headEnd type="none" w="med" len="med"/>
                      <a:tailEnd type="none" w="med" len="med"/>
                    </a:lnB>
                  </a:tcPr>
                </a:tc>
                <a:tc>
                  <a:txBody>
                    <a:bodyPr/>
                    <a:lstStyle/>
                    <a:p>
                      <a:r>
                        <a:rPr lang="en-US" dirty="0"/>
                        <a:t>Making a difference</a:t>
                      </a:r>
                    </a:p>
                  </a:txBody>
                  <a:tcPr>
                    <a:lnB w="12700" cap="flat" cmpd="sng" algn="ctr">
                      <a:solidFill>
                        <a:schemeClr val="tx1"/>
                      </a:solidFill>
                      <a:prstDash val="solid"/>
                      <a:round/>
                      <a:headEnd type="none" w="med" len="med"/>
                      <a:tailEnd type="none" w="med" len="med"/>
                    </a:lnB>
                  </a:tcPr>
                </a:tc>
                <a:tc>
                  <a:txBody>
                    <a:bodyPr/>
                    <a:lstStyle/>
                    <a:p>
                      <a:r>
                        <a:rPr lang="en-US" dirty="0"/>
                        <a:t>Changing</a:t>
                      </a:r>
                      <a:r>
                        <a:rPr lang="en-US" baseline="0" dirty="0"/>
                        <a:t> the rules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a:t>Recognition</a:t>
                      </a:r>
                    </a:p>
                  </a:txBody>
                  <a:tcPr>
                    <a:lnB w="12700" cap="flat" cmpd="sng" algn="ctr">
                      <a:solidFill>
                        <a:schemeClr val="tx1"/>
                      </a:solidFill>
                      <a:prstDash val="solid"/>
                      <a:round/>
                      <a:headEnd type="none" w="med" len="med"/>
                      <a:tailEnd type="none" w="med" len="med"/>
                    </a:lnB>
                  </a:tcPr>
                </a:tc>
                <a:tc>
                  <a:txBody>
                    <a:bodyPr/>
                    <a:lstStyle/>
                    <a:p>
                      <a:r>
                        <a:rPr lang="en-US" dirty="0"/>
                        <a:t>Opportunity</a:t>
                      </a:r>
                      <a:r>
                        <a:rPr lang="en-US" baseline="0" dirty="0"/>
                        <a:t> to learn, grow, influence</a:t>
                      </a:r>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6943">
                <a:tc>
                  <a:txBody>
                    <a:bodyPr/>
                    <a:lstStyle/>
                    <a:p>
                      <a:r>
                        <a:rPr lang="en-US" b="1" dirty="0"/>
                        <a:t>4. Preferred Rewards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Delayed and intrinsic</a:t>
                      </a:r>
                      <a:r>
                        <a:rPr lang="en-US" b="1" baseline="0" dirty="0"/>
                        <a:t> (did their duty, private praise)</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Primarily intrinsic (feeling good</a:t>
                      </a:r>
                      <a:r>
                        <a:rPr lang="en-US" b="1" baseline="0" dirty="0"/>
                        <a:t> about self)</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Extrinsic</a:t>
                      </a:r>
                      <a:r>
                        <a:rPr lang="en-US" b="1" baseline="0" dirty="0"/>
                        <a:t> (recognition through time, money, and freedom)</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Very extrinsic (recognition</a:t>
                      </a:r>
                      <a:r>
                        <a:rPr lang="en-US" b="1" baseline="0" dirty="0"/>
                        <a:t> through immediate praise, opportunity, status)</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Extrinsic (but also</a:t>
                      </a:r>
                      <a:r>
                        <a:rPr lang="en-US" b="1" baseline="0" dirty="0"/>
                        <a:t> appreciate opportunity for meaningful work</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Rectangle 3">
            <a:extLst>
              <a:ext uri="{FF2B5EF4-FFF2-40B4-BE49-F238E27FC236}">
                <a16:creationId xmlns:a16="http://schemas.microsoft.com/office/drawing/2014/main" id="{5917A683-0152-4F9F-8265-D60C57F47288}"/>
              </a:ext>
            </a:extLst>
          </p:cNvPr>
          <p:cNvSpPr/>
          <p:nvPr/>
        </p:nvSpPr>
        <p:spPr>
          <a:xfrm>
            <a:off x="5935288" y="1039409"/>
            <a:ext cx="1878676" cy="51489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76241EAA-1BCB-42F9-AC9F-CB993F6B2C33}"/>
              </a:ext>
            </a:extLst>
          </p:cNvPr>
          <p:cNvSpPr txBox="1">
            <a:spLocks/>
          </p:cNvSpPr>
          <p:nvPr/>
        </p:nvSpPr>
        <p:spPr>
          <a:xfrm>
            <a:off x="690562" y="473075"/>
            <a:ext cx="10972800"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Birth (“Generational”) Cohort Characteristics</a:t>
            </a:r>
            <a:endParaRPr lang="en-US" sz="2800" b="1" dirty="0">
              <a:solidFill>
                <a:schemeClr val="bg1"/>
              </a:solidFill>
              <a:latin typeface="+mn-lt"/>
            </a:endParaRPr>
          </a:p>
        </p:txBody>
      </p:sp>
    </p:spTree>
    <p:extLst>
      <p:ext uri="{BB962C8B-B14F-4D97-AF65-F5344CB8AC3E}">
        <p14:creationId xmlns:p14="http://schemas.microsoft.com/office/powerpoint/2010/main" val="3194741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461962" y="274638"/>
          <a:ext cx="11268076" cy="6337663"/>
        </p:xfrm>
        <a:graphic>
          <a:graphicData uri="http://schemas.openxmlformats.org/drawingml/2006/table">
            <a:tbl>
              <a:tblPr firstRow="1" bandRow="1">
                <a:tableStyleId>{5C22544A-7EE6-4342-B048-85BDC9FD1C3A}</a:tableStyleId>
              </a:tblPr>
              <a:tblGrid>
                <a:gridCol w="1956732">
                  <a:extLst>
                    <a:ext uri="{9D8B030D-6E8A-4147-A177-3AD203B41FA5}">
                      <a16:colId xmlns:a16="http://schemas.microsoft.com/office/drawing/2014/main" val="20000"/>
                    </a:ext>
                  </a:extLst>
                </a:gridCol>
                <a:gridCol w="1744672">
                  <a:extLst>
                    <a:ext uri="{9D8B030D-6E8A-4147-A177-3AD203B41FA5}">
                      <a16:colId xmlns:a16="http://schemas.microsoft.com/office/drawing/2014/main" val="20001"/>
                    </a:ext>
                  </a:extLst>
                </a:gridCol>
                <a:gridCol w="1754311">
                  <a:extLst>
                    <a:ext uri="{9D8B030D-6E8A-4147-A177-3AD203B41FA5}">
                      <a16:colId xmlns:a16="http://schemas.microsoft.com/office/drawing/2014/main" val="20002"/>
                    </a:ext>
                  </a:extLst>
                </a:gridCol>
                <a:gridCol w="1879619">
                  <a:extLst>
                    <a:ext uri="{9D8B030D-6E8A-4147-A177-3AD203B41FA5}">
                      <a16:colId xmlns:a16="http://schemas.microsoft.com/office/drawing/2014/main" val="20003"/>
                    </a:ext>
                  </a:extLst>
                </a:gridCol>
                <a:gridCol w="2101318">
                  <a:extLst>
                    <a:ext uri="{9D8B030D-6E8A-4147-A177-3AD203B41FA5}">
                      <a16:colId xmlns:a16="http://schemas.microsoft.com/office/drawing/2014/main" val="20004"/>
                    </a:ext>
                  </a:extLst>
                </a:gridCol>
                <a:gridCol w="1831424">
                  <a:extLst>
                    <a:ext uri="{9D8B030D-6E8A-4147-A177-3AD203B41FA5}">
                      <a16:colId xmlns:a16="http://schemas.microsoft.com/office/drawing/2014/main" val="20005"/>
                    </a:ext>
                  </a:extLst>
                </a:gridCol>
              </a:tblGrid>
              <a:tr h="576943">
                <a:tc>
                  <a:txBody>
                    <a:bodyPr/>
                    <a:lstStyle/>
                    <a:p>
                      <a:endParaRPr lang="en-US" dirty="0"/>
                    </a:p>
                  </a:txBody>
                  <a:tcPr/>
                </a:tc>
                <a:tc>
                  <a:txBody>
                    <a:bodyPr/>
                    <a:lstStyle/>
                    <a:p>
                      <a:r>
                        <a:rPr lang="en-US" dirty="0"/>
                        <a:t>Traditionalists / Veterans</a:t>
                      </a:r>
                    </a:p>
                  </a:txBody>
                  <a:tcPr/>
                </a:tc>
                <a:tc>
                  <a:txBody>
                    <a:bodyPr/>
                    <a:lstStyle/>
                    <a:p>
                      <a:r>
                        <a:rPr lang="en-US" dirty="0"/>
                        <a:t>Baby </a:t>
                      </a:r>
                    </a:p>
                    <a:p>
                      <a:r>
                        <a:rPr lang="en-US" dirty="0"/>
                        <a:t>Boomers</a:t>
                      </a:r>
                    </a:p>
                  </a:txBody>
                  <a:tcPr/>
                </a:tc>
                <a:tc>
                  <a:txBody>
                    <a:bodyPr/>
                    <a:lstStyle/>
                    <a:p>
                      <a:r>
                        <a:rPr lang="en-US" dirty="0"/>
                        <a:t>Generation X</a:t>
                      </a:r>
                    </a:p>
                  </a:txBody>
                  <a:tcPr/>
                </a:tc>
                <a:tc>
                  <a:txBody>
                    <a:bodyPr/>
                    <a:lstStyle/>
                    <a:p>
                      <a:r>
                        <a:rPr lang="en-US" dirty="0"/>
                        <a:t>Millennials</a:t>
                      </a:r>
                      <a:r>
                        <a:rPr lang="en-US" baseline="0" dirty="0"/>
                        <a:t> / </a:t>
                      </a:r>
                    </a:p>
                    <a:p>
                      <a:r>
                        <a:rPr lang="en-US" baseline="0" dirty="0"/>
                        <a:t>Gen Y</a:t>
                      </a:r>
                      <a:endParaRPr lang="en-US" dirty="0"/>
                    </a:p>
                  </a:txBody>
                  <a:tcPr/>
                </a:tc>
                <a:tc>
                  <a:txBody>
                    <a:bodyPr/>
                    <a:lstStyle/>
                    <a:p>
                      <a:r>
                        <a:rPr lang="en-US" dirty="0"/>
                        <a:t>i-Gen / Gen Z</a:t>
                      </a:r>
                    </a:p>
                  </a:txBody>
                  <a:tcPr/>
                </a:tc>
                <a:extLst>
                  <a:ext uri="{0D108BD9-81ED-4DB2-BD59-A6C34878D82A}">
                    <a16:rowId xmlns:a16="http://schemas.microsoft.com/office/drawing/2014/main" val="10000"/>
                  </a:ext>
                </a:extLst>
              </a:tr>
              <a:tr h="576943">
                <a:tc>
                  <a:txBody>
                    <a:bodyPr/>
                    <a:lstStyle/>
                    <a:p>
                      <a:r>
                        <a:rPr lang="en-US" sz="2400" b="1" dirty="0"/>
                        <a:t>Date of Birth</a:t>
                      </a:r>
                    </a:p>
                  </a:txBody>
                  <a:tcPr/>
                </a:tc>
                <a:tc>
                  <a:txBody>
                    <a:bodyPr/>
                    <a:lstStyle/>
                    <a:p>
                      <a:r>
                        <a:rPr lang="en-US" sz="2400" b="1" dirty="0"/>
                        <a:t>1922 – 1945</a:t>
                      </a:r>
                    </a:p>
                  </a:txBody>
                  <a:tcPr/>
                </a:tc>
                <a:tc>
                  <a:txBody>
                    <a:bodyPr/>
                    <a:lstStyle/>
                    <a:p>
                      <a:r>
                        <a:rPr lang="en-US" sz="2400" b="1" dirty="0"/>
                        <a:t>1946 – 1964</a:t>
                      </a:r>
                    </a:p>
                  </a:txBody>
                  <a:tcPr/>
                </a:tc>
                <a:tc>
                  <a:txBody>
                    <a:bodyPr/>
                    <a:lstStyle/>
                    <a:p>
                      <a:r>
                        <a:rPr lang="en-US" sz="2400" b="1" dirty="0"/>
                        <a:t>1965 - 1980</a:t>
                      </a:r>
                    </a:p>
                  </a:txBody>
                  <a:tcPr/>
                </a:tc>
                <a:tc>
                  <a:txBody>
                    <a:bodyPr/>
                    <a:lstStyle/>
                    <a:p>
                      <a:r>
                        <a:rPr lang="en-US" sz="2400" b="1" dirty="0"/>
                        <a:t>1980</a:t>
                      </a:r>
                      <a:r>
                        <a:rPr lang="en-US" sz="2400" b="1" baseline="0" dirty="0"/>
                        <a:t> – 2000</a:t>
                      </a:r>
                      <a:endParaRPr lang="en-US" sz="2400" b="1" dirty="0"/>
                    </a:p>
                  </a:txBody>
                  <a:tcPr/>
                </a:tc>
                <a:tc>
                  <a:txBody>
                    <a:bodyPr/>
                    <a:lstStyle/>
                    <a:p>
                      <a:r>
                        <a:rPr lang="en-US" sz="2400" b="1" dirty="0"/>
                        <a:t>After 2000</a:t>
                      </a:r>
                    </a:p>
                  </a:txBody>
                  <a:tcPr/>
                </a:tc>
                <a:extLst>
                  <a:ext uri="{0D108BD9-81ED-4DB2-BD59-A6C34878D82A}">
                    <a16:rowId xmlns:a16="http://schemas.microsoft.com/office/drawing/2014/main" val="10001"/>
                  </a:ext>
                </a:extLst>
              </a:tr>
              <a:tr h="576943">
                <a:tc>
                  <a:txBody>
                    <a:bodyPr/>
                    <a:lstStyle/>
                    <a:p>
                      <a:r>
                        <a:rPr lang="en-US" b="1" dirty="0"/>
                        <a:t>1. Core values</a:t>
                      </a:r>
                    </a:p>
                  </a:txBody>
                  <a:tcPr/>
                </a:tc>
                <a:tc>
                  <a:txBody>
                    <a:bodyPr/>
                    <a:lstStyle/>
                    <a:p>
                      <a:r>
                        <a:rPr lang="en-US" dirty="0"/>
                        <a:t>Respect, discipline</a:t>
                      </a:r>
                    </a:p>
                  </a:txBody>
                  <a:tcPr/>
                </a:tc>
                <a:tc>
                  <a:txBody>
                    <a:bodyPr/>
                    <a:lstStyle/>
                    <a:p>
                      <a:r>
                        <a:rPr lang="en-US" dirty="0"/>
                        <a:t>Optimism, involvement</a:t>
                      </a:r>
                    </a:p>
                  </a:txBody>
                  <a:tcPr/>
                </a:tc>
                <a:tc>
                  <a:txBody>
                    <a:bodyPr/>
                    <a:lstStyle/>
                    <a:p>
                      <a:r>
                        <a:rPr lang="en-US" dirty="0"/>
                        <a:t>Cynicism,</a:t>
                      </a:r>
                      <a:r>
                        <a:rPr lang="en-US" baseline="0" dirty="0"/>
                        <a:t> informality</a:t>
                      </a:r>
                      <a:endParaRPr lang="en-US" dirty="0"/>
                    </a:p>
                  </a:txBody>
                  <a:tcPr/>
                </a:tc>
                <a:tc>
                  <a:txBody>
                    <a:bodyPr/>
                    <a:lstStyle/>
                    <a:p>
                      <a:r>
                        <a:rPr lang="en-US" dirty="0"/>
                        <a:t>Clarity, flexibility</a:t>
                      </a:r>
                    </a:p>
                  </a:txBody>
                  <a:tcPr/>
                </a:tc>
                <a:tc>
                  <a:txBody>
                    <a:bodyPr/>
                    <a:lstStyle/>
                    <a:p>
                      <a:r>
                        <a:rPr lang="en-US" dirty="0"/>
                        <a:t>Social, connectedness, stabililty</a:t>
                      </a:r>
                    </a:p>
                  </a:txBody>
                  <a:tcPr/>
                </a:tc>
                <a:extLst>
                  <a:ext uri="{0D108BD9-81ED-4DB2-BD59-A6C34878D82A}">
                    <a16:rowId xmlns:a16="http://schemas.microsoft.com/office/drawing/2014/main" val="10002"/>
                  </a:ext>
                </a:extLst>
              </a:tr>
              <a:tr h="576943">
                <a:tc>
                  <a:txBody>
                    <a:bodyPr/>
                    <a:lstStyle/>
                    <a:p>
                      <a:r>
                        <a:rPr lang="en-US" b="1" dirty="0"/>
                        <a:t>2. View of Work</a:t>
                      </a:r>
                    </a:p>
                  </a:txBody>
                  <a:tcPr/>
                </a:tc>
                <a:tc>
                  <a:txBody>
                    <a:bodyPr/>
                    <a:lstStyle/>
                    <a:p>
                      <a:r>
                        <a:rPr lang="en-US" b="1" dirty="0"/>
                        <a:t>An obligation</a:t>
                      </a:r>
                    </a:p>
                  </a:txBody>
                  <a:tcPr/>
                </a:tc>
                <a:tc>
                  <a:txBody>
                    <a:bodyPr/>
                    <a:lstStyle/>
                    <a:p>
                      <a:r>
                        <a:rPr lang="en-US" b="1" dirty="0"/>
                        <a:t>Self-fulfillment</a:t>
                      </a:r>
                    </a:p>
                  </a:txBody>
                  <a:tcPr/>
                </a:tc>
                <a:tc>
                  <a:txBody>
                    <a:bodyPr/>
                    <a:lstStyle/>
                    <a:p>
                      <a:r>
                        <a:rPr lang="en-US" b="1" dirty="0"/>
                        <a:t>Independence</a:t>
                      </a:r>
                    </a:p>
                  </a:txBody>
                  <a:tcPr/>
                </a:tc>
                <a:tc>
                  <a:txBody>
                    <a:bodyPr/>
                    <a:lstStyle/>
                    <a:p>
                      <a:r>
                        <a:rPr lang="en-US" b="1" dirty="0"/>
                        <a:t>A mechanism for success</a:t>
                      </a:r>
                    </a:p>
                  </a:txBody>
                  <a:tcPr/>
                </a:tc>
                <a:tc>
                  <a:txBody>
                    <a:bodyPr/>
                    <a:lstStyle/>
                    <a:p>
                      <a:r>
                        <a:rPr lang="en-US" b="1" dirty="0"/>
                        <a:t>Entrepreneurial,</a:t>
                      </a:r>
                      <a:r>
                        <a:rPr lang="en-US" b="1" baseline="0" dirty="0"/>
                        <a:t> open</a:t>
                      </a:r>
                      <a:endParaRPr lang="en-US" b="1" dirty="0"/>
                    </a:p>
                  </a:txBody>
                  <a:tcPr/>
                </a:tc>
                <a:extLst>
                  <a:ext uri="{0D108BD9-81ED-4DB2-BD59-A6C34878D82A}">
                    <a16:rowId xmlns:a16="http://schemas.microsoft.com/office/drawing/2014/main" val="10003"/>
                  </a:ext>
                </a:extLst>
              </a:tr>
              <a:tr h="576943">
                <a:tc>
                  <a:txBody>
                    <a:bodyPr/>
                    <a:lstStyle/>
                    <a:p>
                      <a:r>
                        <a:rPr lang="en-US" b="1" dirty="0"/>
                        <a:t>3. Satisfaction comes from</a:t>
                      </a:r>
                    </a:p>
                  </a:txBody>
                  <a:tcPr/>
                </a:tc>
                <a:tc>
                  <a:txBody>
                    <a:bodyPr/>
                    <a:lstStyle/>
                    <a:p>
                      <a:r>
                        <a:rPr lang="en-US" dirty="0"/>
                        <a:t>A job well done</a:t>
                      </a:r>
                    </a:p>
                  </a:txBody>
                  <a:tcPr/>
                </a:tc>
                <a:tc>
                  <a:txBody>
                    <a:bodyPr/>
                    <a:lstStyle/>
                    <a:p>
                      <a:r>
                        <a:rPr lang="en-US" dirty="0"/>
                        <a:t>Making a difference</a:t>
                      </a:r>
                    </a:p>
                  </a:txBody>
                  <a:tcPr/>
                </a:tc>
                <a:tc>
                  <a:txBody>
                    <a:bodyPr/>
                    <a:lstStyle/>
                    <a:p>
                      <a:r>
                        <a:rPr lang="en-US" dirty="0"/>
                        <a:t>Changing</a:t>
                      </a:r>
                      <a:r>
                        <a:rPr lang="en-US" baseline="0" dirty="0"/>
                        <a:t> the rules</a:t>
                      </a:r>
                      <a:endParaRPr lang="en-US" dirty="0"/>
                    </a:p>
                  </a:txBody>
                  <a:tcPr/>
                </a:tc>
                <a:tc>
                  <a:txBody>
                    <a:bodyPr/>
                    <a:lstStyle/>
                    <a:p>
                      <a:r>
                        <a:rPr lang="en-US" dirty="0"/>
                        <a:t>Recognition</a:t>
                      </a:r>
                    </a:p>
                  </a:txBody>
                  <a:tcPr/>
                </a:tc>
                <a:tc>
                  <a:txBody>
                    <a:bodyPr/>
                    <a:lstStyle/>
                    <a:p>
                      <a:r>
                        <a:rPr lang="en-US" dirty="0"/>
                        <a:t>Opportunity</a:t>
                      </a:r>
                      <a:r>
                        <a:rPr lang="en-US" baseline="0" dirty="0"/>
                        <a:t> to learn, grow, influence</a:t>
                      </a:r>
                      <a:endParaRPr lang="en-US" dirty="0"/>
                    </a:p>
                  </a:txBody>
                  <a:tcPr/>
                </a:tc>
                <a:extLst>
                  <a:ext uri="{0D108BD9-81ED-4DB2-BD59-A6C34878D82A}">
                    <a16:rowId xmlns:a16="http://schemas.microsoft.com/office/drawing/2014/main" val="10004"/>
                  </a:ext>
                </a:extLst>
              </a:tr>
              <a:tr h="576943">
                <a:tc>
                  <a:txBody>
                    <a:bodyPr/>
                    <a:lstStyle/>
                    <a:p>
                      <a:r>
                        <a:rPr lang="en-US" b="1" dirty="0"/>
                        <a:t>4. Preferred Rewards</a:t>
                      </a:r>
                    </a:p>
                  </a:txBody>
                  <a:tcPr>
                    <a:lnB w="12700" cap="flat" cmpd="sng" algn="ctr">
                      <a:solidFill>
                        <a:schemeClr val="tx1"/>
                      </a:solidFill>
                      <a:prstDash val="solid"/>
                      <a:round/>
                      <a:headEnd type="none" w="med" len="med"/>
                      <a:tailEnd type="none" w="med" len="med"/>
                    </a:lnB>
                  </a:tcPr>
                </a:tc>
                <a:tc>
                  <a:txBody>
                    <a:bodyPr/>
                    <a:lstStyle/>
                    <a:p>
                      <a:r>
                        <a:rPr lang="en-US" b="1" dirty="0"/>
                        <a:t>Delayed and intrinsic</a:t>
                      </a:r>
                      <a:r>
                        <a:rPr lang="en-US" b="1" baseline="0" dirty="0"/>
                        <a:t> (did their duty, private praise)</a:t>
                      </a:r>
                      <a:endParaRPr lang="en-US" b="1" dirty="0"/>
                    </a:p>
                  </a:txBody>
                  <a:tcPr>
                    <a:lnB w="12700" cap="flat" cmpd="sng" algn="ctr">
                      <a:solidFill>
                        <a:schemeClr val="tx1"/>
                      </a:solidFill>
                      <a:prstDash val="solid"/>
                      <a:round/>
                      <a:headEnd type="none" w="med" len="med"/>
                      <a:tailEnd type="none" w="med" len="med"/>
                    </a:lnB>
                  </a:tcPr>
                </a:tc>
                <a:tc>
                  <a:txBody>
                    <a:bodyPr/>
                    <a:lstStyle/>
                    <a:p>
                      <a:r>
                        <a:rPr lang="en-US" b="1" dirty="0"/>
                        <a:t>Primarily intrinsic (feeling good</a:t>
                      </a:r>
                      <a:r>
                        <a:rPr lang="en-US" b="1" baseline="0" dirty="0"/>
                        <a:t> about self)</a:t>
                      </a:r>
                      <a:endParaRPr lang="en-US" b="1" dirty="0"/>
                    </a:p>
                  </a:txBody>
                  <a:tcPr>
                    <a:lnB w="12700" cap="flat" cmpd="sng" algn="ctr">
                      <a:solidFill>
                        <a:schemeClr val="tx1"/>
                      </a:solidFill>
                      <a:prstDash val="solid"/>
                      <a:round/>
                      <a:headEnd type="none" w="med" len="med"/>
                      <a:tailEnd type="none" w="med" len="med"/>
                    </a:lnB>
                  </a:tcPr>
                </a:tc>
                <a:tc>
                  <a:txBody>
                    <a:bodyPr/>
                    <a:lstStyle/>
                    <a:p>
                      <a:r>
                        <a:rPr lang="en-US" b="1" dirty="0"/>
                        <a:t>Extrinsic</a:t>
                      </a:r>
                      <a:r>
                        <a:rPr lang="en-US" b="1" baseline="0" dirty="0"/>
                        <a:t> (recognition through time, money, and freedom)</a:t>
                      </a:r>
                      <a:endParaRPr lang="en-US" b="1" dirty="0"/>
                    </a:p>
                  </a:txBody>
                  <a:tcPr>
                    <a:lnB w="12700" cap="flat" cmpd="sng" algn="ctr">
                      <a:solidFill>
                        <a:schemeClr val="tx1"/>
                      </a:solidFill>
                      <a:prstDash val="solid"/>
                      <a:round/>
                      <a:headEnd type="none" w="med" len="med"/>
                      <a:tailEnd type="none" w="med" len="med"/>
                    </a:lnB>
                  </a:tcPr>
                </a:tc>
                <a:tc>
                  <a:txBody>
                    <a:bodyPr/>
                    <a:lstStyle/>
                    <a:p>
                      <a:r>
                        <a:rPr lang="en-US" b="1" dirty="0"/>
                        <a:t>Very extrinsic (recognition</a:t>
                      </a:r>
                      <a:r>
                        <a:rPr lang="en-US" b="1" baseline="0" dirty="0"/>
                        <a:t> through immediate praise, opportunity, status)</a:t>
                      </a:r>
                      <a:endParaRPr lang="en-US" b="1" dirty="0"/>
                    </a:p>
                  </a:txBody>
                  <a:tcPr>
                    <a:lnB w="12700" cap="flat" cmpd="sng" algn="ctr">
                      <a:solidFill>
                        <a:schemeClr val="tx1"/>
                      </a:solidFill>
                      <a:prstDash val="solid"/>
                      <a:round/>
                      <a:headEnd type="none" w="med" len="med"/>
                      <a:tailEnd type="none" w="med" len="med"/>
                    </a:lnB>
                  </a:tcPr>
                </a:tc>
                <a:tc>
                  <a:txBody>
                    <a:bodyPr/>
                    <a:lstStyle/>
                    <a:p>
                      <a:r>
                        <a:rPr lang="en-US" b="1" dirty="0"/>
                        <a:t>Extrinsic (but also</a:t>
                      </a:r>
                      <a:r>
                        <a:rPr lang="en-US" b="1" baseline="0" dirty="0"/>
                        <a:t> appreciate opportunity for meaningful work)</a:t>
                      </a:r>
                      <a:endParaRPr lang="en-US" b="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6943">
                <a:tc>
                  <a:txBody>
                    <a:bodyPr/>
                    <a:lstStyle/>
                    <a:p>
                      <a:r>
                        <a:rPr lang="en-US" b="1" dirty="0"/>
                        <a:t>5. Communication Style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Formal; letters and memos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Face-to-face discussion,</a:t>
                      </a:r>
                      <a:r>
                        <a:rPr lang="en-US" baseline="0" dirty="0"/>
                        <a:t> meetings</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Direct; comfortable</a:t>
                      </a:r>
                      <a:r>
                        <a:rPr lang="en-US" baseline="0" dirty="0"/>
                        <a:t> with technology</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Constant connection; heavy reliance on technology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Face-to-face conversation</a:t>
                      </a:r>
                      <a:r>
                        <a:rPr lang="en-US" baseline="0" dirty="0"/>
                        <a:t> &amp; connection, as well as tech</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C07B3D90-3903-40FE-85BE-13CD63E5FC48}"/>
              </a:ext>
            </a:extLst>
          </p:cNvPr>
          <p:cNvSpPr/>
          <p:nvPr/>
        </p:nvSpPr>
        <p:spPr>
          <a:xfrm>
            <a:off x="5935288" y="283269"/>
            <a:ext cx="1878676" cy="633766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387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ata 23"/>
          <p:cNvSpPr/>
          <p:nvPr/>
        </p:nvSpPr>
        <p:spPr>
          <a:xfrm>
            <a:off x="6683725" y="476249"/>
            <a:ext cx="5441600" cy="485776"/>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879296" y="509099"/>
            <a:ext cx="11088927" cy="1143000"/>
          </a:xfrm>
        </p:spPr>
        <p:txBody>
          <a:bodyPr>
            <a:noAutofit/>
          </a:bodyPr>
          <a:lstStyle/>
          <a:p>
            <a:r>
              <a:rPr lang="en-US" sz="2800" b="1" dirty="0">
                <a:solidFill>
                  <a:schemeClr val="bg1"/>
                </a:solidFill>
                <a:latin typeface="+mn-lt"/>
              </a:rPr>
              <a:t>Organizational Complexity Makes Effective Communication Challenging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3556276"/>
              </p:ext>
            </p:extLst>
          </p:nvPr>
        </p:nvGraphicFramePr>
        <p:xfrm>
          <a:off x="1122744" y="1600201"/>
          <a:ext cx="9088056" cy="5020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5865334" y="3775152"/>
            <a:ext cx="1575085" cy="1574582"/>
            <a:chOff x="1117411" y="86845"/>
            <a:chExt cx="1575085" cy="1574582"/>
          </a:xfrm>
        </p:grpSpPr>
        <p:sp>
          <p:nvSpPr>
            <p:cNvPr id="9" name="Oval 8"/>
            <p:cNvSpPr/>
            <p:nvPr/>
          </p:nvSpPr>
          <p:spPr>
            <a:xfrm>
              <a:off x="1117411" y="86845"/>
              <a:ext cx="1575085" cy="15745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p:cNvSpPr/>
            <p:nvPr/>
          </p:nvSpPr>
          <p:spPr>
            <a:xfrm>
              <a:off x="1232743" y="202141"/>
              <a:ext cx="1344419" cy="1343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Worksite </a:t>
              </a:r>
            </a:p>
            <a:p>
              <a:pPr algn="ctr" defTabSz="755650">
                <a:lnSpc>
                  <a:spcPct val="90000"/>
                </a:lnSpc>
                <a:spcBef>
                  <a:spcPct val="0"/>
                </a:spcBef>
                <a:spcAft>
                  <a:spcPct val="35000"/>
                </a:spcAft>
              </a:pPr>
              <a:r>
                <a:rPr lang="en-US" sz="1700" b="1" dirty="0"/>
                <a:t>Colleagues</a:t>
              </a:r>
            </a:p>
          </p:txBody>
        </p:sp>
      </p:grpSp>
      <p:grpSp>
        <p:nvGrpSpPr>
          <p:cNvPr id="11" name="Group 10"/>
          <p:cNvGrpSpPr/>
          <p:nvPr/>
        </p:nvGrpSpPr>
        <p:grpSpPr>
          <a:xfrm>
            <a:off x="8359220" y="3711942"/>
            <a:ext cx="1575085" cy="1459286"/>
            <a:chOff x="1117411" y="86845"/>
            <a:chExt cx="1575085" cy="1574582"/>
          </a:xfrm>
        </p:grpSpPr>
        <p:sp>
          <p:nvSpPr>
            <p:cNvPr id="12" name="Oval 11"/>
            <p:cNvSpPr/>
            <p:nvPr/>
          </p:nvSpPr>
          <p:spPr>
            <a:xfrm>
              <a:off x="1117411" y="86845"/>
              <a:ext cx="1575085" cy="15745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4"/>
            <p:cNvSpPr/>
            <p:nvPr/>
          </p:nvSpPr>
          <p:spPr>
            <a:xfrm>
              <a:off x="1232743" y="202141"/>
              <a:ext cx="1344419" cy="1343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Vendors / Suppliers</a:t>
              </a:r>
            </a:p>
          </p:txBody>
        </p:sp>
      </p:grpSp>
      <p:sp>
        <p:nvSpPr>
          <p:cNvPr id="14" name="Oval 13"/>
          <p:cNvSpPr/>
          <p:nvPr/>
        </p:nvSpPr>
        <p:spPr>
          <a:xfrm>
            <a:off x="7764590" y="968720"/>
            <a:ext cx="1657989" cy="144555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p:cNvSpPr txBox="1"/>
          <p:nvPr/>
        </p:nvSpPr>
        <p:spPr>
          <a:xfrm>
            <a:off x="7997737" y="1472740"/>
            <a:ext cx="1198405" cy="369332"/>
          </a:xfrm>
          <a:prstGeom prst="rect">
            <a:avLst/>
          </a:prstGeom>
          <a:noFill/>
        </p:spPr>
        <p:txBody>
          <a:bodyPr wrap="none" rtlCol="0">
            <a:spAutoFit/>
          </a:bodyPr>
          <a:lstStyle/>
          <a:p>
            <a:r>
              <a:rPr lang="en-US" b="1" dirty="0">
                <a:solidFill>
                  <a:schemeClr val="bg1"/>
                </a:solidFill>
              </a:rPr>
              <a:t>Regulators</a:t>
            </a:r>
          </a:p>
        </p:txBody>
      </p:sp>
      <p:grpSp>
        <p:nvGrpSpPr>
          <p:cNvPr id="16" name="Group 15"/>
          <p:cNvGrpSpPr/>
          <p:nvPr/>
        </p:nvGrpSpPr>
        <p:grpSpPr>
          <a:xfrm>
            <a:off x="4405581" y="4743861"/>
            <a:ext cx="1575085" cy="1574582"/>
            <a:chOff x="1117411" y="86845"/>
            <a:chExt cx="1575085" cy="1574582"/>
          </a:xfrm>
        </p:grpSpPr>
        <p:sp>
          <p:nvSpPr>
            <p:cNvPr id="17" name="Oval 16"/>
            <p:cNvSpPr/>
            <p:nvPr/>
          </p:nvSpPr>
          <p:spPr>
            <a:xfrm>
              <a:off x="1117411" y="86845"/>
              <a:ext cx="1575085" cy="15745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p:cNvSpPr/>
            <p:nvPr/>
          </p:nvSpPr>
          <p:spPr>
            <a:xfrm>
              <a:off x="1232743" y="202141"/>
              <a:ext cx="1344419" cy="1343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Hybrid </a:t>
              </a:r>
            </a:p>
            <a:p>
              <a:pPr algn="ctr" defTabSz="755650">
                <a:lnSpc>
                  <a:spcPct val="90000"/>
                </a:lnSpc>
                <a:spcBef>
                  <a:spcPct val="0"/>
                </a:spcBef>
                <a:spcAft>
                  <a:spcPct val="35000"/>
                </a:spcAft>
              </a:pPr>
              <a:r>
                <a:rPr lang="en-US" sz="1700" b="1" dirty="0"/>
                <a:t>colleagues</a:t>
              </a:r>
            </a:p>
          </p:txBody>
        </p:sp>
      </p:grpSp>
      <p:sp>
        <p:nvSpPr>
          <p:cNvPr id="19" name="TextBox 18"/>
          <p:cNvSpPr txBox="1"/>
          <p:nvPr/>
        </p:nvSpPr>
        <p:spPr>
          <a:xfrm>
            <a:off x="2610056" y="5563194"/>
            <a:ext cx="1564467" cy="369332"/>
          </a:xfrm>
          <a:prstGeom prst="rect">
            <a:avLst/>
          </a:prstGeom>
          <a:noFill/>
        </p:spPr>
        <p:txBody>
          <a:bodyPr wrap="none" rtlCol="0">
            <a:spAutoFit/>
          </a:bodyPr>
          <a:lstStyle/>
          <a:p>
            <a:r>
              <a:rPr lang="en-US" b="1" dirty="0">
                <a:solidFill>
                  <a:schemeClr val="bg1"/>
                </a:solidFill>
              </a:rPr>
              <a:t>Client Families</a:t>
            </a:r>
          </a:p>
        </p:txBody>
      </p:sp>
      <p:sp>
        <p:nvSpPr>
          <p:cNvPr id="20" name="TextBox 19"/>
          <p:cNvSpPr txBox="1"/>
          <p:nvPr/>
        </p:nvSpPr>
        <p:spPr>
          <a:xfrm>
            <a:off x="3262887" y="2300984"/>
            <a:ext cx="1599733" cy="369332"/>
          </a:xfrm>
          <a:prstGeom prst="rect">
            <a:avLst/>
          </a:prstGeom>
          <a:noFill/>
        </p:spPr>
        <p:txBody>
          <a:bodyPr wrap="none" rtlCol="0">
            <a:spAutoFit/>
          </a:bodyPr>
          <a:lstStyle/>
          <a:p>
            <a:r>
              <a:rPr lang="en-US" b="1" dirty="0">
                <a:solidFill>
                  <a:schemeClr val="bg1"/>
                </a:solidFill>
              </a:rPr>
              <a:t>Administrators</a:t>
            </a:r>
          </a:p>
        </p:txBody>
      </p:sp>
      <p:grpSp>
        <p:nvGrpSpPr>
          <p:cNvPr id="21" name="Group 20"/>
          <p:cNvGrpSpPr/>
          <p:nvPr/>
        </p:nvGrpSpPr>
        <p:grpSpPr>
          <a:xfrm>
            <a:off x="7133834" y="4801509"/>
            <a:ext cx="1575085" cy="1459286"/>
            <a:chOff x="1117411" y="86845"/>
            <a:chExt cx="1575085" cy="1574582"/>
          </a:xfrm>
        </p:grpSpPr>
        <p:sp>
          <p:nvSpPr>
            <p:cNvPr id="22" name="Oval 21"/>
            <p:cNvSpPr/>
            <p:nvPr/>
          </p:nvSpPr>
          <p:spPr>
            <a:xfrm>
              <a:off x="1117411" y="86845"/>
              <a:ext cx="1575085" cy="15745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4"/>
            <p:cNvSpPr/>
            <p:nvPr/>
          </p:nvSpPr>
          <p:spPr>
            <a:xfrm>
              <a:off x="1232743" y="202141"/>
              <a:ext cx="1344419" cy="1343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Media</a:t>
              </a:r>
            </a:p>
          </p:txBody>
        </p:sp>
      </p:grpSp>
      <p:sp>
        <p:nvSpPr>
          <p:cNvPr id="2" name="TextBox 1"/>
          <p:cNvSpPr txBox="1"/>
          <p:nvPr/>
        </p:nvSpPr>
        <p:spPr>
          <a:xfrm>
            <a:off x="5209563" y="1682729"/>
            <a:ext cx="914417" cy="646331"/>
          </a:xfrm>
          <a:prstGeom prst="rect">
            <a:avLst/>
          </a:prstGeom>
          <a:noFill/>
        </p:spPr>
        <p:txBody>
          <a:bodyPr wrap="none" rtlCol="0">
            <a:spAutoFit/>
          </a:bodyPr>
          <a:lstStyle/>
          <a:p>
            <a:r>
              <a:rPr lang="en-US" b="1" dirty="0">
                <a:solidFill>
                  <a:schemeClr val="bg1"/>
                </a:solidFill>
              </a:rPr>
              <a:t>Project </a:t>
            </a:r>
          </a:p>
          <a:p>
            <a:r>
              <a:rPr lang="en-US" b="1" dirty="0">
                <a:solidFill>
                  <a:schemeClr val="bg1"/>
                </a:solidFill>
              </a:rPr>
              <a:t>Teams</a:t>
            </a:r>
          </a:p>
        </p:txBody>
      </p:sp>
      <p:sp>
        <p:nvSpPr>
          <p:cNvPr id="25" name="Oval 24"/>
          <p:cNvSpPr/>
          <p:nvPr/>
        </p:nvSpPr>
        <p:spPr>
          <a:xfrm>
            <a:off x="1378465" y="2179323"/>
            <a:ext cx="1884421" cy="15599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b="1" dirty="0"/>
          </a:p>
          <a:p>
            <a:pPr algn="ctr"/>
            <a:r>
              <a:rPr lang="en-US" b="1" dirty="0"/>
              <a:t>Interagency Partners</a:t>
            </a:r>
          </a:p>
        </p:txBody>
      </p:sp>
      <p:grpSp>
        <p:nvGrpSpPr>
          <p:cNvPr id="26" name="Group 25"/>
          <p:cNvGrpSpPr/>
          <p:nvPr/>
        </p:nvGrpSpPr>
        <p:grpSpPr>
          <a:xfrm>
            <a:off x="2270761" y="3543034"/>
            <a:ext cx="1808146" cy="1528982"/>
            <a:chOff x="1033547" y="45600"/>
            <a:chExt cx="1808146" cy="1528982"/>
          </a:xfrm>
        </p:grpSpPr>
        <p:sp>
          <p:nvSpPr>
            <p:cNvPr id="27" name="Oval 26"/>
            <p:cNvSpPr/>
            <p:nvPr/>
          </p:nvSpPr>
          <p:spPr>
            <a:xfrm>
              <a:off x="1033547" y="45600"/>
              <a:ext cx="1808146" cy="15289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a:p>
              <a:pPr algn="ctr"/>
              <a:r>
                <a:rPr lang="en-US" b="1" dirty="0"/>
                <a:t>Accrediting Agencies</a:t>
              </a:r>
            </a:p>
          </p:txBody>
        </p:sp>
        <p:sp>
          <p:nvSpPr>
            <p:cNvPr id="28" name="Oval 4"/>
            <p:cNvSpPr/>
            <p:nvPr/>
          </p:nvSpPr>
          <p:spPr>
            <a:xfrm>
              <a:off x="1468843" y="230592"/>
              <a:ext cx="1113753" cy="1113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b="1" kern="1200" dirty="0"/>
            </a:p>
          </p:txBody>
        </p:sp>
      </p:grpSp>
      <p:sp>
        <p:nvSpPr>
          <p:cNvPr id="29" name="Oval 28">
            <a:extLst>
              <a:ext uri="{FF2B5EF4-FFF2-40B4-BE49-F238E27FC236}">
                <a16:creationId xmlns:a16="http://schemas.microsoft.com/office/drawing/2014/main" id="{C52583D7-B80E-414A-8B1F-FA8069FBEFCD}"/>
              </a:ext>
            </a:extLst>
          </p:cNvPr>
          <p:cNvSpPr/>
          <p:nvPr/>
        </p:nvSpPr>
        <p:spPr>
          <a:xfrm>
            <a:off x="8359220" y="2256927"/>
            <a:ext cx="1851579" cy="145928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b="1" dirty="0"/>
          </a:p>
          <a:p>
            <a:pPr algn="ctr"/>
            <a:r>
              <a:rPr lang="en-US" b="1" dirty="0"/>
              <a:t>Community Members</a:t>
            </a:r>
          </a:p>
        </p:txBody>
      </p:sp>
      <p:sp>
        <p:nvSpPr>
          <p:cNvPr id="4" name="TextBox 3">
            <a:extLst>
              <a:ext uri="{FF2B5EF4-FFF2-40B4-BE49-F238E27FC236}">
                <a16:creationId xmlns:a16="http://schemas.microsoft.com/office/drawing/2014/main" id="{C6658A6B-50DC-48AE-8542-6A36F206F805}"/>
              </a:ext>
            </a:extLst>
          </p:cNvPr>
          <p:cNvSpPr txBox="1"/>
          <p:nvPr/>
        </p:nvSpPr>
        <p:spPr>
          <a:xfrm>
            <a:off x="9036530" y="5522012"/>
            <a:ext cx="2931693" cy="1200329"/>
          </a:xfrm>
          <a:prstGeom prst="rect">
            <a:avLst/>
          </a:prstGeom>
          <a:solidFill>
            <a:schemeClr val="bg1"/>
          </a:solidFill>
        </p:spPr>
        <p:txBody>
          <a:bodyPr wrap="square" rtlCol="0">
            <a:spAutoFit/>
          </a:bodyPr>
          <a:lstStyle/>
          <a:p>
            <a:r>
              <a:rPr lang="en-US" dirty="0">
                <a:solidFill>
                  <a:schemeClr val="bg1"/>
                </a:solidFill>
              </a:rPr>
              <a:t>Xxx</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67637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ata 4"/>
          <p:cNvSpPr/>
          <p:nvPr/>
        </p:nvSpPr>
        <p:spPr>
          <a:xfrm>
            <a:off x="6827519" y="465139"/>
            <a:ext cx="4764405" cy="505649"/>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339018" y="465139"/>
            <a:ext cx="11852982" cy="1143000"/>
          </a:xfrm>
          <a:prstGeom prst="rect">
            <a:avLst/>
          </a:prstGeom>
        </p:spPr>
        <p:txBody>
          <a:bodyPr/>
          <a:lstStyle/>
          <a:p>
            <a:r>
              <a:rPr lang="en-US" sz="2400" b="1" dirty="0">
                <a:solidFill>
                  <a:schemeClr val="bg1"/>
                </a:solidFill>
                <a:latin typeface="+mn-lt"/>
              </a:rPr>
              <a:t>We Navigate a Variety of Interconnected Relationships &amp; Power Dynamics  at Work</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92923022"/>
              </p:ext>
            </p:extLst>
          </p:nvPr>
        </p:nvGraphicFramePr>
        <p:xfrm>
          <a:off x="1795549" y="1036639"/>
          <a:ext cx="8059738" cy="5478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829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634" b="11054"/>
          <a:stretch/>
        </p:blipFill>
        <p:spPr>
          <a:xfrm>
            <a:off x="-114301" y="434340"/>
            <a:ext cx="12246367" cy="6240780"/>
          </a:xfrm>
          <a:prstGeom prst="rect">
            <a:avLst/>
          </a:prstGeom>
        </p:spPr>
      </p:pic>
      <p:sp>
        <p:nvSpPr>
          <p:cNvPr id="7" name="Oval 6"/>
          <p:cNvSpPr/>
          <p:nvPr/>
        </p:nvSpPr>
        <p:spPr>
          <a:xfrm>
            <a:off x="571500" y="5394960"/>
            <a:ext cx="1543050" cy="52578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754631" y="5634990"/>
            <a:ext cx="1337310" cy="45339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123058" y="5394960"/>
            <a:ext cx="1337310" cy="52578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411475" y="5154930"/>
            <a:ext cx="1789675" cy="96964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917943" y="5158740"/>
            <a:ext cx="1337310" cy="62484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xplosion 2 1"/>
          <p:cNvSpPr/>
          <p:nvPr/>
        </p:nvSpPr>
        <p:spPr>
          <a:xfrm>
            <a:off x="7292340" y="3244215"/>
            <a:ext cx="1253144" cy="10287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GenY</a:t>
            </a:r>
          </a:p>
        </p:txBody>
      </p:sp>
      <p:sp>
        <p:nvSpPr>
          <p:cNvPr id="3" name="TextBox 2"/>
          <p:cNvSpPr txBox="1"/>
          <p:nvPr/>
        </p:nvSpPr>
        <p:spPr>
          <a:xfrm>
            <a:off x="571500" y="4541222"/>
            <a:ext cx="1620957" cy="338554"/>
          </a:xfrm>
          <a:prstGeom prst="rect">
            <a:avLst/>
          </a:prstGeom>
          <a:solidFill>
            <a:schemeClr val="accent2">
              <a:lumMod val="60000"/>
              <a:lumOff val="40000"/>
            </a:schemeClr>
          </a:solidFill>
        </p:spPr>
        <p:txBody>
          <a:bodyPr wrap="none" rtlCol="0">
            <a:spAutoFit/>
          </a:bodyPr>
          <a:lstStyle/>
          <a:p>
            <a:r>
              <a:rPr lang="en-US" sz="1600" dirty="0"/>
              <a:t>Born 1928 - 1945</a:t>
            </a:r>
          </a:p>
        </p:txBody>
      </p:sp>
      <p:sp>
        <p:nvSpPr>
          <p:cNvPr id="12" name="TextBox 11"/>
          <p:cNvSpPr txBox="1"/>
          <p:nvPr/>
        </p:nvSpPr>
        <p:spPr>
          <a:xfrm>
            <a:off x="2878258" y="4524345"/>
            <a:ext cx="1620957" cy="338554"/>
          </a:xfrm>
          <a:prstGeom prst="rect">
            <a:avLst/>
          </a:prstGeom>
          <a:solidFill>
            <a:srgbClr val="A4CFD4"/>
          </a:solidFill>
        </p:spPr>
        <p:txBody>
          <a:bodyPr wrap="none" rtlCol="0">
            <a:spAutoFit/>
          </a:bodyPr>
          <a:lstStyle/>
          <a:p>
            <a:r>
              <a:rPr lang="en-US" sz="1600" dirty="0"/>
              <a:t>Born 1946 - 1964</a:t>
            </a:r>
          </a:p>
        </p:txBody>
      </p:sp>
      <p:sp>
        <p:nvSpPr>
          <p:cNvPr id="14" name="TextBox 13"/>
          <p:cNvSpPr txBox="1"/>
          <p:nvPr/>
        </p:nvSpPr>
        <p:spPr>
          <a:xfrm>
            <a:off x="5221264" y="4521874"/>
            <a:ext cx="1620957" cy="338554"/>
          </a:xfrm>
          <a:prstGeom prst="rect">
            <a:avLst/>
          </a:prstGeom>
          <a:solidFill>
            <a:srgbClr val="F08C8C"/>
          </a:solidFill>
          <a:ln>
            <a:noFill/>
          </a:ln>
        </p:spPr>
        <p:txBody>
          <a:bodyPr wrap="none" rtlCol="0">
            <a:spAutoFit/>
          </a:bodyPr>
          <a:lstStyle/>
          <a:p>
            <a:r>
              <a:rPr lang="en-US" sz="1600" dirty="0"/>
              <a:t>Born 1965 - 1980</a:t>
            </a:r>
          </a:p>
        </p:txBody>
      </p:sp>
      <p:sp>
        <p:nvSpPr>
          <p:cNvPr id="15" name="TextBox 14"/>
          <p:cNvSpPr txBox="1"/>
          <p:nvPr/>
        </p:nvSpPr>
        <p:spPr>
          <a:xfrm>
            <a:off x="7545903" y="4527321"/>
            <a:ext cx="1620957" cy="338554"/>
          </a:xfrm>
          <a:prstGeom prst="rect">
            <a:avLst/>
          </a:prstGeom>
          <a:solidFill>
            <a:srgbClr val="B8D9A3"/>
          </a:solidFill>
        </p:spPr>
        <p:txBody>
          <a:bodyPr wrap="none" rtlCol="0">
            <a:spAutoFit/>
          </a:bodyPr>
          <a:lstStyle/>
          <a:p>
            <a:r>
              <a:rPr lang="en-US" sz="1600" dirty="0"/>
              <a:t>Born 1981 - 2000</a:t>
            </a:r>
          </a:p>
        </p:txBody>
      </p:sp>
      <p:sp>
        <p:nvSpPr>
          <p:cNvPr id="4" name="TextBox 3"/>
          <p:cNvSpPr txBox="1"/>
          <p:nvPr/>
        </p:nvSpPr>
        <p:spPr>
          <a:xfrm>
            <a:off x="398375" y="1349960"/>
            <a:ext cx="1967205" cy="338554"/>
          </a:xfrm>
          <a:prstGeom prst="rect">
            <a:avLst/>
          </a:prstGeom>
          <a:noFill/>
        </p:spPr>
        <p:txBody>
          <a:bodyPr wrap="none" rtlCol="0">
            <a:spAutoFit/>
          </a:bodyPr>
          <a:lstStyle/>
          <a:p>
            <a:r>
              <a:rPr lang="en-US" sz="1600" b="1" dirty="0">
                <a:solidFill>
                  <a:srgbClr val="0F4B90"/>
                </a:solidFill>
              </a:rPr>
              <a:t>Currently Age 78 - 95</a:t>
            </a:r>
          </a:p>
        </p:txBody>
      </p:sp>
      <p:sp>
        <p:nvSpPr>
          <p:cNvPr id="16" name="TextBox 15"/>
          <p:cNvSpPr txBox="1"/>
          <p:nvPr/>
        </p:nvSpPr>
        <p:spPr>
          <a:xfrm>
            <a:off x="2705133" y="1349097"/>
            <a:ext cx="1967205" cy="338554"/>
          </a:xfrm>
          <a:prstGeom prst="rect">
            <a:avLst/>
          </a:prstGeom>
          <a:noFill/>
        </p:spPr>
        <p:txBody>
          <a:bodyPr wrap="none" rtlCol="0">
            <a:spAutoFit/>
          </a:bodyPr>
          <a:lstStyle/>
          <a:p>
            <a:r>
              <a:rPr lang="en-US" sz="1600" b="1" dirty="0">
                <a:solidFill>
                  <a:srgbClr val="0F4B90"/>
                </a:solidFill>
              </a:rPr>
              <a:t>Currently Age 59 - 77</a:t>
            </a:r>
          </a:p>
        </p:txBody>
      </p:sp>
      <p:sp>
        <p:nvSpPr>
          <p:cNvPr id="18" name="TextBox 17"/>
          <p:cNvSpPr txBox="1"/>
          <p:nvPr/>
        </p:nvSpPr>
        <p:spPr>
          <a:xfrm>
            <a:off x="5025279" y="1340435"/>
            <a:ext cx="1967205" cy="338554"/>
          </a:xfrm>
          <a:prstGeom prst="rect">
            <a:avLst/>
          </a:prstGeom>
          <a:noFill/>
        </p:spPr>
        <p:txBody>
          <a:bodyPr wrap="none" rtlCol="0">
            <a:spAutoFit/>
          </a:bodyPr>
          <a:lstStyle/>
          <a:p>
            <a:r>
              <a:rPr lang="en-US" sz="1600" b="1" dirty="0">
                <a:solidFill>
                  <a:srgbClr val="0F4B90"/>
                </a:solidFill>
              </a:rPr>
              <a:t>Currently Age 43 - 58</a:t>
            </a:r>
          </a:p>
        </p:txBody>
      </p:sp>
      <p:sp>
        <p:nvSpPr>
          <p:cNvPr id="19" name="TextBox 18"/>
          <p:cNvSpPr txBox="1"/>
          <p:nvPr/>
        </p:nvSpPr>
        <p:spPr>
          <a:xfrm>
            <a:off x="7292340" y="1349960"/>
            <a:ext cx="1967205" cy="338554"/>
          </a:xfrm>
          <a:prstGeom prst="rect">
            <a:avLst/>
          </a:prstGeom>
          <a:noFill/>
        </p:spPr>
        <p:txBody>
          <a:bodyPr wrap="none" rtlCol="0">
            <a:spAutoFit/>
          </a:bodyPr>
          <a:lstStyle/>
          <a:p>
            <a:r>
              <a:rPr lang="en-US" sz="1600" b="1" dirty="0">
                <a:solidFill>
                  <a:srgbClr val="0F4B90"/>
                </a:solidFill>
              </a:rPr>
              <a:t>Currently Age 23 - 42</a:t>
            </a:r>
          </a:p>
        </p:txBody>
      </p:sp>
      <p:sp>
        <p:nvSpPr>
          <p:cNvPr id="20" name="TextBox 19"/>
          <p:cNvSpPr txBox="1"/>
          <p:nvPr/>
        </p:nvSpPr>
        <p:spPr>
          <a:xfrm>
            <a:off x="9710396" y="1354722"/>
            <a:ext cx="1752403" cy="338554"/>
          </a:xfrm>
          <a:prstGeom prst="rect">
            <a:avLst/>
          </a:prstGeom>
          <a:noFill/>
        </p:spPr>
        <p:txBody>
          <a:bodyPr wrap="none" rtlCol="0">
            <a:spAutoFit/>
          </a:bodyPr>
          <a:lstStyle/>
          <a:p>
            <a:r>
              <a:rPr lang="en-US" sz="1600" b="1" dirty="0">
                <a:solidFill>
                  <a:srgbClr val="0F4B90"/>
                </a:solidFill>
              </a:rPr>
              <a:t>Currently Age 22 &lt;</a:t>
            </a:r>
          </a:p>
        </p:txBody>
      </p:sp>
      <p:sp>
        <p:nvSpPr>
          <p:cNvPr id="22" name="TextBox 21"/>
          <p:cNvSpPr txBox="1"/>
          <p:nvPr/>
        </p:nvSpPr>
        <p:spPr>
          <a:xfrm>
            <a:off x="9930405" y="4534673"/>
            <a:ext cx="1517788" cy="338554"/>
          </a:xfrm>
          <a:prstGeom prst="rect">
            <a:avLst/>
          </a:prstGeom>
          <a:solidFill>
            <a:srgbClr val="F1EF8D"/>
          </a:solidFill>
        </p:spPr>
        <p:txBody>
          <a:bodyPr wrap="none" rtlCol="0">
            <a:spAutoFit/>
          </a:bodyPr>
          <a:lstStyle/>
          <a:p>
            <a:r>
              <a:rPr lang="en-US" sz="1600" dirty="0"/>
              <a:t>Born After 2000</a:t>
            </a:r>
          </a:p>
        </p:txBody>
      </p:sp>
      <p:sp>
        <p:nvSpPr>
          <p:cNvPr id="21" name="Explosion 2 20"/>
          <p:cNvSpPr/>
          <p:nvPr/>
        </p:nvSpPr>
        <p:spPr>
          <a:xfrm>
            <a:off x="9968505" y="3488577"/>
            <a:ext cx="1502093" cy="122192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GenZ</a:t>
            </a:r>
          </a:p>
        </p:txBody>
      </p:sp>
      <p:sp>
        <p:nvSpPr>
          <p:cNvPr id="6" name="TextBox 5">
            <a:extLst>
              <a:ext uri="{FF2B5EF4-FFF2-40B4-BE49-F238E27FC236}">
                <a16:creationId xmlns:a16="http://schemas.microsoft.com/office/drawing/2014/main" id="{7C728719-D258-145F-CE6A-E5D19F4BAEA8}"/>
              </a:ext>
            </a:extLst>
          </p:cNvPr>
          <p:cNvSpPr txBox="1"/>
          <p:nvPr/>
        </p:nvSpPr>
        <p:spPr>
          <a:xfrm>
            <a:off x="9676618" y="694104"/>
            <a:ext cx="1120820" cy="646331"/>
          </a:xfrm>
          <a:prstGeom prst="rect">
            <a:avLst/>
          </a:prstGeom>
          <a:solidFill>
            <a:schemeClr val="bg1"/>
          </a:solidFill>
        </p:spPr>
        <p:txBody>
          <a:bodyPr wrap="none" rtlCol="0">
            <a:spAutoFit/>
          </a:bodyPr>
          <a:lstStyle/>
          <a:p>
            <a:r>
              <a:rPr lang="en-US" sz="3600" b="1" dirty="0"/>
              <a:t>2023</a:t>
            </a:r>
          </a:p>
        </p:txBody>
      </p:sp>
    </p:spTree>
    <p:extLst>
      <p:ext uri="{BB962C8B-B14F-4D97-AF65-F5344CB8AC3E}">
        <p14:creationId xmlns:p14="http://schemas.microsoft.com/office/powerpoint/2010/main" val="243576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91600" y="5968858"/>
            <a:ext cx="2884170" cy="646331"/>
          </a:xfrm>
          <a:prstGeom prst="rect">
            <a:avLst/>
          </a:prstGeom>
          <a:solidFill>
            <a:schemeClr val="bg1"/>
          </a:solidFill>
        </p:spPr>
        <p:txBody>
          <a:bodyPr wrap="square" rtlCol="0">
            <a:spAutoFit/>
          </a:bodyPr>
          <a:lstStyle/>
          <a:p>
            <a:endParaRPr lang="en-US" dirty="0"/>
          </a:p>
          <a:p>
            <a:endParaRPr lang="en-US" dirty="0"/>
          </a:p>
        </p:txBody>
      </p:sp>
      <p:sp>
        <p:nvSpPr>
          <p:cNvPr id="2" name="Title 1"/>
          <p:cNvSpPr>
            <a:spLocks noGrp="1"/>
          </p:cNvSpPr>
          <p:nvPr>
            <p:ph type="title" idx="4294967295"/>
          </p:nvPr>
        </p:nvSpPr>
        <p:spPr>
          <a:xfrm>
            <a:off x="902970" y="487032"/>
            <a:ext cx="10972800" cy="1143000"/>
          </a:xfrm>
          <a:prstGeom prst="rect">
            <a:avLst/>
          </a:prstGeom>
        </p:spPr>
        <p:txBody>
          <a:bodyPr>
            <a:normAutofit/>
          </a:bodyPr>
          <a:lstStyle/>
          <a:p>
            <a:r>
              <a:rPr lang="en-US" sz="2800" b="1" dirty="0">
                <a:solidFill>
                  <a:schemeClr val="bg1"/>
                </a:solidFill>
                <a:latin typeface="+mn-lt"/>
              </a:rPr>
              <a:t>Organizational Cultures are Unique, Dynamic</a:t>
            </a:r>
          </a:p>
        </p:txBody>
      </p:sp>
      <p:sp>
        <p:nvSpPr>
          <p:cNvPr id="3" name="Content Placeholder 2"/>
          <p:cNvSpPr>
            <a:spLocks noGrp="1"/>
          </p:cNvSpPr>
          <p:nvPr>
            <p:ph idx="4294967295"/>
          </p:nvPr>
        </p:nvSpPr>
        <p:spPr>
          <a:xfrm>
            <a:off x="1040130" y="1614792"/>
            <a:ext cx="3150870" cy="4201796"/>
          </a:xfrm>
          <a:prstGeom prst="rect">
            <a:avLst/>
          </a:prstGeom>
        </p:spPr>
        <p:txBody>
          <a:bodyPr>
            <a:normAutofit/>
          </a:bodyPr>
          <a:lstStyle/>
          <a:p>
            <a:pPr marL="0" indent="0">
              <a:buNone/>
            </a:pPr>
            <a:r>
              <a:rPr lang="en-US" sz="2400" b="1" u="sng" dirty="0">
                <a:solidFill>
                  <a:srgbClr val="C00000"/>
                </a:solidFill>
              </a:rPr>
              <a:t>Organizational Culture: </a:t>
            </a:r>
            <a:r>
              <a:rPr lang="en-US" sz="2400" b="1" dirty="0">
                <a:solidFill>
                  <a:srgbClr val="C00000"/>
                </a:solidFill>
              </a:rPr>
              <a:t>The essence of organizational life</a:t>
            </a:r>
            <a:endParaRPr lang="en-US" sz="2400" dirty="0"/>
          </a:p>
          <a:p>
            <a:pPr marL="0" indent="0">
              <a:lnSpc>
                <a:spcPct val="120000"/>
              </a:lnSpc>
              <a:spcBef>
                <a:spcPts val="0"/>
              </a:spcBef>
              <a:buNone/>
            </a:pPr>
            <a:endParaRPr lang="en-US" sz="2400" dirty="0"/>
          </a:p>
          <a:p>
            <a:pPr marL="0" indent="0">
              <a:lnSpc>
                <a:spcPct val="120000"/>
              </a:lnSpc>
              <a:spcBef>
                <a:spcPts val="0"/>
              </a:spcBef>
              <a:buNone/>
            </a:pPr>
            <a:r>
              <a:rPr lang="en-US" sz="2400" dirty="0"/>
              <a:t>Refers to patterned ways that people behave, communicate, and give meaning to shared social life within an organization.</a:t>
            </a:r>
          </a:p>
          <a:p>
            <a:endParaRPr lang="en-US" sz="1600" dirty="0"/>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360"/>
          <a:stretch/>
        </p:blipFill>
        <p:spPr>
          <a:xfrm>
            <a:off x="5388757" y="1614504"/>
            <a:ext cx="4336269" cy="4849942"/>
          </a:xfrm>
          <a:prstGeom prst="rect">
            <a:avLst/>
          </a:prstGeom>
          <a:ln w="31750">
            <a:solidFill>
              <a:srgbClr val="C00000"/>
            </a:solidFill>
          </a:ln>
        </p:spPr>
      </p:pic>
      <p:cxnSp>
        <p:nvCxnSpPr>
          <p:cNvPr id="6" name="Straight Connector 5"/>
          <p:cNvCxnSpPr/>
          <p:nvPr/>
        </p:nvCxnSpPr>
        <p:spPr>
          <a:xfrm flipV="1">
            <a:off x="4524375" y="3829610"/>
            <a:ext cx="5924550" cy="2981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7334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ata 3"/>
          <p:cNvSpPr/>
          <p:nvPr/>
        </p:nvSpPr>
        <p:spPr>
          <a:xfrm>
            <a:off x="6827520" y="503248"/>
            <a:ext cx="4488180" cy="448490"/>
          </a:xfrm>
          <a:prstGeom prst="flowChartInputOutput">
            <a:avLst/>
          </a:pr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4294967295"/>
          </p:nvPr>
        </p:nvSpPr>
        <p:spPr>
          <a:xfrm>
            <a:off x="702426" y="1200150"/>
            <a:ext cx="9146424" cy="5657850"/>
          </a:xfrm>
          <a:prstGeom prst="rect">
            <a:avLst/>
          </a:prstGeom>
          <a:solidFill>
            <a:schemeClr val="bg1"/>
          </a:solidFill>
        </p:spPr>
        <p:txBody>
          <a:bodyPr/>
          <a:lstStyle/>
          <a:p>
            <a:pPr marL="457200" indent="-457200">
              <a:buFont typeface="+mj-lt"/>
              <a:buAutoNum type="arabicPeriod"/>
            </a:pPr>
            <a:r>
              <a:rPr lang="en-US" sz="2400" b="1" dirty="0"/>
              <a:t>“Pay your dues” vs. “Ready for a chance”</a:t>
            </a:r>
          </a:p>
          <a:p>
            <a:pPr marL="0" indent="0">
              <a:lnSpc>
                <a:spcPct val="100000"/>
              </a:lnSpc>
              <a:spcBef>
                <a:spcPts val="0"/>
              </a:spcBef>
              <a:buNone/>
            </a:pPr>
            <a:endParaRPr lang="en-US" sz="1200" dirty="0"/>
          </a:p>
          <a:p>
            <a:pPr marL="465138" indent="-465138">
              <a:buNone/>
            </a:pPr>
            <a:r>
              <a:rPr lang="en-US" sz="2400" b="1" dirty="0"/>
              <a:t>2.     Relationship to/with one’s managers and leaders</a:t>
            </a:r>
          </a:p>
          <a:p>
            <a:pPr marL="465138" indent="-465138">
              <a:lnSpc>
                <a:spcPct val="100000"/>
              </a:lnSpc>
              <a:spcBef>
                <a:spcPts val="0"/>
              </a:spcBef>
              <a:buNone/>
            </a:pPr>
            <a:r>
              <a:rPr lang="en-US" sz="2400" b="1" dirty="0"/>
              <a:t>   </a:t>
            </a:r>
          </a:p>
          <a:p>
            <a:pPr marL="465138" indent="-465138">
              <a:lnSpc>
                <a:spcPct val="100000"/>
              </a:lnSpc>
              <a:spcBef>
                <a:spcPts val="0"/>
              </a:spcBef>
              <a:buAutoNum type="arabicPeriod" startAt="3"/>
            </a:pPr>
            <a:r>
              <a:rPr lang="en-US" sz="2400" b="1" dirty="0"/>
              <a:t>Diverse frames of reference – </a:t>
            </a:r>
            <a:r>
              <a:rPr lang="en-US" sz="2400" dirty="0"/>
              <a:t>different understandings about what counts as “work,” working hard; different views about work &amp; life</a:t>
            </a:r>
          </a:p>
          <a:p>
            <a:pPr marL="914400" lvl="1">
              <a:lnSpc>
                <a:spcPct val="100000"/>
              </a:lnSpc>
              <a:spcBef>
                <a:spcPts val="1200"/>
              </a:spcBef>
            </a:pPr>
            <a:r>
              <a:rPr lang="en-US" sz="2000" dirty="0"/>
              <a:t>Also includes different communication styles/preferences/biases based on age, race, gender, neurodivergence, etc.</a:t>
            </a:r>
          </a:p>
          <a:p>
            <a:pPr marL="465138" indent="-465138">
              <a:buAutoNum type="arabicPeriod" startAt="3"/>
            </a:pPr>
            <a:r>
              <a:rPr lang="en-US" sz="2400" b="1" dirty="0"/>
              <a:t>Ageism </a:t>
            </a:r>
            <a:r>
              <a:rPr lang="en-US" sz="2400" dirty="0"/>
              <a:t>– stereotypes and prejudice (on both ends of age spectrum)</a:t>
            </a:r>
          </a:p>
          <a:p>
            <a:pPr marL="465138" indent="-465138">
              <a:buAutoNum type="arabicPeriod" startAt="3"/>
            </a:pPr>
            <a:endParaRPr lang="en-US" sz="1200" dirty="0"/>
          </a:p>
          <a:p>
            <a:pPr marL="465138" indent="-465138">
              <a:lnSpc>
                <a:spcPct val="100000"/>
              </a:lnSpc>
              <a:spcBef>
                <a:spcPts val="0"/>
              </a:spcBef>
              <a:buAutoNum type="arabicPeriod" startAt="3"/>
            </a:pPr>
            <a:r>
              <a:rPr lang="en-US" sz="2400" b="1" dirty="0"/>
              <a:t>Role of technology</a:t>
            </a:r>
          </a:p>
          <a:p>
            <a:pPr lvl="1"/>
            <a:r>
              <a:rPr lang="en-US" sz="2000" dirty="0"/>
              <a:t>“Digital natives” – constant, boundaryless connections</a:t>
            </a:r>
          </a:p>
          <a:p>
            <a:pPr lvl="2"/>
            <a:r>
              <a:rPr lang="en-US" dirty="0"/>
              <a:t>…but may not yet appreciate the ways technology use at and for work is different than personal/social use</a:t>
            </a:r>
          </a:p>
          <a:p>
            <a:pPr lvl="1"/>
            <a:r>
              <a:rPr lang="en-US" sz="2000" dirty="0"/>
              <a:t>Ability and desire to work beyond the office; </a:t>
            </a:r>
            <a:r>
              <a:rPr lang="en-US" sz="2000" i="1" dirty="0"/>
              <a:t>integrate </a:t>
            </a:r>
            <a:r>
              <a:rPr lang="en-US" sz="2000" dirty="0"/>
              <a:t>work and life</a:t>
            </a:r>
          </a:p>
          <a:p>
            <a:endParaRPr lang="en-US" sz="2000" dirty="0"/>
          </a:p>
          <a:p>
            <a:endParaRPr lang="en-US" sz="2400" dirty="0"/>
          </a:p>
          <a:p>
            <a:endParaRPr lang="en-US" dirty="0"/>
          </a:p>
        </p:txBody>
      </p:sp>
      <p:sp>
        <p:nvSpPr>
          <p:cNvPr id="9" name="Title 8"/>
          <p:cNvSpPr>
            <a:spLocks noGrp="1"/>
          </p:cNvSpPr>
          <p:nvPr>
            <p:ph type="title" idx="4294967295"/>
          </p:nvPr>
        </p:nvSpPr>
        <p:spPr>
          <a:xfrm>
            <a:off x="1219200" y="503238"/>
            <a:ext cx="10972800" cy="677862"/>
          </a:xfrm>
          <a:prstGeom prst="rect">
            <a:avLst/>
          </a:prstGeom>
        </p:spPr>
        <p:txBody>
          <a:bodyPr/>
          <a:lstStyle/>
          <a:p>
            <a:r>
              <a:rPr lang="en-US" sz="2800" b="1" dirty="0">
                <a:solidFill>
                  <a:schemeClr val="bg1"/>
                </a:solidFill>
                <a:latin typeface="+mn-lt"/>
              </a:rPr>
              <a:t>How Culture Shows Up in Everyday Conversations</a:t>
            </a:r>
            <a:endParaRPr lang="en-US" sz="2800" b="1" dirty="0">
              <a:latin typeface="+mn-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461" y="970788"/>
            <a:ext cx="2362646" cy="1695747"/>
          </a:xfrm>
          <a:prstGeom prst="rect">
            <a:avLst/>
          </a:prstGeom>
        </p:spPr>
      </p:pic>
    </p:spTree>
    <p:extLst>
      <p:ext uri="{BB962C8B-B14F-4D97-AF65-F5344CB8AC3E}">
        <p14:creationId xmlns:p14="http://schemas.microsoft.com/office/powerpoint/2010/main" val="22586750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5D06867ED03A4E8476C9FFD2C14B95" ma:contentTypeVersion="14" ma:contentTypeDescription="Create a new document." ma:contentTypeScope="" ma:versionID="14f1517b49e2d5a3d73770c72f1e4bad">
  <xsd:schema xmlns:xsd="http://www.w3.org/2001/XMLSchema" xmlns:xs="http://www.w3.org/2001/XMLSchema" xmlns:p="http://schemas.microsoft.com/office/2006/metadata/properties" xmlns:ns2="721bc721-94fa-4c5e-9660-9e3f4c1c0631" xmlns:ns3="4302e5d3-c06f-42d4-b043-ca97f63a493b" targetNamespace="http://schemas.microsoft.com/office/2006/metadata/properties" ma:root="true" ma:fieldsID="592f3f561e4f8638353b7c177e327013" ns2:_="" ns3:_="">
    <xsd:import namespace="721bc721-94fa-4c5e-9660-9e3f4c1c0631"/>
    <xsd:import namespace="4302e5d3-c06f-42d4-b043-ca97f63a49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bc721-94fa-4c5e-9660-9e3f4c1c0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8c80cf6-7142-4f80-a370-b3f7bd024f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02e5d3-c06f-42d4-b043-ca97f63a49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cf648b9-7393-4f9f-8a7e-9049cc04fc48}" ma:internalName="TaxCatchAll" ma:showField="CatchAllData" ma:web="4302e5d3-c06f-42d4-b043-ca97f63a49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503BD2-F9D8-4FEC-9074-43B8039F81F9}"/>
</file>

<file path=customXml/itemProps2.xml><?xml version="1.0" encoding="utf-8"?>
<ds:datastoreItem xmlns:ds="http://schemas.openxmlformats.org/officeDocument/2006/customXml" ds:itemID="{ACD8B7D0-B923-499E-8E80-A26B5A702F43}"/>
</file>

<file path=docMetadata/LabelInfo.xml><?xml version="1.0" encoding="utf-8"?>
<clbl:labelList xmlns:clbl="http://schemas.microsoft.com/office/2020/mipLabelMetadata">
  <clbl:label id="{fcdc7058-dd48-4a81-90b6-281159ae72e0}" enabled="0" method="" siteId="{fcdc7058-dd48-4a81-90b6-281159ae72e0}" removed="1"/>
</clbl:labelList>
</file>

<file path=docProps/app.xml><?xml version="1.0" encoding="utf-8"?>
<Properties xmlns="http://schemas.openxmlformats.org/officeDocument/2006/extended-properties" xmlns:vt="http://schemas.openxmlformats.org/officeDocument/2006/docPropsVTypes">
  <TotalTime>48341</TotalTime>
  <Words>3956</Words>
  <Application>Microsoft Office PowerPoint</Application>
  <PresentationFormat>Widescreen</PresentationFormat>
  <Paragraphs>651</Paragraphs>
  <Slides>43</Slides>
  <Notes>34</Notes>
  <HiddenSlides>13</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43</vt:i4>
      </vt:variant>
    </vt:vector>
  </HeadingPairs>
  <TitlesOfParts>
    <vt:vector size="58" baseType="lpstr">
      <vt:lpstr>Arial</vt:lpstr>
      <vt:lpstr>Calibri</vt:lpstr>
      <vt:lpstr>Calibri Light</vt:lpstr>
      <vt:lpstr>Gotham Book</vt:lpstr>
      <vt:lpstr>Gotham Medium</vt:lpstr>
      <vt:lpstr>PT Serif</vt:lpstr>
      <vt:lpstr>Wingdings</vt:lpstr>
      <vt:lpstr>Custom Design</vt:lpstr>
      <vt:lpstr>1_Custom Design</vt:lpstr>
      <vt:lpstr>2_Custom Design</vt:lpstr>
      <vt:lpstr>3_Custom Design</vt:lpstr>
      <vt:lpstr>4_Custom Design</vt:lpstr>
      <vt:lpstr>Office Theme</vt:lpstr>
      <vt:lpstr>6_Custom Design</vt:lpstr>
      <vt:lpstr>5_Custom Design</vt:lpstr>
      <vt:lpstr>PowerPoint Presentation</vt:lpstr>
      <vt:lpstr>What’s Shaped Your Career Perspective?</vt:lpstr>
      <vt:lpstr>PowerPoint Presentation</vt:lpstr>
      <vt:lpstr>Workplaces &amp; the Places, Ways We Work Continue to Evolve</vt:lpstr>
      <vt:lpstr>Organizational Complexity Makes Effective Communication Challenging</vt:lpstr>
      <vt:lpstr>We Navigate a Variety of Interconnected Relationships &amp; Power Dynamics  at Work</vt:lpstr>
      <vt:lpstr>PowerPoint Presentation</vt:lpstr>
      <vt:lpstr>Organizational Cultures are Unique, Dynamic</vt:lpstr>
      <vt:lpstr>How Culture Shows Up in Everyday Conversations</vt:lpstr>
      <vt:lpstr>Avoiding Confirmation Bias based on Stereotypes</vt:lpstr>
      <vt:lpstr>4 Types of Generations at Work (Joshi et al., 2010; Costanza et al., 2004)</vt:lpstr>
      <vt:lpstr>At Work, We are Different and Similar</vt:lpstr>
      <vt:lpstr>Age-Related Microaggressions Defined </vt:lpstr>
      <vt:lpstr>PowerPoint Presentation</vt:lpstr>
      <vt:lpstr>PowerPoint Presentation</vt:lpstr>
      <vt:lpstr>PowerPoint Presentation</vt:lpstr>
      <vt:lpstr>PowerPoint Presentation</vt:lpstr>
      <vt:lpstr>In-groups &amp; Out-groups (Graen and Uhl-Bien, 1995)</vt:lpstr>
      <vt:lpstr>PowerPoint Presentation</vt:lpstr>
      <vt:lpstr>Focus on Building, Connecting into Existing Informal Networks</vt:lpstr>
      <vt:lpstr>PowerPoint Presentation</vt:lpstr>
      <vt:lpstr>We Navigate a Variety of Interconnected Relationships &amp; Power Dynamics  at Work</vt:lpstr>
      <vt:lpstr>Leverage Your Informal Networks to Help Others</vt:lpstr>
      <vt:lpstr>Individual Strategies</vt:lpstr>
      <vt:lpstr>Strategies for Managers &amp; Leaders</vt:lpstr>
      <vt:lpstr>For Organizations - Where to Start?</vt:lpstr>
      <vt:lpstr>How to Be an ALLY</vt:lpstr>
      <vt:lpstr>What do you notice about the work goals of the Generations?</vt:lpstr>
      <vt:lpstr>What do the generations have in common?</vt:lpstr>
      <vt:lpstr>Additional Resources</vt:lpstr>
      <vt:lpstr>VIDEO: Dr. Leah Gorges TED Talk</vt:lpstr>
      <vt:lpstr>Microscope – Telescope Approach</vt:lpstr>
      <vt:lpstr>Activity: Case Studies - Unpacking Differences at Work</vt:lpstr>
      <vt:lpstr>A Sneak Peak into Lifestages</vt:lpstr>
      <vt:lpstr>Why It’s Important to Engage in Cross-Generational Conversation</vt:lpstr>
      <vt:lpstr>PowerPoint Presentation</vt:lpstr>
      <vt:lpstr>Hierarchical Microaggressions</vt:lpstr>
      <vt:lpstr>Birth (“Generational”) Cohort Characteristics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Meghan Shreve</cp:lastModifiedBy>
  <cp:revision>417</cp:revision>
  <cp:lastPrinted>2019-04-16T22:06:25Z</cp:lastPrinted>
  <dcterms:created xsi:type="dcterms:W3CDTF">2017-01-17T16:35:06Z</dcterms:created>
  <dcterms:modified xsi:type="dcterms:W3CDTF">2023-02-20T14:59:29Z</dcterms:modified>
</cp:coreProperties>
</file>