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46"/>
  </p:notesMasterIdLst>
  <p:sldIdLst>
    <p:sldId id="2145706082" r:id="rId5"/>
    <p:sldId id="256" r:id="rId6"/>
    <p:sldId id="2145706072" r:id="rId7"/>
    <p:sldId id="2145706051" r:id="rId8"/>
    <p:sldId id="2145706057" r:id="rId9"/>
    <p:sldId id="2145706073" r:id="rId10"/>
    <p:sldId id="2145706086" r:id="rId11"/>
    <p:sldId id="2145706074" r:id="rId12"/>
    <p:sldId id="270" r:id="rId13"/>
    <p:sldId id="2145706075" r:id="rId14"/>
    <p:sldId id="2145706097" r:id="rId15"/>
    <p:sldId id="2145706098" r:id="rId16"/>
    <p:sldId id="2145706087" r:id="rId17"/>
    <p:sldId id="2145706099" r:id="rId18"/>
    <p:sldId id="2145706100" r:id="rId19"/>
    <p:sldId id="2145706101" r:id="rId20"/>
    <p:sldId id="2145706088" r:id="rId21"/>
    <p:sldId id="2145706076" r:id="rId22"/>
    <p:sldId id="272" r:id="rId23"/>
    <p:sldId id="2145706077" r:id="rId24"/>
    <p:sldId id="273" r:id="rId25"/>
    <p:sldId id="274" r:id="rId26"/>
    <p:sldId id="279" r:id="rId27"/>
    <p:sldId id="281" r:id="rId28"/>
    <p:sldId id="282" r:id="rId29"/>
    <p:sldId id="284" r:id="rId30"/>
    <p:sldId id="2145706078" r:id="rId31"/>
    <p:sldId id="259" r:id="rId32"/>
    <p:sldId id="266" r:id="rId33"/>
    <p:sldId id="261" r:id="rId34"/>
    <p:sldId id="263" r:id="rId35"/>
    <p:sldId id="264" r:id="rId36"/>
    <p:sldId id="2145706089" r:id="rId37"/>
    <p:sldId id="2145706090" r:id="rId38"/>
    <p:sldId id="2145706094" r:id="rId39"/>
    <p:sldId id="2145706095" r:id="rId40"/>
    <p:sldId id="2145706096" r:id="rId41"/>
    <p:sldId id="2145706091" r:id="rId42"/>
    <p:sldId id="2145706092" r:id="rId43"/>
    <p:sldId id="2145706093" r:id="rId44"/>
    <p:sldId id="214570608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3" autoAdjust="0"/>
    <p:restoredTop sz="94682"/>
  </p:normalViewPr>
  <p:slideViewPr>
    <p:cSldViewPr>
      <p:cViewPr varScale="1">
        <p:scale>
          <a:sx n="81" d="100"/>
          <a:sy n="81" d="100"/>
        </p:scale>
        <p:origin x="1277"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C28F4-3644-472A-A9DD-FF7793C94187}" type="datetimeFigureOut">
              <a:rPr lang="en-US" smtClean="0"/>
              <a:t>10/11/2021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30910-F711-4BDD-8842-06B29FE7647C}" type="slidenum">
              <a:rPr lang="en-US" smtClean="0"/>
              <a:t>‹#›</a:t>
            </a:fld>
            <a:endParaRPr lang="en-US" dirty="0"/>
          </a:p>
        </p:txBody>
      </p:sp>
    </p:spTree>
    <p:extLst>
      <p:ext uri="{BB962C8B-B14F-4D97-AF65-F5344CB8AC3E}">
        <p14:creationId xmlns:p14="http://schemas.microsoft.com/office/powerpoint/2010/main" val="364853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430910-F711-4BDD-8842-06B29FE7647C}" type="slidenum">
              <a:rPr lang="en-US" smtClean="0"/>
              <a:t>2</a:t>
            </a:fld>
            <a:endParaRPr lang="en-US" dirty="0"/>
          </a:p>
        </p:txBody>
      </p:sp>
    </p:spTree>
    <p:extLst>
      <p:ext uri="{BB962C8B-B14F-4D97-AF65-F5344CB8AC3E}">
        <p14:creationId xmlns:p14="http://schemas.microsoft.com/office/powerpoint/2010/main" val="393776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dirty="0"/>
          </a:p>
        </p:txBody>
      </p:sp>
    </p:spTree>
    <p:extLst>
      <p:ext uri="{BB962C8B-B14F-4D97-AF65-F5344CB8AC3E}">
        <p14:creationId xmlns:p14="http://schemas.microsoft.com/office/powerpoint/2010/main" val="2657357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be confused by all the information that is circulating, some of which may be conflicting. CDC has facts to counteract common myths on this page, such as:</a:t>
            </a:r>
          </a:p>
          <a:p>
            <a:endParaRPr lang="en-US" dirty="0">
              <a:cs typeface="Calibri"/>
            </a:endParaRPr>
          </a:p>
          <a:p>
            <a:pPr marL="171450" indent="-171450">
              <a:buFont typeface="Arial"/>
              <a:buChar char="•"/>
            </a:pPr>
            <a:r>
              <a:rPr lang="en-US" dirty="0"/>
              <a:t>COVID-19 vaccines will not give you COVID-19</a:t>
            </a:r>
            <a:endParaRPr lang="en-US" dirty="0">
              <a:cs typeface="Calibri"/>
            </a:endParaRPr>
          </a:p>
          <a:p>
            <a:pPr marL="171450" indent="-171450">
              <a:buFont typeface="Arial"/>
              <a:buChar char="•"/>
            </a:pPr>
            <a:r>
              <a:rPr lang="en-US" dirty="0"/>
              <a:t>People who have gotten sick with COVID-19 may still benefit from getting vaccinated</a:t>
            </a:r>
            <a:endParaRPr lang="en-US" dirty="0">
              <a:cs typeface="Calibri"/>
            </a:endParaRPr>
          </a:p>
          <a:p>
            <a:pPr marL="171450" indent="-171450">
              <a:buFont typeface="Arial"/>
              <a:buChar char="•"/>
            </a:pPr>
            <a:r>
              <a:rPr lang="en-US" dirty="0"/>
              <a:t>Getting vaccinated can help prevent getting sick with COVID-19</a:t>
            </a:r>
            <a:endParaRPr lang="en-US" dirty="0">
              <a:cs typeface="Calibri"/>
            </a:endParaRPr>
          </a:p>
          <a:p>
            <a:pPr marL="171450" indent="-171450">
              <a:buFont typeface="Arial"/>
              <a:buChar char="•"/>
            </a:pPr>
            <a:r>
              <a:rPr lang="en-US" dirty="0"/>
              <a:t>COVID-19 vaccines will not cause you to test positive on COVID-19 </a:t>
            </a:r>
            <a:r>
              <a:rPr lang="en-US" b="1" dirty="0"/>
              <a:t>viral </a:t>
            </a:r>
            <a:r>
              <a:rPr lang="en-US" dirty="0"/>
              <a:t>tests*</a:t>
            </a:r>
            <a:endParaRPr lang="en-US" dirty="0">
              <a:cs typeface="Calibri"/>
            </a:endParaRPr>
          </a:p>
          <a:p>
            <a:endParaRPr lang="en-US" dirty="0">
              <a:cs typeface="Calibri"/>
            </a:endParaRPr>
          </a:p>
          <a:p>
            <a:r>
              <a:rPr lang="en-US" dirty="0"/>
              <a:t>Please visit: https://www.cdc.gov/coronavirus/2019-ncov/vaccines/about-vaccines/vaccine-myths.html to read more about these vaccine myths and the facts about COVID-19 vaccine from CDC. </a:t>
            </a:r>
            <a:endParaRPr lang="en-US" b="1" dirty="0"/>
          </a:p>
          <a:p>
            <a:endParaRPr lang="en-US" dirty="0">
              <a:cs typeface="Calibri" panose="020F0502020204030204"/>
            </a:endParaRPr>
          </a:p>
          <a:p>
            <a:r>
              <a:rPr lang="en-US" dirty="0"/>
              <a:t>NOTE:  While COVID-19 vaccination will not cause a positive result on </a:t>
            </a:r>
            <a:r>
              <a:rPr lang="en-US" u="sng" dirty="0"/>
              <a:t>viral</a:t>
            </a:r>
            <a:r>
              <a:rPr lang="en-US" dirty="0"/>
              <a:t> tests, there is a possibility that it could cause a positive result on a </a:t>
            </a:r>
            <a:r>
              <a:rPr lang="en-US" u="sng" dirty="0"/>
              <a:t>serologic</a:t>
            </a:r>
            <a:r>
              <a:rPr lang="en-US" u="none" dirty="0"/>
              <a:t> (antibody)</a:t>
            </a:r>
            <a:r>
              <a:rPr lang="en-US" dirty="0"/>
              <a:t> test.</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dirty="0"/>
          </a:p>
        </p:txBody>
      </p:sp>
    </p:spTree>
    <p:extLst>
      <p:ext uri="{BB962C8B-B14F-4D97-AF65-F5344CB8AC3E}">
        <p14:creationId xmlns:p14="http://schemas.microsoft.com/office/powerpoint/2010/main" val="135082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dirty="0"/>
          </a:p>
        </p:txBody>
      </p:sp>
    </p:spTree>
    <p:extLst>
      <p:ext uri="{BB962C8B-B14F-4D97-AF65-F5344CB8AC3E}">
        <p14:creationId xmlns:p14="http://schemas.microsoft.com/office/powerpoint/2010/main" val="39383755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64512C6-FD03-4AA7-9DA3-2C2C003CBBC9}" type="datetimeFigureOut">
              <a:rPr lang="en-US" smtClean="0"/>
              <a:t>10/11/2021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123AFFC-EEC8-4C09-8C2A-F4E588F9710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4512C6-FD03-4AA7-9DA3-2C2C003CBBC9}" type="datetimeFigureOut">
              <a:rPr lang="en-US" smtClean="0"/>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3AFFC-EEC8-4C09-8C2A-F4E588F9710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4512C6-FD03-4AA7-9DA3-2C2C003CBBC9}" type="datetimeFigureOut">
              <a:rPr lang="en-US" smtClean="0"/>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3AFFC-EEC8-4C09-8C2A-F4E588F9710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Column with Image">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B2CF4E6-60B4-6A4E-9674-41525EE631DF}"/>
              </a:ext>
            </a:extLst>
          </p:cNvPr>
          <p:cNvSpPr>
            <a:spLocks noGrp="1"/>
          </p:cNvSpPr>
          <p:nvPr>
            <p:ph type="title"/>
          </p:nvPr>
        </p:nvSpPr>
        <p:spPr>
          <a:xfrm>
            <a:off x="457200" y="731520"/>
            <a:ext cx="8229600" cy="1143000"/>
          </a:xfrm>
          <a:prstGeom prst="rect">
            <a:avLst/>
          </a:prstGeom>
        </p:spPr>
        <p:txBody>
          <a:bodyPr anchor="t" anchorCtr="0"/>
          <a:lstStyle>
            <a:lvl1pPr algn="l">
              <a:lnSpc>
                <a:spcPts val="3000"/>
              </a:lnSpc>
              <a:defRPr sz="2600"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2">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9144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7">
            <a:extLst>
              <a:ext uri="{FF2B5EF4-FFF2-40B4-BE49-F238E27FC236}">
                <a16:creationId xmlns:a16="http://schemas.microsoft.com/office/drawing/2014/main" id="{0FE56291-69FB-0643-9939-1E6D15C2C115}"/>
              </a:ext>
            </a:extLst>
          </p:cNvPr>
          <p:cNvSpPr>
            <a:spLocks noGrp="1"/>
          </p:cNvSpPr>
          <p:nvPr>
            <p:ph type="body" sz="quarter" idx="10"/>
          </p:nvPr>
        </p:nvSpPr>
        <p:spPr>
          <a:xfrm>
            <a:off x="457200" y="1545167"/>
            <a:ext cx="8229600" cy="4455584"/>
          </a:xfrm>
        </p:spPr>
        <p:txBody>
          <a:bodyPr/>
          <a:lstStyle>
            <a:lvl1pPr marL="230183" indent="-230183">
              <a:buClr>
                <a:srgbClr val="F7931F"/>
              </a:buClr>
              <a:buFont typeface="Wingdings" panose="05000000000000000000" pitchFamily="2" charset="2"/>
              <a:buChar char="§"/>
              <a:defRPr sz="1600">
                <a:solidFill>
                  <a:srgbClr val="2D2D2D"/>
                </a:solidFill>
              </a:defRPr>
            </a:lvl1pPr>
            <a:lvl2pPr>
              <a:buClr>
                <a:srgbClr val="1D624D"/>
              </a:buClr>
              <a:defRPr sz="1600">
                <a:solidFill>
                  <a:srgbClr val="2D2D2D"/>
                </a:solidFill>
              </a:defRPr>
            </a:lvl2pPr>
            <a:lvl3pPr>
              <a:buClr>
                <a:srgbClr val="4EA346"/>
              </a:buClr>
              <a:defRPr sz="16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6" name="Picture Placeholder 3">
            <a:extLst>
              <a:ext uri="{FF2B5EF4-FFF2-40B4-BE49-F238E27FC236}">
                <a16:creationId xmlns:a16="http://schemas.microsoft.com/office/drawing/2014/main" id="{81A7AEE3-3E73-CF45-9600-EB62115419C2}"/>
              </a:ext>
            </a:extLst>
          </p:cNvPr>
          <p:cNvSpPr>
            <a:spLocks noGrp="1"/>
          </p:cNvSpPr>
          <p:nvPr>
            <p:ph type="pic" sz="quarter" idx="11"/>
          </p:nvPr>
        </p:nvSpPr>
        <p:spPr>
          <a:xfrm>
            <a:off x="5207000" y="465667"/>
            <a:ext cx="3937000" cy="6392333"/>
          </a:xfrm>
        </p:spPr>
        <p:txBody>
          <a:bodyPr/>
          <a:lstStyle/>
          <a:p>
            <a:endParaRPr lang="en-US" dirty="0"/>
          </a:p>
        </p:txBody>
      </p:sp>
    </p:spTree>
    <p:extLst>
      <p:ext uri="{BB962C8B-B14F-4D97-AF65-F5344CB8AC3E}">
        <p14:creationId xmlns:p14="http://schemas.microsoft.com/office/powerpoint/2010/main" val="217127706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 Column">
    <p:bg>
      <p:bgPr>
        <a:solidFill>
          <a:schemeClr val="bg2"/>
        </a:solidFill>
        <a:effectLst/>
      </p:bgPr>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457200" y="731520"/>
            <a:ext cx="8229600" cy="1143000"/>
          </a:xfrm>
          <a:prstGeom prst="rect">
            <a:avLst/>
          </a:prstGeom>
        </p:spPr>
        <p:txBody>
          <a:bodyPr anchor="t" anchorCtr="0"/>
          <a:lstStyle>
            <a:lvl1pPr algn="l">
              <a:lnSpc>
                <a:spcPts val="3000"/>
              </a:lnSpc>
              <a:defRPr sz="2600"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9144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9" name="Text Placeholder">
            <a:extLst>
              <a:ext uri="{FF2B5EF4-FFF2-40B4-BE49-F238E27FC236}">
                <a16:creationId xmlns:a16="http://schemas.microsoft.com/office/drawing/2014/main" id="{0FE56291-69FB-0643-9939-1E6D15C2C115}"/>
              </a:ext>
            </a:extLst>
          </p:cNvPr>
          <p:cNvSpPr>
            <a:spLocks noGrp="1"/>
          </p:cNvSpPr>
          <p:nvPr>
            <p:ph type="body" sz="quarter" idx="10"/>
          </p:nvPr>
        </p:nvSpPr>
        <p:spPr>
          <a:xfrm>
            <a:off x="457200" y="1545167"/>
            <a:ext cx="8229600" cy="4455584"/>
          </a:xfrm>
        </p:spPr>
        <p:txBody>
          <a:bodyPr/>
          <a:lstStyle>
            <a:lvl1pPr marL="230183" indent="-230183">
              <a:buClr>
                <a:srgbClr val="F7931F"/>
              </a:buClr>
              <a:buFont typeface="Wingdings" panose="05000000000000000000" pitchFamily="2" charset="2"/>
              <a:buChar char="§"/>
              <a:defRPr sz="1600">
                <a:solidFill>
                  <a:srgbClr val="2D2D2D"/>
                </a:solidFill>
              </a:defRPr>
            </a:lvl1pPr>
            <a:lvl2pPr>
              <a:buClr>
                <a:srgbClr val="1D624D"/>
              </a:buClr>
              <a:defRPr sz="1600">
                <a:solidFill>
                  <a:srgbClr val="2D2D2D"/>
                </a:solidFill>
              </a:defRPr>
            </a:lvl2pPr>
            <a:lvl3pPr>
              <a:buClr>
                <a:srgbClr val="4EA346"/>
              </a:buClr>
              <a:defRPr sz="16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6132476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 Two Images">
    <p:bg>
      <p:bgPr>
        <a:solidFill>
          <a:schemeClr val="bg2"/>
        </a:solidFill>
        <a:effectLst/>
      </p:bgPr>
    </p:bg>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8B2CF4E6-60B4-6A4E-9674-41525EE631DF}"/>
              </a:ext>
            </a:extLst>
          </p:cNvPr>
          <p:cNvSpPr>
            <a:spLocks noGrp="1"/>
          </p:cNvSpPr>
          <p:nvPr>
            <p:ph type="title"/>
          </p:nvPr>
        </p:nvSpPr>
        <p:spPr>
          <a:xfrm>
            <a:off x="457200" y="731520"/>
            <a:ext cx="8229600" cy="1143000"/>
          </a:xfrm>
          <a:prstGeom prst="rect">
            <a:avLst/>
          </a:prstGeom>
        </p:spPr>
        <p:txBody>
          <a:bodyPr anchor="t" anchorCtr="0"/>
          <a:lstStyle>
            <a:lvl1pPr algn="l">
              <a:lnSpc>
                <a:spcPts val="3000"/>
              </a:lnSpc>
              <a:defRPr sz="2600" b="1" i="0" baseline="0">
                <a:solidFill>
                  <a:srgbClr val="1D624D"/>
                </a:solidFill>
                <a:effectLst/>
                <a:latin typeface="Arial Black" panose="020B0604020202020204" pitchFamily="34" charset="0"/>
                <a:cs typeface="Arial Black" panose="020B0604020202020204" pitchFamily="34" charset="0"/>
              </a:defRPr>
            </a:lvl1pPr>
          </a:lstStyle>
          <a:p>
            <a:endParaRPr lang="en-US" dirty="0"/>
          </a:p>
        </p:txBody>
      </p:sp>
      <p:sp>
        <p:nvSpPr>
          <p:cNvPr id="5" name="Subtitle">
            <a:extLst>
              <a:ext uri="{FF2B5EF4-FFF2-40B4-BE49-F238E27FC236}">
                <a16:creationId xmlns:a16="http://schemas.microsoft.com/office/drawing/2014/main" id="{EADE02BA-69B0-3244-BDD3-8A69CC21BEED}"/>
              </a:ext>
            </a:extLst>
          </p:cNvPr>
          <p:cNvSpPr>
            <a:spLocks noGrp="1"/>
          </p:cNvSpPr>
          <p:nvPr>
            <p:ph type="subTitle" idx="1"/>
          </p:nvPr>
        </p:nvSpPr>
        <p:spPr>
          <a:xfrm>
            <a:off x="0" y="163"/>
            <a:ext cx="9144000" cy="465745"/>
          </a:xfrm>
          <a:solidFill>
            <a:srgbClr val="3A7AB6"/>
          </a:solidFill>
        </p:spPr>
        <p:txBody>
          <a:bodyPr lIns="365760" rIns="365760" anchor="ctr"/>
          <a:lstStyle>
            <a:lvl1pPr marL="0" indent="0">
              <a:buNone/>
              <a:defRPr b="1">
                <a:solidFill>
                  <a:srgbClr val="FFFFFF"/>
                </a:solidFill>
              </a:defRPr>
            </a:lvl1pPr>
          </a:lstStyle>
          <a:p>
            <a:endParaRPr lang="en-US" dirty="0"/>
          </a:p>
        </p:txBody>
      </p:sp>
      <p:sp>
        <p:nvSpPr>
          <p:cNvPr id="6" name="Picture Placeholder Left">
            <a:extLst>
              <a:ext uri="{FF2B5EF4-FFF2-40B4-BE49-F238E27FC236}">
                <a16:creationId xmlns:a16="http://schemas.microsoft.com/office/drawing/2014/main" id="{6DF0CCAE-BA5E-7445-B5F0-1085A0EEEED3}"/>
              </a:ext>
            </a:extLst>
          </p:cNvPr>
          <p:cNvSpPr>
            <a:spLocks noGrp="1"/>
          </p:cNvSpPr>
          <p:nvPr>
            <p:ph type="pic" sz="quarter" idx="13"/>
          </p:nvPr>
        </p:nvSpPr>
        <p:spPr>
          <a:xfrm>
            <a:off x="457200" y="1578277"/>
            <a:ext cx="4015556" cy="5178481"/>
          </a:xfrm>
        </p:spPr>
      </p:sp>
      <p:sp>
        <p:nvSpPr>
          <p:cNvPr id="11" name="Picture Placeholder Right">
            <a:extLst>
              <a:ext uri="{FF2B5EF4-FFF2-40B4-BE49-F238E27FC236}">
                <a16:creationId xmlns:a16="http://schemas.microsoft.com/office/drawing/2014/main" id="{732F4646-A827-5D4C-B83C-95259D4348B5}"/>
              </a:ext>
            </a:extLst>
          </p:cNvPr>
          <p:cNvSpPr>
            <a:spLocks noGrp="1"/>
          </p:cNvSpPr>
          <p:nvPr>
            <p:ph type="pic" sz="quarter" idx="11"/>
          </p:nvPr>
        </p:nvSpPr>
        <p:spPr>
          <a:xfrm>
            <a:off x="4666107" y="1578277"/>
            <a:ext cx="4015556" cy="5178481"/>
          </a:xfrm>
        </p:spPr>
      </p:sp>
    </p:spTree>
    <p:extLst>
      <p:ext uri="{BB962C8B-B14F-4D97-AF65-F5344CB8AC3E}">
        <p14:creationId xmlns:p14="http://schemas.microsoft.com/office/powerpoint/2010/main" val="129850674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4512C6-FD03-4AA7-9DA3-2C2C003CBBC9}" type="datetimeFigureOut">
              <a:rPr lang="en-US" smtClean="0"/>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3AFFC-EEC8-4C09-8C2A-F4E588F9710B}" type="slidenum">
              <a:rPr lang="en-US" smtClean="0"/>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64512C6-FD03-4AA7-9DA3-2C2C003CBBC9}" type="datetimeFigureOut">
              <a:rPr lang="en-US" smtClean="0"/>
              <a:t>10/11/2021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23AFFC-EEC8-4C09-8C2A-F4E588F9710B}" type="slidenum">
              <a:rPr lang="en-US" smtClean="0"/>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64512C6-FD03-4AA7-9DA3-2C2C003CBBC9}" type="datetimeFigureOut">
              <a:rPr lang="en-US" smtClean="0"/>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23AFFC-EEC8-4C09-8C2A-F4E588F9710B}" type="slidenum">
              <a:rPr lang="en-US" smtClean="0"/>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64512C6-FD03-4AA7-9DA3-2C2C003CBBC9}" type="datetimeFigureOut">
              <a:rPr lang="en-US" smtClean="0"/>
              <a:t>10/11/2021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23AFFC-EEC8-4C09-8C2A-F4E588F9710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64512C6-FD03-4AA7-9DA3-2C2C003CBBC9}" type="datetimeFigureOut">
              <a:rPr lang="en-US" smtClean="0"/>
              <a:t>10/11/2021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23AFFC-EEC8-4C09-8C2A-F4E588F9710B}" type="slidenum">
              <a:rPr lang="en-US" smtClean="0"/>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512C6-FD03-4AA7-9DA3-2C2C003CBBC9}" type="datetimeFigureOut">
              <a:rPr lang="en-US" smtClean="0"/>
              <a:t>10/11/2021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23AFFC-EEC8-4C09-8C2A-F4E588F9710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64512C6-FD03-4AA7-9DA3-2C2C003CBBC9}" type="datetimeFigureOut">
              <a:rPr lang="en-US" smtClean="0"/>
              <a:t>10/11/2021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23AFFC-EEC8-4C09-8C2A-F4E588F9710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864512C6-FD03-4AA7-9DA3-2C2C003CBBC9}" type="datetimeFigureOut">
              <a:rPr lang="en-US" smtClean="0"/>
              <a:t>10/11/2021</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123AFFC-EEC8-4C09-8C2A-F4E588F9710B}" type="slidenum">
              <a:rPr lang="en-US" smtClean="0"/>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6">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64512C6-FD03-4AA7-9DA3-2C2C003CBBC9}" type="datetimeFigureOut">
              <a:rPr lang="en-US" smtClean="0"/>
              <a:t>10/11/2021</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123AFFC-EEC8-4C09-8C2A-F4E588F9710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Centers_for_Disease_Control_and_Prevention"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freepngimg.com/png/47471-syringe-needle-download-free-image"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cdc.gov/coronavirus/2019-ncov/hcp/testing-overview.html" TargetMode="External"/><Relationship Id="rId3" Type="http://schemas.openxmlformats.org/officeDocument/2006/relationships/image" Target="../media/image7.png"/><Relationship Id="rId7" Type="http://schemas.openxmlformats.org/officeDocument/2006/relationships/hyperlink" Target="https://www.cdc.gov/coronavirus/2019-ncov/vaccines/about-vaccines/vaccine-myths.html"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www.cdc.gov/coronavirus/2019-ncov/vaccines/index.html" TargetMode="External"/><Relationship Id="rId5" Type="http://schemas.openxmlformats.org/officeDocument/2006/relationships/image" Target="../media/image12.png"/><Relationship Id="rId4" Type="http://schemas.openxmlformats.org/officeDocument/2006/relationships/hyperlink" Target="https://www.cdc.gov/vaccines/covid-19/index.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coronavirus/2019-ncov/vaccines/fully-vaccinated-guidance.html" TargetMode="External"/><Relationship Id="rId2" Type="http://schemas.openxmlformats.org/officeDocument/2006/relationships/hyperlink" Target="https://www.cdc.gov/coronavirus/2019-ncov/community/organizations/businesses-employer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E76E4B-89FA-3E40-A231-F8E162123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4337776"/>
            <a:ext cx="2414500" cy="1529624"/>
          </a:xfrm>
          <a:prstGeom prst="rect">
            <a:avLst/>
          </a:prstGeom>
        </p:spPr>
      </p:pic>
      <p:sp>
        <p:nvSpPr>
          <p:cNvPr id="10" name="TextBox 9">
            <a:extLst>
              <a:ext uri="{FF2B5EF4-FFF2-40B4-BE49-F238E27FC236}">
                <a16:creationId xmlns:a16="http://schemas.microsoft.com/office/drawing/2014/main" id="{BFB6FD9B-DE95-404D-932F-EFC4943A2C80}"/>
              </a:ext>
            </a:extLst>
          </p:cNvPr>
          <p:cNvSpPr txBox="1"/>
          <p:nvPr/>
        </p:nvSpPr>
        <p:spPr>
          <a:xfrm>
            <a:off x="2209800" y="3476002"/>
            <a:ext cx="4495800" cy="861774"/>
          </a:xfrm>
          <a:prstGeom prst="rect">
            <a:avLst/>
          </a:prstGeom>
          <a:noFill/>
        </p:spPr>
        <p:txBody>
          <a:bodyPr wrap="square" rtlCol="0">
            <a:spAutoFit/>
          </a:bodyPr>
          <a:lstStyle/>
          <a:p>
            <a:pPr algn="ctr"/>
            <a:endParaRPr lang="en-US" sz="1600" dirty="0"/>
          </a:p>
          <a:p>
            <a:pPr algn="ctr"/>
            <a:r>
              <a:rPr lang="en-US" sz="1600" dirty="0"/>
              <a:t>Sponsored by:</a:t>
            </a:r>
          </a:p>
          <a:p>
            <a:endParaRPr lang="en-US" dirty="0"/>
          </a:p>
        </p:txBody>
      </p:sp>
      <p:sp>
        <p:nvSpPr>
          <p:cNvPr id="7" name="TextBox 6">
            <a:extLst>
              <a:ext uri="{FF2B5EF4-FFF2-40B4-BE49-F238E27FC236}">
                <a16:creationId xmlns:a16="http://schemas.microsoft.com/office/drawing/2014/main" id="{EAC72DE9-E567-4ACF-A0E5-4246E5AF4E2D}"/>
              </a:ext>
            </a:extLst>
          </p:cNvPr>
          <p:cNvSpPr txBox="1"/>
          <p:nvPr/>
        </p:nvSpPr>
        <p:spPr>
          <a:xfrm>
            <a:off x="2590800" y="1547245"/>
            <a:ext cx="4569542" cy="2000548"/>
          </a:xfrm>
          <a:prstGeom prst="rect">
            <a:avLst/>
          </a:prstGeom>
          <a:noFill/>
        </p:spPr>
        <p:txBody>
          <a:bodyPr wrap="square">
            <a:spAutoFit/>
          </a:bodyPr>
          <a:lstStyle/>
          <a:p>
            <a:r>
              <a:rPr lang="en-US" sz="2800" b="1" i="0" dirty="0">
                <a:solidFill>
                  <a:srgbClr val="0070C0"/>
                </a:solidFill>
                <a:effectLst/>
                <a:latin typeface="Open Sans" panose="020B0606030504020204" pitchFamily="34" charset="0"/>
              </a:rPr>
              <a:t>           </a:t>
            </a:r>
          </a:p>
          <a:p>
            <a:r>
              <a:rPr lang="en-US" sz="2800" b="1" dirty="0">
                <a:solidFill>
                  <a:srgbClr val="0070C0"/>
                </a:solidFill>
                <a:latin typeface="Open Sans" panose="020B0606030504020204" pitchFamily="34" charset="0"/>
              </a:rPr>
              <a:t>             </a:t>
            </a:r>
            <a:r>
              <a:rPr lang="en-US" sz="4000" b="1" i="0" dirty="0">
                <a:solidFill>
                  <a:srgbClr val="0070C0"/>
                </a:solidFill>
                <a:effectLst/>
                <a:latin typeface="Bodoni MT Condensed" panose="02070606080606020203" pitchFamily="18" charset="0"/>
              </a:rPr>
              <a:t>Power Up! </a:t>
            </a:r>
          </a:p>
          <a:p>
            <a:endParaRPr lang="en-US" sz="2800" b="1" dirty="0">
              <a:solidFill>
                <a:srgbClr val="666666"/>
              </a:solidFill>
              <a:latin typeface="Open Sans" panose="020B0606030504020204" pitchFamily="34" charset="0"/>
            </a:endParaRPr>
          </a:p>
          <a:p>
            <a:r>
              <a:rPr lang="en-US" sz="2800" b="1" i="0" dirty="0">
                <a:solidFill>
                  <a:srgbClr val="666666"/>
                </a:solidFill>
                <a:effectLst/>
                <a:latin typeface="Open Sans" panose="020B0606030504020204" pitchFamily="34" charset="0"/>
              </a:rPr>
              <a:t>    </a:t>
            </a:r>
            <a:r>
              <a:rPr lang="en-US" sz="2800" b="1" i="0" dirty="0">
                <a:solidFill>
                  <a:srgbClr val="0070C0"/>
                </a:solidFill>
                <a:effectLst/>
                <a:latin typeface="Open Sans" panose="020B0606030504020204" pitchFamily="34" charset="0"/>
              </a:rPr>
              <a:t>InterHab Conference</a:t>
            </a:r>
            <a:endParaRPr lang="en-US" sz="2800" b="1" dirty="0">
              <a:solidFill>
                <a:srgbClr val="0070C0"/>
              </a:solidFill>
            </a:endParaRPr>
          </a:p>
        </p:txBody>
      </p:sp>
      <p:pic>
        <p:nvPicPr>
          <p:cNvPr id="4" name="Picture 3" descr="A child sitting on the floor&#10;&#10;Description automatically generated with low confidence">
            <a:extLst>
              <a:ext uri="{FF2B5EF4-FFF2-40B4-BE49-F238E27FC236}">
                <a16:creationId xmlns:a16="http://schemas.microsoft.com/office/drawing/2014/main" id="{31DF3BBB-4AFC-43E7-8AD2-A48E4D5EB3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1"/>
            <a:ext cx="3962400" cy="1752600"/>
          </a:xfrm>
          <a:prstGeom prst="rect">
            <a:avLst/>
          </a:prstGeom>
        </p:spPr>
      </p:pic>
    </p:spTree>
    <p:extLst>
      <p:ext uri="{BB962C8B-B14F-4D97-AF65-F5344CB8AC3E}">
        <p14:creationId xmlns:p14="http://schemas.microsoft.com/office/powerpoint/2010/main" val="3060848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rgbClr val="FF0000"/>
                </a:solidFill>
              </a:rPr>
              <a:t>PART 1</a:t>
            </a:r>
            <a:r>
              <a:rPr lang="en-US" b="1" dirty="0"/>
              <a:t>:</a:t>
            </a:r>
          </a:p>
          <a:p>
            <a:endParaRPr lang="en-US" dirty="0"/>
          </a:p>
          <a:p>
            <a:r>
              <a:rPr lang="en-US" b="1" dirty="0"/>
              <a:t>TOPICS:</a:t>
            </a:r>
            <a:endParaRPr lang="en-US" dirty="0"/>
          </a:p>
          <a:p>
            <a:pPr lvl="1"/>
            <a:r>
              <a:rPr lang="en-US" dirty="0"/>
              <a:t>B.	  Authorities: President; Congress; CDC, DHHS; OSHA, State and Local Health Department.</a:t>
            </a:r>
          </a:p>
        </p:txBody>
      </p:sp>
      <p:sp>
        <p:nvSpPr>
          <p:cNvPr id="3" name="Title 2"/>
          <p:cNvSpPr>
            <a:spLocks noGrp="1"/>
          </p:cNvSpPr>
          <p:nvPr>
            <p:ph type="title"/>
          </p:nvPr>
        </p:nvSpPr>
        <p:spPr/>
        <p:txBody>
          <a:bodyPr>
            <a:normAutofit/>
          </a:bodyPr>
          <a:lstStyle/>
          <a:p>
            <a:r>
              <a:rPr lang="en-US" dirty="0"/>
              <a:t>Discussion Topics</a:t>
            </a:r>
          </a:p>
        </p:txBody>
      </p:sp>
      <p:pic>
        <p:nvPicPr>
          <p:cNvPr id="5" name="Picture 4" descr="Logo&#10;&#10;Description automatically generated">
            <a:extLst>
              <a:ext uri="{FF2B5EF4-FFF2-40B4-BE49-F238E27FC236}">
                <a16:creationId xmlns:a16="http://schemas.microsoft.com/office/drawing/2014/main" id="{5CB645E3-058F-4794-A3BB-E15BE3D20F7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29200" y="3835646"/>
            <a:ext cx="3824243" cy="2727960"/>
          </a:xfrm>
          <a:prstGeom prst="rect">
            <a:avLst/>
          </a:prstGeom>
        </p:spPr>
      </p:pic>
    </p:spTree>
    <p:extLst>
      <p:ext uri="{BB962C8B-B14F-4D97-AF65-F5344CB8AC3E}">
        <p14:creationId xmlns:p14="http://schemas.microsoft.com/office/powerpoint/2010/main" val="154436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chemeClr val="accent2">
                    <a:lumMod val="75000"/>
                  </a:schemeClr>
                </a:solidFill>
              </a:rPr>
              <a:t>PART 2</a:t>
            </a:r>
            <a:r>
              <a:rPr lang="en-US" dirty="0"/>
              <a:t>:</a:t>
            </a:r>
          </a:p>
          <a:p>
            <a:endParaRPr lang="en-US" dirty="0"/>
          </a:p>
          <a:p>
            <a:r>
              <a:rPr lang="en-US" b="1" dirty="0"/>
              <a:t>TOPICS:</a:t>
            </a:r>
          </a:p>
          <a:p>
            <a:endParaRPr lang="en-US" dirty="0"/>
          </a:p>
          <a:p>
            <a:pPr lvl="1"/>
            <a:r>
              <a:rPr lang="en-US" dirty="0"/>
              <a:t>A.  Handling Employees (Health Care)</a:t>
            </a:r>
          </a:p>
          <a:p>
            <a:pPr lvl="3"/>
            <a:r>
              <a:rPr lang="en-US" dirty="0"/>
              <a:t>i.   Mandatory/Non-Mandatory Vaccination</a:t>
            </a:r>
          </a:p>
          <a:p>
            <a:pPr marL="1143000" lvl="4" indent="0">
              <a:buNone/>
            </a:pPr>
            <a:r>
              <a:rPr lang="en-US" dirty="0"/>
              <a:t>ii.   Mask/No Mask</a:t>
            </a:r>
          </a:p>
          <a:p>
            <a:pPr marL="1143000" lvl="4" indent="0">
              <a:buNone/>
            </a:pPr>
            <a:r>
              <a:rPr lang="en-US" dirty="0"/>
              <a:t>iii.  EEOC Guidance vs OSHA Directives</a:t>
            </a:r>
          </a:p>
          <a:p>
            <a:pPr marL="1143000" lvl="4" indent="0">
              <a:buNone/>
            </a:pPr>
            <a:r>
              <a:rPr lang="en-US" dirty="0"/>
              <a:t>iv.  Permissible Questions.</a:t>
            </a:r>
          </a:p>
          <a:p>
            <a:pPr lvl="1"/>
            <a:endParaRPr lang="en-US" dirty="0"/>
          </a:p>
          <a:p>
            <a:pPr marL="2057400" lvl="8" indent="0">
              <a:buNone/>
            </a:pPr>
            <a:endParaRPr lang="en-US" dirty="0"/>
          </a:p>
          <a:p>
            <a:pPr lvl="1"/>
            <a:endParaRPr lang="en-US" dirty="0"/>
          </a:p>
        </p:txBody>
      </p:sp>
      <p:sp>
        <p:nvSpPr>
          <p:cNvPr id="3" name="Title 2"/>
          <p:cNvSpPr>
            <a:spLocks noGrp="1"/>
          </p:cNvSpPr>
          <p:nvPr>
            <p:ph type="title"/>
          </p:nvPr>
        </p:nvSpPr>
        <p:spPr/>
        <p:txBody>
          <a:bodyPr>
            <a:normAutofit/>
          </a:bodyPr>
          <a:lstStyle/>
          <a:p>
            <a:r>
              <a:rPr lang="en-US" dirty="0"/>
              <a:t>Discussion Topics</a:t>
            </a:r>
          </a:p>
        </p:txBody>
      </p:sp>
      <p:pic>
        <p:nvPicPr>
          <p:cNvPr id="4" name="Picture 3">
            <a:extLst>
              <a:ext uri="{FF2B5EF4-FFF2-40B4-BE49-F238E27FC236}">
                <a16:creationId xmlns:a16="http://schemas.microsoft.com/office/drawing/2014/main" id="{671172D8-9C6E-440B-8D5A-2FFD682BDBAF}"/>
              </a:ext>
            </a:extLst>
          </p:cNvPr>
          <p:cNvPicPr>
            <a:picLocks noChangeAspect="1"/>
          </p:cNvPicPr>
          <p:nvPr/>
        </p:nvPicPr>
        <p:blipFill>
          <a:blip r:embed="rId2"/>
          <a:stretch>
            <a:fillRect/>
          </a:stretch>
        </p:blipFill>
        <p:spPr>
          <a:xfrm>
            <a:off x="3143250" y="1481328"/>
            <a:ext cx="2857500" cy="1414272"/>
          </a:xfrm>
          <a:prstGeom prst="rect">
            <a:avLst/>
          </a:prstGeom>
        </p:spPr>
      </p:pic>
    </p:spTree>
    <p:extLst>
      <p:ext uri="{BB962C8B-B14F-4D97-AF65-F5344CB8AC3E}">
        <p14:creationId xmlns:p14="http://schemas.microsoft.com/office/powerpoint/2010/main" val="1031833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chemeClr val="accent2">
                    <a:lumMod val="75000"/>
                  </a:schemeClr>
                </a:solidFill>
              </a:rPr>
              <a:t>PART 2</a:t>
            </a:r>
            <a:r>
              <a:rPr lang="en-US" dirty="0"/>
              <a:t>:</a:t>
            </a:r>
          </a:p>
          <a:p>
            <a:endParaRPr lang="en-US" dirty="0"/>
          </a:p>
          <a:p>
            <a:r>
              <a:rPr lang="en-US" b="1" dirty="0"/>
              <a:t>TOPICS:</a:t>
            </a:r>
          </a:p>
          <a:p>
            <a:endParaRPr lang="en-US" dirty="0"/>
          </a:p>
          <a:p>
            <a:pPr lvl="1"/>
            <a:r>
              <a:rPr lang="en-US" dirty="0"/>
              <a:t>B.  Handling Employees (HealthCare)</a:t>
            </a:r>
          </a:p>
          <a:p>
            <a:pPr lvl="3"/>
            <a:r>
              <a:rPr lang="en-US" dirty="0"/>
              <a:t>i.   Are You Subject To ETS Requirements (Healthcare</a:t>
            </a:r>
          </a:p>
          <a:p>
            <a:pPr lvl="3"/>
            <a:r>
              <a:rPr lang="en-US" dirty="0"/>
              <a:t>     workers):</a:t>
            </a:r>
          </a:p>
          <a:p>
            <a:pPr lvl="4"/>
            <a:r>
              <a:rPr lang="en-US" dirty="0"/>
              <a:t>-Kansas is under Federal Jurisdiction</a:t>
            </a:r>
          </a:p>
          <a:p>
            <a:pPr lvl="4"/>
            <a:r>
              <a:rPr lang="en-US" dirty="0"/>
              <a:t>-Kansas does not have OSHA approved “state plan.”</a:t>
            </a:r>
          </a:p>
          <a:p>
            <a:pPr lvl="4"/>
            <a:r>
              <a:rPr lang="en-US" dirty="0"/>
              <a:t>-OSHA in Kansas DOES NOT APPLY TO PUBLIC SECTOR</a:t>
            </a:r>
          </a:p>
          <a:p>
            <a:pPr lvl="4"/>
            <a:r>
              <a:rPr lang="en-US" dirty="0"/>
              <a:t>  EMPLOYEES.</a:t>
            </a:r>
          </a:p>
          <a:p>
            <a:pPr lvl="4"/>
            <a:endParaRPr lang="en-US" dirty="0"/>
          </a:p>
          <a:p>
            <a:pPr marL="2057400" lvl="8" indent="0">
              <a:buNone/>
            </a:pPr>
            <a:endParaRPr lang="en-US" dirty="0"/>
          </a:p>
          <a:p>
            <a:pPr lvl="1"/>
            <a:endParaRPr lang="en-US" dirty="0"/>
          </a:p>
        </p:txBody>
      </p:sp>
      <p:sp>
        <p:nvSpPr>
          <p:cNvPr id="3" name="Title 2"/>
          <p:cNvSpPr>
            <a:spLocks noGrp="1"/>
          </p:cNvSpPr>
          <p:nvPr>
            <p:ph type="title"/>
          </p:nvPr>
        </p:nvSpPr>
        <p:spPr/>
        <p:txBody>
          <a:bodyPr>
            <a:normAutofit/>
          </a:bodyPr>
          <a:lstStyle/>
          <a:p>
            <a:r>
              <a:rPr lang="en-US" dirty="0"/>
              <a:t>Discussion Topics</a:t>
            </a:r>
          </a:p>
        </p:txBody>
      </p:sp>
      <p:pic>
        <p:nvPicPr>
          <p:cNvPr id="4" name="Picture 3">
            <a:extLst>
              <a:ext uri="{FF2B5EF4-FFF2-40B4-BE49-F238E27FC236}">
                <a16:creationId xmlns:a16="http://schemas.microsoft.com/office/drawing/2014/main" id="{671172D8-9C6E-440B-8D5A-2FFD682BDBAF}"/>
              </a:ext>
            </a:extLst>
          </p:cNvPr>
          <p:cNvPicPr>
            <a:picLocks noChangeAspect="1"/>
          </p:cNvPicPr>
          <p:nvPr/>
        </p:nvPicPr>
        <p:blipFill>
          <a:blip r:embed="rId2"/>
          <a:stretch>
            <a:fillRect/>
          </a:stretch>
        </p:blipFill>
        <p:spPr>
          <a:xfrm>
            <a:off x="3143250" y="1481328"/>
            <a:ext cx="2857500" cy="1414272"/>
          </a:xfrm>
          <a:prstGeom prst="rect">
            <a:avLst/>
          </a:prstGeom>
        </p:spPr>
      </p:pic>
    </p:spTree>
    <p:extLst>
      <p:ext uri="{BB962C8B-B14F-4D97-AF65-F5344CB8AC3E}">
        <p14:creationId xmlns:p14="http://schemas.microsoft.com/office/powerpoint/2010/main" val="3608962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chemeClr val="accent2">
                    <a:lumMod val="75000"/>
                  </a:schemeClr>
                </a:solidFill>
              </a:rPr>
              <a:t>PART 2</a:t>
            </a:r>
            <a:r>
              <a:rPr lang="en-US" dirty="0"/>
              <a:t>:</a:t>
            </a:r>
          </a:p>
          <a:p>
            <a:endParaRPr lang="en-US" dirty="0"/>
          </a:p>
          <a:p>
            <a:r>
              <a:rPr lang="en-US" b="1" dirty="0"/>
              <a:t>TOPICS:</a:t>
            </a:r>
          </a:p>
          <a:p>
            <a:endParaRPr lang="en-US" dirty="0"/>
          </a:p>
          <a:p>
            <a:pPr marL="1543050" lvl="4" indent="-400050">
              <a:buAutoNum type="romanLcPeriod" startAt="2"/>
            </a:pPr>
            <a:r>
              <a:rPr lang="en-US" dirty="0"/>
              <a:t>Five of Nine Prior ETS Struck Down.</a:t>
            </a:r>
          </a:p>
          <a:p>
            <a:pPr marL="1543050" lvl="4" indent="-400050">
              <a:buAutoNum type="romanLcPeriod" startAt="2"/>
            </a:pPr>
            <a:r>
              <a:rPr lang="en-US" dirty="0"/>
              <a:t>Does it apply to Kansas hospitals?</a:t>
            </a:r>
          </a:p>
          <a:p>
            <a:pPr marL="1543050" lvl="4" indent="-400050">
              <a:buAutoNum type="romanLcPeriod" startAt="2"/>
            </a:pPr>
            <a:endParaRPr lang="en-US" dirty="0"/>
          </a:p>
          <a:p>
            <a:pPr marL="1143000" lvl="4" indent="0">
              <a:buNone/>
            </a:pPr>
            <a:r>
              <a:rPr lang="en-US" b="0" i="0" dirty="0">
                <a:solidFill>
                  <a:srgbClr val="464646"/>
                </a:solidFill>
                <a:effectLst/>
                <a:highlight>
                  <a:srgbClr val="FFFF00"/>
                </a:highlight>
                <a:latin typeface="Open Sans" panose="020B0606030504020204" pitchFamily="34" charset="0"/>
              </a:rPr>
              <a:t>Section 3(5) of the OSH Act, “any State or political subdivision of a State” is not an “employer” for purposes of the Act, and is therefore excluded from its coverage, including standards promulgated thereunder. 29 U.S.C. § 652(5); </a:t>
            </a:r>
            <a:r>
              <a:rPr lang="en-US" b="0" i="1" dirty="0">
                <a:solidFill>
                  <a:srgbClr val="464646"/>
                </a:solidFill>
                <a:effectLst/>
                <a:highlight>
                  <a:srgbClr val="FFFF00"/>
                </a:highlight>
                <a:latin typeface="Open Sans" panose="020B0606030504020204" pitchFamily="34" charset="0"/>
              </a:rPr>
              <a:t>StarTran, Inc. v. OSHRC</a:t>
            </a:r>
            <a:r>
              <a:rPr lang="en-US" b="0" i="0" dirty="0">
                <a:solidFill>
                  <a:srgbClr val="464646"/>
                </a:solidFill>
                <a:effectLst/>
                <a:highlight>
                  <a:srgbClr val="FFFF00"/>
                </a:highlight>
                <a:latin typeface="Open Sans" panose="020B0606030504020204" pitchFamily="34" charset="0"/>
              </a:rPr>
              <a:t>, 608 F.3d 312, 313-314 (5th Cir. 2010).</a:t>
            </a:r>
            <a:endParaRPr lang="en-US" dirty="0">
              <a:highlight>
                <a:srgbClr val="FFFF00"/>
              </a:highlight>
            </a:endParaRPr>
          </a:p>
          <a:p>
            <a:pPr marL="1543050" lvl="4" indent="-400050">
              <a:buAutoNum type="romanLcPeriod" startAt="2"/>
            </a:pPr>
            <a:endParaRPr lang="en-US" dirty="0"/>
          </a:p>
          <a:p>
            <a:pPr lvl="1"/>
            <a:endParaRPr lang="en-US" dirty="0"/>
          </a:p>
          <a:p>
            <a:pPr marL="2057400" lvl="8" indent="0">
              <a:buNone/>
            </a:pPr>
            <a:endParaRPr lang="en-US" dirty="0"/>
          </a:p>
          <a:p>
            <a:pPr lvl="1"/>
            <a:endParaRPr lang="en-US" dirty="0"/>
          </a:p>
        </p:txBody>
      </p:sp>
      <p:sp>
        <p:nvSpPr>
          <p:cNvPr id="3" name="Title 2"/>
          <p:cNvSpPr>
            <a:spLocks noGrp="1"/>
          </p:cNvSpPr>
          <p:nvPr>
            <p:ph type="title"/>
          </p:nvPr>
        </p:nvSpPr>
        <p:spPr/>
        <p:txBody>
          <a:bodyPr>
            <a:normAutofit/>
          </a:bodyPr>
          <a:lstStyle/>
          <a:p>
            <a:r>
              <a:rPr lang="en-US" dirty="0"/>
              <a:t>Discussion Topics</a:t>
            </a:r>
          </a:p>
        </p:txBody>
      </p:sp>
      <p:pic>
        <p:nvPicPr>
          <p:cNvPr id="4" name="Picture 3">
            <a:extLst>
              <a:ext uri="{FF2B5EF4-FFF2-40B4-BE49-F238E27FC236}">
                <a16:creationId xmlns:a16="http://schemas.microsoft.com/office/drawing/2014/main" id="{671172D8-9C6E-440B-8D5A-2FFD682BDBAF}"/>
              </a:ext>
            </a:extLst>
          </p:cNvPr>
          <p:cNvPicPr>
            <a:picLocks noChangeAspect="1"/>
          </p:cNvPicPr>
          <p:nvPr/>
        </p:nvPicPr>
        <p:blipFill>
          <a:blip r:embed="rId2"/>
          <a:stretch>
            <a:fillRect/>
          </a:stretch>
        </p:blipFill>
        <p:spPr>
          <a:xfrm>
            <a:off x="3143250" y="1481328"/>
            <a:ext cx="2857500" cy="1414272"/>
          </a:xfrm>
          <a:prstGeom prst="rect">
            <a:avLst/>
          </a:prstGeom>
        </p:spPr>
      </p:pic>
    </p:spTree>
    <p:extLst>
      <p:ext uri="{BB962C8B-B14F-4D97-AF65-F5344CB8AC3E}">
        <p14:creationId xmlns:p14="http://schemas.microsoft.com/office/powerpoint/2010/main" val="2459294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chemeClr val="accent2">
                    <a:lumMod val="75000"/>
                  </a:schemeClr>
                </a:solidFill>
              </a:rPr>
              <a:t>TOPICS PART 2 CONTINUE</a:t>
            </a:r>
            <a:endParaRPr lang="en-US" dirty="0"/>
          </a:p>
          <a:p>
            <a:endParaRPr lang="en-US" dirty="0"/>
          </a:p>
          <a:p>
            <a:pPr algn="l"/>
            <a:r>
              <a:rPr lang="en-US" sz="2000" b="0" i="0" dirty="0">
                <a:solidFill>
                  <a:srgbClr val="464646"/>
                </a:solidFill>
                <a:effectLst/>
                <a:latin typeface="Open Sans" panose="020B0606030504020204" pitchFamily="34" charset="0"/>
              </a:rPr>
              <a:t>If a healthcare system </a:t>
            </a:r>
            <a:r>
              <a:rPr lang="en-US" sz="2000" b="0" i="0" dirty="0">
                <a:solidFill>
                  <a:srgbClr val="FF0000"/>
                </a:solidFill>
                <a:effectLst/>
                <a:latin typeface="Open Sans" panose="020B0606030504020204" pitchFamily="34" charset="0"/>
              </a:rPr>
              <a:t>is a state or political subdivision</a:t>
            </a:r>
            <a:r>
              <a:rPr lang="en-US" sz="2000" b="0" i="0" dirty="0">
                <a:solidFill>
                  <a:srgbClr val="464646"/>
                </a:solidFill>
                <a:effectLst/>
                <a:latin typeface="Open Sans" panose="020B0606030504020204" pitchFamily="34" charset="0"/>
              </a:rPr>
              <a:t>, it should be exempted from OSHA’s new ETS. This is supported by footnote 129 to the preamble to the ETS, which states, “</a:t>
            </a:r>
            <a:r>
              <a:rPr lang="en-US" sz="2000" b="0" i="0" dirty="0">
                <a:solidFill>
                  <a:srgbClr val="FF0000"/>
                </a:solidFill>
                <a:effectLst/>
                <a:latin typeface="Open Sans" panose="020B0606030504020204" pitchFamily="34" charset="0"/>
              </a:rPr>
              <a:t>the ETS does not apply to state and local government employers in states without State Plans</a:t>
            </a:r>
            <a:r>
              <a:rPr lang="en-US" sz="2000" b="0" i="0" dirty="0">
                <a:solidFill>
                  <a:srgbClr val="464646"/>
                </a:solidFill>
                <a:effectLst/>
                <a:latin typeface="Open Sans" panose="020B0606030504020204" pitchFamily="34" charset="0"/>
              </a:rPr>
              <a:t>.” 86 Fed. Reg. 32376 at 32652 (Jun. 21, 2021). </a:t>
            </a:r>
            <a:endParaRPr lang="en-US" dirty="0"/>
          </a:p>
        </p:txBody>
      </p:sp>
      <p:sp>
        <p:nvSpPr>
          <p:cNvPr id="3" name="Title 2"/>
          <p:cNvSpPr>
            <a:spLocks noGrp="1"/>
          </p:cNvSpPr>
          <p:nvPr>
            <p:ph type="title"/>
          </p:nvPr>
        </p:nvSpPr>
        <p:spPr/>
        <p:txBody>
          <a:bodyPr>
            <a:normAutofit/>
          </a:bodyPr>
          <a:lstStyle/>
          <a:p>
            <a:r>
              <a:rPr lang="en-US" dirty="0"/>
              <a:t>Discussion Topics</a:t>
            </a:r>
          </a:p>
        </p:txBody>
      </p:sp>
    </p:spTree>
    <p:extLst>
      <p:ext uri="{BB962C8B-B14F-4D97-AF65-F5344CB8AC3E}">
        <p14:creationId xmlns:p14="http://schemas.microsoft.com/office/powerpoint/2010/main" val="1281516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chemeClr val="accent2">
                    <a:lumMod val="75000"/>
                  </a:schemeClr>
                </a:solidFill>
              </a:rPr>
              <a:t>TOPIC PART 2 CONTINUED</a:t>
            </a:r>
            <a:endParaRPr lang="en-US" dirty="0"/>
          </a:p>
          <a:p>
            <a:endParaRPr lang="en-US" dirty="0"/>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600" b="1"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Defining “State or political subdivision of a State”</a:t>
            </a:r>
            <a:endParaRPr kumimoji="0" lang="en-US" sz="16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6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To determine whether an entity is a “State or political subdivision of a State,” a two-part test is employed. Under this test, any entity:</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6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 </a:t>
            </a:r>
          </a:p>
          <a:p>
            <a:pPr lvl="1" indent="-256032">
              <a:spcBef>
                <a:spcPts val="400"/>
              </a:spcBef>
              <a:buClr>
                <a:srgbClr val="2DA2BF"/>
              </a:buClr>
              <a:buSzPct val="68000"/>
              <a:buFont typeface="Wingdings 3"/>
              <a:buChar char=""/>
              <a:defRPr/>
            </a:pPr>
            <a:r>
              <a:rPr kumimoji="0" lang="en-US" sz="16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(1) created directly by the State, so as to constitute a department or administrative arm of the government, or</a:t>
            </a:r>
          </a:p>
          <a:p>
            <a:pPr lvl="1" indent="-256032">
              <a:spcBef>
                <a:spcPts val="400"/>
              </a:spcBef>
              <a:buClr>
                <a:srgbClr val="2DA2BF"/>
              </a:buClr>
              <a:buSzPct val="68000"/>
              <a:buFont typeface="Wingdings 3"/>
              <a:buChar char=""/>
              <a:defRPr/>
            </a:pPr>
            <a:endParaRPr lang="en-US" sz="1600" dirty="0">
              <a:solidFill>
                <a:srgbClr val="464646"/>
              </a:solidFill>
              <a:latin typeface="Open Sans" panose="020B0606030504020204" pitchFamily="34" charset="0"/>
            </a:endParaRPr>
          </a:p>
          <a:p>
            <a:pPr lvl="1" indent="-256032">
              <a:spcBef>
                <a:spcPts val="400"/>
              </a:spcBef>
              <a:buClr>
                <a:srgbClr val="2DA2BF"/>
              </a:buClr>
              <a:buSzPct val="68000"/>
              <a:buFont typeface="Wingdings 3"/>
              <a:buChar char=""/>
              <a:defRPr/>
            </a:pPr>
            <a:r>
              <a:rPr kumimoji="0" lang="en-US" sz="16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 (2) administered by individuals who are controlled by public officials and responsible to such officials or to the general electorate” is not subject to the OSH Act and its standards. 29 C.F.R. § 1975.5(b). </a:t>
            </a:r>
          </a:p>
        </p:txBody>
      </p:sp>
      <p:sp>
        <p:nvSpPr>
          <p:cNvPr id="3" name="Title 2"/>
          <p:cNvSpPr>
            <a:spLocks noGrp="1"/>
          </p:cNvSpPr>
          <p:nvPr>
            <p:ph type="title"/>
          </p:nvPr>
        </p:nvSpPr>
        <p:spPr/>
        <p:txBody>
          <a:bodyPr>
            <a:normAutofit/>
          </a:bodyPr>
          <a:lstStyle/>
          <a:p>
            <a:r>
              <a:rPr lang="en-US" dirty="0"/>
              <a:t>Discussion Topics</a:t>
            </a:r>
          </a:p>
        </p:txBody>
      </p:sp>
    </p:spTree>
    <p:extLst>
      <p:ext uri="{BB962C8B-B14F-4D97-AF65-F5344CB8AC3E}">
        <p14:creationId xmlns:p14="http://schemas.microsoft.com/office/powerpoint/2010/main" val="1104150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05400"/>
          </a:xfrm>
        </p:spPr>
        <p:txBody>
          <a:bodyPr>
            <a:normAutofit/>
          </a:bodyPr>
          <a:lstStyle/>
          <a:p>
            <a:r>
              <a:rPr lang="en-US" b="1" dirty="0">
                <a:solidFill>
                  <a:schemeClr val="accent2">
                    <a:lumMod val="75000"/>
                  </a:schemeClr>
                </a:solidFill>
              </a:rPr>
              <a:t>TOPIC PART 2 CONTINUED</a:t>
            </a:r>
            <a:r>
              <a:rPr lang="en-US" dirty="0"/>
              <a:t>:</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100" b="1"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The following factors are considered in determining whether an entity meets this two-part test</a:t>
            </a:r>
            <a:r>
              <a:rPr kumimoji="0" lang="en-US" sz="11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Arial" panose="020B0604020202020204" pitchFamily="34" charset="0"/>
              <a:buChar char="•"/>
              <a:tabLst/>
              <a:defRPr/>
            </a:pPr>
            <a:endParaRPr kumimoji="0" lang="en-US" sz="11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Are the individuals who administer the entity appointed by a public official or elected by the general electorate?</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What are the terms and conditions of the appointment?</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Who may dismiss such individuals and under what procedures?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What is the financial source of the salary of these individuals?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Does the entity earn a profit? Are such profits treated as revenue?</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How are the entity's functions financed? What are the powers of the entity and are they usually characteristic of a government rather than a private instrumentality like the power of eminent domain?</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How is the entity regarded under State and local law as well as under other Federal laws?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Is the entity exempted from State and local tax laws?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Are the entity's bonds, if any, tax-exempt? As to the entity's employees, are they regarded like employees of other State and political subdivisions?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What is the financial source of the employee-payroll?</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Arial" panose="020B0604020202020204" pitchFamily="34" charset="0"/>
              <a:buChar char="•"/>
              <a:tabLst/>
              <a:defRPr/>
            </a:pPr>
            <a:r>
              <a:rPr kumimoji="0" lang="en-US" sz="12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How do employee fringe benefits, rights, obligations, and restrictions of the entity's employees compare to those of the employees of other State and local departments and agencies?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200" b="0" i="0" u="none" strike="noStrike" kern="1200" cap="none" spc="0" normalizeH="0" baseline="0" noProof="0" dirty="0">
                <a:ln>
                  <a:noFill/>
                </a:ln>
                <a:solidFill>
                  <a:srgbClr val="464646"/>
                </a:solidFill>
                <a:effectLst/>
                <a:uLnTx/>
                <a:uFillTx/>
                <a:latin typeface="Open Sans" panose="020B0606030504020204" pitchFamily="34" charset="0"/>
                <a:ea typeface="+mn-ea"/>
                <a:cs typeface="+mn-cs"/>
              </a:rPr>
              <a:t>29 C.F.R. § 1975.5(c).</a:t>
            </a:r>
          </a:p>
        </p:txBody>
      </p:sp>
      <p:sp>
        <p:nvSpPr>
          <p:cNvPr id="3" name="Title 2"/>
          <p:cNvSpPr>
            <a:spLocks noGrp="1"/>
          </p:cNvSpPr>
          <p:nvPr>
            <p:ph type="title"/>
          </p:nvPr>
        </p:nvSpPr>
        <p:spPr/>
        <p:txBody>
          <a:bodyPr>
            <a:normAutofit/>
          </a:bodyPr>
          <a:lstStyle/>
          <a:p>
            <a:r>
              <a:rPr lang="en-US" dirty="0"/>
              <a:t>Discussion Topics</a:t>
            </a:r>
          </a:p>
        </p:txBody>
      </p:sp>
    </p:spTree>
    <p:extLst>
      <p:ext uri="{BB962C8B-B14F-4D97-AF65-F5344CB8AC3E}">
        <p14:creationId xmlns:p14="http://schemas.microsoft.com/office/powerpoint/2010/main" val="3001801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chemeClr val="accent2">
                    <a:lumMod val="75000"/>
                  </a:schemeClr>
                </a:solidFill>
              </a:rPr>
              <a:t>PART 2</a:t>
            </a:r>
            <a:r>
              <a:rPr lang="en-US" dirty="0"/>
              <a:t>:</a:t>
            </a:r>
          </a:p>
          <a:p>
            <a:endParaRPr lang="en-US" dirty="0"/>
          </a:p>
          <a:p>
            <a:r>
              <a:rPr lang="en-US" b="1" dirty="0"/>
              <a:t>TOPICS:</a:t>
            </a:r>
          </a:p>
          <a:p>
            <a:endParaRPr lang="en-US" dirty="0"/>
          </a:p>
          <a:p>
            <a:pPr lvl="1"/>
            <a:r>
              <a:rPr lang="en-US" dirty="0"/>
              <a:t>B.  Exceptions to Vaccination/Mask</a:t>
            </a:r>
          </a:p>
          <a:p>
            <a:pPr lvl="3"/>
            <a:r>
              <a:rPr lang="en-US" dirty="0"/>
              <a:t>i.   Religious</a:t>
            </a:r>
          </a:p>
          <a:p>
            <a:pPr marL="1143000" lvl="4" indent="0">
              <a:buNone/>
            </a:pPr>
            <a:r>
              <a:rPr lang="en-US" dirty="0"/>
              <a:t>ii.   Medical</a:t>
            </a:r>
          </a:p>
          <a:p>
            <a:pPr marL="1143000" lvl="4" indent="0">
              <a:buNone/>
            </a:pPr>
            <a:r>
              <a:rPr lang="en-US" dirty="0"/>
              <a:t>iii.  U.S. Constitution</a:t>
            </a:r>
          </a:p>
          <a:p>
            <a:pPr marL="1143000" lvl="4" indent="0">
              <a:buNone/>
            </a:pPr>
            <a:r>
              <a:rPr lang="en-US" dirty="0"/>
              <a:t>iv.  Proper Questions-Minefield</a:t>
            </a:r>
          </a:p>
          <a:p>
            <a:pPr lvl="1"/>
            <a:endParaRPr lang="en-US" dirty="0"/>
          </a:p>
          <a:p>
            <a:pPr marL="2057400" lvl="8" indent="0">
              <a:buNone/>
            </a:pPr>
            <a:endParaRPr lang="en-US" dirty="0"/>
          </a:p>
          <a:p>
            <a:pPr lvl="1"/>
            <a:endParaRPr lang="en-US" dirty="0"/>
          </a:p>
        </p:txBody>
      </p:sp>
      <p:sp>
        <p:nvSpPr>
          <p:cNvPr id="3" name="Title 2"/>
          <p:cNvSpPr>
            <a:spLocks noGrp="1"/>
          </p:cNvSpPr>
          <p:nvPr>
            <p:ph type="title"/>
          </p:nvPr>
        </p:nvSpPr>
        <p:spPr/>
        <p:txBody>
          <a:bodyPr>
            <a:normAutofit/>
          </a:bodyPr>
          <a:lstStyle/>
          <a:p>
            <a:r>
              <a:rPr lang="en-US" dirty="0"/>
              <a:t>Discussion Topics</a:t>
            </a:r>
          </a:p>
        </p:txBody>
      </p:sp>
      <p:pic>
        <p:nvPicPr>
          <p:cNvPr id="4" name="Picture 3">
            <a:extLst>
              <a:ext uri="{FF2B5EF4-FFF2-40B4-BE49-F238E27FC236}">
                <a16:creationId xmlns:a16="http://schemas.microsoft.com/office/drawing/2014/main" id="{6142D20D-A585-41E3-9075-D150600EE32E}"/>
              </a:ext>
            </a:extLst>
          </p:cNvPr>
          <p:cNvPicPr>
            <a:picLocks noChangeAspect="1"/>
          </p:cNvPicPr>
          <p:nvPr/>
        </p:nvPicPr>
        <p:blipFill>
          <a:blip r:embed="rId2"/>
          <a:stretch>
            <a:fillRect/>
          </a:stretch>
        </p:blipFill>
        <p:spPr>
          <a:xfrm>
            <a:off x="4267200" y="1481329"/>
            <a:ext cx="3276600" cy="1795272"/>
          </a:xfrm>
          <a:prstGeom prst="rect">
            <a:avLst/>
          </a:prstGeom>
        </p:spPr>
      </p:pic>
    </p:spTree>
    <p:extLst>
      <p:ext uri="{BB962C8B-B14F-4D97-AF65-F5344CB8AC3E}">
        <p14:creationId xmlns:p14="http://schemas.microsoft.com/office/powerpoint/2010/main" val="4021819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102033"/>
          </a:xfrm>
        </p:spPr>
        <p:txBody>
          <a:bodyPr>
            <a:normAutofit/>
          </a:bodyPr>
          <a:lstStyle/>
          <a:p>
            <a:r>
              <a:rPr lang="en-US" b="1" dirty="0">
                <a:solidFill>
                  <a:srgbClr val="FF0000"/>
                </a:solidFill>
              </a:rPr>
              <a:t>PART 2</a:t>
            </a:r>
            <a:r>
              <a:rPr lang="en-US" b="1" dirty="0"/>
              <a:t>:</a:t>
            </a:r>
          </a:p>
          <a:p>
            <a:endParaRPr lang="en-US" dirty="0"/>
          </a:p>
          <a:p>
            <a:r>
              <a:rPr lang="en-US" b="1" dirty="0"/>
              <a:t>TOPICS:</a:t>
            </a:r>
            <a:endParaRPr lang="en-US" dirty="0"/>
          </a:p>
          <a:p>
            <a:pPr lvl="1"/>
            <a:r>
              <a:rPr lang="en-US" dirty="0"/>
              <a:t>C.  Impacted: Employers, Businesses, Employees</a:t>
            </a:r>
          </a:p>
          <a:p>
            <a:pPr lvl="3"/>
            <a:r>
              <a:rPr lang="en-US" dirty="0"/>
              <a:t>-impact at every level:</a:t>
            </a:r>
          </a:p>
          <a:p>
            <a:pPr lvl="3"/>
            <a:r>
              <a:rPr lang="en-US" dirty="0"/>
              <a:t>-increased business cost:</a:t>
            </a:r>
          </a:p>
          <a:p>
            <a:pPr lvl="3"/>
            <a:r>
              <a:rPr lang="en-US" dirty="0"/>
              <a:t>-increased regulations:</a:t>
            </a:r>
          </a:p>
        </p:txBody>
      </p:sp>
      <p:sp>
        <p:nvSpPr>
          <p:cNvPr id="3" name="Title 2"/>
          <p:cNvSpPr>
            <a:spLocks noGrp="1"/>
          </p:cNvSpPr>
          <p:nvPr>
            <p:ph type="title"/>
          </p:nvPr>
        </p:nvSpPr>
        <p:spPr/>
        <p:txBody>
          <a:bodyPr>
            <a:normAutofit/>
          </a:bodyPr>
          <a:lstStyle/>
          <a:p>
            <a:r>
              <a:rPr lang="en-US" dirty="0"/>
              <a:t>Discussion Topics</a:t>
            </a:r>
          </a:p>
        </p:txBody>
      </p:sp>
      <p:pic>
        <p:nvPicPr>
          <p:cNvPr id="4" name="Picture 3">
            <a:extLst>
              <a:ext uri="{FF2B5EF4-FFF2-40B4-BE49-F238E27FC236}">
                <a16:creationId xmlns:a16="http://schemas.microsoft.com/office/drawing/2014/main" id="{AA52D2F2-59B5-4DC8-9C88-26E46B71B077}"/>
              </a:ext>
            </a:extLst>
          </p:cNvPr>
          <p:cNvPicPr>
            <a:picLocks noChangeAspect="1"/>
          </p:cNvPicPr>
          <p:nvPr/>
        </p:nvPicPr>
        <p:blipFill>
          <a:blip r:embed="rId2"/>
          <a:stretch>
            <a:fillRect/>
          </a:stretch>
        </p:blipFill>
        <p:spPr>
          <a:xfrm>
            <a:off x="3581400" y="4191000"/>
            <a:ext cx="4038600" cy="2209800"/>
          </a:xfrm>
          <a:prstGeom prst="rect">
            <a:avLst/>
          </a:prstGeom>
        </p:spPr>
      </p:pic>
    </p:spTree>
    <p:extLst>
      <p:ext uri="{BB962C8B-B14F-4D97-AF65-F5344CB8AC3E}">
        <p14:creationId xmlns:p14="http://schemas.microsoft.com/office/powerpoint/2010/main" val="2560815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rgbClr val="FF0000"/>
                </a:solidFill>
              </a:rPr>
              <a:t>PART 2</a:t>
            </a:r>
            <a:r>
              <a:rPr lang="en-US" dirty="0"/>
              <a:t>:</a:t>
            </a:r>
          </a:p>
          <a:p>
            <a:endParaRPr lang="en-US" dirty="0"/>
          </a:p>
          <a:p>
            <a:r>
              <a:rPr lang="en-US" b="1" dirty="0"/>
              <a:t>TOPICS:</a:t>
            </a:r>
            <a:endParaRPr lang="en-US" dirty="0"/>
          </a:p>
          <a:p>
            <a:pPr lvl="1"/>
            <a:r>
              <a:rPr lang="en-US" dirty="0"/>
              <a:t>D.  Tools: Mask, Social Distancing, Protocols, Work from Home, Vaccinations.</a:t>
            </a:r>
          </a:p>
          <a:p>
            <a:pPr lvl="1"/>
            <a:endParaRPr lang="en-US" dirty="0"/>
          </a:p>
          <a:p>
            <a:pPr lvl="2"/>
            <a:r>
              <a:rPr lang="en-US" dirty="0"/>
              <a:t>-Guidance</a:t>
            </a:r>
          </a:p>
          <a:p>
            <a:pPr lvl="2"/>
            <a:r>
              <a:rPr lang="en-US" dirty="0"/>
              <a:t>-Mandates</a:t>
            </a:r>
          </a:p>
          <a:p>
            <a:pPr lvl="2"/>
            <a:r>
              <a:rPr lang="en-US" dirty="0"/>
              <a:t>-Executive orders</a:t>
            </a:r>
          </a:p>
          <a:p>
            <a:pPr lvl="2"/>
            <a:r>
              <a:rPr lang="en-US" dirty="0"/>
              <a:t>-ADA/FMLA</a:t>
            </a:r>
          </a:p>
          <a:p>
            <a:pPr lvl="2"/>
            <a:r>
              <a:rPr lang="en-US" dirty="0"/>
              <a:t>-FFCRA Act</a:t>
            </a:r>
          </a:p>
          <a:p>
            <a:pPr lvl="2"/>
            <a:endParaRPr lang="en-US" dirty="0"/>
          </a:p>
        </p:txBody>
      </p:sp>
      <p:sp>
        <p:nvSpPr>
          <p:cNvPr id="3" name="Title 2"/>
          <p:cNvSpPr>
            <a:spLocks noGrp="1"/>
          </p:cNvSpPr>
          <p:nvPr>
            <p:ph type="title"/>
          </p:nvPr>
        </p:nvSpPr>
        <p:spPr/>
        <p:txBody>
          <a:bodyPr>
            <a:normAutofit/>
          </a:bodyPr>
          <a:lstStyle/>
          <a:p>
            <a:r>
              <a:rPr lang="en-US" dirty="0"/>
              <a:t>Discussion Topics</a:t>
            </a:r>
          </a:p>
        </p:txBody>
      </p:sp>
      <p:pic>
        <p:nvPicPr>
          <p:cNvPr id="3074" name="Picture 2" descr="Lifted COVID restrictions mean Pa. can distance itself from &amp;#39;social  distancing&amp;#39; | ABC27">
            <a:extLst>
              <a:ext uri="{FF2B5EF4-FFF2-40B4-BE49-F238E27FC236}">
                <a16:creationId xmlns:a16="http://schemas.microsoft.com/office/drawing/2014/main" id="{C486BFA2-3D54-412F-AC07-F026EA0606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657600"/>
            <a:ext cx="40386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80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371599"/>
          </a:xfrm>
        </p:spPr>
        <p:txBody>
          <a:bodyPr>
            <a:normAutofit fontScale="90000"/>
          </a:bodyPr>
          <a:lstStyle/>
          <a:p>
            <a:pPr algn="ctr"/>
            <a:r>
              <a:rPr lang="en-US" sz="2800" dirty="0"/>
              <a:t>COVID-19, VACCINATIONS, EMPLOYMENT, AND PRESIDENT BIDEN’S DIRECTIVE: WHAT IT ALL MEANS</a:t>
            </a:r>
          </a:p>
        </p:txBody>
      </p:sp>
      <p:sp>
        <p:nvSpPr>
          <p:cNvPr id="3" name="Subtitle 2"/>
          <p:cNvSpPr>
            <a:spLocks noGrp="1"/>
          </p:cNvSpPr>
          <p:nvPr>
            <p:ph type="subTitle" idx="1"/>
          </p:nvPr>
        </p:nvSpPr>
        <p:spPr>
          <a:xfrm>
            <a:off x="685800" y="2057400"/>
            <a:ext cx="7772400" cy="2753911"/>
          </a:xfrm>
        </p:spPr>
        <p:txBody>
          <a:bodyPr>
            <a:normAutofit/>
          </a:bodyPr>
          <a:lstStyle/>
          <a:p>
            <a:r>
              <a:rPr lang="en-US" sz="2000" dirty="0"/>
              <a:t>Presented by:</a:t>
            </a:r>
          </a:p>
          <a:p>
            <a:r>
              <a:rPr lang="en-US" sz="2000" dirty="0"/>
              <a:t>G. Michael Meihn</a:t>
            </a:r>
          </a:p>
          <a:p>
            <a:endParaRPr lang="en-US" sz="2000" dirty="0"/>
          </a:p>
          <a:p>
            <a:endParaRPr lang="en-US" sz="2000" dirty="0"/>
          </a:p>
        </p:txBody>
      </p:sp>
      <p:pic>
        <p:nvPicPr>
          <p:cNvPr id="4" name="Picture 2">
            <a:extLst>
              <a:ext uri="{FF2B5EF4-FFF2-40B4-BE49-F238E27FC236}">
                <a16:creationId xmlns:a16="http://schemas.microsoft.com/office/drawing/2014/main" id="{A6EE91FD-85B9-4C00-A460-71A211C70E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200400"/>
            <a:ext cx="2438400" cy="17914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knife, device&#10;&#10;Description automatically generated">
            <a:extLst>
              <a:ext uri="{FF2B5EF4-FFF2-40B4-BE49-F238E27FC236}">
                <a16:creationId xmlns:a16="http://schemas.microsoft.com/office/drawing/2014/main" id="{11320AE3-0830-46F2-A9CF-3AEE813F0DB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6419741">
            <a:off x="210224" y="1580506"/>
            <a:ext cx="2771101" cy="2019426"/>
          </a:xfrm>
          <a:prstGeom prst="rect">
            <a:avLst/>
          </a:prstGeom>
        </p:spPr>
      </p:pic>
    </p:spTree>
    <p:extLst>
      <p:ext uri="{BB962C8B-B14F-4D97-AF65-F5344CB8AC3E}">
        <p14:creationId xmlns:p14="http://schemas.microsoft.com/office/powerpoint/2010/main" val="2030981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rgbClr val="FF0000"/>
                </a:solidFill>
              </a:rPr>
              <a:t>PART 2.</a:t>
            </a:r>
            <a:endParaRPr lang="en-US" dirty="0"/>
          </a:p>
          <a:p>
            <a:endParaRPr lang="en-US" dirty="0"/>
          </a:p>
          <a:p>
            <a:r>
              <a:rPr lang="en-US" b="1" dirty="0"/>
              <a:t>TOPICS:</a:t>
            </a:r>
            <a:endParaRPr lang="en-US" dirty="0"/>
          </a:p>
          <a:p>
            <a:pPr lvl="1"/>
            <a:r>
              <a:rPr lang="en-US" dirty="0"/>
              <a:t>E.   Working From Home.</a:t>
            </a:r>
          </a:p>
          <a:p>
            <a:pPr lvl="1"/>
            <a:endParaRPr lang="en-US" dirty="0"/>
          </a:p>
          <a:p>
            <a:pPr lvl="3"/>
            <a:r>
              <a:rPr lang="en-US" dirty="0"/>
              <a:t>-The good (comfortable work env.)</a:t>
            </a:r>
          </a:p>
          <a:p>
            <a:pPr lvl="3"/>
            <a:r>
              <a:rPr lang="en-US" dirty="0"/>
              <a:t>-The bad (fraud, theft, confidential info etc.)</a:t>
            </a:r>
          </a:p>
          <a:p>
            <a:pPr lvl="3"/>
            <a:r>
              <a:rPr lang="en-US" dirty="0"/>
              <a:t>-The Ugly</a:t>
            </a:r>
          </a:p>
          <a:p>
            <a:pPr lvl="1"/>
            <a:endParaRPr lang="en-US" dirty="0"/>
          </a:p>
          <a:p>
            <a:pPr lvl="3"/>
            <a:endParaRPr lang="en-US" dirty="0"/>
          </a:p>
        </p:txBody>
      </p:sp>
      <p:sp>
        <p:nvSpPr>
          <p:cNvPr id="3" name="Title 2"/>
          <p:cNvSpPr>
            <a:spLocks noGrp="1"/>
          </p:cNvSpPr>
          <p:nvPr>
            <p:ph type="title"/>
          </p:nvPr>
        </p:nvSpPr>
        <p:spPr/>
        <p:txBody>
          <a:bodyPr>
            <a:normAutofit/>
          </a:bodyPr>
          <a:lstStyle/>
          <a:p>
            <a:r>
              <a:rPr lang="en-US" dirty="0"/>
              <a:t>Discussion Topics</a:t>
            </a:r>
          </a:p>
        </p:txBody>
      </p:sp>
      <p:pic>
        <p:nvPicPr>
          <p:cNvPr id="6" name="Picture 5">
            <a:extLst>
              <a:ext uri="{FF2B5EF4-FFF2-40B4-BE49-F238E27FC236}">
                <a16:creationId xmlns:a16="http://schemas.microsoft.com/office/drawing/2014/main" id="{6111601B-404B-4C4E-89E4-94B6C3A067EA}"/>
              </a:ext>
            </a:extLst>
          </p:cNvPr>
          <p:cNvPicPr>
            <a:picLocks noChangeAspect="1"/>
          </p:cNvPicPr>
          <p:nvPr/>
        </p:nvPicPr>
        <p:blipFill>
          <a:blip r:embed="rId2"/>
          <a:stretch>
            <a:fillRect/>
          </a:stretch>
        </p:blipFill>
        <p:spPr>
          <a:xfrm>
            <a:off x="3352800" y="4648200"/>
            <a:ext cx="3886200" cy="1562100"/>
          </a:xfrm>
          <a:prstGeom prst="rect">
            <a:avLst/>
          </a:prstGeom>
        </p:spPr>
      </p:pic>
    </p:spTree>
    <p:extLst>
      <p:ext uri="{BB962C8B-B14F-4D97-AF65-F5344CB8AC3E}">
        <p14:creationId xmlns:p14="http://schemas.microsoft.com/office/powerpoint/2010/main" val="752359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b="1" dirty="0">
                <a:solidFill>
                  <a:srgbClr val="FF0000"/>
                </a:solidFill>
              </a:rPr>
              <a:t>PART 2</a:t>
            </a:r>
            <a:r>
              <a:rPr lang="en-US" dirty="0"/>
              <a:t>:</a:t>
            </a:r>
          </a:p>
          <a:p>
            <a:pPr marL="109728" indent="0">
              <a:buNone/>
            </a:pPr>
            <a:endParaRPr lang="en-US" dirty="0"/>
          </a:p>
          <a:p>
            <a:r>
              <a:rPr lang="en-US" b="1" dirty="0"/>
              <a:t>TOPICS:</a:t>
            </a:r>
          </a:p>
          <a:p>
            <a:endParaRPr lang="en-US" dirty="0"/>
          </a:p>
          <a:p>
            <a:pPr lvl="1"/>
            <a:r>
              <a:rPr lang="en-US" dirty="0"/>
              <a:t>F.  Risks To Employers-Mask/Vaccinations:</a:t>
            </a:r>
          </a:p>
          <a:p>
            <a:pPr lvl="1"/>
            <a:endParaRPr lang="en-US" dirty="0"/>
          </a:p>
          <a:p>
            <a:pPr lvl="2"/>
            <a:r>
              <a:rPr lang="en-US" dirty="0"/>
              <a:t>i.	Employee Injury (sickness/death)</a:t>
            </a:r>
          </a:p>
          <a:p>
            <a:pPr lvl="2"/>
            <a:endParaRPr lang="en-US" dirty="0"/>
          </a:p>
          <a:p>
            <a:pPr lvl="2"/>
            <a:r>
              <a:rPr lang="en-US" dirty="0"/>
              <a:t>ii.	Third Parties</a:t>
            </a:r>
          </a:p>
          <a:p>
            <a:pPr lvl="2"/>
            <a:endParaRPr lang="en-US" dirty="0"/>
          </a:p>
          <a:p>
            <a:pPr lvl="2"/>
            <a:r>
              <a:rPr lang="en-US" dirty="0"/>
              <a:t>iii.	Business discrimination and retaliation claims.</a:t>
            </a:r>
          </a:p>
          <a:p>
            <a:pPr lvl="2"/>
            <a:endParaRPr lang="en-US" dirty="0"/>
          </a:p>
          <a:p>
            <a:pPr lvl="2"/>
            <a:r>
              <a:rPr lang="en-US" dirty="0"/>
              <a:t>iv.	Types of damages for the claims</a:t>
            </a:r>
          </a:p>
          <a:p>
            <a:pPr lvl="8"/>
            <a:r>
              <a:rPr lang="en-US" dirty="0"/>
              <a:t>-Worker’s Comp.</a:t>
            </a:r>
          </a:p>
          <a:p>
            <a:pPr lvl="8"/>
            <a:r>
              <a:rPr lang="en-US" dirty="0"/>
              <a:t>-Intentional and willful-avoid worker’s comp.</a:t>
            </a:r>
          </a:p>
          <a:p>
            <a:pPr lvl="8"/>
            <a:r>
              <a:rPr lang="en-US" dirty="0"/>
              <a:t>-OSHA violations  $14,000 per violation</a:t>
            </a:r>
          </a:p>
          <a:p>
            <a:pPr lvl="8"/>
            <a:r>
              <a:rPr lang="en-US" dirty="0"/>
              <a:t>-Loss of License</a:t>
            </a:r>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Discussion Topics</a:t>
            </a:r>
          </a:p>
        </p:txBody>
      </p:sp>
      <p:pic>
        <p:nvPicPr>
          <p:cNvPr id="4" name="Picture 3">
            <a:extLst>
              <a:ext uri="{FF2B5EF4-FFF2-40B4-BE49-F238E27FC236}">
                <a16:creationId xmlns:a16="http://schemas.microsoft.com/office/drawing/2014/main" id="{F043519A-24CA-4050-9871-DC29D2E32D6B}"/>
              </a:ext>
            </a:extLst>
          </p:cNvPr>
          <p:cNvPicPr>
            <a:picLocks noChangeAspect="1"/>
          </p:cNvPicPr>
          <p:nvPr/>
        </p:nvPicPr>
        <p:blipFill>
          <a:blip r:embed="rId2"/>
          <a:stretch>
            <a:fillRect/>
          </a:stretch>
        </p:blipFill>
        <p:spPr>
          <a:xfrm>
            <a:off x="5105400" y="1295400"/>
            <a:ext cx="2895600" cy="1143000"/>
          </a:xfrm>
          <a:prstGeom prst="rect">
            <a:avLst/>
          </a:prstGeom>
        </p:spPr>
      </p:pic>
    </p:spTree>
    <p:extLst>
      <p:ext uri="{BB962C8B-B14F-4D97-AF65-F5344CB8AC3E}">
        <p14:creationId xmlns:p14="http://schemas.microsoft.com/office/powerpoint/2010/main" val="1807749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rgbClr val="FF0000"/>
                </a:solidFill>
              </a:rPr>
              <a:t>PART 2</a:t>
            </a:r>
            <a:r>
              <a:rPr lang="en-US" dirty="0"/>
              <a:t>:</a:t>
            </a:r>
          </a:p>
          <a:p>
            <a:endParaRPr lang="en-US" dirty="0"/>
          </a:p>
          <a:p>
            <a:r>
              <a:rPr lang="en-US" b="1" dirty="0"/>
              <a:t>TOPICS:</a:t>
            </a:r>
          </a:p>
          <a:p>
            <a:endParaRPr lang="en-US" dirty="0"/>
          </a:p>
          <a:p>
            <a:pPr lvl="1"/>
            <a:r>
              <a:rPr lang="en-US" dirty="0"/>
              <a:t>G.  Procedural Issues-EEOC, DOL, and OSHA.</a:t>
            </a:r>
          </a:p>
          <a:p>
            <a:pPr lvl="2"/>
            <a:endParaRPr lang="en-US" dirty="0"/>
          </a:p>
          <a:p>
            <a:pPr lvl="4"/>
            <a:r>
              <a:rPr lang="en-US" dirty="0"/>
              <a:t>-Waivers do not work</a:t>
            </a:r>
          </a:p>
          <a:p>
            <a:pPr lvl="4"/>
            <a:r>
              <a:rPr lang="en-US" dirty="0"/>
              <a:t>-Cannot waive liability/worker’s comp.</a:t>
            </a:r>
          </a:p>
          <a:p>
            <a:pPr lvl="5"/>
            <a:endParaRPr lang="en-US" dirty="0"/>
          </a:p>
          <a:p>
            <a:pPr marL="2057400" lvl="8" indent="0">
              <a:buNone/>
            </a:pPr>
            <a:endParaRPr lang="en-US" dirty="0"/>
          </a:p>
          <a:p>
            <a:pPr lvl="1"/>
            <a:endParaRPr lang="en-US" dirty="0"/>
          </a:p>
        </p:txBody>
      </p:sp>
      <p:sp>
        <p:nvSpPr>
          <p:cNvPr id="3" name="Title 2"/>
          <p:cNvSpPr>
            <a:spLocks noGrp="1"/>
          </p:cNvSpPr>
          <p:nvPr>
            <p:ph type="title"/>
          </p:nvPr>
        </p:nvSpPr>
        <p:spPr/>
        <p:txBody>
          <a:bodyPr>
            <a:normAutofit/>
          </a:bodyPr>
          <a:lstStyle/>
          <a:p>
            <a:r>
              <a:rPr lang="en-US" dirty="0"/>
              <a:t>Discussion Topics</a:t>
            </a:r>
          </a:p>
        </p:txBody>
      </p:sp>
      <p:pic>
        <p:nvPicPr>
          <p:cNvPr id="4" name="Picture 3">
            <a:extLst>
              <a:ext uri="{FF2B5EF4-FFF2-40B4-BE49-F238E27FC236}">
                <a16:creationId xmlns:a16="http://schemas.microsoft.com/office/drawing/2014/main" id="{5F7E6EB6-6440-4071-A89D-D1D1CED87816}"/>
              </a:ext>
            </a:extLst>
          </p:cNvPr>
          <p:cNvPicPr>
            <a:picLocks noChangeAspect="1"/>
          </p:cNvPicPr>
          <p:nvPr/>
        </p:nvPicPr>
        <p:blipFill>
          <a:blip r:embed="rId2"/>
          <a:stretch>
            <a:fillRect/>
          </a:stretch>
        </p:blipFill>
        <p:spPr>
          <a:xfrm>
            <a:off x="3429000" y="1600200"/>
            <a:ext cx="2647950" cy="990600"/>
          </a:xfrm>
          <a:prstGeom prst="rect">
            <a:avLst/>
          </a:prstGeom>
        </p:spPr>
      </p:pic>
      <p:pic>
        <p:nvPicPr>
          <p:cNvPr id="6" name="Picture 5">
            <a:extLst>
              <a:ext uri="{FF2B5EF4-FFF2-40B4-BE49-F238E27FC236}">
                <a16:creationId xmlns:a16="http://schemas.microsoft.com/office/drawing/2014/main" id="{EF2CB5C3-77FF-4041-BF34-7A7CEA7133E9}"/>
              </a:ext>
            </a:extLst>
          </p:cNvPr>
          <p:cNvPicPr>
            <a:picLocks noChangeAspect="1"/>
          </p:cNvPicPr>
          <p:nvPr/>
        </p:nvPicPr>
        <p:blipFill>
          <a:blip r:embed="rId3"/>
          <a:stretch>
            <a:fillRect/>
          </a:stretch>
        </p:blipFill>
        <p:spPr>
          <a:xfrm>
            <a:off x="6400800" y="1600201"/>
            <a:ext cx="1600200" cy="990599"/>
          </a:xfrm>
          <a:prstGeom prst="rect">
            <a:avLst/>
          </a:prstGeom>
        </p:spPr>
      </p:pic>
      <p:pic>
        <p:nvPicPr>
          <p:cNvPr id="7" name="Picture 6">
            <a:extLst>
              <a:ext uri="{FF2B5EF4-FFF2-40B4-BE49-F238E27FC236}">
                <a16:creationId xmlns:a16="http://schemas.microsoft.com/office/drawing/2014/main" id="{94C431F6-349C-4DA2-935D-F9575C4E962B}"/>
              </a:ext>
            </a:extLst>
          </p:cNvPr>
          <p:cNvPicPr>
            <a:picLocks noChangeAspect="1"/>
          </p:cNvPicPr>
          <p:nvPr/>
        </p:nvPicPr>
        <p:blipFill>
          <a:blip r:embed="rId4"/>
          <a:stretch>
            <a:fillRect/>
          </a:stretch>
        </p:blipFill>
        <p:spPr>
          <a:xfrm>
            <a:off x="5943600" y="4953000"/>
            <a:ext cx="1524000" cy="1295400"/>
          </a:xfrm>
          <a:prstGeom prst="rect">
            <a:avLst/>
          </a:prstGeom>
        </p:spPr>
      </p:pic>
    </p:spTree>
    <p:extLst>
      <p:ext uri="{BB962C8B-B14F-4D97-AF65-F5344CB8AC3E}">
        <p14:creationId xmlns:p14="http://schemas.microsoft.com/office/powerpoint/2010/main" val="834999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chemeClr val="accent2">
                    <a:lumMod val="75000"/>
                  </a:schemeClr>
                </a:solidFill>
              </a:rPr>
              <a:t>PART 2</a:t>
            </a:r>
            <a:r>
              <a:rPr lang="en-US" dirty="0"/>
              <a:t>:</a:t>
            </a:r>
          </a:p>
          <a:p>
            <a:endParaRPr lang="en-US" dirty="0"/>
          </a:p>
          <a:p>
            <a:r>
              <a:rPr lang="en-US" b="1" dirty="0"/>
              <a:t>TOPICS:</a:t>
            </a:r>
          </a:p>
          <a:p>
            <a:endParaRPr lang="en-US" dirty="0"/>
          </a:p>
          <a:p>
            <a:pPr lvl="1"/>
            <a:r>
              <a:rPr lang="en-US" dirty="0"/>
              <a:t>C.  The Lawsuits:</a:t>
            </a:r>
          </a:p>
          <a:p>
            <a:pPr lvl="3"/>
            <a:r>
              <a:rPr lang="en-US" dirty="0"/>
              <a:t>i.   Michigan-Henry Ford Hospital</a:t>
            </a:r>
          </a:p>
          <a:p>
            <a:pPr lvl="3"/>
            <a:r>
              <a:rPr lang="en-US" dirty="0"/>
              <a:t>ii.  New York:  Diane Bono v Syosset Hosp.</a:t>
            </a:r>
          </a:p>
          <a:p>
            <a:pPr lvl="3"/>
            <a:r>
              <a:rPr lang="en-US" dirty="0"/>
              <a:t>iii. Texas: Bridges v Huston Methodist Hospital</a:t>
            </a:r>
          </a:p>
          <a:p>
            <a:pPr lvl="3"/>
            <a:r>
              <a:rPr lang="en-US" dirty="0"/>
              <a:t>iv.  Other States</a:t>
            </a:r>
          </a:p>
          <a:p>
            <a:pPr lvl="3"/>
            <a:r>
              <a:rPr lang="en-US" dirty="0"/>
              <a:t>v.   New York Fed. Appls. Decision-mandatory</a:t>
            </a:r>
          </a:p>
          <a:p>
            <a:pPr lvl="3"/>
            <a:endParaRPr lang="en-US" dirty="0"/>
          </a:p>
          <a:p>
            <a:pPr lvl="1"/>
            <a:endParaRPr lang="en-US" dirty="0"/>
          </a:p>
          <a:p>
            <a:pPr marL="2057400" lvl="8" indent="0">
              <a:buNone/>
            </a:pPr>
            <a:endParaRPr lang="en-US" dirty="0"/>
          </a:p>
          <a:p>
            <a:pPr lvl="1"/>
            <a:endParaRPr lang="en-US" dirty="0"/>
          </a:p>
        </p:txBody>
      </p:sp>
      <p:sp>
        <p:nvSpPr>
          <p:cNvPr id="3" name="Title 2"/>
          <p:cNvSpPr>
            <a:spLocks noGrp="1"/>
          </p:cNvSpPr>
          <p:nvPr>
            <p:ph type="title"/>
          </p:nvPr>
        </p:nvSpPr>
        <p:spPr/>
        <p:txBody>
          <a:bodyPr>
            <a:normAutofit/>
          </a:bodyPr>
          <a:lstStyle/>
          <a:p>
            <a:r>
              <a:rPr lang="en-US" dirty="0"/>
              <a:t>Discussion Topics</a:t>
            </a:r>
          </a:p>
        </p:txBody>
      </p:sp>
      <p:pic>
        <p:nvPicPr>
          <p:cNvPr id="4" name="Picture 3">
            <a:extLst>
              <a:ext uri="{FF2B5EF4-FFF2-40B4-BE49-F238E27FC236}">
                <a16:creationId xmlns:a16="http://schemas.microsoft.com/office/drawing/2014/main" id="{4FFB8D23-0D53-40E2-B1B0-D89CC6448208}"/>
              </a:ext>
            </a:extLst>
          </p:cNvPr>
          <p:cNvPicPr>
            <a:picLocks noChangeAspect="1"/>
          </p:cNvPicPr>
          <p:nvPr/>
        </p:nvPicPr>
        <p:blipFill>
          <a:blip r:embed="rId2"/>
          <a:stretch>
            <a:fillRect/>
          </a:stretch>
        </p:blipFill>
        <p:spPr>
          <a:xfrm>
            <a:off x="3319462" y="1828800"/>
            <a:ext cx="2505075" cy="1295400"/>
          </a:xfrm>
          <a:prstGeom prst="rect">
            <a:avLst/>
          </a:prstGeom>
        </p:spPr>
      </p:pic>
    </p:spTree>
    <p:extLst>
      <p:ext uri="{BB962C8B-B14F-4D97-AF65-F5344CB8AC3E}">
        <p14:creationId xmlns:p14="http://schemas.microsoft.com/office/powerpoint/2010/main" val="2424547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chemeClr val="accent2">
                    <a:lumMod val="75000"/>
                  </a:schemeClr>
                </a:solidFill>
              </a:rPr>
              <a:t>PART 2</a:t>
            </a:r>
            <a:r>
              <a:rPr lang="en-US" dirty="0"/>
              <a:t>:</a:t>
            </a:r>
          </a:p>
          <a:p>
            <a:endParaRPr lang="en-US" dirty="0"/>
          </a:p>
          <a:p>
            <a:r>
              <a:rPr lang="en-US" b="1" dirty="0"/>
              <a:t>TOPICS:</a:t>
            </a:r>
          </a:p>
          <a:p>
            <a:endParaRPr lang="en-US" dirty="0"/>
          </a:p>
          <a:p>
            <a:pPr lvl="1"/>
            <a:r>
              <a:rPr lang="en-US" dirty="0"/>
              <a:t>D.  Covered By Insurance?</a:t>
            </a:r>
          </a:p>
          <a:p>
            <a:pPr lvl="1"/>
            <a:endParaRPr lang="en-US" dirty="0"/>
          </a:p>
          <a:p>
            <a:pPr lvl="1"/>
            <a:endParaRPr lang="en-US" dirty="0"/>
          </a:p>
          <a:p>
            <a:pPr lvl="1"/>
            <a:endParaRPr lang="en-US" dirty="0"/>
          </a:p>
          <a:p>
            <a:pPr lvl="3"/>
            <a:endParaRPr lang="en-US" dirty="0"/>
          </a:p>
          <a:p>
            <a:pPr lvl="1"/>
            <a:endParaRPr lang="en-US" dirty="0"/>
          </a:p>
          <a:p>
            <a:pPr marL="2057400" lvl="8" indent="0">
              <a:buNone/>
            </a:pPr>
            <a:endParaRPr lang="en-US" dirty="0"/>
          </a:p>
          <a:p>
            <a:pPr lvl="1"/>
            <a:endParaRPr lang="en-US" dirty="0"/>
          </a:p>
        </p:txBody>
      </p:sp>
      <p:sp>
        <p:nvSpPr>
          <p:cNvPr id="3" name="Title 2"/>
          <p:cNvSpPr>
            <a:spLocks noGrp="1"/>
          </p:cNvSpPr>
          <p:nvPr>
            <p:ph type="title"/>
          </p:nvPr>
        </p:nvSpPr>
        <p:spPr/>
        <p:txBody>
          <a:bodyPr>
            <a:normAutofit/>
          </a:bodyPr>
          <a:lstStyle/>
          <a:p>
            <a:r>
              <a:rPr lang="en-US" dirty="0"/>
              <a:t>Discussion Topics</a:t>
            </a:r>
          </a:p>
        </p:txBody>
      </p:sp>
      <p:pic>
        <p:nvPicPr>
          <p:cNvPr id="4" name="Picture 3">
            <a:extLst>
              <a:ext uri="{FF2B5EF4-FFF2-40B4-BE49-F238E27FC236}">
                <a16:creationId xmlns:a16="http://schemas.microsoft.com/office/drawing/2014/main" id="{E53F19CF-BC07-4554-8E9C-231E63BBC51A}"/>
              </a:ext>
            </a:extLst>
          </p:cNvPr>
          <p:cNvPicPr>
            <a:picLocks noChangeAspect="1"/>
          </p:cNvPicPr>
          <p:nvPr/>
        </p:nvPicPr>
        <p:blipFill>
          <a:blip r:embed="rId2"/>
          <a:stretch>
            <a:fillRect/>
          </a:stretch>
        </p:blipFill>
        <p:spPr>
          <a:xfrm>
            <a:off x="3124200" y="3810000"/>
            <a:ext cx="4724400" cy="2362199"/>
          </a:xfrm>
          <a:prstGeom prst="rect">
            <a:avLst/>
          </a:prstGeom>
        </p:spPr>
      </p:pic>
    </p:spTree>
    <p:extLst>
      <p:ext uri="{BB962C8B-B14F-4D97-AF65-F5344CB8AC3E}">
        <p14:creationId xmlns:p14="http://schemas.microsoft.com/office/powerpoint/2010/main" val="609805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a:solidFill>
                  <a:schemeClr val="accent2">
                    <a:lumMod val="75000"/>
                  </a:schemeClr>
                </a:solidFill>
              </a:rPr>
              <a:t>PART 2</a:t>
            </a:r>
            <a:r>
              <a:rPr lang="en-US" dirty="0"/>
              <a:t>:</a:t>
            </a:r>
          </a:p>
          <a:p>
            <a:endParaRPr lang="en-US" dirty="0"/>
          </a:p>
          <a:p>
            <a:r>
              <a:rPr lang="en-US" b="1" dirty="0"/>
              <a:t>TOPICS:</a:t>
            </a:r>
          </a:p>
          <a:p>
            <a:endParaRPr lang="en-US" dirty="0"/>
          </a:p>
          <a:p>
            <a:pPr lvl="1"/>
            <a:r>
              <a:rPr lang="en-US" dirty="0"/>
              <a:t>E.  Practical Difficulties:</a:t>
            </a:r>
          </a:p>
          <a:p>
            <a:pPr lvl="2"/>
            <a:r>
              <a:rPr lang="en-US" dirty="0"/>
              <a:t>Long Haul Employees</a:t>
            </a:r>
          </a:p>
          <a:p>
            <a:pPr lvl="2"/>
            <a:endParaRPr lang="en-US" dirty="0"/>
          </a:p>
          <a:p>
            <a:pPr lvl="3"/>
            <a:r>
              <a:rPr lang="en-US" dirty="0"/>
              <a:t>“Most people with COVID-19 recover completely within a few weeks, but some experience lingering symptoms. Those individuals are often referred to as “COVID long-haulers” and have a condition called COVID-19 syndrome or “long COVID.” For COVID long-haulers, persistent symptoms often include brain fog, fatigue, headaches, dizziness and shortness of breath, among others.”</a:t>
            </a:r>
          </a:p>
          <a:p>
            <a:pPr lvl="2"/>
            <a:endParaRPr lang="en-US" dirty="0"/>
          </a:p>
          <a:p>
            <a:pPr lvl="2"/>
            <a:r>
              <a:rPr lang="en-US" dirty="0"/>
              <a:t>Employees that do not recover</a:t>
            </a:r>
          </a:p>
          <a:p>
            <a:pPr lvl="2"/>
            <a:r>
              <a:rPr lang="en-US" dirty="0"/>
              <a:t>ADA</a:t>
            </a:r>
          </a:p>
          <a:p>
            <a:pPr lvl="1"/>
            <a:endParaRPr lang="en-US" dirty="0"/>
          </a:p>
          <a:p>
            <a:pPr lvl="1"/>
            <a:endParaRPr lang="en-US" dirty="0"/>
          </a:p>
          <a:p>
            <a:pPr lvl="1"/>
            <a:endParaRPr lang="en-US" dirty="0"/>
          </a:p>
          <a:p>
            <a:pPr lvl="3"/>
            <a:endParaRPr lang="en-US" dirty="0"/>
          </a:p>
          <a:p>
            <a:pPr lvl="1"/>
            <a:endParaRPr lang="en-US" dirty="0"/>
          </a:p>
          <a:p>
            <a:pPr marL="2057400" lvl="8" indent="0">
              <a:buNone/>
            </a:pPr>
            <a:endParaRPr lang="en-US" dirty="0"/>
          </a:p>
          <a:p>
            <a:pPr lvl="1"/>
            <a:endParaRPr lang="en-US" dirty="0"/>
          </a:p>
        </p:txBody>
      </p:sp>
      <p:sp>
        <p:nvSpPr>
          <p:cNvPr id="3" name="Title 2"/>
          <p:cNvSpPr>
            <a:spLocks noGrp="1"/>
          </p:cNvSpPr>
          <p:nvPr>
            <p:ph type="title"/>
          </p:nvPr>
        </p:nvSpPr>
        <p:spPr/>
        <p:txBody>
          <a:bodyPr>
            <a:normAutofit/>
          </a:bodyPr>
          <a:lstStyle/>
          <a:p>
            <a:r>
              <a:rPr lang="en-US" dirty="0"/>
              <a:t>Discussion Topics</a:t>
            </a:r>
          </a:p>
        </p:txBody>
      </p:sp>
      <p:pic>
        <p:nvPicPr>
          <p:cNvPr id="4" name="Picture 3">
            <a:extLst>
              <a:ext uri="{FF2B5EF4-FFF2-40B4-BE49-F238E27FC236}">
                <a16:creationId xmlns:a16="http://schemas.microsoft.com/office/drawing/2014/main" id="{CA134D60-36F9-4A7C-B1F8-BD07C169C627}"/>
              </a:ext>
            </a:extLst>
          </p:cNvPr>
          <p:cNvPicPr>
            <a:picLocks noChangeAspect="1"/>
          </p:cNvPicPr>
          <p:nvPr/>
        </p:nvPicPr>
        <p:blipFill>
          <a:blip r:embed="rId2"/>
          <a:stretch>
            <a:fillRect/>
          </a:stretch>
        </p:blipFill>
        <p:spPr>
          <a:xfrm>
            <a:off x="4800600" y="1676400"/>
            <a:ext cx="2895600" cy="1143000"/>
          </a:xfrm>
          <a:prstGeom prst="rect">
            <a:avLst/>
          </a:prstGeom>
        </p:spPr>
      </p:pic>
    </p:spTree>
    <p:extLst>
      <p:ext uri="{BB962C8B-B14F-4D97-AF65-F5344CB8AC3E}">
        <p14:creationId xmlns:p14="http://schemas.microsoft.com/office/powerpoint/2010/main" val="179784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chemeClr val="accent2">
                    <a:lumMod val="75000"/>
                  </a:schemeClr>
                </a:solidFill>
              </a:rPr>
              <a:t>PART 2</a:t>
            </a:r>
            <a:r>
              <a:rPr lang="en-US" dirty="0"/>
              <a:t>:</a:t>
            </a:r>
          </a:p>
          <a:p>
            <a:endParaRPr lang="en-US" dirty="0"/>
          </a:p>
          <a:p>
            <a:r>
              <a:rPr lang="en-US" b="1" dirty="0"/>
              <a:t>TOPICS:</a:t>
            </a:r>
          </a:p>
          <a:p>
            <a:endParaRPr lang="en-US" dirty="0"/>
          </a:p>
          <a:p>
            <a:pPr lvl="1"/>
            <a:r>
              <a:rPr lang="en-US" dirty="0"/>
              <a:t>G.  President Biden’s Directives.</a:t>
            </a:r>
          </a:p>
          <a:p>
            <a:pPr lvl="1"/>
            <a:endParaRPr lang="en-US" dirty="0"/>
          </a:p>
          <a:p>
            <a:pPr lvl="1"/>
            <a:endParaRPr lang="en-US" dirty="0"/>
          </a:p>
          <a:p>
            <a:pPr lvl="1"/>
            <a:endParaRPr lang="en-US" dirty="0"/>
          </a:p>
          <a:p>
            <a:pPr lvl="1"/>
            <a:endParaRPr lang="en-US" dirty="0"/>
          </a:p>
          <a:p>
            <a:pPr lvl="3"/>
            <a:endParaRPr lang="en-US" dirty="0"/>
          </a:p>
          <a:p>
            <a:pPr lvl="1"/>
            <a:endParaRPr lang="en-US" dirty="0"/>
          </a:p>
          <a:p>
            <a:pPr marL="2057400" lvl="8" indent="0">
              <a:buNone/>
            </a:pPr>
            <a:endParaRPr lang="en-US" dirty="0"/>
          </a:p>
          <a:p>
            <a:pPr lvl="1"/>
            <a:endParaRPr lang="en-US" dirty="0"/>
          </a:p>
        </p:txBody>
      </p:sp>
      <p:sp>
        <p:nvSpPr>
          <p:cNvPr id="3" name="Title 2"/>
          <p:cNvSpPr>
            <a:spLocks noGrp="1"/>
          </p:cNvSpPr>
          <p:nvPr>
            <p:ph type="title"/>
          </p:nvPr>
        </p:nvSpPr>
        <p:spPr/>
        <p:txBody>
          <a:bodyPr>
            <a:normAutofit/>
          </a:bodyPr>
          <a:lstStyle/>
          <a:p>
            <a:r>
              <a:rPr lang="en-US" dirty="0"/>
              <a:t>Discussion Topics</a:t>
            </a:r>
          </a:p>
        </p:txBody>
      </p:sp>
      <p:pic>
        <p:nvPicPr>
          <p:cNvPr id="4" name="Picture 3">
            <a:extLst>
              <a:ext uri="{FF2B5EF4-FFF2-40B4-BE49-F238E27FC236}">
                <a16:creationId xmlns:a16="http://schemas.microsoft.com/office/drawing/2014/main" id="{A1743636-9C6C-4FAC-98A6-567F1C635E7B}"/>
              </a:ext>
            </a:extLst>
          </p:cNvPr>
          <p:cNvPicPr>
            <a:picLocks noChangeAspect="1"/>
          </p:cNvPicPr>
          <p:nvPr/>
        </p:nvPicPr>
        <p:blipFill>
          <a:blip r:embed="rId2"/>
          <a:stretch>
            <a:fillRect/>
          </a:stretch>
        </p:blipFill>
        <p:spPr>
          <a:xfrm>
            <a:off x="3809934" y="1417638"/>
            <a:ext cx="1981266" cy="1630362"/>
          </a:xfrm>
          <a:prstGeom prst="rect">
            <a:avLst/>
          </a:prstGeom>
        </p:spPr>
      </p:pic>
      <p:pic>
        <p:nvPicPr>
          <p:cNvPr id="5" name="Picture 4">
            <a:extLst>
              <a:ext uri="{FF2B5EF4-FFF2-40B4-BE49-F238E27FC236}">
                <a16:creationId xmlns:a16="http://schemas.microsoft.com/office/drawing/2014/main" id="{280B02E1-3E69-4920-A63A-50AC2D08EE6B}"/>
              </a:ext>
            </a:extLst>
          </p:cNvPr>
          <p:cNvPicPr>
            <a:picLocks noChangeAspect="1"/>
          </p:cNvPicPr>
          <p:nvPr/>
        </p:nvPicPr>
        <p:blipFill>
          <a:blip r:embed="rId3"/>
          <a:stretch>
            <a:fillRect/>
          </a:stretch>
        </p:blipFill>
        <p:spPr>
          <a:xfrm>
            <a:off x="6553200" y="4572001"/>
            <a:ext cx="2286000" cy="990600"/>
          </a:xfrm>
          <a:prstGeom prst="rect">
            <a:avLst/>
          </a:prstGeom>
        </p:spPr>
      </p:pic>
    </p:spTree>
    <p:extLst>
      <p:ext uri="{BB962C8B-B14F-4D97-AF65-F5344CB8AC3E}">
        <p14:creationId xmlns:p14="http://schemas.microsoft.com/office/powerpoint/2010/main" val="2909999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chemeClr val="accent2">
                    <a:lumMod val="75000"/>
                  </a:schemeClr>
                </a:solidFill>
              </a:rPr>
              <a:t>PART 2</a:t>
            </a:r>
            <a:r>
              <a:rPr lang="en-US" dirty="0"/>
              <a:t>:</a:t>
            </a:r>
          </a:p>
          <a:p>
            <a:endParaRPr lang="en-US" dirty="0"/>
          </a:p>
          <a:p>
            <a:r>
              <a:rPr lang="en-US" b="1" dirty="0"/>
              <a:t>TOPICS:</a:t>
            </a:r>
          </a:p>
          <a:p>
            <a:endParaRPr lang="en-US" dirty="0"/>
          </a:p>
          <a:p>
            <a:pPr lvl="1"/>
            <a:r>
              <a:rPr lang="en-US" dirty="0"/>
              <a:t>I.  Collective Bargaining:</a:t>
            </a:r>
          </a:p>
          <a:p>
            <a:pPr lvl="2"/>
            <a:r>
              <a:rPr lang="en-US" dirty="0"/>
              <a:t>Making sure policies are consistent with CB Agreements</a:t>
            </a:r>
          </a:p>
          <a:p>
            <a:pPr lvl="1"/>
            <a:endParaRPr lang="en-US" dirty="0"/>
          </a:p>
          <a:p>
            <a:pPr lvl="1"/>
            <a:endParaRPr lang="en-US" dirty="0"/>
          </a:p>
          <a:p>
            <a:pPr lvl="1"/>
            <a:endParaRPr lang="en-US" dirty="0"/>
          </a:p>
          <a:p>
            <a:pPr lvl="3"/>
            <a:endParaRPr lang="en-US" dirty="0"/>
          </a:p>
          <a:p>
            <a:pPr lvl="1"/>
            <a:endParaRPr lang="en-US" dirty="0"/>
          </a:p>
          <a:p>
            <a:pPr marL="2057400" lvl="8" indent="0">
              <a:buNone/>
            </a:pPr>
            <a:endParaRPr lang="en-US" dirty="0"/>
          </a:p>
          <a:p>
            <a:pPr lvl="1"/>
            <a:endParaRPr lang="en-US" dirty="0"/>
          </a:p>
        </p:txBody>
      </p:sp>
      <p:sp>
        <p:nvSpPr>
          <p:cNvPr id="3" name="Title 2"/>
          <p:cNvSpPr>
            <a:spLocks noGrp="1"/>
          </p:cNvSpPr>
          <p:nvPr>
            <p:ph type="title"/>
          </p:nvPr>
        </p:nvSpPr>
        <p:spPr/>
        <p:txBody>
          <a:bodyPr>
            <a:normAutofit/>
          </a:bodyPr>
          <a:lstStyle/>
          <a:p>
            <a:r>
              <a:rPr lang="en-US" dirty="0"/>
              <a:t>Discussion Topics</a:t>
            </a:r>
          </a:p>
        </p:txBody>
      </p:sp>
      <p:pic>
        <p:nvPicPr>
          <p:cNvPr id="4" name="Picture 3">
            <a:extLst>
              <a:ext uri="{FF2B5EF4-FFF2-40B4-BE49-F238E27FC236}">
                <a16:creationId xmlns:a16="http://schemas.microsoft.com/office/drawing/2014/main" id="{AEC56494-F27A-479C-B5C4-9BDE3A626324}"/>
              </a:ext>
            </a:extLst>
          </p:cNvPr>
          <p:cNvPicPr>
            <a:picLocks noChangeAspect="1"/>
          </p:cNvPicPr>
          <p:nvPr/>
        </p:nvPicPr>
        <p:blipFill>
          <a:blip r:embed="rId2"/>
          <a:stretch>
            <a:fillRect/>
          </a:stretch>
        </p:blipFill>
        <p:spPr>
          <a:xfrm>
            <a:off x="4572000" y="1905001"/>
            <a:ext cx="3047999" cy="1295400"/>
          </a:xfrm>
          <a:prstGeom prst="rect">
            <a:avLst/>
          </a:prstGeom>
        </p:spPr>
      </p:pic>
    </p:spTree>
    <p:extLst>
      <p:ext uri="{BB962C8B-B14F-4D97-AF65-F5344CB8AC3E}">
        <p14:creationId xmlns:p14="http://schemas.microsoft.com/office/powerpoint/2010/main" val="3549946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Undue Hardship </a:t>
            </a:r>
          </a:p>
        </p:txBody>
      </p:sp>
      <p:pic>
        <p:nvPicPr>
          <p:cNvPr id="3074" name="Picture 2" descr="C:\Users\Lorilyn\AppData\Local\Microsoft\Windows\INetCache\IE\A239RNFV\undue-hardshi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6096000" cy="3501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806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An employer is not required to make an accommodation if it would impose an "undue hardship" on the operation of the employer's business. “</a:t>
            </a:r>
          </a:p>
          <a:p>
            <a:endParaRPr lang="en-US" dirty="0"/>
          </a:p>
          <a:p>
            <a:r>
              <a:rPr lang="en-US" dirty="0"/>
              <a:t>Undue hardship is determined on a case-by-case basis. </a:t>
            </a:r>
          </a:p>
          <a:p>
            <a:endParaRPr lang="en-US" dirty="0"/>
          </a:p>
          <a:p>
            <a:endParaRPr lang="en-US" dirty="0"/>
          </a:p>
          <a:p>
            <a:r>
              <a:rPr lang="en-US" dirty="0"/>
              <a:t>If a particular accommodation would be an undue hardship, the employer must try to identify another accommodation that will not pose such a hardship. </a:t>
            </a:r>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900532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A918FD4-82FF-FE44-962D-0426B170A54A}"/>
              </a:ext>
            </a:extLst>
          </p:cNvPr>
          <p:cNvSpPr>
            <a:spLocks noGrp="1"/>
          </p:cNvSpPr>
          <p:nvPr>
            <p:ph type="title"/>
          </p:nvPr>
        </p:nvSpPr>
        <p:spPr/>
        <p:txBody>
          <a:bodyPr>
            <a:normAutofit fontScale="90000"/>
          </a:bodyPr>
          <a:lstStyle/>
          <a:p>
            <a:r>
              <a:rPr lang="en-US" dirty="0">
                <a:solidFill>
                  <a:srgbClr val="1D624D"/>
                </a:solidFill>
              </a:rPr>
              <a:t>How to </a:t>
            </a:r>
            <a:r>
              <a:rPr lang="en-US" dirty="0"/>
              <a:t>best to avoid COVID-19 INFECTION</a:t>
            </a:r>
            <a:br>
              <a:rPr lang="en-US" dirty="0"/>
            </a:br>
            <a:br>
              <a:rPr lang="en-US" dirty="0">
                <a:solidFill>
                  <a:srgbClr val="1D624D"/>
                </a:solidFill>
              </a:rPr>
            </a:br>
            <a:endParaRPr lang="en-US" dirty="0"/>
          </a:p>
        </p:txBody>
      </p:sp>
      <p:sp>
        <p:nvSpPr>
          <p:cNvPr id="5" name="Subtitle">
            <a:extLst>
              <a:ext uri="{FF2B5EF4-FFF2-40B4-BE49-F238E27FC236}">
                <a16:creationId xmlns:a16="http://schemas.microsoft.com/office/drawing/2014/main" id="{CAA21185-B74D-7E47-AD29-E5FEFE631B09}"/>
              </a:ext>
            </a:extLst>
          </p:cNvPr>
          <p:cNvSpPr>
            <a:spLocks noGrp="1"/>
          </p:cNvSpPr>
          <p:nvPr>
            <p:ph type="subTitle" idx="1"/>
          </p:nvPr>
        </p:nvSpPr>
        <p:spPr>
          <a:xfrm>
            <a:off x="0" y="28194"/>
            <a:ext cx="9144000" cy="465745"/>
          </a:xfrm>
        </p:spPr>
        <p:txBody>
          <a:bodyPr>
            <a:normAutofit fontScale="92500" lnSpcReduction="10000"/>
          </a:bodyPr>
          <a:lstStyle/>
          <a:p>
            <a:r>
              <a:rPr lang="en-US" dirty="0"/>
              <a:t>COVID-19 and Vaccine Basics  (CDC Slide)</a:t>
            </a:r>
          </a:p>
        </p:txBody>
      </p:sp>
      <p:sp>
        <p:nvSpPr>
          <p:cNvPr id="3" name="Text Placeholder">
            <a:extLst>
              <a:ext uri="{FF2B5EF4-FFF2-40B4-BE49-F238E27FC236}">
                <a16:creationId xmlns:a16="http://schemas.microsoft.com/office/drawing/2014/main" id="{FDF2AEA2-553D-FD4F-9254-D736C4C47A2E}"/>
              </a:ext>
            </a:extLst>
          </p:cNvPr>
          <p:cNvSpPr>
            <a:spLocks noGrp="1"/>
          </p:cNvSpPr>
          <p:nvPr>
            <p:ph type="body" sz="quarter" idx="10"/>
          </p:nvPr>
        </p:nvSpPr>
        <p:spPr>
          <a:xfrm>
            <a:off x="523221" y="1243370"/>
            <a:ext cx="4564743" cy="3984503"/>
          </a:xfrm>
        </p:spPr>
        <p:txBody>
          <a:bodyPr/>
          <a:lstStyle/>
          <a:p>
            <a:pPr>
              <a:spcBef>
                <a:spcPts val="1000"/>
              </a:spcBef>
              <a:buSzPct val="100000"/>
            </a:pPr>
            <a:r>
              <a:rPr lang="en-US" sz="1400" dirty="0">
                <a:solidFill>
                  <a:srgbClr val="000000"/>
                </a:solidFill>
              </a:rPr>
              <a:t>Wear a mask that covers your mouth and nose.</a:t>
            </a:r>
            <a:endParaRPr lang="en-US" sz="1400" dirty="0"/>
          </a:p>
          <a:p>
            <a:pPr>
              <a:spcBef>
                <a:spcPts val="1000"/>
              </a:spcBef>
              <a:buSzPct val="100000"/>
            </a:pPr>
            <a:r>
              <a:rPr lang="en-US" sz="1400" dirty="0">
                <a:solidFill>
                  <a:srgbClr val="000000"/>
                </a:solidFill>
              </a:rPr>
              <a:t>Avoid close contact with others. Stay at least 6 feet (about 2 arm lengths) from other people.</a:t>
            </a:r>
          </a:p>
          <a:p>
            <a:pPr>
              <a:spcBef>
                <a:spcPts val="1000"/>
              </a:spcBef>
              <a:buSzPct val="100000"/>
            </a:pPr>
            <a:r>
              <a:rPr lang="en-US" sz="1400" dirty="0">
                <a:solidFill>
                  <a:srgbClr val="000000"/>
                </a:solidFill>
              </a:rPr>
              <a:t>Avoid crowds and poorly ventilated spaces.</a:t>
            </a:r>
          </a:p>
          <a:p>
            <a:pPr>
              <a:spcBef>
                <a:spcPts val="1000"/>
              </a:spcBef>
              <a:buSzPct val="100000"/>
            </a:pPr>
            <a:r>
              <a:rPr lang="en-US" sz="1400" dirty="0">
                <a:solidFill>
                  <a:srgbClr val="000000"/>
                </a:solidFill>
              </a:rPr>
              <a:t>Wash hands often with soap and water.</a:t>
            </a:r>
          </a:p>
          <a:p>
            <a:pPr>
              <a:spcBef>
                <a:spcPts val="1000"/>
              </a:spcBef>
              <a:buSzPct val="100000"/>
            </a:pPr>
            <a:r>
              <a:rPr lang="en-US" sz="1400" dirty="0">
                <a:solidFill>
                  <a:srgbClr val="000000"/>
                </a:solidFill>
              </a:rPr>
              <a:t>Use an alcohol-based hand sanitizer with at least 60% alcohol if soap and water are not available.</a:t>
            </a:r>
          </a:p>
          <a:p>
            <a:pPr>
              <a:spcBef>
                <a:spcPts val="1000"/>
              </a:spcBef>
              <a:buSzPct val="100000"/>
            </a:pPr>
            <a:r>
              <a:rPr lang="en-US" sz="1400" dirty="0">
                <a:solidFill>
                  <a:srgbClr val="000000"/>
                </a:solidFill>
              </a:rPr>
              <a:t>Avoid touching your eyes, nose, and mouth with unwashed hands.</a:t>
            </a:r>
          </a:p>
          <a:p>
            <a:pPr>
              <a:spcBef>
                <a:spcPts val="1000"/>
              </a:spcBef>
              <a:buSzPct val="100000"/>
            </a:pPr>
            <a:r>
              <a:rPr lang="en-US" sz="1400" dirty="0">
                <a:solidFill>
                  <a:srgbClr val="000000"/>
                </a:solidFill>
              </a:rPr>
              <a:t>Clean and disinfect frequently touched </a:t>
            </a:r>
            <a:br>
              <a:rPr lang="en-US" sz="1400" dirty="0">
                <a:solidFill>
                  <a:srgbClr val="000000"/>
                </a:solidFill>
              </a:rPr>
            </a:br>
            <a:r>
              <a:rPr lang="en-US" sz="1400" dirty="0">
                <a:solidFill>
                  <a:srgbClr val="000000"/>
                </a:solidFill>
              </a:rPr>
              <a:t>surfaces daily.</a:t>
            </a:r>
          </a:p>
          <a:p>
            <a:pPr>
              <a:spcBef>
                <a:spcPts val="1000"/>
              </a:spcBef>
              <a:buSzPct val="100000"/>
            </a:pPr>
            <a:r>
              <a:rPr lang="en-US" sz="1400" dirty="0">
                <a:solidFill>
                  <a:srgbClr val="000000"/>
                </a:solidFill>
              </a:rPr>
              <a:t>Get a COVID-19 vaccine.</a:t>
            </a:r>
            <a:endParaRPr lang="en-US" sz="1400" dirty="0"/>
          </a:p>
        </p:txBody>
      </p:sp>
      <p:pic>
        <p:nvPicPr>
          <p:cNvPr id="6" name="Picture" descr="An elerly person wearing a mask that covers their nose and mouth washes their hands with soap and water.">
            <a:extLst>
              <a:ext uri="{FF2B5EF4-FFF2-40B4-BE49-F238E27FC236}">
                <a16:creationId xmlns:a16="http://schemas.microsoft.com/office/drawing/2014/main" id="{7FEC27B6-C4DF-438D-8C94-CD93F7260A3F}"/>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278" t="9251" r="35307"/>
          <a:stretch/>
        </p:blipFill>
        <p:spPr>
          <a:xfrm flipH="1">
            <a:off x="5545164" y="1206681"/>
            <a:ext cx="3598836" cy="4794069"/>
          </a:xfrm>
          <a:prstGeom prst="rect">
            <a:avLst/>
          </a:prstGeom>
        </p:spPr>
      </p:pic>
    </p:spTree>
    <p:extLst>
      <p:ext uri="{BB962C8B-B14F-4D97-AF65-F5344CB8AC3E}">
        <p14:creationId xmlns:p14="http://schemas.microsoft.com/office/powerpoint/2010/main" val="276426569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Being too Reasonable</a:t>
            </a:r>
          </a:p>
        </p:txBody>
      </p:sp>
      <p:pic>
        <p:nvPicPr>
          <p:cNvPr id="2050" name="Picture 2" descr="Wally's Stress Problem - Dilbert by Scott Adams">
            <a:extLst>
              <a:ext uri="{FF2B5EF4-FFF2-40B4-BE49-F238E27FC236}">
                <a16:creationId xmlns:a16="http://schemas.microsoft.com/office/drawing/2014/main" id="{A31F8B03-CD32-491B-B099-8077EA3B80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158" y="2097960"/>
            <a:ext cx="8937683" cy="2662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94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r>
              <a:rPr lang="en-US" dirty="0"/>
              <a:t>The FMLA entitles a covered employee to take up to 12 weeks of unpaid, job-protected leave in a designated 12-month period because the employee is incapacitated due to a serious health condition or because the employee must care for a covered family member who is incapacitated due to a serious health condition. </a:t>
            </a:r>
          </a:p>
        </p:txBody>
      </p:sp>
      <p:sp>
        <p:nvSpPr>
          <p:cNvPr id="3" name="Title 2"/>
          <p:cNvSpPr>
            <a:spLocks noGrp="1"/>
          </p:cNvSpPr>
          <p:nvPr>
            <p:ph type="title"/>
          </p:nvPr>
        </p:nvSpPr>
        <p:spPr/>
        <p:txBody>
          <a:bodyPr>
            <a:normAutofit fontScale="90000"/>
          </a:bodyPr>
          <a:lstStyle/>
          <a:p>
            <a:r>
              <a:rPr lang="en-US" dirty="0"/>
              <a:t>Failing to Consider FMLA Implications</a:t>
            </a:r>
          </a:p>
        </p:txBody>
      </p:sp>
    </p:spTree>
    <p:extLst>
      <p:ext uri="{BB962C8B-B14F-4D97-AF65-F5344CB8AC3E}">
        <p14:creationId xmlns:p14="http://schemas.microsoft.com/office/powerpoint/2010/main" val="3079656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a:t>Questions and Answers</a:t>
            </a:r>
          </a:p>
        </p:txBody>
      </p:sp>
      <p:pic>
        <p:nvPicPr>
          <p:cNvPr id="1026" name="Picture 2" descr="C:\Users\Lorilyn\AppData\Local\Microsoft\Windows\INetCache\IE\44QL6H99\question-mark-guy-green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900" y="1828800"/>
            <a:ext cx="3632200" cy="387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232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4A305A-B0A4-7E46-9D18-09E57E1E2EB2}"/>
              </a:ext>
            </a:extLst>
          </p:cNvPr>
          <p:cNvSpPr txBox="1"/>
          <p:nvPr/>
        </p:nvSpPr>
        <p:spPr>
          <a:xfrm>
            <a:off x="228600" y="249495"/>
            <a:ext cx="8686800" cy="5786199"/>
          </a:xfrm>
          <a:prstGeom prst="rect">
            <a:avLst/>
          </a:prstGeom>
          <a:noFill/>
        </p:spPr>
        <p:txBody>
          <a:bodyPr wrap="square" rtlCol="0">
            <a:spAutoFit/>
          </a:bodyPr>
          <a:lstStyle/>
          <a:p>
            <a:r>
              <a:rPr lang="en-US" sz="2000" b="1" u="sng" dirty="0"/>
              <a:t>Termination of Employees - Checklist</a:t>
            </a:r>
            <a:endParaRPr lang="en-US" sz="2000" dirty="0"/>
          </a:p>
          <a:p>
            <a:r>
              <a:rPr lang="en-US" sz="1400" dirty="0"/>
              <a:t> </a:t>
            </a:r>
          </a:p>
          <a:p>
            <a:r>
              <a:rPr lang="en-US" sz="1400" dirty="0"/>
              <a:t>Does the Employer have the following? Please check yes or no												</a:t>
            </a:r>
            <a:r>
              <a:rPr lang="en-US" sz="1400" b="1" dirty="0"/>
              <a:t>Yes	No</a:t>
            </a:r>
            <a:endParaRPr lang="en-US" sz="1400" dirty="0"/>
          </a:p>
          <a:p>
            <a:pPr marL="342900" lvl="0" indent="-342900">
              <a:buFont typeface="+mj-lt"/>
              <a:buAutoNum type="arabicPeriod"/>
            </a:pPr>
            <a:r>
              <a:rPr lang="en-US" sz="1400" dirty="0"/>
              <a:t>The employee knew of company’s policy?				</a:t>
            </a:r>
            <a:r>
              <a:rPr lang="en-US" sz="1400" dirty="0">
                <a:sym typeface="Symbol" pitchFamily="2" charset="2"/>
              </a:rPr>
              <a:t></a:t>
            </a:r>
            <a:r>
              <a:rPr lang="en-US" sz="1400" dirty="0"/>
              <a:t>	</a:t>
            </a:r>
            <a:r>
              <a:rPr lang="en-US" sz="1400" dirty="0">
                <a:sym typeface="Symbol" pitchFamily="2" charset="2"/>
              </a:rPr>
              <a:t></a:t>
            </a:r>
            <a:endParaRPr lang="en-US" sz="1400" dirty="0"/>
          </a:p>
          <a:p>
            <a:pPr marL="342900" lvl="0" indent="-342900">
              <a:buFont typeface="+mj-lt"/>
              <a:buAutoNum type="arabicPeriod"/>
            </a:pPr>
            <a:r>
              <a:rPr lang="en-US" sz="1400" dirty="0"/>
              <a:t>The company’s policy was reasonable?				</a:t>
            </a:r>
            <a:r>
              <a:rPr lang="en-US" sz="1400" dirty="0">
                <a:sym typeface="Symbol" pitchFamily="2" charset="2"/>
              </a:rPr>
              <a:t></a:t>
            </a:r>
            <a:r>
              <a:rPr lang="en-US" sz="1400" dirty="0"/>
              <a:t>	</a:t>
            </a:r>
            <a:r>
              <a:rPr lang="en-US" sz="1400" dirty="0">
                <a:sym typeface="Symbol" pitchFamily="2" charset="2"/>
              </a:rPr>
              <a:t></a:t>
            </a:r>
            <a:endParaRPr lang="en-US" sz="1400" dirty="0"/>
          </a:p>
          <a:p>
            <a:pPr marL="342900" lvl="0" indent="-342900">
              <a:buFont typeface="+mj-lt"/>
              <a:buAutoNum type="arabicPeriod"/>
            </a:pPr>
            <a:r>
              <a:rPr lang="en-US" sz="1400" dirty="0"/>
              <a:t>The company investigated to determine that the employee violated the policy?	</a:t>
            </a:r>
            <a:r>
              <a:rPr lang="en-US" sz="1400" dirty="0">
                <a:sym typeface="Symbol" pitchFamily="2" charset="2"/>
              </a:rPr>
              <a:t></a:t>
            </a:r>
            <a:r>
              <a:rPr lang="en-US" sz="1400" dirty="0"/>
              <a:t>	</a:t>
            </a:r>
            <a:r>
              <a:rPr lang="en-US" sz="1400" dirty="0">
                <a:sym typeface="Symbol" pitchFamily="2" charset="2"/>
              </a:rPr>
              <a:t></a:t>
            </a:r>
            <a:endParaRPr lang="en-US" sz="1400" dirty="0"/>
          </a:p>
          <a:p>
            <a:pPr marL="342900" lvl="0" indent="-342900">
              <a:buFont typeface="+mj-lt"/>
              <a:buAutoNum type="arabicPeriod"/>
            </a:pPr>
            <a:r>
              <a:rPr lang="en-US" sz="1400" dirty="0"/>
              <a:t>The investigation was fair and objective?				</a:t>
            </a:r>
            <a:r>
              <a:rPr lang="en-US" sz="1400" dirty="0">
                <a:sym typeface="Symbol" pitchFamily="2" charset="2"/>
              </a:rPr>
              <a:t></a:t>
            </a:r>
            <a:r>
              <a:rPr lang="en-US" sz="1400" dirty="0"/>
              <a:t>	</a:t>
            </a:r>
            <a:r>
              <a:rPr lang="en-US" sz="1400" dirty="0">
                <a:sym typeface="Symbol" pitchFamily="2" charset="2"/>
              </a:rPr>
              <a:t></a:t>
            </a:r>
            <a:endParaRPr lang="en-US" sz="1400" dirty="0"/>
          </a:p>
          <a:p>
            <a:pPr marL="342900" lvl="0" indent="-342900">
              <a:buFont typeface="+mj-lt"/>
              <a:buAutoNum type="arabicPeriod"/>
            </a:pPr>
            <a:r>
              <a:rPr lang="en-US" sz="1400" dirty="0"/>
              <a:t>Substantial evidence existed of the employee’s violation of the policy?		</a:t>
            </a:r>
            <a:r>
              <a:rPr lang="en-US" sz="1400" dirty="0">
                <a:sym typeface="Symbol" pitchFamily="2" charset="2"/>
              </a:rPr>
              <a:t></a:t>
            </a:r>
            <a:r>
              <a:rPr lang="en-US" sz="1400" dirty="0"/>
              <a:t>	</a:t>
            </a:r>
            <a:r>
              <a:rPr lang="en-US" sz="1400" dirty="0">
                <a:sym typeface="Symbol" pitchFamily="2" charset="2"/>
              </a:rPr>
              <a:t></a:t>
            </a:r>
            <a:endParaRPr lang="en-US" sz="1400" dirty="0"/>
          </a:p>
          <a:p>
            <a:pPr marL="342900" lvl="0" indent="-342900">
              <a:buFont typeface="+mj-lt"/>
              <a:buAutoNum type="arabicPeriod"/>
            </a:pPr>
            <a:r>
              <a:rPr lang="en-US" sz="1400" dirty="0"/>
              <a:t>The company’s policy was consistently applied (desperate treatment)?		</a:t>
            </a:r>
            <a:r>
              <a:rPr lang="en-US" sz="1400" dirty="0">
                <a:sym typeface="Symbol" pitchFamily="2" charset="2"/>
              </a:rPr>
              <a:t></a:t>
            </a:r>
            <a:r>
              <a:rPr lang="en-US" sz="1400" dirty="0"/>
              <a:t>	</a:t>
            </a:r>
            <a:r>
              <a:rPr lang="en-US" sz="1400" dirty="0">
                <a:sym typeface="Symbol" pitchFamily="2" charset="2"/>
              </a:rPr>
              <a:t> </a:t>
            </a:r>
            <a:r>
              <a:rPr lang="en-US" sz="1400" dirty="0"/>
              <a:t>How have we treated other employees engaging in the same act?</a:t>
            </a:r>
          </a:p>
          <a:p>
            <a:pPr marL="342900" lvl="0" indent="-342900">
              <a:buFont typeface="+mj-lt"/>
              <a:buAutoNum type="arabicPeriod"/>
            </a:pPr>
            <a:r>
              <a:rPr lang="en-US" sz="1400" dirty="0"/>
              <a:t>The discipline was reasonable and proportional?				</a:t>
            </a:r>
            <a:r>
              <a:rPr lang="en-US" sz="1400" dirty="0">
                <a:sym typeface="Symbol" pitchFamily="2" charset="2"/>
              </a:rPr>
              <a:t></a:t>
            </a:r>
            <a:r>
              <a:rPr lang="en-US" sz="1400" dirty="0"/>
              <a:t>	</a:t>
            </a:r>
            <a:r>
              <a:rPr lang="en-US" sz="1400" dirty="0">
                <a:sym typeface="Symbol" pitchFamily="2" charset="2"/>
              </a:rPr>
              <a:t> </a:t>
            </a:r>
            <a:r>
              <a:rPr lang="en-US" sz="1400" dirty="0"/>
              <a:t>Are there other appropriate remedies other than discharge? 		</a:t>
            </a:r>
            <a:r>
              <a:rPr lang="en-US" sz="1400" dirty="0">
                <a:sym typeface="Symbol" pitchFamily="2" charset="2"/>
              </a:rPr>
              <a:t></a:t>
            </a:r>
            <a:r>
              <a:rPr lang="en-US" sz="1400" dirty="0"/>
              <a:t>	</a:t>
            </a:r>
            <a:r>
              <a:rPr lang="en-US" sz="1400" dirty="0">
                <a:sym typeface="Symbol" pitchFamily="2" charset="2"/>
              </a:rPr>
              <a:t> </a:t>
            </a:r>
            <a:r>
              <a:rPr lang="en-US" sz="1400" dirty="0"/>
              <a:t>Performance Improvement Plan Appropriate? 				</a:t>
            </a:r>
            <a:r>
              <a:rPr lang="en-US" sz="1400" dirty="0">
                <a:sym typeface="Symbol" pitchFamily="2" charset="2"/>
              </a:rPr>
              <a:t></a:t>
            </a:r>
            <a:r>
              <a:rPr lang="en-US" sz="1400" dirty="0"/>
              <a:t>	</a:t>
            </a:r>
            <a:r>
              <a:rPr lang="en-US" sz="1400" dirty="0">
                <a:sym typeface="Symbol" pitchFamily="2" charset="2"/>
              </a:rPr>
              <a:t></a:t>
            </a:r>
            <a:endParaRPr lang="en-US" sz="1400" dirty="0"/>
          </a:p>
          <a:p>
            <a:pPr marL="342900" lvl="0" indent="-342900">
              <a:buFont typeface="+mj-lt"/>
              <a:buAutoNum type="arabicPeriod"/>
            </a:pPr>
            <a:r>
              <a:rPr lang="en-US" sz="1400" dirty="0"/>
              <a:t>The employee was on notice that termination was possible?			</a:t>
            </a:r>
            <a:r>
              <a:rPr lang="en-US" sz="1400" dirty="0">
                <a:sym typeface="Symbol" pitchFamily="2" charset="2"/>
              </a:rPr>
              <a:t></a:t>
            </a:r>
            <a:r>
              <a:rPr lang="en-US" sz="1400" dirty="0"/>
              <a:t>	</a:t>
            </a:r>
            <a:r>
              <a:rPr lang="en-US" sz="1400" dirty="0">
                <a:sym typeface="Symbol" pitchFamily="2" charset="2"/>
              </a:rPr>
              <a:t></a:t>
            </a:r>
            <a:endParaRPr lang="en-US" sz="1400" dirty="0"/>
          </a:p>
          <a:p>
            <a:pPr marL="342900" lvl="0" indent="-342900">
              <a:buFont typeface="+mj-lt"/>
              <a:buAutoNum type="arabicPeriod"/>
            </a:pPr>
            <a:r>
              <a:rPr lang="en-US" sz="1400" dirty="0"/>
              <a:t>Is the termination in conformity with the employee handbook on</a:t>
            </a:r>
            <a:br>
              <a:rPr lang="en-US" sz="1400" dirty="0"/>
            </a:br>
            <a:r>
              <a:rPr lang="en-US" sz="1400" dirty="0"/>
              <a:t>discipline (progressive discipline)?					</a:t>
            </a:r>
            <a:r>
              <a:rPr lang="en-US" sz="1400" dirty="0">
                <a:sym typeface="Symbol" pitchFamily="2" charset="2"/>
              </a:rPr>
              <a:t></a:t>
            </a:r>
            <a:r>
              <a:rPr lang="en-US" sz="1400" dirty="0"/>
              <a:t>	</a:t>
            </a:r>
            <a:r>
              <a:rPr lang="en-US" sz="1400" dirty="0">
                <a:sym typeface="Symbol" pitchFamily="2" charset="2"/>
              </a:rPr>
              <a:t></a:t>
            </a:r>
            <a:endParaRPr lang="en-US" sz="1400" dirty="0"/>
          </a:p>
          <a:p>
            <a:pPr marL="342900" lvl="0" indent="-342900">
              <a:buFont typeface="+mj-lt"/>
              <a:buAutoNum type="arabicPeriod"/>
            </a:pPr>
            <a:r>
              <a:rPr lang="en-US" sz="1400" dirty="0"/>
              <a:t>Timing of discipline with  regard to the event giving rise to the discipline</a:t>
            </a:r>
            <a:br>
              <a:rPr lang="en-US" sz="1400" dirty="0"/>
            </a:br>
            <a:r>
              <a:rPr lang="en-US" sz="1400" dirty="0"/>
              <a:t>(i.e. did the discipline occur within 3 days after completion of investigation)?	</a:t>
            </a:r>
            <a:r>
              <a:rPr lang="en-US" sz="1400" dirty="0">
                <a:sym typeface="Symbol" pitchFamily="2" charset="2"/>
              </a:rPr>
              <a:t></a:t>
            </a:r>
            <a:r>
              <a:rPr lang="en-US" sz="1400" dirty="0"/>
              <a:t>	</a:t>
            </a:r>
            <a:r>
              <a:rPr lang="en-US" sz="1400" dirty="0">
                <a:sym typeface="Symbol" pitchFamily="2" charset="2"/>
              </a:rPr>
              <a:t></a:t>
            </a:r>
            <a:endParaRPr lang="en-US" sz="1400" dirty="0"/>
          </a:p>
          <a:p>
            <a:pPr marL="342900" lvl="0" indent="-342900">
              <a:buFont typeface="+mj-lt"/>
              <a:buAutoNum type="arabicPeriod"/>
            </a:pPr>
            <a:r>
              <a:rPr lang="en-US" sz="1400" dirty="0"/>
              <a:t>Timing of discipline with regard to employee engaging in any protected activity;</a:t>
            </a:r>
            <a:br>
              <a:rPr lang="en-US" sz="1400" dirty="0"/>
            </a:br>
            <a:r>
              <a:rPr lang="en-US" sz="1400" dirty="0"/>
              <a:t>FMLA; ADA issues.</a:t>
            </a:r>
            <a:r>
              <a:rPr lang="en-US" sz="1400" dirty="0">
                <a:sym typeface="Symbol" pitchFamily="2" charset="2"/>
              </a:rPr>
              <a:t> 						</a:t>
            </a:r>
            <a:r>
              <a:rPr lang="en-US" sz="1400" dirty="0"/>
              <a:t>	</a:t>
            </a:r>
            <a:r>
              <a:rPr lang="en-US" sz="1400" dirty="0">
                <a:sym typeface="Symbol" pitchFamily="2" charset="2"/>
              </a:rPr>
              <a:t></a:t>
            </a:r>
            <a:endParaRPr lang="en-US" sz="1400" dirty="0"/>
          </a:p>
          <a:p>
            <a:pPr marL="342900" lvl="0" indent="-342900">
              <a:buFont typeface="+mj-lt"/>
              <a:buAutoNum type="arabicPeriod"/>
            </a:pPr>
            <a:r>
              <a:rPr lang="en-US" sz="1400" dirty="0"/>
              <a:t>Is employee’s performance issues related to any physical or medical issues</a:t>
            </a:r>
            <a:br>
              <a:rPr lang="en-US" sz="1400" dirty="0"/>
            </a:br>
            <a:r>
              <a:rPr lang="en-US" sz="1400" dirty="0"/>
              <a:t>known to employer, but not disclosed by employee?			</a:t>
            </a:r>
            <a:r>
              <a:rPr lang="en-US" sz="1400" dirty="0">
                <a:sym typeface="Symbol" pitchFamily="2" charset="2"/>
              </a:rPr>
              <a:t></a:t>
            </a:r>
            <a:r>
              <a:rPr lang="en-US" sz="1400" dirty="0"/>
              <a:t>	</a:t>
            </a:r>
            <a:r>
              <a:rPr lang="en-US" sz="1400" dirty="0">
                <a:sym typeface="Symbol" pitchFamily="2" charset="2"/>
              </a:rPr>
              <a:t></a:t>
            </a:r>
            <a:endParaRPr lang="en-US" sz="1400" dirty="0"/>
          </a:p>
          <a:p>
            <a:pPr marL="342900" lvl="0" indent="-342900">
              <a:buFont typeface="+mj-lt"/>
              <a:buAutoNum type="arabicPeriod"/>
            </a:pPr>
            <a:r>
              <a:rPr lang="en-US" sz="1400" dirty="0"/>
              <a:t>Does the disciplinary event involve potential Section 7 and 8 of the NLRA?	</a:t>
            </a:r>
            <a:r>
              <a:rPr lang="en-US" sz="1400" dirty="0">
                <a:sym typeface="Symbol" pitchFamily="2" charset="2"/>
              </a:rPr>
              <a:t></a:t>
            </a:r>
            <a:r>
              <a:rPr lang="en-US" sz="1400" dirty="0"/>
              <a:t>	</a:t>
            </a:r>
            <a:r>
              <a:rPr lang="en-US" sz="1400" dirty="0">
                <a:sym typeface="Symbol" pitchFamily="2" charset="2"/>
              </a:rPr>
              <a:t></a:t>
            </a:r>
            <a:br>
              <a:rPr lang="en-US" sz="1400" dirty="0">
                <a:sym typeface="Symbol" pitchFamily="2" charset="2"/>
              </a:rPr>
            </a:br>
            <a:r>
              <a:rPr lang="en-US" sz="1400" dirty="0"/>
              <a:t>Terms and Conditions of employment.</a:t>
            </a:r>
          </a:p>
          <a:p>
            <a:pPr marL="342900" lvl="0" indent="-342900">
              <a:buFont typeface="+mj-lt"/>
              <a:buAutoNum type="arabicPeriod"/>
            </a:pPr>
            <a:endParaRPr lang="en-US" sz="1400" dirty="0"/>
          </a:p>
        </p:txBody>
      </p:sp>
    </p:spTree>
    <p:extLst>
      <p:ext uri="{BB962C8B-B14F-4D97-AF65-F5344CB8AC3E}">
        <p14:creationId xmlns:p14="http://schemas.microsoft.com/office/powerpoint/2010/main" val="722820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EE98F2-846C-5541-B3BE-FBBF33022F56}"/>
              </a:ext>
            </a:extLst>
          </p:cNvPr>
          <p:cNvSpPr/>
          <p:nvPr/>
        </p:nvSpPr>
        <p:spPr>
          <a:xfrm>
            <a:off x="228600" y="333137"/>
            <a:ext cx="8686800" cy="2985433"/>
          </a:xfrm>
          <a:prstGeom prst="rect">
            <a:avLst/>
          </a:prstGeom>
        </p:spPr>
        <p:txBody>
          <a:bodyPr wrap="square">
            <a:spAutoFit/>
          </a:bodyPr>
          <a:lstStyle/>
          <a:p>
            <a:r>
              <a:rPr lang="en-US" sz="2000" b="1" u="sng" dirty="0"/>
              <a:t>Termination of Employees – Checklist</a:t>
            </a:r>
          </a:p>
          <a:p>
            <a:r>
              <a:rPr lang="en-US" sz="1400" b="1" dirty="0"/>
              <a:t>								Yes	No</a:t>
            </a:r>
            <a:endParaRPr lang="en-US" sz="1400" dirty="0"/>
          </a:p>
          <a:p>
            <a:pPr lvl="0"/>
            <a:r>
              <a:rPr lang="en-US" sz="1400" dirty="0"/>
              <a:t>14.   Final look at the employee file to determine that it is complete, that all</a:t>
            </a:r>
            <a:br>
              <a:rPr lang="en-US" sz="1400" dirty="0"/>
            </a:br>
            <a:r>
              <a:rPr lang="en-US" sz="1400" dirty="0"/>
              <a:t>        disciplines and other related matters are in the file and that the file lines up</a:t>
            </a:r>
            <a:br>
              <a:rPr lang="en-US" sz="1400" dirty="0"/>
            </a:br>
            <a:r>
              <a:rPr lang="en-US" sz="1400" dirty="0"/>
              <a:t>        with the reason and basis for termination?				</a:t>
            </a:r>
            <a:r>
              <a:rPr lang="en-US" sz="1400" dirty="0">
                <a:sym typeface="Symbol" pitchFamily="2" charset="2"/>
              </a:rPr>
              <a:t></a:t>
            </a:r>
            <a:r>
              <a:rPr lang="en-US" sz="1400" dirty="0"/>
              <a:t>	</a:t>
            </a:r>
            <a:r>
              <a:rPr lang="en-US" sz="1400" dirty="0">
                <a:sym typeface="Symbol" pitchFamily="2" charset="2"/>
              </a:rPr>
              <a:t></a:t>
            </a:r>
            <a:endParaRPr lang="en-US" sz="1400" dirty="0"/>
          </a:p>
          <a:p>
            <a:pPr marL="342900" lvl="0" indent="-342900">
              <a:buAutoNum type="arabicPeriod" startAt="15"/>
            </a:pPr>
            <a:r>
              <a:rPr lang="en-US" sz="1400" dirty="0"/>
              <a:t>  Issuance of termination letter that cites the reasons for the termination with</a:t>
            </a:r>
            <a:br>
              <a:rPr lang="en-US" sz="1400" dirty="0"/>
            </a:br>
            <a:r>
              <a:rPr lang="en-US" sz="1400" dirty="0"/>
              <a:t>  the lawsuit “you are being terminated for reasons which include, but are not</a:t>
            </a:r>
            <a:br>
              <a:rPr lang="en-US" sz="1400" dirty="0"/>
            </a:br>
            <a:r>
              <a:rPr lang="en-US" sz="1400" dirty="0"/>
              <a:t>  limited to”?							</a:t>
            </a:r>
            <a:r>
              <a:rPr lang="en-US" sz="1400" dirty="0">
                <a:sym typeface="Symbol" pitchFamily="2" charset="2"/>
              </a:rPr>
              <a:t></a:t>
            </a:r>
            <a:r>
              <a:rPr lang="en-US" sz="1400" dirty="0"/>
              <a:t>	</a:t>
            </a:r>
            <a:r>
              <a:rPr lang="en-US" sz="1400" dirty="0">
                <a:sym typeface="Symbol" pitchFamily="2" charset="2"/>
              </a:rPr>
              <a:t></a:t>
            </a:r>
            <a:r>
              <a:rPr lang="en-US" sz="1400" dirty="0"/>
              <a:t>	</a:t>
            </a:r>
          </a:p>
          <a:p>
            <a:pPr lvl="0"/>
            <a:r>
              <a:rPr lang="en-US" sz="1400" dirty="0"/>
              <a:t>*Do our Employment Policies comply with COVID-19?</a:t>
            </a:r>
          </a:p>
          <a:p>
            <a:r>
              <a:rPr lang="en-US" sz="1400" dirty="0"/>
              <a:t>*Do we have a return to work protocol?</a:t>
            </a:r>
          </a:p>
          <a:p>
            <a:r>
              <a:rPr lang="en-US" sz="1400" dirty="0"/>
              <a:t>*How are we treating vaccinated/non-vaccinated?</a:t>
            </a:r>
          </a:p>
          <a:p>
            <a:r>
              <a:rPr lang="en-US" sz="1400" dirty="0"/>
              <a:t>*Are we mandating mask wearing?</a:t>
            </a:r>
          </a:p>
        </p:txBody>
      </p:sp>
    </p:spTree>
    <p:extLst>
      <p:ext uri="{BB962C8B-B14F-4D97-AF65-F5344CB8AC3E}">
        <p14:creationId xmlns:p14="http://schemas.microsoft.com/office/powerpoint/2010/main" val="908012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13BC70-0441-3C4B-A256-6FE0F80A43F9}"/>
              </a:ext>
            </a:extLst>
          </p:cNvPr>
          <p:cNvSpPr txBox="1"/>
          <p:nvPr/>
        </p:nvSpPr>
        <p:spPr>
          <a:xfrm>
            <a:off x="304800" y="238571"/>
            <a:ext cx="8610600" cy="6848029"/>
          </a:xfrm>
          <a:prstGeom prst="rect">
            <a:avLst/>
          </a:prstGeom>
          <a:noFill/>
        </p:spPr>
        <p:txBody>
          <a:bodyPr wrap="square" rtlCol="0">
            <a:spAutoFit/>
          </a:bodyPr>
          <a:lstStyle/>
          <a:p>
            <a:r>
              <a:rPr lang="en-US" sz="2000" b="1" u="sng" dirty="0"/>
              <a:t>Questions Regarding Religious Accommodation:</a:t>
            </a:r>
            <a:endParaRPr lang="en-US" sz="2000" u="sng" dirty="0"/>
          </a:p>
          <a:p>
            <a:r>
              <a:rPr lang="en-US" sz="1300" b="1" dirty="0"/>
              <a:t> </a:t>
            </a:r>
            <a:endParaRPr lang="en-US" sz="1300" dirty="0"/>
          </a:p>
          <a:p>
            <a:r>
              <a:rPr lang="en-US" sz="1400" b="1" dirty="0"/>
              <a:t>Introduction</a:t>
            </a:r>
            <a:r>
              <a:rPr lang="en-US" sz="1300" b="1" dirty="0"/>
              <a:t>:</a:t>
            </a:r>
            <a:endParaRPr lang="en-US" sz="1300" dirty="0"/>
          </a:p>
          <a:p>
            <a:r>
              <a:rPr lang="en-US" sz="1300" dirty="0"/>
              <a:t> </a:t>
            </a:r>
          </a:p>
          <a:p>
            <a:r>
              <a:rPr lang="en-US" sz="1300" dirty="0"/>
              <a:t>The Equal Employment Opportunity Commission (EEOC) indicates that "[b]ecause the definition of religion is broad and protects beliefs and practices with which the employer may be unfamiliar, the employer should ordinarily assume that an employee's request for religious accommodation is based on a sincerely-held religious belief. If, however, an employee requests religious accommodation, and an employer has an objective basis for questioning either the religious nature or the sincerity of a particular belief or practice, the employer would be justified in seeking additional supporting information."</a:t>
            </a:r>
          </a:p>
          <a:p>
            <a:r>
              <a:rPr lang="en-US" sz="1300" dirty="0"/>
              <a:t> </a:t>
            </a:r>
          </a:p>
          <a:p>
            <a:r>
              <a:rPr lang="en-US" sz="1300" dirty="0"/>
              <a:t>Further EEOC guidance indicates that “[a]n employee who fails to cooperate with an employer’s reasonable request for verification of the sincerity or religious nature of a professed belief risks losing any subsequent claim that the employer improperly denied an accommodation. By the same token, employers who unreasonably request unnecessary or excessive corroborating evidence risk being held liable for denying a reasonable accommodation request, and having their actions challenged as retaliatory or as part of a pattern of harassment.”</a:t>
            </a:r>
          </a:p>
          <a:p>
            <a:endParaRPr lang="en-US" sz="1300" b="1" dirty="0"/>
          </a:p>
          <a:p>
            <a:r>
              <a:rPr lang="en-US" sz="1400" b="1" dirty="0"/>
              <a:t>How to get the information:</a:t>
            </a:r>
          </a:p>
          <a:p>
            <a:endParaRPr lang="en-US" sz="1400" dirty="0"/>
          </a:p>
          <a:p>
            <a:r>
              <a:rPr lang="en-US" sz="1300" dirty="0"/>
              <a:t>First, invite the person to a meeting with you.  Make sure you have a witness.  Further, make sure that the employee is not recording the call by asking:</a:t>
            </a:r>
          </a:p>
          <a:p>
            <a:r>
              <a:rPr lang="en-US" sz="1300" dirty="0"/>
              <a:t> </a:t>
            </a:r>
          </a:p>
          <a:p>
            <a:r>
              <a:rPr lang="en-US" sz="1300" dirty="0"/>
              <a:t>	-I want you to know that we are not recording this meeting and request that you do</a:t>
            </a:r>
          </a:p>
          <a:p>
            <a:r>
              <a:rPr lang="en-US" sz="1300" dirty="0"/>
              <a:t>	 not engage in recording.  Are you recording?</a:t>
            </a:r>
          </a:p>
          <a:p>
            <a:r>
              <a:rPr lang="en-US" sz="1300" dirty="0"/>
              <a:t> </a:t>
            </a:r>
          </a:p>
          <a:p>
            <a:r>
              <a:rPr lang="en-US" sz="1300" dirty="0"/>
              <a:t>	       -If answer is </a:t>
            </a:r>
            <a:r>
              <a:rPr lang="en-US" sz="1300" b="1" dirty="0"/>
              <a:t>No.</a:t>
            </a:r>
            <a:r>
              <a:rPr lang="en-US" sz="1300" dirty="0"/>
              <a:t>  Move forward:</a:t>
            </a:r>
          </a:p>
          <a:p>
            <a:r>
              <a:rPr lang="en-US" sz="1300" dirty="0"/>
              <a:t>	       -If answer is </a:t>
            </a:r>
            <a:r>
              <a:rPr lang="en-US" sz="1300" b="1" dirty="0"/>
              <a:t>Yes: </a:t>
            </a:r>
            <a:r>
              <a:rPr lang="en-US" sz="1300" dirty="0"/>
              <a:t>end the meeting and tell them you will conduct the meeting via email.</a:t>
            </a:r>
          </a:p>
          <a:p>
            <a:r>
              <a:rPr lang="en-US" sz="1300" dirty="0"/>
              <a:t> </a:t>
            </a:r>
          </a:p>
          <a:p>
            <a:r>
              <a:rPr lang="en-US" sz="1300" dirty="0"/>
              <a:t>                                           Now that you are beyond the opening, move to the questions:</a:t>
            </a:r>
          </a:p>
          <a:p>
            <a:endParaRPr lang="en-US" sz="1300" dirty="0"/>
          </a:p>
          <a:p>
            <a:endParaRPr lang="en-US" sz="1300" dirty="0"/>
          </a:p>
        </p:txBody>
      </p:sp>
    </p:spTree>
    <p:extLst>
      <p:ext uri="{BB962C8B-B14F-4D97-AF65-F5344CB8AC3E}">
        <p14:creationId xmlns:p14="http://schemas.microsoft.com/office/powerpoint/2010/main" val="688688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1F9DCE-05EF-C846-9C4B-7A0C78E8B93E}"/>
              </a:ext>
            </a:extLst>
          </p:cNvPr>
          <p:cNvSpPr txBox="1"/>
          <p:nvPr/>
        </p:nvSpPr>
        <p:spPr>
          <a:xfrm>
            <a:off x="228600" y="228600"/>
            <a:ext cx="8763000" cy="6009337"/>
          </a:xfrm>
          <a:prstGeom prst="rect">
            <a:avLst/>
          </a:prstGeom>
          <a:noFill/>
        </p:spPr>
        <p:txBody>
          <a:bodyPr wrap="square" rtlCol="0">
            <a:spAutoFit/>
          </a:bodyPr>
          <a:lstStyle/>
          <a:p>
            <a:r>
              <a:rPr lang="en-US" sz="2000" b="1" u="sng" dirty="0"/>
              <a:t>Questions Regarding Religious Accommodation:</a:t>
            </a:r>
          </a:p>
          <a:p>
            <a:endParaRPr lang="en-US" sz="2000" dirty="0"/>
          </a:p>
          <a:p>
            <a:pPr>
              <a:lnSpc>
                <a:spcPct val="150000"/>
              </a:lnSpc>
            </a:pPr>
            <a:r>
              <a:rPr lang="en-US" sz="1300" b="1" dirty="0"/>
              <a:t>Q</a:t>
            </a:r>
            <a:r>
              <a:rPr lang="en-US" sz="1300" dirty="0"/>
              <a:t>.   We understand that you do not wish to comply with mandatory vaccination mandate.</a:t>
            </a:r>
            <a:br>
              <a:rPr lang="en-US" sz="1300" dirty="0"/>
            </a:br>
            <a:r>
              <a:rPr lang="en-US" sz="1300" dirty="0"/>
              <a:t>      Do I understand you correctly?</a:t>
            </a:r>
          </a:p>
          <a:p>
            <a:pPr>
              <a:lnSpc>
                <a:spcPct val="150000"/>
              </a:lnSpc>
            </a:pPr>
            <a:r>
              <a:rPr lang="en-US" sz="1300" b="1" dirty="0"/>
              <a:t>Q.   </a:t>
            </a:r>
            <a:r>
              <a:rPr lang="en-US" sz="1300" dirty="0"/>
              <a:t>Do you distrust the vaccination, is that the reason for not wanting to take it?</a:t>
            </a:r>
          </a:p>
          <a:p>
            <a:pPr>
              <a:lnSpc>
                <a:spcPct val="150000"/>
              </a:lnSpc>
            </a:pPr>
            <a:r>
              <a:rPr lang="en-US" sz="1300" b="1" dirty="0"/>
              <a:t>Q.   </a:t>
            </a:r>
            <a:r>
              <a:rPr lang="en-US" sz="1300" dirty="0"/>
              <a:t>Do you feel that the evidence of the success of the vaccination is wrong?</a:t>
            </a:r>
          </a:p>
          <a:p>
            <a:pPr>
              <a:lnSpc>
                <a:spcPct val="150000"/>
              </a:lnSpc>
            </a:pPr>
            <a:r>
              <a:rPr lang="en-US" sz="1300" b="1" dirty="0"/>
              <a:t>Q.   </a:t>
            </a:r>
            <a:r>
              <a:rPr lang="en-US" sz="1300" dirty="0"/>
              <a:t>Do you believe that by taking the vaccination you will be harm physically?</a:t>
            </a:r>
          </a:p>
          <a:p>
            <a:pPr>
              <a:lnSpc>
                <a:spcPct val="150000"/>
              </a:lnSpc>
            </a:pPr>
            <a:r>
              <a:rPr lang="en-US" sz="1300" b="1" dirty="0"/>
              <a:t>Q.   </a:t>
            </a:r>
            <a:r>
              <a:rPr lang="en-US" sz="1300" dirty="0"/>
              <a:t>Is there any other reason why you do not wish to take the vaccination?</a:t>
            </a:r>
          </a:p>
          <a:p>
            <a:pPr>
              <a:lnSpc>
                <a:spcPct val="150000"/>
              </a:lnSpc>
            </a:pPr>
            <a:r>
              <a:rPr lang="en-US" sz="1300" dirty="0"/>
              <a:t> 		-If the answer is </a:t>
            </a:r>
            <a:r>
              <a:rPr lang="en-US" sz="1300" b="1" dirty="0"/>
              <a:t>No</a:t>
            </a:r>
            <a:r>
              <a:rPr lang="en-US" sz="1300" dirty="0"/>
              <a:t>, end the meeting.</a:t>
            </a:r>
          </a:p>
          <a:p>
            <a:pPr>
              <a:lnSpc>
                <a:spcPct val="150000"/>
              </a:lnSpc>
            </a:pPr>
            <a:r>
              <a:rPr lang="en-US" sz="1300" dirty="0"/>
              <a:t>		-If the Answer is </a:t>
            </a:r>
            <a:r>
              <a:rPr lang="en-US" sz="1300" b="1" dirty="0"/>
              <a:t>Yes,</a:t>
            </a:r>
            <a:r>
              <a:rPr lang="en-US" sz="1300" dirty="0"/>
              <a:t> and they claim Religion continue on:</a:t>
            </a:r>
          </a:p>
          <a:p>
            <a:pPr>
              <a:lnSpc>
                <a:spcPct val="150000"/>
              </a:lnSpc>
            </a:pPr>
            <a:r>
              <a:rPr lang="en-US" sz="1300" b="1" dirty="0"/>
              <a:t>Q.   </a:t>
            </a:r>
            <a:r>
              <a:rPr lang="en-US" sz="1300" dirty="0"/>
              <a:t>Can you explain to me the religious belief system you hold conflicts with the vaccination requirement?</a:t>
            </a:r>
          </a:p>
          <a:p>
            <a:pPr>
              <a:lnSpc>
                <a:spcPct val="150000"/>
              </a:lnSpc>
            </a:pPr>
            <a:r>
              <a:rPr lang="en-US" sz="1300" b="1" dirty="0"/>
              <a:t>Q.   </a:t>
            </a:r>
            <a:r>
              <a:rPr lang="en-US" sz="1300" dirty="0"/>
              <a:t>How long have held the religious belief regarding vaccinations?</a:t>
            </a:r>
          </a:p>
          <a:p>
            <a:pPr>
              <a:lnSpc>
                <a:spcPct val="150000"/>
              </a:lnSpc>
            </a:pPr>
            <a:r>
              <a:rPr lang="en-US" sz="1300" b="1" dirty="0"/>
              <a:t>Q.   </a:t>
            </a:r>
            <a:r>
              <a:rPr lang="en-US" sz="1300" dirty="0"/>
              <a:t>Have you every taken an aspirin for headache or pain?</a:t>
            </a:r>
          </a:p>
          <a:p>
            <a:pPr>
              <a:lnSpc>
                <a:spcPct val="150000"/>
              </a:lnSpc>
            </a:pPr>
            <a:r>
              <a:rPr lang="en-US" sz="1300" b="1" dirty="0"/>
              <a:t>Q.   </a:t>
            </a:r>
            <a:r>
              <a:rPr lang="en-US" sz="1300" dirty="0"/>
              <a:t>Have you been vaccinated for small pox?</a:t>
            </a:r>
          </a:p>
          <a:p>
            <a:pPr>
              <a:lnSpc>
                <a:spcPct val="150000"/>
              </a:lnSpc>
            </a:pPr>
            <a:r>
              <a:rPr lang="en-US" sz="1300" b="1" dirty="0"/>
              <a:t>Q.   </a:t>
            </a:r>
            <a:r>
              <a:rPr lang="en-US" sz="1300" dirty="0"/>
              <a:t>Have you been vaccinated for polio?</a:t>
            </a:r>
          </a:p>
          <a:p>
            <a:pPr>
              <a:lnSpc>
                <a:spcPct val="150000"/>
              </a:lnSpc>
            </a:pPr>
            <a:r>
              <a:rPr lang="en-US" sz="1300" b="1" dirty="0"/>
              <a:t>Q.   </a:t>
            </a:r>
            <a:r>
              <a:rPr lang="en-US" sz="1300" dirty="0"/>
              <a:t>Does your religion have a day off of work?</a:t>
            </a:r>
          </a:p>
          <a:p>
            <a:pPr>
              <a:lnSpc>
                <a:spcPct val="150000"/>
              </a:lnSpc>
            </a:pPr>
            <a:r>
              <a:rPr lang="en-US" sz="1300" b="1" dirty="0"/>
              <a:t>Q.   </a:t>
            </a:r>
            <a:r>
              <a:rPr lang="en-US" sz="1300" dirty="0"/>
              <a:t>Where do you first begin to engage in your religious beliefs?</a:t>
            </a:r>
          </a:p>
          <a:p>
            <a:pPr>
              <a:lnSpc>
                <a:spcPct val="150000"/>
              </a:lnSpc>
            </a:pPr>
            <a:r>
              <a:rPr lang="en-US" sz="1300" b="1" dirty="0"/>
              <a:t>Q.   </a:t>
            </a:r>
            <a:r>
              <a:rPr lang="en-US" sz="1300" dirty="0"/>
              <a:t>Is there is a priest or leader of your church that you can get a letter indicating the opposition</a:t>
            </a:r>
            <a:br>
              <a:rPr lang="en-US" sz="1300" dirty="0"/>
            </a:br>
            <a:r>
              <a:rPr lang="en-US" sz="1300" dirty="0"/>
              <a:t>      to vaccination?</a:t>
            </a:r>
          </a:p>
          <a:p>
            <a:r>
              <a:rPr lang="en-US" sz="1300" dirty="0"/>
              <a:t> </a:t>
            </a:r>
          </a:p>
        </p:txBody>
      </p:sp>
    </p:spTree>
    <p:extLst>
      <p:ext uri="{BB962C8B-B14F-4D97-AF65-F5344CB8AC3E}">
        <p14:creationId xmlns:p14="http://schemas.microsoft.com/office/powerpoint/2010/main" val="1247085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9DBDD0-CBA0-1A41-88F8-E330AAFFD725}"/>
              </a:ext>
            </a:extLst>
          </p:cNvPr>
          <p:cNvSpPr txBox="1"/>
          <p:nvPr/>
        </p:nvSpPr>
        <p:spPr>
          <a:xfrm>
            <a:off x="228600" y="126861"/>
            <a:ext cx="8534400" cy="4216539"/>
          </a:xfrm>
          <a:prstGeom prst="rect">
            <a:avLst/>
          </a:prstGeom>
          <a:noFill/>
        </p:spPr>
        <p:txBody>
          <a:bodyPr wrap="square" rtlCol="0">
            <a:spAutoFit/>
          </a:bodyPr>
          <a:lstStyle/>
          <a:p>
            <a:pPr>
              <a:lnSpc>
                <a:spcPct val="150000"/>
              </a:lnSpc>
            </a:pPr>
            <a:r>
              <a:rPr lang="en-US" sz="2000" b="1" u="sng" dirty="0"/>
              <a:t>Questions Regarding Religious Accommodation:</a:t>
            </a:r>
          </a:p>
          <a:p>
            <a:endParaRPr lang="en-US" sz="2000" b="1" dirty="0"/>
          </a:p>
          <a:p>
            <a:pPr>
              <a:lnSpc>
                <a:spcPct val="150000"/>
              </a:lnSpc>
            </a:pPr>
            <a:r>
              <a:rPr lang="en-US" sz="1300" b="1" dirty="0"/>
              <a:t>Q.   </a:t>
            </a:r>
            <a:r>
              <a:rPr lang="en-US" sz="1300" dirty="0"/>
              <a:t>When can you provide the letter or document regarding this matter?</a:t>
            </a:r>
          </a:p>
          <a:p>
            <a:pPr>
              <a:lnSpc>
                <a:spcPct val="150000"/>
              </a:lnSpc>
            </a:pPr>
            <a:r>
              <a:rPr lang="en-US" sz="1300" b="1" dirty="0"/>
              <a:t>Q.   </a:t>
            </a:r>
            <a:r>
              <a:rPr lang="en-US" sz="1300" dirty="0"/>
              <a:t>Are there other members of your church/religion?  If so, how many?</a:t>
            </a:r>
          </a:p>
          <a:p>
            <a:endParaRPr lang="en-US" sz="1300" dirty="0"/>
          </a:p>
          <a:p>
            <a:endParaRPr lang="en-US" sz="1300" dirty="0"/>
          </a:p>
          <a:p>
            <a:r>
              <a:rPr lang="en-US" sz="1300" dirty="0"/>
              <a:t>Thank you for the information you provided.  We are going to consider your request.  Please note that if your request is granted, we will accommodate the request, but you will be required to submit to weekly COVID-19 testing, wear a mask, social distance, follow all handwashing protocols.  Because COVID-19 is a “direct threat” to the health and safety of the community, violation of our COVID-19 policies will result in discipline up to and including termination.</a:t>
            </a:r>
          </a:p>
          <a:p>
            <a:r>
              <a:rPr lang="en-US" sz="1300" dirty="0"/>
              <a:t> </a:t>
            </a:r>
          </a:p>
          <a:p>
            <a:r>
              <a:rPr lang="en-US" sz="1300" b="1" dirty="0"/>
              <a:t>The cost of the mandatory testing will be split ½ employee and ½ by employer and payment needs to be made at the time of the testing.</a:t>
            </a:r>
            <a:endParaRPr lang="en-US" sz="1300" dirty="0"/>
          </a:p>
          <a:p>
            <a:r>
              <a:rPr lang="en-US" sz="1300" dirty="0"/>
              <a:t>Please note that this issue of cost of testing right now is grey area.  Other than California, employers are allowed to charge the employee.</a:t>
            </a:r>
          </a:p>
          <a:p>
            <a:endParaRPr lang="en-US" sz="1300" dirty="0"/>
          </a:p>
        </p:txBody>
      </p:sp>
    </p:spTree>
    <p:extLst>
      <p:ext uri="{BB962C8B-B14F-4D97-AF65-F5344CB8AC3E}">
        <p14:creationId xmlns:p14="http://schemas.microsoft.com/office/powerpoint/2010/main" val="51749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A275E9-58F0-504F-9553-EFEDEC9F17D0}"/>
              </a:ext>
            </a:extLst>
          </p:cNvPr>
          <p:cNvSpPr txBox="1"/>
          <p:nvPr/>
        </p:nvSpPr>
        <p:spPr>
          <a:xfrm>
            <a:off x="381000" y="304800"/>
            <a:ext cx="8382000" cy="6032421"/>
          </a:xfrm>
          <a:prstGeom prst="rect">
            <a:avLst/>
          </a:prstGeom>
          <a:noFill/>
        </p:spPr>
        <p:txBody>
          <a:bodyPr wrap="square" rtlCol="0">
            <a:spAutoFit/>
          </a:bodyPr>
          <a:lstStyle/>
          <a:p>
            <a:r>
              <a:rPr lang="en-US" sz="2000" b="1" u="sng" dirty="0"/>
              <a:t>Questions Regarding Medical Accommodation:</a:t>
            </a:r>
            <a:endParaRPr lang="en-US" sz="2000" u="sng" dirty="0"/>
          </a:p>
          <a:p>
            <a:r>
              <a:rPr lang="en-US" sz="1400" b="1" dirty="0"/>
              <a:t> </a:t>
            </a:r>
            <a:endParaRPr lang="en-US" sz="1400" dirty="0"/>
          </a:p>
          <a:p>
            <a:r>
              <a:rPr lang="en-US" sz="1400" b="1" dirty="0"/>
              <a:t>Introduction</a:t>
            </a:r>
            <a:r>
              <a:rPr lang="en-US" sz="1300" b="1" dirty="0"/>
              <a:t>:</a:t>
            </a:r>
            <a:br>
              <a:rPr lang="en-US" sz="1300" b="1" dirty="0"/>
            </a:br>
            <a:endParaRPr lang="en-US" sz="1300" dirty="0"/>
          </a:p>
          <a:p>
            <a:r>
              <a:rPr lang="en-US" sz="1300" dirty="0"/>
              <a:t>Employers may ask all employees who will be physically entering the workplace if they have COVID-19 or symptoms associated with COVID-19, and ask if they have been tested for COVID-19. Symptoms associated with COVID-19 include, for example, fever, chills, cough, and shortness of breath. </a:t>
            </a:r>
          </a:p>
          <a:p>
            <a:r>
              <a:rPr lang="en-US" sz="1300" dirty="0"/>
              <a:t> </a:t>
            </a:r>
          </a:p>
          <a:p>
            <a:r>
              <a:rPr lang="en-US" sz="1300" dirty="0"/>
              <a:t>An employer may exclude those with COVID-19, or symptoms associated with COVID-19, from the workplace because, as EEOC has stated, their presence would pose a direct threat to the health or safety of others. However, for those employees who are teleworking and are not physically interacting with coworkers or others (for example, customers), the employer would generally not be permitted to ask these questions.</a:t>
            </a:r>
          </a:p>
          <a:p>
            <a:r>
              <a:rPr lang="en-US" sz="1300" dirty="0"/>
              <a:t> </a:t>
            </a:r>
          </a:p>
          <a:p>
            <a:r>
              <a:rPr lang="en-US" sz="1300" dirty="0"/>
              <a:t>Although many people feel significant stress due to the COVID-19 pandemic, employees with certain preexisting mental health conditions, for example, anxiety disorder, obsessive-compulsive disorder, or post-traumatic stress disorder, may have more difficulty handling the disruption to daily life that has accompanied the COVID-19 pandemic.</a:t>
            </a:r>
          </a:p>
          <a:p>
            <a:r>
              <a:rPr lang="en-US" sz="1300" dirty="0"/>
              <a:t> </a:t>
            </a:r>
          </a:p>
          <a:p>
            <a:r>
              <a:rPr lang="en-US" sz="1300" dirty="0"/>
              <a:t>As with any accommodation request, employers may: ask questions to determine whether the condition is a disability; discuss with the employee how the requested accommodation would assist him and enable him to keep working; explore alternative accommodations that may effectively meet his needs; and request medical documentation if needed.</a:t>
            </a:r>
          </a:p>
          <a:p>
            <a:r>
              <a:rPr lang="en-US" sz="1300" dirty="0"/>
              <a:t> </a:t>
            </a:r>
          </a:p>
          <a:p>
            <a:r>
              <a:rPr lang="en-US" sz="1300" dirty="0"/>
              <a:t>A person with a disability may refuse to take the COVID-19 mandatory vaccination.  Below are questions that you can ask to determine if a disability exists.</a:t>
            </a:r>
          </a:p>
          <a:p>
            <a:r>
              <a:rPr lang="en-US" sz="1300" dirty="0"/>
              <a:t> </a:t>
            </a:r>
          </a:p>
          <a:p>
            <a:r>
              <a:rPr lang="en-US" sz="1300" b="1" dirty="0"/>
              <a:t> </a:t>
            </a:r>
            <a:endParaRPr lang="en-US" sz="1300" dirty="0"/>
          </a:p>
        </p:txBody>
      </p:sp>
    </p:spTree>
    <p:extLst>
      <p:ext uri="{BB962C8B-B14F-4D97-AF65-F5344CB8AC3E}">
        <p14:creationId xmlns:p14="http://schemas.microsoft.com/office/powerpoint/2010/main" val="1056006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D558FB-BE89-4C4E-81BE-DBA7E9CBCC51}"/>
              </a:ext>
            </a:extLst>
          </p:cNvPr>
          <p:cNvSpPr txBox="1"/>
          <p:nvPr/>
        </p:nvSpPr>
        <p:spPr>
          <a:xfrm>
            <a:off x="381000" y="381000"/>
            <a:ext cx="8458200" cy="5909310"/>
          </a:xfrm>
          <a:prstGeom prst="rect">
            <a:avLst/>
          </a:prstGeom>
          <a:noFill/>
        </p:spPr>
        <p:txBody>
          <a:bodyPr wrap="square" rtlCol="0">
            <a:spAutoFit/>
          </a:bodyPr>
          <a:lstStyle/>
          <a:p>
            <a:r>
              <a:rPr lang="en-US" sz="1400" b="1" dirty="0"/>
              <a:t>How to get the information:</a:t>
            </a:r>
            <a:endParaRPr lang="en-US" sz="1400" dirty="0"/>
          </a:p>
          <a:p>
            <a:r>
              <a:rPr lang="en-US" sz="1300" dirty="0"/>
              <a:t> </a:t>
            </a:r>
          </a:p>
          <a:p>
            <a:r>
              <a:rPr lang="en-US" sz="1300" dirty="0"/>
              <a:t>First, invite the person to a meeting with you.  Make sure you have a witness.  Further, make sure that the employee is not recording the call by asking:</a:t>
            </a:r>
          </a:p>
          <a:p>
            <a:r>
              <a:rPr lang="en-US" sz="1300" dirty="0"/>
              <a:t> </a:t>
            </a:r>
          </a:p>
          <a:p>
            <a:r>
              <a:rPr lang="en-US" sz="1300" dirty="0"/>
              <a:t>	-I want you to know that we are not recording this meeting and request that you do</a:t>
            </a:r>
          </a:p>
          <a:p>
            <a:r>
              <a:rPr lang="en-US" sz="1300" dirty="0"/>
              <a:t>	 not engage in recording.  Are you recording?</a:t>
            </a:r>
          </a:p>
          <a:p>
            <a:r>
              <a:rPr lang="en-US" sz="1300" dirty="0"/>
              <a:t> </a:t>
            </a:r>
          </a:p>
          <a:p>
            <a:r>
              <a:rPr lang="en-US" sz="1300" dirty="0"/>
              <a:t>		-If answer is </a:t>
            </a:r>
            <a:r>
              <a:rPr lang="en-US" sz="1300" b="1" dirty="0"/>
              <a:t>No.</a:t>
            </a:r>
            <a:r>
              <a:rPr lang="en-US" sz="1300" dirty="0"/>
              <a:t>  Move forward:</a:t>
            </a:r>
          </a:p>
          <a:p>
            <a:r>
              <a:rPr lang="en-US" sz="1300" dirty="0"/>
              <a:t>		-If answer is </a:t>
            </a:r>
            <a:r>
              <a:rPr lang="en-US" sz="1300" b="1" dirty="0"/>
              <a:t>Yes: </a:t>
            </a:r>
            <a:r>
              <a:rPr lang="en-US" sz="1300" dirty="0"/>
              <a:t>end the meeting and tell them you will conduct the meeting 			  via email.</a:t>
            </a:r>
          </a:p>
          <a:p>
            <a:r>
              <a:rPr lang="en-US" sz="1300" dirty="0"/>
              <a:t> </a:t>
            </a:r>
          </a:p>
          <a:p>
            <a:r>
              <a:rPr lang="en-US" sz="1300" dirty="0"/>
              <a:t>Now that you are beyond the opening, move to the questions:</a:t>
            </a:r>
          </a:p>
          <a:p>
            <a:r>
              <a:rPr lang="en-US" sz="1300" dirty="0"/>
              <a:t> </a:t>
            </a:r>
          </a:p>
          <a:p>
            <a:r>
              <a:rPr lang="en-US" sz="1300" b="1" dirty="0"/>
              <a:t>Q.</a:t>
            </a:r>
            <a:r>
              <a:rPr lang="en-US" sz="1300" dirty="0"/>
              <a:t>  We understand that you do not wish to comply with mandatory vaccination mandate.  Do 		I understand you correctly?</a:t>
            </a:r>
          </a:p>
          <a:p>
            <a:r>
              <a:rPr lang="en-US" sz="1300" dirty="0"/>
              <a:t> </a:t>
            </a:r>
          </a:p>
          <a:p>
            <a:r>
              <a:rPr lang="en-US" sz="1300" b="1" dirty="0"/>
              <a:t>Q.</a:t>
            </a:r>
            <a:r>
              <a:rPr lang="en-US" sz="1300" dirty="0"/>
              <a:t>  Do you distrust the vaccination, is that the reason for not wanting to take it?</a:t>
            </a:r>
          </a:p>
          <a:p>
            <a:r>
              <a:rPr lang="en-US" sz="1300" dirty="0"/>
              <a:t> </a:t>
            </a:r>
          </a:p>
          <a:p>
            <a:r>
              <a:rPr lang="en-US" sz="1300" b="1" dirty="0"/>
              <a:t>Q.  </a:t>
            </a:r>
            <a:r>
              <a:rPr lang="en-US" sz="1300" dirty="0"/>
              <a:t>Do you feel that the evidence of the success of the vaccination is wrong?</a:t>
            </a:r>
          </a:p>
          <a:p>
            <a:r>
              <a:rPr lang="en-US" sz="1300" dirty="0"/>
              <a:t> </a:t>
            </a:r>
          </a:p>
          <a:p>
            <a:r>
              <a:rPr lang="en-US" sz="1300" b="1" dirty="0"/>
              <a:t>Q.  </a:t>
            </a:r>
            <a:r>
              <a:rPr lang="en-US" sz="1300" dirty="0"/>
              <a:t>Do you believe that by taking the vaccination you will be harm physically?</a:t>
            </a:r>
          </a:p>
          <a:p>
            <a:r>
              <a:rPr lang="en-US" sz="1300" dirty="0"/>
              <a:t> </a:t>
            </a:r>
          </a:p>
          <a:p>
            <a:r>
              <a:rPr lang="en-US" sz="1300" b="1" dirty="0"/>
              <a:t>Q.  </a:t>
            </a:r>
            <a:r>
              <a:rPr lang="en-US" sz="1300" dirty="0"/>
              <a:t>Is there any other reason why you do not wish to take the vaccination?</a:t>
            </a:r>
          </a:p>
          <a:p>
            <a:r>
              <a:rPr lang="en-US" sz="1300" dirty="0"/>
              <a:t> </a:t>
            </a:r>
          </a:p>
          <a:p>
            <a:r>
              <a:rPr lang="en-US" sz="1300" dirty="0"/>
              <a:t>		-If the answer is </a:t>
            </a:r>
            <a:r>
              <a:rPr lang="en-US" sz="1300" b="1" dirty="0"/>
              <a:t>No</a:t>
            </a:r>
            <a:r>
              <a:rPr lang="en-US" sz="1300" dirty="0"/>
              <a:t>, end the meeting.</a:t>
            </a:r>
          </a:p>
          <a:p>
            <a:r>
              <a:rPr lang="en-US" sz="1300" dirty="0"/>
              <a:t>		-If the Answer is </a:t>
            </a:r>
            <a:r>
              <a:rPr lang="en-US" sz="1300" b="1" dirty="0"/>
              <a:t>Yes,</a:t>
            </a:r>
            <a:r>
              <a:rPr lang="en-US" sz="1300" dirty="0"/>
              <a:t> and they claim medical/disability continue on:</a:t>
            </a:r>
          </a:p>
          <a:p>
            <a:r>
              <a:rPr lang="en-US" sz="1300" dirty="0"/>
              <a:t> </a:t>
            </a:r>
          </a:p>
        </p:txBody>
      </p:sp>
    </p:spTree>
    <p:extLst>
      <p:ext uri="{BB962C8B-B14F-4D97-AF65-F5344CB8AC3E}">
        <p14:creationId xmlns:p14="http://schemas.microsoft.com/office/powerpoint/2010/main" val="230644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01D64B2-D80F-3C49-8D8D-7139280F2278}"/>
              </a:ext>
            </a:extLst>
          </p:cNvPr>
          <p:cNvSpPr>
            <a:spLocks noGrp="1"/>
          </p:cNvSpPr>
          <p:nvPr>
            <p:ph type="title"/>
          </p:nvPr>
        </p:nvSpPr>
        <p:spPr/>
        <p:txBody>
          <a:bodyPr/>
          <a:lstStyle/>
          <a:p>
            <a:r>
              <a:rPr lang="en-US" dirty="0">
                <a:solidFill>
                  <a:srgbClr val="1D624D"/>
                </a:solidFill>
              </a:rPr>
              <a:t>Key facts about COVID-19 vaccination</a:t>
            </a:r>
          </a:p>
        </p:txBody>
      </p:sp>
      <p:sp>
        <p:nvSpPr>
          <p:cNvPr id="3" name="Subtitle">
            <a:extLst>
              <a:ext uri="{FF2B5EF4-FFF2-40B4-BE49-F238E27FC236}">
                <a16:creationId xmlns:a16="http://schemas.microsoft.com/office/drawing/2014/main" id="{B51E62CF-0133-B642-8CAC-DE8DC1CEED91}"/>
              </a:ext>
            </a:extLst>
          </p:cNvPr>
          <p:cNvSpPr>
            <a:spLocks noGrp="1"/>
          </p:cNvSpPr>
          <p:nvPr>
            <p:ph type="subTitle" idx="1"/>
          </p:nvPr>
        </p:nvSpPr>
        <p:spPr/>
        <p:txBody>
          <a:bodyPr>
            <a:normAutofit fontScale="92500" lnSpcReduction="10000"/>
          </a:bodyPr>
          <a:lstStyle/>
          <a:p>
            <a:r>
              <a:rPr lang="en-US" dirty="0"/>
              <a:t>COVID-19 and Vaccine Basics (CDC Slide)</a:t>
            </a:r>
          </a:p>
        </p:txBody>
      </p:sp>
      <p:pic>
        <p:nvPicPr>
          <p:cNvPr id="32" name="Picture" descr="Illustration of a shield that is protecting against viruses.">
            <a:extLst>
              <a:ext uri="{FF2B5EF4-FFF2-40B4-BE49-F238E27FC236}">
                <a16:creationId xmlns:a16="http://schemas.microsoft.com/office/drawing/2014/main" id="{6E7B55D8-54CF-B646-BE69-337359B219CD}"/>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282" y="2454498"/>
            <a:ext cx="1593184" cy="1181108"/>
          </a:xfrm>
          <a:prstGeom prst="rect">
            <a:avLst/>
          </a:prstGeom>
        </p:spPr>
      </p:pic>
      <p:sp>
        <p:nvSpPr>
          <p:cNvPr id="26" name="TextBox">
            <a:extLst>
              <a:ext uri="{FF2B5EF4-FFF2-40B4-BE49-F238E27FC236}">
                <a16:creationId xmlns:a16="http://schemas.microsoft.com/office/drawing/2014/main" id="{5BCB55DA-6520-0341-BDF3-4065D9C45A79}"/>
              </a:ext>
            </a:extLst>
          </p:cNvPr>
          <p:cNvSpPr txBox="1"/>
          <p:nvPr/>
        </p:nvSpPr>
        <p:spPr>
          <a:xfrm>
            <a:off x="540971" y="3812948"/>
            <a:ext cx="1645920" cy="830997"/>
          </a:xfrm>
          <a:prstGeom prst="rect">
            <a:avLst/>
          </a:prstGeom>
          <a:noFill/>
        </p:spPr>
        <p:txBody>
          <a:bodyPr wrap="square" rtlCol="0">
            <a:spAutoFit/>
          </a:bodyPr>
          <a:lstStyle/>
          <a:p>
            <a:pPr algn="ctr" defTabSz="914378">
              <a:defRPr/>
            </a:pPr>
            <a:r>
              <a:rPr lang="en-US" sz="1200" b="1" dirty="0">
                <a:solidFill>
                  <a:srgbClr val="1D624D"/>
                </a:solidFill>
                <a:latin typeface="Arial" panose="020B0604020202020204" pitchFamily="34" charset="0"/>
                <a:cs typeface="Arial" panose="020B0604020202020204" pitchFamily="34" charset="0"/>
              </a:rPr>
              <a:t>Getting vaccinated can help prevent getting sick with COVID-19</a:t>
            </a:r>
          </a:p>
        </p:txBody>
      </p:sp>
      <p:pic>
        <p:nvPicPr>
          <p:cNvPr id="33" name="Picture" descr="Illustration of a person wearing a mask that covers their nose and mouth.">
            <a:extLst>
              <a:ext uri="{FF2B5EF4-FFF2-40B4-BE49-F238E27FC236}">
                <a16:creationId xmlns:a16="http://schemas.microsoft.com/office/drawing/2014/main" id="{BA7BBA0F-9236-5040-B37A-9A086B142C79}"/>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2935" y="2291468"/>
            <a:ext cx="771567" cy="1222422"/>
          </a:xfrm>
          <a:prstGeom prst="rect">
            <a:avLst/>
          </a:prstGeom>
        </p:spPr>
      </p:pic>
      <p:sp>
        <p:nvSpPr>
          <p:cNvPr id="25" name="TextBox">
            <a:extLst>
              <a:ext uri="{FF2B5EF4-FFF2-40B4-BE49-F238E27FC236}">
                <a16:creationId xmlns:a16="http://schemas.microsoft.com/office/drawing/2014/main" id="{F465E09A-7BD3-E340-A03B-EDEC62A6B708}"/>
              </a:ext>
            </a:extLst>
          </p:cNvPr>
          <p:cNvSpPr txBox="1"/>
          <p:nvPr/>
        </p:nvSpPr>
        <p:spPr>
          <a:xfrm>
            <a:off x="2665758" y="3778285"/>
            <a:ext cx="1645920" cy="1015663"/>
          </a:xfrm>
          <a:prstGeom prst="rect">
            <a:avLst/>
          </a:prstGeom>
          <a:noFill/>
        </p:spPr>
        <p:txBody>
          <a:bodyPr wrap="square" rtlCol="0">
            <a:spAutoFit/>
          </a:bodyPr>
          <a:lstStyle/>
          <a:p>
            <a:pPr algn="ctr" eaLnBrk="1" fontAlgn="auto" hangingPunct="1"/>
            <a:r>
              <a:rPr lang="en-US" sz="1200" b="1" dirty="0">
                <a:solidFill>
                  <a:srgbClr val="1D624D"/>
                </a:solidFill>
                <a:latin typeface="Arial" panose="020B0604020202020204" pitchFamily="34" charset="0"/>
                <a:cs typeface="Arial" panose="020B0604020202020204" pitchFamily="34" charset="0"/>
              </a:rPr>
              <a:t>People who have already gotten sick with COVID-19 may still benefit from getting vaccinated</a:t>
            </a:r>
          </a:p>
        </p:txBody>
      </p:sp>
      <p:pic>
        <p:nvPicPr>
          <p:cNvPr id="34" name="Picture" descr="Illustration of a syringe, medicine bottle and double helix DNA.">
            <a:extLst>
              <a:ext uri="{FF2B5EF4-FFF2-40B4-BE49-F238E27FC236}">
                <a16:creationId xmlns:a16="http://schemas.microsoft.com/office/drawing/2014/main" id="{B6D797BB-FBDF-8146-A8BE-E31F1644F1BA}"/>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6152" y="2373168"/>
            <a:ext cx="785899" cy="1181108"/>
          </a:xfrm>
          <a:prstGeom prst="rect">
            <a:avLst/>
          </a:prstGeom>
        </p:spPr>
      </p:pic>
      <p:sp>
        <p:nvSpPr>
          <p:cNvPr id="24" name="TextBox">
            <a:extLst>
              <a:ext uri="{FF2B5EF4-FFF2-40B4-BE49-F238E27FC236}">
                <a16:creationId xmlns:a16="http://schemas.microsoft.com/office/drawing/2014/main" id="{D5A1C64E-8C41-5D47-896B-D13CDDEDE794}"/>
              </a:ext>
            </a:extLst>
          </p:cNvPr>
          <p:cNvSpPr txBox="1"/>
          <p:nvPr/>
        </p:nvSpPr>
        <p:spPr>
          <a:xfrm>
            <a:off x="4776343" y="3811566"/>
            <a:ext cx="1645920" cy="646331"/>
          </a:xfrm>
          <a:prstGeom prst="rect">
            <a:avLst/>
          </a:prstGeom>
          <a:noFill/>
        </p:spPr>
        <p:txBody>
          <a:bodyPr wrap="square" rtlCol="0">
            <a:spAutoFit/>
          </a:bodyPr>
          <a:lstStyle/>
          <a:p>
            <a:pPr algn="ctr"/>
            <a:r>
              <a:rPr lang="en-US" sz="1200" b="1" dirty="0">
                <a:solidFill>
                  <a:srgbClr val="1D624D"/>
                </a:solidFill>
                <a:latin typeface="Arial" panose="020B0604020202020204" pitchFamily="34" charset="0"/>
                <a:cs typeface="Arial" panose="020B0604020202020204" pitchFamily="34" charset="0"/>
              </a:rPr>
              <a:t>COVID-19 vaccines </a:t>
            </a:r>
            <a:r>
              <a:rPr lang="en-US" sz="1200" b="1" u="sng" dirty="0">
                <a:solidFill>
                  <a:srgbClr val="1D624D"/>
                </a:solidFill>
                <a:latin typeface="Arial" panose="020B0604020202020204" pitchFamily="34" charset="0"/>
                <a:cs typeface="Arial" panose="020B0604020202020204" pitchFamily="34" charset="0"/>
              </a:rPr>
              <a:t>cannot</a:t>
            </a:r>
            <a:r>
              <a:rPr lang="en-US" sz="1200" b="1" dirty="0">
                <a:solidFill>
                  <a:srgbClr val="1D624D"/>
                </a:solidFill>
                <a:latin typeface="Arial" panose="020B0604020202020204" pitchFamily="34" charset="0"/>
                <a:cs typeface="Arial" panose="020B0604020202020204" pitchFamily="34" charset="0"/>
              </a:rPr>
              <a:t> give you COVID-19</a:t>
            </a:r>
          </a:p>
        </p:txBody>
      </p:sp>
      <p:pic>
        <p:nvPicPr>
          <p:cNvPr id="35" name="Picture" descr="Illustration of a virus test vial showing positive and negative. Positive appears larger than negative.">
            <a:extLst>
              <a:ext uri="{FF2B5EF4-FFF2-40B4-BE49-F238E27FC236}">
                <a16:creationId xmlns:a16="http://schemas.microsoft.com/office/drawing/2014/main" id="{2F293181-9B1D-CB40-9AFD-2E2E649D8CA0}"/>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3965" y="2403233"/>
            <a:ext cx="1255586" cy="1120981"/>
          </a:xfrm>
          <a:prstGeom prst="rect">
            <a:avLst/>
          </a:prstGeom>
        </p:spPr>
      </p:pic>
      <p:sp>
        <p:nvSpPr>
          <p:cNvPr id="27" name="TextBox">
            <a:extLst>
              <a:ext uri="{FF2B5EF4-FFF2-40B4-BE49-F238E27FC236}">
                <a16:creationId xmlns:a16="http://schemas.microsoft.com/office/drawing/2014/main" id="{EB2AB904-EAA5-F247-B092-74F0AD930E32}"/>
              </a:ext>
            </a:extLst>
          </p:cNvPr>
          <p:cNvSpPr txBox="1"/>
          <p:nvPr/>
        </p:nvSpPr>
        <p:spPr>
          <a:xfrm>
            <a:off x="6886930" y="3778285"/>
            <a:ext cx="1645920" cy="1015663"/>
          </a:xfrm>
          <a:prstGeom prst="rect">
            <a:avLst/>
          </a:prstGeom>
          <a:noFill/>
        </p:spPr>
        <p:txBody>
          <a:bodyPr wrap="square" rtlCol="0">
            <a:spAutoFit/>
          </a:bodyPr>
          <a:lstStyle/>
          <a:p>
            <a:pPr algn="ctr" defTabSz="914378">
              <a:defRPr/>
            </a:pPr>
            <a:r>
              <a:rPr lang="en-US" sz="1200" b="1" dirty="0">
                <a:solidFill>
                  <a:srgbClr val="1D624D"/>
                </a:solidFill>
                <a:latin typeface="Arial" panose="020B0604020202020204" pitchFamily="34" charset="0"/>
                <a:cs typeface="Arial" panose="020B0604020202020204" pitchFamily="34" charset="0"/>
              </a:rPr>
              <a:t>COVID-19 vaccines will not cause you to test positive on COVID-19 </a:t>
            </a:r>
            <a:r>
              <a:rPr lang="en-US" sz="1200" b="1" u="sng" dirty="0">
                <a:solidFill>
                  <a:srgbClr val="1D624D"/>
                </a:solidFill>
                <a:latin typeface="Arial" panose="020B0604020202020204" pitchFamily="34" charset="0"/>
                <a:cs typeface="Arial" panose="020B0604020202020204" pitchFamily="34" charset="0"/>
              </a:rPr>
              <a:t>viral</a:t>
            </a:r>
            <a:r>
              <a:rPr lang="en-US" sz="1200" b="1" dirty="0">
                <a:solidFill>
                  <a:srgbClr val="1D624D"/>
                </a:solidFill>
                <a:latin typeface="Arial" panose="020B0604020202020204" pitchFamily="34" charset="0"/>
                <a:cs typeface="Arial" panose="020B0604020202020204" pitchFamily="34" charset="0"/>
              </a:rPr>
              <a:t> tests*</a:t>
            </a:r>
          </a:p>
        </p:txBody>
      </p:sp>
      <p:sp>
        <p:nvSpPr>
          <p:cNvPr id="28" name="TextBox">
            <a:hlinkClick r:id="rId7"/>
            <a:extLst>
              <a:ext uri="{FF2B5EF4-FFF2-40B4-BE49-F238E27FC236}">
                <a16:creationId xmlns:a16="http://schemas.microsoft.com/office/drawing/2014/main" id="{EF1520ED-EB45-6B41-A506-01D718D99321}"/>
              </a:ext>
            </a:extLst>
          </p:cNvPr>
          <p:cNvSpPr txBox="1"/>
          <p:nvPr/>
        </p:nvSpPr>
        <p:spPr>
          <a:xfrm>
            <a:off x="555172" y="5010178"/>
            <a:ext cx="8033657" cy="307777"/>
          </a:xfrm>
          <a:prstGeom prst="rect">
            <a:avLst/>
          </a:prstGeom>
          <a:noFill/>
        </p:spPr>
        <p:txBody>
          <a:bodyPr wrap="square" rtlCol="0">
            <a:spAutoFit/>
          </a:bodyPr>
          <a:lstStyle/>
          <a:p>
            <a:pPr algn="ctr"/>
            <a:r>
              <a:rPr lang="en-US" sz="1400" b="1" dirty="0">
                <a:solidFill>
                  <a:srgbClr val="3A7AB6"/>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https://www.cdc.gov/coronavirus/2019-ncov/vaccines/about-vaccines/vaccine-myths.html</a:t>
            </a:r>
            <a:endParaRPr lang="en-US" sz="1400" b="1" dirty="0">
              <a:solidFill>
                <a:srgbClr val="3A7AB6"/>
              </a:solidFill>
              <a:latin typeface="Arial" panose="020B0604020202020204" pitchFamily="34" charset="0"/>
              <a:cs typeface="Arial" panose="020B0604020202020204" pitchFamily="34" charset="0"/>
            </a:endParaRPr>
          </a:p>
        </p:txBody>
      </p:sp>
      <p:sp>
        <p:nvSpPr>
          <p:cNvPr id="18" name="TextBox">
            <a:extLst>
              <a:ext uri="{FF2B5EF4-FFF2-40B4-BE49-F238E27FC236}">
                <a16:creationId xmlns:a16="http://schemas.microsoft.com/office/drawing/2014/main" id="{C9EF0F3B-3A19-5F45-9CD2-6B1E4EBECE83}"/>
              </a:ext>
            </a:extLst>
          </p:cNvPr>
          <p:cNvSpPr txBox="1"/>
          <p:nvPr/>
        </p:nvSpPr>
        <p:spPr>
          <a:xfrm>
            <a:off x="457200" y="5482929"/>
            <a:ext cx="8686800" cy="246221"/>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a:t>
            </a:r>
            <a:r>
              <a:rPr lang="en-US" sz="1000" dirty="0">
                <a:solidFill>
                  <a:srgbClr val="000000"/>
                </a:solidFill>
                <a:latin typeface="Arial" panose="020B0604020202020204" pitchFamily="34" charset="0"/>
                <a:cs typeface="Arial" panose="020B0604020202020204" pitchFamily="34" charset="0"/>
                <a:hlinkClick r:id="rId8"/>
              </a:rPr>
              <a:t>https://www.cdc.gov/coronavirus/2019-ncov/hcp/testing-overview.html</a:t>
            </a:r>
            <a:endParaRPr lang="en-US" sz="1000" dirty="0">
              <a:solidFill>
                <a:srgbClr val="000000"/>
              </a:solidFill>
              <a:latin typeface="Arial" panose="020B0604020202020204" pitchFamily="34" charset="0"/>
              <a:cs typeface="Arial" panose="020B0604020202020204" pitchFamily="34" charset="0"/>
            </a:endParaRPr>
          </a:p>
        </p:txBody>
      </p:sp>
      <p:sp>
        <p:nvSpPr>
          <p:cNvPr id="30" name="Divider">
            <a:extLst>
              <a:ext uri="{FF2B5EF4-FFF2-40B4-BE49-F238E27FC236}">
                <a16:creationId xmlns:a16="http://schemas.microsoft.com/office/drawing/2014/main" id="{E650D0C0-B808-B342-B688-445629F7679D}"/>
              </a:ext>
              <a:ext uri="{C183D7F6-B498-43B3-948B-1728B52AA6E4}">
                <adec:decorative xmlns:adec="http://schemas.microsoft.com/office/drawing/2017/decorative" val="1"/>
              </a:ext>
            </a:extLst>
          </p:cNvPr>
          <p:cNvSpPr/>
          <p:nvPr/>
        </p:nvSpPr>
        <p:spPr>
          <a:xfrm>
            <a:off x="2383593" y="222159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36" name="Divider">
            <a:extLst>
              <a:ext uri="{FF2B5EF4-FFF2-40B4-BE49-F238E27FC236}">
                <a16:creationId xmlns:a16="http://schemas.microsoft.com/office/drawing/2014/main" id="{06519528-EC15-2B42-AD3E-3B99BFE14F09}"/>
              </a:ext>
              <a:ext uri="{C183D7F6-B498-43B3-948B-1728B52AA6E4}">
                <adec:decorative xmlns:adec="http://schemas.microsoft.com/office/drawing/2017/decorative" val="1"/>
              </a:ext>
            </a:extLst>
          </p:cNvPr>
          <p:cNvSpPr/>
          <p:nvPr/>
        </p:nvSpPr>
        <p:spPr>
          <a:xfrm>
            <a:off x="4494180" y="222159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37" name="Divider">
            <a:extLst>
              <a:ext uri="{FF2B5EF4-FFF2-40B4-BE49-F238E27FC236}">
                <a16:creationId xmlns:a16="http://schemas.microsoft.com/office/drawing/2014/main" id="{44C75C16-3DBB-804B-8225-3A29EF1341C6}"/>
              </a:ext>
              <a:ext uri="{C183D7F6-B498-43B3-948B-1728B52AA6E4}">
                <adec:decorative xmlns:adec="http://schemas.microsoft.com/office/drawing/2017/decorative" val="1"/>
              </a:ext>
            </a:extLst>
          </p:cNvPr>
          <p:cNvSpPr/>
          <p:nvPr/>
        </p:nvSpPr>
        <p:spPr>
          <a:xfrm>
            <a:off x="6604767" y="222159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40" name="Rectangle">
            <a:extLst>
              <a:ext uri="{FF2B5EF4-FFF2-40B4-BE49-F238E27FC236}">
                <a16:creationId xmlns:a16="http://schemas.microsoft.com/office/drawing/2014/main" id="{D36EC754-B4F1-454E-8D96-A34E9971619A}"/>
              </a:ext>
              <a:ext uri="{C183D7F6-B498-43B3-948B-1728B52AA6E4}">
                <adec:decorative xmlns:adec="http://schemas.microsoft.com/office/drawing/2017/decorative" val="1"/>
              </a:ext>
            </a:extLst>
          </p:cNvPr>
          <p:cNvSpPr/>
          <p:nvPr/>
        </p:nvSpPr>
        <p:spPr>
          <a:xfrm>
            <a:off x="555172" y="4866689"/>
            <a:ext cx="8033657" cy="100584"/>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4114191"/>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96C1BF-FD50-2C41-89E7-B6C9EF992A72}"/>
              </a:ext>
            </a:extLst>
          </p:cNvPr>
          <p:cNvSpPr txBox="1"/>
          <p:nvPr/>
        </p:nvSpPr>
        <p:spPr>
          <a:xfrm>
            <a:off x="381000" y="488007"/>
            <a:ext cx="8305800" cy="4693593"/>
          </a:xfrm>
          <a:prstGeom prst="rect">
            <a:avLst/>
          </a:prstGeom>
          <a:noFill/>
        </p:spPr>
        <p:txBody>
          <a:bodyPr wrap="square" rtlCol="0">
            <a:spAutoFit/>
          </a:bodyPr>
          <a:lstStyle/>
          <a:p>
            <a:r>
              <a:rPr lang="en-US" sz="1300" b="1" dirty="0"/>
              <a:t>Q.  </a:t>
            </a:r>
            <a:r>
              <a:rPr lang="en-US" sz="1300" dirty="0"/>
              <a:t>Can you explain to me the medical/disability that you suffer from that would be affected by you</a:t>
            </a:r>
            <a:br>
              <a:rPr lang="en-US" sz="1300" dirty="0"/>
            </a:br>
            <a:r>
              <a:rPr lang="en-US" sz="1300" dirty="0"/>
              <a:t>      taking the vaccination?</a:t>
            </a:r>
          </a:p>
          <a:p>
            <a:r>
              <a:rPr lang="en-US" sz="1300" dirty="0"/>
              <a:t> </a:t>
            </a:r>
          </a:p>
          <a:p>
            <a:r>
              <a:rPr lang="en-US" sz="1300" b="1" dirty="0"/>
              <a:t>Q.  </a:t>
            </a:r>
            <a:r>
              <a:rPr lang="en-US" sz="1300" dirty="0"/>
              <a:t>How long have had the medical/disability issue?</a:t>
            </a:r>
          </a:p>
          <a:p>
            <a:r>
              <a:rPr lang="en-US" sz="1300" dirty="0"/>
              <a:t> </a:t>
            </a:r>
          </a:p>
          <a:p>
            <a:r>
              <a:rPr lang="en-US" sz="1300" b="1" dirty="0"/>
              <a:t>Q.  </a:t>
            </a:r>
            <a:r>
              <a:rPr lang="en-US" sz="1300" dirty="0"/>
              <a:t>How does the disability/medical issue effect your ability to perform the essential functions of</a:t>
            </a:r>
            <a:br>
              <a:rPr lang="en-US" sz="1300" dirty="0"/>
            </a:br>
            <a:r>
              <a:rPr lang="en-US" sz="1300" dirty="0"/>
              <a:t>      your job?</a:t>
            </a:r>
          </a:p>
          <a:p>
            <a:r>
              <a:rPr lang="en-US" sz="1300" dirty="0"/>
              <a:t> </a:t>
            </a:r>
          </a:p>
          <a:p>
            <a:r>
              <a:rPr lang="en-US" sz="1300" b="1" dirty="0"/>
              <a:t>Q.  </a:t>
            </a:r>
            <a:r>
              <a:rPr lang="en-US" sz="1300" dirty="0"/>
              <a:t>Can you provide us a letter or note from your medical provider setting for your disability/medical</a:t>
            </a:r>
            <a:br>
              <a:rPr lang="en-US" sz="1300" dirty="0"/>
            </a:br>
            <a:r>
              <a:rPr lang="en-US" sz="1300" dirty="0"/>
              <a:t>     condition and that the vaccination would further impair that condition thereby requiring an</a:t>
            </a:r>
            <a:br>
              <a:rPr lang="en-US" sz="1300" dirty="0"/>
            </a:br>
            <a:r>
              <a:rPr lang="en-US" sz="1300" dirty="0"/>
              <a:t>     accommodation?</a:t>
            </a:r>
          </a:p>
          <a:p>
            <a:r>
              <a:rPr lang="en-US" sz="1300" dirty="0"/>
              <a:t> </a:t>
            </a:r>
          </a:p>
          <a:p>
            <a:r>
              <a:rPr lang="en-US" sz="1300" dirty="0"/>
              <a:t>Thank you for the information you provided.  We are going to consider your request.  Please note that if your request is granted, we will accommodate the request, but you will be required to submit to weekly COVID-19 testing, wear a mask, social distance, follow all handwashing protocols.  Because COVID-19 is a “direct threat” to the health and safety of the community, violation of our COVID-19 policies will result in discipline up to and including termination.</a:t>
            </a:r>
          </a:p>
          <a:p>
            <a:r>
              <a:rPr lang="en-US" sz="1300" dirty="0"/>
              <a:t> </a:t>
            </a:r>
          </a:p>
          <a:p>
            <a:r>
              <a:rPr lang="en-US" sz="1300" b="1" dirty="0"/>
              <a:t>The cost of the mandatory testing will be split ½ employee and ½ by employer and payment needs to be made at the time of the testing.</a:t>
            </a:r>
            <a:endParaRPr lang="en-US" sz="1300" dirty="0"/>
          </a:p>
          <a:p>
            <a:r>
              <a:rPr lang="en-US" sz="1300" dirty="0"/>
              <a:t>Please note that this issue of cost of testing right now is grey area.  Other than California, employers are allowed to charge the employee.</a:t>
            </a:r>
          </a:p>
          <a:p>
            <a:endParaRPr lang="en-US" sz="1300" dirty="0"/>
          </a:p>
        </p:txBody>
      </p:sp>
    </p:spTree>
    <p:extLst>
      <p:ext uri="{BB962C8B-B14F-4D97-AF65-F5344CB8AC3E}">
        <p14:creationId xmlns:p14="http://schemas.microsoft.com/office/powerpoint/2010/main" val="1245859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E76E4B-89FA-3E40-A231-F8E162123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3048000"/>
            <a:ext cx="2414500" cy="1424555"/>
          </a:xfrm>
          <a:prstGeom prst="rect">
            <a:avLst/>
          </a:prstGeom>
        </p:spPr>
      </p:pic>
      <p:sp>
        <p:nvSpPr>
          <p:cNvPr id="10" name="TextBox 9">
            <a:extLst>
              <a:ext uri="{FF2B5EF4-FFF2-40B4-BE49-F238E27FC236}">
                <a16:creationId xmlns:a16="http://schemas.microsoft.com/office/drawing/2014/main" id="{BFB6FD9B-DE95-404D-932F-EFC4943A2C80}"/>
              </a:ext>
            </a:extLst>
          </p:cNvPr>
          <p:cNvSpPr txBox="1"/>
          <p:nvPr/>
        </p:nvSpPr>
        <p:spPr>
          <a:xfrm>
            <a:off x="2209800" y="2637802"/>
            <a:ext cx="4495800" cy="615553"/>
          </a:xfrm>
          <a:prstGeom prst="rect">
            <a:avLst/>
          </a:prstGeom>
          <a:noFill/>
        </p:spPr>
        <p:txBody>
          <a:bodyPr wrap="square" rtlCol="0">
            <a:spAutoFit/>
          </a:bodyPr>
          <a:lstStyle/>
          <a:p>
            <a:pPr algn="ctr"/>
            <a:r>
              <a:rPr lang="en-US" sz="1600" dirty="0"/>
              <a:t>Sponsored by:</a:t>
            </a:r>
          </a:p>
          <a:p>
            <a:endParaRPr lang="en-US" dirty="0"/>
          </a:p>
        </p:txBody>
      </p:sp>
      <p:sp>
        <p:nvSpPr>
          <p:cNvPr id="2" name="TextBox 1">
            <a:extLst>
              <a:ext uri="{FF2B5EF4-FFF2-40B4-BE49-F238E27FC236}">
                <a16:creationId xmlns:a16="http://schemas.microsoft.com/office/drawing/2014/main" id="{5426E4E3-DFCB-B548-9597-866868F62E94}"/>
              </a:ext>
            </a:extLst>
          </p:cNvPr>
          <p:cNvSpPr txBox="1"/>
          <p:nvPr/>
        </p:nvSpPr>
        <p:spPr>
          <a:xfrm>
            <a:off x="1156865" y="5115580"/>
            <a:ext cx="6934200" cy="523220"/>
          </a:xfrm>
          <a:prstGeom prst="rect">
            <a:avLst/>
          </a:prstGeom>
          <a:noFill/>
        </p:spPr>
        <p:txBody>
          <a:bodyPr wrap="square" rtlCol="0">
            <a:spAutoFit/>
          </a:bodyPr>
          <a:lstStyle/>
          <a:p>
            <a:r>
              <a:rPr lang="en-US" sz="2800" b="1" dirty="0"/>
              <a:t>Thank you for attending this webinar.</a:t>
            </a:r>
          </a:p>
        </p:txBody>
      </p:sp>
    </p:spTree>
    <p:extLst>
      <p:ext uri="{BB962C8B-B14F-4D97-AF65-F5344CB8AC3E}">
        <p14:creationId xmlns:p14="http://schemas.microsoft.com/office/powerpoint/2010/main" val="188981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1A06D7B-511A-304E-B7B2-D3C8040B2021}"/>
              </a:ext>
            </a:extLst>
          </p:cNvPr>
          <p:cNvSpPr>
            <a:spLocks noGrp="1"/>
          </p:cNvSpPr>
          <p:nvPr>
            <p:ph type="title"/>
          </p:nvPr>
        </p:nvSpPr>
        <p:spPr>
          <a:xfrm>
            <a:off x="457200" y="1405890"/>
            <a:ext cx="8229600" cy="655532"/>
          </a:xfrm>
        </p:spPr>
        <p:txBody>
          <a:bodyPr anchor="ctr"/>
          <a:lstStyle/>
          <a:p>
            <a:r>
              <a:rPr lang="en-US" dirty="0"/>
              <a:t>CDC COVID-19 Vaccine Websites</a:t>
            </a:r>
          </a:p>
        </p:txBody>
      </p:sp>
      <p:sp>
        <p:nvSpPr>
          <p:cNvPr id="17" name="Subtitle">
            <a:extLst>
              <a:ext uri="{FF2B5EF4-FFF2-40B4-BE49-F238E27FC236}">
                <a16:creationId xmlns:a16="http://schemas.microsoft.com/office/drawing/2014/main" id="{8D41B631-D995-334A-A90F-70E3FDA03394}"/>
              </a:ext>
            </a:extLst>
          </p:cNvPr>
          <p:cNvSpPr>
            <a:spLocks noGrp="1"/>
          </p:cNvSpPr>
          <p:nvPr>
            <p:ph type="subTitle" idx="1"/>
          </p:nvPr>
        </p:nvSpPr>
        <p:spPr/>
        <p:txBody>
          <a:bodyPr>
            <a:normAutofit fontScale="92500" lnSpcReduction="10000"/>
          </a:bodyPr>
          <a:lstStyle/>
          <a:p>
            <a:r>
              <a:rPr lang="en-US" dirty="0"/>
              <a:t>COVID-19 and Vaccine Basics (CDC Slide)</a:t>
            </a:r>
          </a:p>
        </p:txBody>
      </p:sp>
      <p:pic>
        <p:nvPicPr>
          <p:cNvPr id="6" name="Picture" descr="CDC's Vaccines and Immunizations website">
            <a:extLst>
              <a:ext uri="{FF2B5EF4-FFF2-40B4-BE49-F238E27FC236}">
                <a16:creationId xmlns:a16="http://schemas.microsoft.com/office/drawing/2014/main" id="{5D6F2C40-26D9-4E0C-8D7E-0E09FBCF6E9F}"/>
              </a:ext>
            </a:extLst>
          </p:cNvPr>
          <p:cNvPicPr>
            <a:picLocks noChangeAspect="1"/>
          </p:cNvPicPr>
          <p:nvPr/>
        </p:nvPicPr>
        <p:blipFill rotWithShape="1">
          <a:blip r:embed="rId3"/>
          <a:srcRect b="2595"/>
          <a:stretch/>
        </p:blipFill>
        <p:spPr>
          <a:xfrm>
            <a:off x="584913" y="2061423"/>
            <a:ext cx="3628552" cy="1899891"/>
          </a:xfrm>
          <a:prstGeom prst="rect">
            <a:avLst/>
          </a:prstGeom>
          <a:effectLst>
            <a:outerShdw blurRad="101600" dist="63500" dir="2700000" sx="101000" sy="101000" algn="tl" rotWithShape="0">
              <a:prstClr val="black">
                <a:alpha val="20000"/>
              </a:prstClr>
            </a:outerShdw>
          </a:effectLst>
        </p:spPr>
      </p:pic>
      <p:sp>
        <p:nvSpPr>
          <p:cNvPr id="10" name="Rectangle">
            <a:extLst>
              <a:ext uri="{FF2B5EF4-FFF2-40B4-BE49-F238E27FC236}">
                <a16:creationId xmlns:a16="http://schemas.microsoft.com/office/drawing/2014/main" id="{AEC80DC6-77EB-3048-869E-030D4B06EE42}"/>
              </a:ext>
              <a:ext uri="{C183D7F6-B498-43B3-948B-1728B52AA6E4}">
                <adec:decorative xmlns:adec="http://schemas.microsoft.com/office/drawing/2017/decorative" val="1"/>
              </a:ext>
            </a:extLst>
          </p:cNvPr>
          <p:cNvSpPr/>
          <p:nvPr/>
        </p:nvSpPr>
        <p:spPr>
          <a:xfrm>
            <a:off x="584914" y="4096176"/>
            <a:ext cx="3628552"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a:extLst>
              <a:ext uri="{FF2B5EF4-FFF2-40B4-BE49-F238E27FC236}">
                <a16:creationId xmlns:a16="http://schemas.microsoft.com/office/drawing/2014/main" id="{F9FDD81C-5C6F-A64B-90A2-263515870BF1}"/>
              </a:ext>
            </a:extLst>
          </p:cNvPr>
          <p:cNvSpPr txBox="1"/>
          <p:nvPr/>
        </p:nvSpPr>
        <p:spPr>
          <a:xfrm>
            <a:off x="584913" y="4244172"/>
            <a:ext cx="3628552" cy="253916"/>
          </a:xfrm>
          <a:prstGeom prst="rect">
            <a:avLst/>
          </a:prstGeom>
          <a:noFill/>
        </p:spPr>
        <p:txBody>
          <a:bodyPr wrap="square" rtlCol="0">
            <a:spAutoFit/>
          </a:bodyPr>
          <a:lstStyle/>
          <a:p>
            <a:pPr algn="ctr"/>
            <a:r>
              <a:rPr lang="en-US" sz="1050" b="1" dirty="0">
                <a:solidFill>
                  <a:srgbClr val="3A7AB6"/>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https://www.cdc.gov/vaccines/covid-19/index.html</a:t>
            </a:r>
            <a:endParaRPr lang="en-US" sz="1050" b="1" dirty="0">
              <a:solidFill>
                <a:srgbClr val="3A7AB6"/>
              </a:solidFill>
              <a:latin typeface="Arial" panose="020B0604020202020204" pitchFamily="34" charset="0"/>
              <a:cs typeface="Arial" panose="020B0604020202020204" pitchFamily="34" charset="0"/>
            </a:endParaRPr>
          </a:p>
        </p:txBody>
      </p:sp>
      <p:pic>
        <p:nvPicPr>
          <p:cNvPr id="7" name="Picture" descr="CDC's COVID-19 website">
            <a:extLst>
              <a:ext uri="{FF2B5EF4-FFF2-40B4-BE49-F238E27FC236}">
                <a16:creationId xmlns:a16="http://schemas.microsoft.com/office/drawing/2014/main" id="{7C4E2E57-4C91-46B4-8085-9AD4C6F0BE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681"/>
          <a:stretch/>
        </p:blipFill>
        <p:spPr>
          <a:xfrm>
            <a:off x="4830849" y="2061422"/>
            <a:ext cx="3627023" cy="2436666"/>
          </a:xfrm>
          <a:prstGeom prst="rect">
            <a:avLst/>
          </a:prstGeom>
          <a:effectLst>
            <a:outerShdw blurRad="101600" dist="63500" dir="2700000" sx="101000" sy="101000" algn="tl" rotWithShape="0">
              <a:prstClr val="black">
                <a:alpha val="20000"/>
              </a:prstClr>
            </a:outerShdw>
          </a:effectLst>
        </p:spPr>
      </p:pic>
      <p:sp>
        <p:nvSpPr>
          <p:cNvPr id="14" name="Rectangle">
            <a:extLst>
              <a:ext uri="{FF2B5EF4-FFF2-40B4-BE49-F238E27FC236}">
                <a16:creationId xmlns:a16="http://schemas.microsoft.com/office/drawing/2014/main" id="{14F11303-B1B5-894A-B8B8-9573A92A71ED}"/>
              </a:ext>
              <a:ext uri="{C183D7F6-B498-43B3-948B-1728B52AA6E4}">
                <adec:decorative xmlns:adec="http://schemas.microsoft.com/office/drawing/2017/decorative" val="1"/>
              </a:ext>
            </a:extLst>
          </p:cNvPr>
          <p:cNvSpPr/>
          <p:nvPr/>
        </p:nvSpPr>
        <p:spPr>
          <a:xfrm>
            <a:off x="4830849" y="4649854"/>
            <a:ext cx="3628552"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a:extLst>
              <a:ext uri="{FF2B5EF4-FFF2-40B4-BE49-F238E27FC236}">
                <a16:creationId xmlns:a16="http://schemas.microsoft.com/office/drawing/2014/main" id="{0BED8439-C9B3-4449-90C6-011892358AEF}"/>
              </a:ext>
            </a:extLst>
          </p:cNvPr>
          <p:cNvSpPr txBox="1"/>
          <p:nvPr/>
        </p:nvSpPr>
        <p:spPr>
          <a:xfrm>
            <a:off x="4830848" y="4839384"/>
            <a:ext cx="3627023" cy="415498"/>
          </a:xfrm>
          <a:prstGeom prst="rect">
            <a:avLst/>
          </a:prstGeom>
          <a:noFill/>
        </p:spPr>
        <p:txBody>
          <a:bodyPr wrap="square" rtlCol="0">
            <a:spAutoFit/>
          </a:bodyPr>
          <a:lstStyle/>
          <a:p>
            <a:pPr algn="ctr"/>
            <a:r>
              <a:rPr lang="en-US" sz="1050" b="1" dirty="0">
                <a:solidFill>
                  <a:srgbClr val="3A7AB6"/>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https://www.cdc.gov/coronavirus/2019-ncov/vaccines/index.html</a:t>
            </a:r>
            <a:endParaRPr lang="en-US" sz="1050" b="1" dirty="0">
              <a:solidFill>
                <a:srgbClr val="3A7AB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31474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1E481F-0A3F-4E72-8A7B-C135FC71AE35}"/>
              </a:ext>
            </a:extLst>
          </p:cNvPr>
          <p:cNvSpPr>
            <a:spLocks noGrp="1"/>
          </p:cNvSpPr>
          <p:nvPr>
            <p:ph idx="1"/>
          </p:nvPr>
        </p:nvSpPr>
        <p:spPr/>
        <p:txBody>
          <a:bodyPr>
            <a:normAutofit/>
          </a:bodyPr>
          <a:lstStyle/>
          <a:p>
            <a:r>
              <a:rPr lang="en-US" sz="2000" dirty="0">
                <a:latin typeface="Source Sans Pro Web"/>
              </a:rPr>
              <a:t>T</a:t>
            </a:r>
            <a:r>
              <a:rPr lang="en-US" sz="2000" b="0" i="0" dirty="0">
                <a:effectLst/>
                <a:latin typeface="Source Sans Pro Web"/>
              </a:rPr>
              <a:t>he EEO laws, including the ADA and Rehabilitation Act, </a:t>
            </a:r>
            <a:r>
              <a:rPr lang="en-US" sz="2000" b="0" i="0" u="sng" dirty="0">
                <a:effectLst/>
                <a:latin typeface="Source Sans Pro Web"/>
              </a:rPr>
              <a:t>continue to apply during the time of the COVID-19 pandemic</a:t>
            </a:r>
            <a:r>
              <a:rPr lang="en-US" sz="2000" b="0" i="0" dirty="0">
                <a:effectLst/>
                <a:latin typeface="Source Sans Pro Web"/>
              </a:rPr>
              <a:t>, but they do not interfere with or prevent employers from following the </a:t>
            </a:r>
            <a:r>
              <a:rPr lang="en-US" sz="2000" b="0" i="0" u="sng" dirty="0">
                <a:effectLst/>
                <a:latin typeface="Source Sans Pro Web"/>
                <a:hlinkClick r:id="rId2">
                  <a:extLst>
                    <a:ext uri="{A12FA001-AC4F-418D-AE19-62706E023703}">
                      <ahyp:hlinkClr xmlns:ahyp="http://schemas.microsoft.com/office/drawing/2018/hyperlinkcolor" val="tx"/>
                    </a:ext>
                  </a:extLst>
                </a:hlinkClick>
              </a:rPr>
              <a:t>guidelines and suggestions made by the CDC or state/local public health authorities</a:t>
            </a:r>
            <a:r>
              <a:rPr lang="en-US" sz="2000" b="0" i="0" dirty="0">
                <a:effectLst/>
                <a:latin typeface="Source Sans Pro Web"/>
              </a:rPr>
              <a:t> about steps employers should take regarding COVID-19. </a:t>
            </a:r>
            <a:r>
              <a:rPr lang="en-US" sz="2000" b="1" i="0" dirty="0">
                <a:effectLst/>
                <a:latin typeface="Source Sans Pro Web"/>
              </a:rPr>
              <a:t>Employers should remember that guidance from public health authorities is likely to change as the COVID-19 pandemic evolves. Therefore, employers should continue to follow the most current information on maintaining workplace safety.</a:t>
            </a:r>
            <a:r>
              <a:rPr lang="en-US" sz="2000" b="0" i="0" dirty="0">
                <a:effectLst/>
                <a:latin typeface="Source Sans Pro Web"/>
              </a:rPr>
              <a:t> This includes evolving guidance found in the CDC publication, “</a:t>
            </a:r>
            <a:r>
              <a:rPr lang="en-US" sz="2000" b="0" i="0" u="sng" dirty="0">
                <a:effectLst/>
                <a:latin typeface="Source Sans Pro Web"/>
                <a:hlinkClick r:id="rId3" tooltip="Interim Public Health Recommendations for Fully Vaccinated People">
                  <a:extLst>
                    <a:ext uri="{A12FA001-AC4F-418D-AE19-62706E023703}">
                      <ahyp:hlinkClr xmlns:ahyp="http://schemas.microsoft.com/office/drawing/2018/hyperlinkcolor" val="tx"/>
                    </a:ext>
                  </a:extLst>
                </a:hlinkClick>
              </a:rPr>
              <a:t>Interim Public Health Recommendations for Fully Vaccinated People</a:t>
            </a:r>
            <a:r>
              <a:rPr lang="en-US" sz="2000" b="0" i="0" dirty="0">
                <a:effectLst/>
                <a:latin typeface="Source Sans Pro Web"/>
              </a:rPr>
              <a:t>." </a:t>
            </a:r>
            <a:endParaRPr lang="en-US" sz="2000" dirty="0"/>
          </a:p>
        </p:txBody>
      </p:sp>
      <p:sp>
        <p:nvSpPr>
          <p:cNvPr id="3" name="Title 2">
            <a:extLst>
              <a:ext uri="{FF2B5EF4-FFF2-40B4-BE49-F238E27FC236}">
                <a16:creationId xmlns:a16="http://schemas.microsoft.com/office/drawing/2014/main" id="{1D0AA32F-8E1C-4D46-AA82-F125BF2C2D0F}"/>
              </a:ext>
            </a:extLst>
          </p:cNvPr>
          <p:cNvSpPr>
            <a:spLocks noGrp="1"/>
          </p:cNvSpPr>
          <p:nvPr>
            <p:ph type="title"/>
          </p:nvPr>
        </p:nvSpPr>
        <p:spPr/>
        <p:txBody>
          <a:bodyPr/>
          <a:lstStyle/>
          <a:p>
            <a:pPr algn="ctr"/>
            <a:r>
              <a:rPr lang="en-US" dirty="0"/>
              <a:t>A REMINDER</a:t>
            </a:r>
          </a:p>
        </p:txBody>
      </p:sp>
    </p:spTree>
    <p:extLst>
      <p:ext uri="{BB962C8B-B14F-4D97-AF65-F5344CB8AC3E}">
        <p14:creationId xmlns:p14="http://schemas.microsoft.com/office/powerpoint/2010/main" val="1151737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rgbClr val="FF0000"/>
                </a:solidFill>
              </a:rPr>
              <a:t>PART 1</a:t>
            </a:r>
            <a:r>
              <a:rPr lang="en-US" b="1" dirty="0"/>
              <a:t>:</a:t>
            </a:r>
          </a:p>
          <a:p>
            <a:endParaRPr lang="en-US" dirty="0"/>
          </a:p>
          <a:p>
            <a:r>
              <a:rPr lang="en-US" b="1" dirty="0"/>
              <a:t>TOPICS:</a:t>
            </a:r>
            <a:endParaRPr lang="en-US" dirty="0"/>
          </a:p>
          <a:p>
            <a:pPr lvl="1"/>
            <a:r>
              <a:rPr lang="en-US" dirty="0"/>
              <a:t>A.  Pandemic- “Direct Threat” standard</a:t>
            </a:r>
          </a:p>
          <a:p>
            <a:pPr lvl="1"/>
            <a:endParaRPr lang="en-US" dirty="0"/>
          </a:p>
          <a:p>
            <a:pPr lvl="2"/>
            <a:r>
              <a:rPr lang="en-US" b="1" i="0" dirty="0">
                <a:solidFill>
                  <a:srgbClr val="202124"/>
                </a:solidFill>
                <a:effectLst/>
                <a:latin typeface="Roboto" panose="02000000000000000000" pitchFamily="2" charset="0"/>
              </a:rPr>
              <a:t>“a significant risk of substantial harm to the health or safety of the individual or others that cannot be eliminated or reduced by reasonable accommodation</a:t>
            </a:r>
            <a:r>
              <a:rPr lang="en-US" b="0" i="0" dirty="0">
                <a:solidFill>
                  <a:srgbClr val="202124"/>
                </a:solidFill>
                <a:effectLst/>
                <a:latin typeface="Roboto" panose="02000000000000000000" pitchFamily="2" charset="0"/>
              </a:rPr>
              <a:t>.”</a:t>
            </a:r>
            <a:endParaRPr lang="en-US" dirty="0"/>
          </a:p>
        </p:txBody>
      </p:sp>
      <p:sp>
        <p:nvSpPr>
          <p:cNvPr id="3" name="Title 2"/>
          <p:cNvSpPr>
            <a:spLocks noGrp="1"/>
          </p:cNvSpPr>
          <p:nvPr>
            <p:ph type="title"/>
          </p:nvPr>
        </p:nvSpPr>
        <p:spPr/>
        <p:txBody>
          <a:bodyPr>
            <a:normAutofit/>
          </a:bodyPr>
          <a:lstStyle/>
          <a:p>
            <a:r>
              <a:rPr lang="en-US" dirty="0"/>
              <a:t>Discussion Topics</a:t>
            </a:r>
          </a:p>
        </p:txBody>
      </p:sp>
      <p:pic>
        <p:nvPicPr>
          <p:cNvPr id="4" name="Picture 3">
            <a:extLst>
              <a:ext uri="{FF2B5EF4-FFF2-40B4-BE49-F238E27FC236}">
                <a16:creationId xmlns:a16="http://schemas.microsoft.com/office/drawing/2014/main" id="{00D9B17B-6047-4161-B7ED-77FA3C08DB81}"/>
              </a:ext>
            </a:extLst>
          </p:cNvPr>
          <p:cNvPicPr>
            <a:picLocks noChangeAspect="1"/>
          </p:cNvPicPr>
          <p:nvPr/>
        </p:nvPicPr>
        <p:blipFill>
          <a:blip r:embed="rId2"/>
          <a:stretch>
            <a:fillRect/>
          </a:stretch>
        </p:blipFill>
        <p:spPr>
          <a:xfrm>
            <a:off x="3962400" y="1676399"/>
            <a:ext cx="2819400" cy="990601"/>
          </a:xfrm>
          <a:prstGeom prst="rect">
            <a:avLst/>
          </a:prstGeom>
        </p:spPr>
      </p:pic>
    </p:spTree>
    <p:extLst>
      <p:ext uri="{BB962C8B-B14F-4D97-AF65-F5344CB8AC3E}">
        <p14:creationId xmlns:p14="http://schemas.microsoft.com/office/powerpoint/2010/main" val="2527794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386071"/>
          </a:xfrm>
        </p:spPr>
        <p:txBody>
          <a:bodyPr>
            <a:normAutofit/>
          </a:bodyPr>
          <a:lstStyle/>
          <a:p>
            <a:r>
              <a:rPr lang="en-US" b="1" dirty="0">
                <a:solidFill>
                  <a:srgbClr val="FF0000"/>
                </a:solidFill>
              </a:rPr>
              <a:t>PART 1</a:t>
            </a:r>
            <a:r>
              <a:rPr lang="en-US" dirty="0"/>
              <a:t>:</a:t>
            </a:r>
          </a:p>
          <a:p>
            <a:endParaRPr lang="en-US" dirty="0"/>
          </a:p>
          <a:p>
            <a:r>
              <a:rPr lang="en-US" b="1" dirty="0"/>
              <a:t>Informational Material</a:t>
            </a:r>
            <a:r>
              <a:rPr lang="en-US" dirty="0"/>
              <a:t>:</a:t>
            </a:r>
          </a:p>
          <a:p>
            <a:endParaRPr lang="en-US" dirty="0"/>
          </a:p>
          <a:p>
            <a:pPr lvl="1"/>
            <a:r>
              <a:rPr lang="en-US" dirty="0"/>
              <a:t>What You Should Know About Covid-19 and the</a:t>
            </a:r>
          </a:p>
          <a:p>
            <a:pPr marL="393192" lvl="1" indent="0">
              <a:buNone/>
            </a:pPr>
            <a:r>
              <a:rPr lang="en-US" dirty="0"/>
              <a:t>    ADA</a:t>
            </a:r>
          </a:p>
          <a:p>
            <a:pPr marL="393192" lvl="1" indent="0">
              <a:buNone/>
            </a:pPr>
            <a:endParaRPr lang="en-US" dirty="0"/>
          </a:p>
          <a:p>
            <a:pPr lvl="1"/>
            <a:r>
              <a:rPr lang="en-US" dirty="0"/>
              <a:t>ETS OSHA forms</a:t>
            </a:r>
          </a:p>
          <a:p>
            <a:pPr marL="393192" lvl="1" indent="0">
              <a:buNone/>
            </a:pPr>
            <a:endParaRPr lang="en-US" dirty="0"/>
          </a:p>
          <a:p>
            <a:pPr lvl="1"/>
            <a:r>
              <a:rPr lang="en-US" dirty="0"/>
              <a:t>HHS Civil Rights-Employee Rights</a:t>
            </a:r>
          </a:p>
          <a:p>
            <a:pPr lvl="1"/>
            <a:endParaRPr lang="en-US" dirty="0"/>
          </a:p>
          <a:p>
            <a:pPr lvl="1"/>
            <a:endParaRPr lang="en-US" dirty="0"/>
          </a:p>
          <a:p>
            <a:pPr lvl="1"/>
            <a:endParaRPr lang="en-US" dirty="0"/>
          </a:p>
        </p:txBody>
      </p:sp>
      <p:sp>
        <p:nvSpPr>
          <p:cNvPr id="3" name="Title 2"/>
          <p:cNvSpPr>
            <a:spLocks noGrp="1"/>
          </p:cNvSpPr>
          <p:nvPr>
            <p:ph type="title"/>
          </p:nvPr>
        </p:nvSpPr>
        <p:spPr/>
        <p:txBody>
          <a:bodyPr>
            <a:normAutofit/>
          </a:bodyPr>
          <a:lstStyle/>
          <a:p>
            <a:r>
              <a:rPr lang="en-US" dirty="0"/>
              <a:t>Discussion Topics</a:t>
            </a:r>
          </a:p>
        </p:txBody>
      </p:sp>
      <p:pic>
        <p:nvPicPr>
          <p:cNvPr id="1026" name="Picture 2" descr="Paper Clipart Illustration | Clipart Panda - Free Clipart Images">
            <a:extLst>
              <a:ext uri="{FF2B5EF4-FFF2-40B4-BE49-F238E27FC236}">
                <a16:creationId xmlns:a16="http://schemas.microsoft.com/office/drawing/2014/main" id="{84149A86-D2C0-4CB4-A79E-0972164EB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428749"/>
            <a:ext cx="1676400" cy="1314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3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a:solidFill>
                  <a:srgbClr val="FF0000"/>
                </a:solidFill>
              </a:rPr>
              <a:t>PART 1</a:t>
            </a:r>
            <a:r>
              <a:rPr lang="en-US" dirty="0"/>
              <a:t>:</a:t>
            </a:r>
          </a:p>
          <a:p>
            <a:endParaRPr lang="en-US" dirty="0"/>
          </a:p>
          <a:p>
            <a:r>
              <a:rPr lang="en-US" b="1" dirty="0"/>
              <a:t>Action Forms That Can Be Taken By Employers</a:t>
            </a:r>
            <a:r>
              <a:rPr lang="en-US" dirty="0"/>
              <a:t>:</a:t>
            </a:r>
          </a:p>
          <a:p>
            <a:endParaRPr lang="en-US" dirty="0"/>
          </a:p>
          <a:p>
            <a:pPr lvl="1"/>
            <a:r>
              <a:rPr lang="en-US" dirty="0"/>
              <a:t>Termination Checklist. Form is on slides 29-30</a:t>
            </a:r>
          </a:p>
          <a:p>
            <a:pPr lvl="1"/>
            <a:endParaRPr lang="en-US" dirty="0"/>
          </a:p>
          <a:p>
            <a:pPr lvl="1"/>
            <a:r>
              <a:rPr lang="en-US" dirty="0"/>
              <a:t>Checklist on questions to ask regarding religious exception. Form is on slides 31-33</a:t>
            </a:r>
          </a:p>
          <a:p>
            <a:pPr lvl="1"/>
            <a:endParaRPr lang="en-US" dirty="0"/>
          </a:p>
          <a:p>
            <a:pPr lvl="1"/>
            <a:r>
              <a:rPr lang="en-US" dirty="0"/>
              <a:t>Checklist regarding questions to ask regarding medical exception to vaccination. Form is on slides 34-36 </a:t>
            </a:r>
          </a:p>
        </p:txBody>
      </p:sp>
      <p:sp>
        <p:nvSpPr>
          <p:cNvPr id="3" name="Title 2"/>
          <p:cNvSpPr>
            <a:spLocks noGrp="1"/>
          </p:cNvSpPr>
          <p:nvPr>
            <p:ph type="title"/>
          </p:nvPr>
        </p:nvSpPr>
        <p:spPr/>
        <p:txBody>
          <a:bodyPr>
            <a:normAutofit/>
          </a:bodyPr>
          <a:lstStyle/>
          <a:p>
            <a:r>
              <a:rPr lang="en-US" dirty="0"/>
              <a:t>Discussion Topics</a:t>
            </a:r>
          </a:p>
        </p:txBody>
      </p:sp>
    </p:spTree>
    <p:extLst>
      <p:ext uri="{BB962C8B-B14F-4D97-AF65-F5344CB8AC3E}">
        <p14:creationId xmlns:p14="http://schemas.microsoft.com/office/powerpoint/2010/main" val="18945682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F76A71A8D76248B2017CB7313879F4" ma:contentTypeVersion="12" ma:contentTypeDescription="Create a new document." ma:contentTypeScope="" ma:versionID="898b90e473376df6b81dc6b8b403cbe6">
  <xsd:schema xmlns:xsd="http://www.w3.org/2001/XMLSchema" xmlns:xs="http://www.w3.org/2001/XMLSchema" xmlns:p="http://schemas.microsoft.com/office/2006/metadata/properties" xmlns:ns2="bb14b4b6-7220-467f-9c71-fbb80410fb00" xmlns:ns3="8d4b7723-1260-4eec-a32d-b2d615055b6c" targetNamespace="http://schemas.microsoft.com/office/2006/metadata/properties" ma:root="true" ma:fieldsID="6051b9728c1e693193250b2e8a1dc121" ns2:_="" ns3:_="">
    <xsd:import namespace="bb14b4b6-7220-467f-9c71-fbb80410fb00"/>
    <xsd:import namespace="8d4b7723-1260-4eec-a32d-b2d615055b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4b4b6-7220-467f-9c71-fbb80410fb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4b7723-1260-4eec-a32d-b2d615055b6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E655D8-0147-43BD-820C-732143B67EA5}">
  <ds:schemaRefs>
    <ds:schemaRef ds:uri="http://schemas.microsoft.com/sharepoint/v3/contenttype/forms"/>
  </ds:schemaRefs>
</ds:datastoreItem>
</file>

<file path=customXml/itemProps2.xml><?xml version="1.0" encoding="utf-8"?>
<ds:datastoreItem xmlns:ds="http://schemas.openxmlformats.org/officeDocument/2006/customXml" ds:itemID="{7E651EF1-7B59-4057-A765-F260CD8EBE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14b4b6-7220-467f-9c71-fbb80410fb00"/>
    <ds:schemaRef ds:uri="8d4b7723-1260-4eec-a32d-b2d615055b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953E63-13EF-4BBF-9EBC-A091420C1278}">
  <ds:schemaRefs>
    <ds:schemaRef ds:uri="http://purl.org/dc/terms/"/>
    <ds:schemaRef ds:uri="http://schemas.openxmlformats.org/package/2006/metadata/core-properties"/>
    <ds:schemaRef ds:uri="http://purl.org/dc/dcmitype/"/>
    <ds:schemaRef ds:uri="bb14b4b6-7220-467f-9c71-fbb80410fb00"/>
    <ds:schemaRef ds:uri="http://schemas.microsoft.com/office/2006/documentManagement/types"/>
    <ds:schemaRef ds:uri="http://purl.org/dc/elements/1.1/"/>
    <ds:schemaRef ds:uri="http://schemas.microsoft.com/office/2006/metadata/properties"/>
    <ds:schemaRef ds:uri="http://schemas.microsoft.com/office/infopath/2007/PartnerControls"/>
    <ds:schemaRef ds:uri="8d4b7723-1260-4eec-a32d-b2d615055b6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Concourse</Template>
  <TotalTime>587</TotalTime>
  <Words>3853</Words>
  <Application>Microsoft Office PowerPoint</Application>
  <PresentationFormat>On-screen Show (4:3)</PresentationFormat>
  <Paragraphs>413</Paragraphs>
  <Slides>41</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Arial</vt:lpstr>
      <vt:lpstr>Arial Black</vt:lpstr>
      <vt:lpstr>Bodoni MT Condensed</vt:lpstr>
      <vt:lpstr>Calibri</vt:lpstr>
      <vt:lpstr>Lucida Sans Unicode</vt:lpstr>
      <vt:lpstr>Open Sans</vt:lpstr>
      <vt:lpstr>Roboto</vt:lpstr>
      <vt:lpstr>Source Sans Pro Web</vt:lpstr>
      <vt:lpstr>Verdana</vt:lpstr>
      <vt:lpstr>Wingdings</vt:lpstr>
      <vt:lpstr>Wingdings 2</vt:lpstr>
      <vt:lpstr>Wingdings 3</vt:lpstr>
      <vt:lpstr>Concourse</vt:lpstr>
      <vt:lpstr>PowerPoint Presentation</vt:lpstr>
      <vt:lpstr>COVID-19, VACCINATIONS, EMPLOYMENT, AND PRESIDENT BIDEN’S DIRECTIVE: WHAT IT ALL MEANS</vt:lpstr>
      <vt:lpstr>How to best to avoid COVID-19 INFECTION  </vt:lpstr>
      <vt:lpstr>Key facts about COVID-19 vaccination</vt:lpstr>
      <vt:lpstr>CDC COVID-19 Vaccine Websites</vt:lpstr>
      <vt:lpstr>A REMINDER</vt:lpstr>
      <vt:lpstr>Discussion Topics</vt:lpstr>
      <vt:lpstr>Discussion Topics</vt:lpstr>
      <vt:lpstr>Discussion Topics</vt:lpstr>
      <vt:lpstr>Discussion Topics</vt:lpstr>
      <vt:lpstr>Discussion Topics</vt:lpstr>
      <vt:lpstr>Discussion Topics</vt:lpstr>
      <vt:lpstr>Discussion Topics</vt:lpstr>
      <vt:lpstr>Discussion Topics</vt:lpstr>
      <vt:lpstr>Discussion Topics</vt:lpstr>
      <vt:lpstr>Discussion Topics</vt:lpstr>
      <vt:lpstr>Discussion Topics</vt:lpstr>
      <vt:lpstr>Discussion Topics</vt:lpstr>
      <vt:lpstr>Discussion Topics</vt:lpstr>
      <vt:lpstr>Discussion Topics</vt:lpstr>
      <vt:lpstr>Discussion Topics</vt:lpstr>
      <vt:lpstr>Discussion Topics</vt:lpstr>
      <vt:lpstr>Discussion Topics</vt:lpstr>
      <vt:lpstr>Discussion Topics</vt:lpstr>
      <vt:lpstr>Discussion Topics</vt:lpstr>
      <vt:lpstr>Discussion Topics</vt:lpstr>
      <vt:lpstr>Discussion Topics</vt:lpstr>
      <vt:lpstr>Undue Hardship </vt:lpstr>
      <vt:lpstr>PowerPoint Presentation</vt:lpstr>
      <vt:lpstr>Being too Reasonable</vt:lpstr>
      <vt:lpstr>Failing to Consider FMLA Implications</vt:lpstr>
      <vt:lpstr>Questions and 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Reasonable Accommodation Mistakes HR Pros Make</dc:title>
  <dc:creator>Lorilyn</dc:creator>
  <cp:lastModifiedBy>Meghan Shreve</cp:lastModifiedBy>
  <cp:revision>30</cp:revision>
  <dcterms:created xsi:type="dcterms:W3CDTF">2020-08-31T15:44:06Z</dcterms:created>
  <dcterms:modified xsi:type="dcterms:W3CDTF">2021-10-11T18:44:35Z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0x010100EBF76A71A8D76248B2017CB7313879F4</vt:lpwstr>
  </property>
</Properties>
</file>