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Masters/slideMaster1.xml" ContentType="application/vnd.openxmlformats-officedocument.presentationml.slideMaster+xml"/>
  <Override PartName="/ppt/notesSlides/notesSlide2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9" r:id="rId2"/>
    <p:sldId id="333" r:id="rId3"/>
    <p:sldId id="256" r:id="rId4"/>
    <p:sldId id="334" r:id="rId5"/>
    <p:sldId id="343" r:id="rId6"/>
    <p:sldId id="338" r:id="rId7"/>
    <p:sldId id="290" r:id="rId8"/>
    <p:sldId id="344" r:id="rId9"/>
    <p:sldId id="345" r:id="rId10"/>
    <p:sldId id="328" r:id="rId11"/>
    <p:sldId id="269" r:id="rId12"/>
    <p:sldId id="297" r:id="rId13"/>
    <p:sldId id="340" r:id="rId14"/>
    <p:sldId id="282" r:id="rId15"/>
    <p:sldId id="324" r:id="rId16"/>
    <p:sldId id="332" r:id="rId17"/>
    <p:sldId id="319" r:id="rId18"/>
    <p:sldId id="342" r:id="rId19"/>
    <p:sldId id="310" r:id="rId20"/>
    <p:sldId id="285" r:id="rId21"/>
    <p:sldId id="321" r:id="rId22"/>
    <p:sldId id="320" r:id="rId23"/>
    <p:sldId id="322" r:id="rId24"/>
    <p:sldId id="325" r:id="rId25"/>
    <p:sldId id="323" r:id="rId26"/>
    <p:sldId id="314" r:id="rId27"/>
    <p:sldId id="326"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Hager" initials="RH" lastIdx="1" clrIdx="0">
    <p:extLst>
      <p:ext uri="{19B8F6BF-5375-455C-9EA6-DF929625EA0E}">
        <p15:presenceInfo xmlns:p15="http://schemas.microsoft.com/office/powerpoint/2012/main" userId="b7869cfe60d624ab" providerId="Windows Live"/>
      </p:ext>
    </p:extLst>
  </p:cmAuthor>
  <p:cmAuthor id="2" name="Brenda Hager" initials="BH" lastIdx="2" clrIdx="1">
    <p:extLst>
      <p:ext uri="{19B8F6BF-5375-455C-9EA6-DF929625EA0E}">
        <p15:presenceInfo xmlns:p15="http://schemas.microsoft.com/office/powerpoint/2012/main" userId="S::Brenda@HagerKNB.com::503b59bd-8214-4948-b66d-4ac58bd09e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B85"/>
    <a:srgbClr val="339933"/>
    <a:srgbClr val="33CCCC"/>
    <a:srgbClr val="009999"/>
    <a:srgbClr val="990033"/>
    <a:srgbClr val="B2B2B2"/>
    <a:srgbClr val="BFAC1F"/>
    <a:srgbClr val="DDC8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55699" autoAdjust="0"/>
  </p:normalViewPr>
  <p:slideViewPr>
    <p:cSldViewPr snapToGrid="0">
      <p:cViewPr varScale="1">
        <p:scale>
          <a:sx n="86" d="100"/>
          <a:sy n="86" d="100"/>
        </p:scale>
        <p:origin x="514" y="5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F1F5F0E-4B2F-42AA-8164-C55E3C9C424A}" type="datetimeFigureOut">
              <a:rPr lang="en-US" smtClean="0"/>
              <a:t>10/11/2021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1F836B7-4F87-4FCB-BEC0-AA6FC27F8B6D}" type="slidenum">
              <a:rPr lang="en-US" smtClean="0"/>
              <a:t>‹#›</a:t>
            </a:fld>
            <a:endParaRPr lang="en-US"/>
          </a:p>
        </p:txBody>
      </p:sp>
    </p:spTree>
    <p:extLst>
      <p:ext uri="{BB962C8B-B14F-4D97-AF65-F5344CB8AC3E}">
        <p14:creationId xmlns:p14="http://schemas.microsoft.com/office/powerpoint/2010/main" val="856108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F836B7-4F87-4FCB-BEC0-AA6FC27F8B6D}" type="slidenum">
              <a:rPr lang="en-US" smtClean="0"/>
              <a:t>1</a:t>
            </a:fld>
            <a:endParaRPr lang="en-US"/>
          </a:p>
        </p:txBody>
      </p:sp>
    </p:spTree>
    <p:extLst>
      <p:ext uri="{BB962C8B-B14F-4D97-AF65-F5344CB8AC3E}">
        <p14:creationId xmlns:p14="http://schemas.microsoft.com/office/powerpoint/2010/main" val="498005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C1F836B7-4F87-4FCB-BEC0-AA6FC27F8B6D}" type="slidenum">
              <a:rPr lang="en-US">
                <a:solidFill>
                  <a:prstClr val="black"/>
                </a:solidFill>
                <a:latin typeface="Calibri" panose="020F0502020204030204"/>
              </a:rPr>
              <a:pPr defTabSz="931774">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3092219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C1F836B7-4F87-4FCB-BEC0-AA6FC27F8B6D}" type="slidenum">
              <a:rPr lang="en-US" smtClean="0"/>
              <a:t>11</a:t>
            </a:fld>
            <a:endParaRPr lang="en-US"/>
          </a:p>
        </p:txBody>
      </p:sp>
    </p:spTree>
    <p:extLst>
      <p:ext uri="{BB962C8B-B14F-4D97-AF65-F5344CB8AC3E}">
        <p14:creationId xmlns:p14="http://schemas.microsoft.com/office/powerpoint/2010/main" val="3249728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F836B7-4F87-4FCB-BEC0-AA6FC27F8B6D}" type="slidenum">
              <a:rPr lang="en-US" smtClean="0"/>
              <a:t>12</a:t>
            </a:fld>
            <a:endParaRPr lang="en-US"/>
          </a:p>
        </p:txBody>
      </p:sp>
    </p:spTree>
    <p:extLst>
      <p:ext uri="{BB962C8B-B14F-4D97-AF65-F5344CB8AC3E}">
        <p14:creationId xmlns:p14="http://schemas.microsoft.com/office/powerpoint/2010/main" val="302987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C1F836B7-4F87-4FCB-BEC0-AA6FC27F8B6D}" type="slidenum">
              <a:rPr lang="en-US">
                <a:solidFill>
                  <a:prstClr val="black"/>
                </a:solidFill>
                <a:latin typeface="Calibri" panose="020F0502020204030204"/>
              </a:rPr>
              <a:pPr defTabSz="931774">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3339760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F836B7-4F87-4FCB-BEC0-AA6FC27F8B6D}" type="slidenum">
              <a:rPr lang="en-US" smtClean="0"/>
              <a:t>14</a:t>
            </a:fld>
            <a:endParaRPr lang="en-US"/>
          </a:p>
        </p:txBody>
      </p:sp>
    </p:spTree>
    <p:extLst>
      <p:ext uri="{BB962C8B-B14F-4D97-AF65-F5344CB8AC3E}">
        <p14:creationId xmlns:p14="http://schemas.microsoft.com/office/powerpoint/2010/main" val="469373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F836B7-4F87-4FCB-BEC0-AA6FC27F8B6D}" type="slidenum">
              <a:rPr lang="en-US" smtClean="0"/>
              <a:t>15</a:t>
            </a:fld>
            <a:endParaRPr lang="en-US"/>
          </a:p>
        </p:txBody>
      </p:sp>
    </p:spTree>
    <p:extLst>
      <p:ext uri="{BB962C8B-B14F-4D97-AF65-F5344CB8AC3E}">
        <p14:creationId xmlns:p14="http://schemas.microsoft.com/office/powerpoint/2010/main" val="1082357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F836B7-4F87-4FCB-BEC0-AA6FC27F8B6D}" type="slidenum">
              <a:rPr lang="en-US" smtClean="0"/>
              <a:t>16</a:t>
            </a:fld>
            <a:endParaRPr lang="en-US"/>
          </a:p>
        </p:txBody>
      </p:sp>
    </p:spTree>
    <p:extLst>
      <p:ext uri="{BB962C8B-B14F-4D97-AF65-F5344CB8AC3E}">
        <p14:creationId xmlns:p14="http://schemas.microsoft.com/office/powerpoint/2010/main" val="4242597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F836B7-4F87-4FCB-BEC0-AA6FC27F8B6D}" type="slidenum">
              <a:rPr lang="en-US" smtClean="0"/>
              <a:t>17</a:t>
            </a:fld>
            <a:endParaRPr lang="en-US"/>
          </a:p>
        </p:txBody>
      </p:sp>
    </p:spTree>
    <p:extLst>
      <p:ext uri="{BB962C8B-B14F-4D97-AF65-F5344CB8AC3E}">
        <p14:creationId xmlns:p14="http://schemas.microsoft.com/office/powerpoint/2010/main" val="311972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provide the guidance and protocol for obtaining signatures depending upon the situation</a:t>
            </a:r>
          </a:p>
          <a:p>
            <a:endParaRPr lang="en-US" dirty="0"/>
          </a:p>
          <a:p>
            <a:r>
              <a:rPr lang="en-US" dirty="0"/>
              <a:t>In certain circumstances, others may sign on behalf of the insured</a:t>
            </a:r>
          </a:p>
        </p:txBody>
      </p:sp>
      <p:sp>
        <p:nvSpPr>
          <p:cNvPr id="4" name="Slide Number Placeholder 3"/>
          <p:cNvSpPr>
            <a:spLocks noGrp="1"/>
          </p:cNvSpPr>
          <p:nvPr>
            <p:ph type="sldNum" sz="quarter" idx="5"/>
          </p:nvPr>
        </p:nvSpPr>
        <p:spPr/>
        <p:txBody>
          <a:bodyPr/>
          <a:lstStyle/>
          <a:p>
            <a:pPr defTabSz="931774">
              <a:defRPr/>
            </a:pPr>
            <a:fld id="{C1F836B7-4F87-4FCB-BEC0-AA6FC27F8B6D}" type="slidenum">
              <a:rPr lang="en-US">
                <a:solidFill>
                  <a:prstClr val="black"/>
                </a:solidFill>
                <a:latin typeface="Calibri" panose="020F0502020204030204"/>
              </a:rPr>
              <a:pPr defTabSz="931774">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4015572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F836B7-4F87-4FCB-BEC0-AA6FC27F8B6D}" type="slidenum">
              <a:rPr lang="en-US" smtClean="0"/>
              <a:t>19</a:t>
            </a:fld>
            <a:endParaRPr lang="en-US"/>
          </a:p>
        </p:txBody>
      </p:sp>
    </p:spTree>
    <p:extLst>
      <p:ext uri="{BB962C8B-B14F-4D97-AF65-F5344CB8AC3E}">
        <p14:creationId xmlns:p14="http://schemas.microsoft.com/office/powerpoint/2010/main" val="4086678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F836B7-4F87-4FCB-BEC0-AA6FC27F8B6D}" type="slidenum">
              <a:rPr lang="en-US" smtClean="0"/>
              <a:t>2</a:t>
            </a:fld>
            <a:endParaRPr lang="en-US"/>
          </a:p>
        </p:txBody>
      </p:sp>
    </p:spTree>
    <p:extLst>
      <p:ext uri="{BB962C8B-B14F-4D97-AF65-F5344CB8AC3E}">
        <p14:creationId xmlns:p14="http://schemas.microsoft.com/office/powerpoint/2010/main" val="2576414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F836B7-4F87-4FCB-BEC0-AA6FC27F8B6D}" type="slidenum">
              <a:rPr lang="en-US" smtClean="0"/>
              <a:t>20</a:t>
            </a:fld>
            <a:endParaRPr lang="en-US"/>
          </a:p>
        </p:txBody>
      </p:sp>
    </p:spTree>
    <p:extLst>
      <p:ext uri="{BB962C8B-B14F-4D97-AF65-F5344CB8AC3E}">
        <p14:creationId xmlns:p14="http://schemas.microsoft.com/office/powerpoint/2010/main" val="1587509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F836B7-4F87-4FCB-BEC0-AA6FC27F8B6D}" type="slidenum">
              <a:rPr lang="en-US" smtClean="0"/>
              <a:t>21</a:t>
            </a:fld>
            <a:endParaRPr lang="en-US"/>
          </a:p>
        </p:txBody>
      </p:sp>
    </p:spTree>
    <p:extLst>
      <p:ext uri="{BB962C8B-B14F-4D97-AF65-F5344CB8AC3E}">
        <p14:creationId xmlns:p14="http://schemas.microsoft.com/office/powerpoint/2010/main" val="3672523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F836B7-4F87-4FCB-BEC0-AA6FC27F8B6D}" type="slidenum">
              <a:rPr lang="en-US" smtClean="0"/>
              <a:t>22</a:t>
            </a:fld>
            <a:endParaRPr lang="en-US"/>
          </a:p>
        </p:txBody>
      </p:sp>
    </p:spTree>
    <p:extLst>
      <p:ext uri="{BB962C8B-B14F-4D97-AF65-F5344CB8AC3E}">
        <p14:creationId xmlns:p14="http://schemas.microsoft.com/office/powerpoint/2010/main" val="12147347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F836B7-4F87-4FCB-BEC0-AA6FC27F8B6D}" type="slidenum">
              <a:rPr lang="en-US" smtClean="0"/>
              <a:t>23</a:t>
            </a:fld>
            <a:endParaRPr lang="en-US"/>
          </a:p>
        </p:txBody>
      </p:sp>
    </p:spTree>
    <p:extLst>
      <p:ext uri="{BB962C8B-B14F-4D97-AF65-F5344CB8AC3E}">
        <p14:creationId xmlns:p14="http://schemas.microsoft.com/office/powerpoint/2010/main" val="969063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F836B7-4F87-4FCB-BEC0-AA6FC27F8B6D}" type="slidenum">
              <a:rPr lang="en-US" smtClean="0"/>
              <a:t>24</a:t>
            </a:fld>
            <a:endParaRPr lang="en-US"/>
          </a:p>
        </p:txBody>
      </p:sp>
    </p:spTree>
    <p:extLst>
      <p:ext uri="{BB962C8B-B14F-4D97-AF65-F5344CB8AC3E}">
        <p14:creationId xmlns:p14="http://schemas.microsoft.com/office/powerpoint/2010/main" val="21960402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F836B7-4F87-4FCB-BEC0-AA6FC27F8B6D}" type="slidenum">
              <a:rPr lang="en-US" smtClean="0"/>
              <a:t>25</a:t>
            </a:fld>
            <a:endParaRPr lang="en-US"/>
          </a:p>
        </p:txBody>
      </p:sp>
    </p:spTree>
    <p:extLst>
      <p:ext uri="{BB962C8B-B14F-4D97-AF65-F5344CB8AC3E}">
        <p14:creationId xmlns:p14="http://schemas.microsoft.com/office/powerpoint/2010/main" val="4057634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F836B7-4F87-4FCB-BEC0-AA6FC27F8B6D}" type="slidenum">
              <a:rPr lang="en-US" smtClean="0"/>
              <a:t>26</a:t>
            </a:fld>
            <a:endParaRPr lang="en-US"/>
          </a:p>
        </p:txBody>
      </p:sp>
    </p:spTree>
    <p:extLst>
      <p:ext uri="{BB962C8B-B14F-4D97-AF65-F5344CB8AC3E}">
        <p14:creationId xmlns:p14="http://schemas.microsoft.com/office/powerpoint/2010/main" val="31908648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a great day!</a:t>
            </a:r>
          </a:p>
          <a:p>
            <a:endParaRPr lang="en-US" dirty="0"/>
          </a:p>
        </p:txBody>
      </p:sp>
      <p:sp>
        <p:nvSpPr>
          <p:cNvPr id="4" name="Slide Number Placeholder 3"/>
          <p:cNvSpPr>
            <a:spLocks noGrp="1"/>
          </p:cNvSpPr>
          <p:nvPr>
            <p:ph type="sldNum" sz="quarter" idx="5"/>
          </p:nvPr>
        </p:nvSpPr>
        <p:spPr/>
        <p:txBody>
          <a:bodyPr/>
          <a:lstStyle/>
          <a:p>
            <a:fld id="{C1F836B7-4F87-4FCB-BEC0-AA6FC27F8B6D}" type="slidenum">
              <a:rPr lang="en-US" smtClean="0"/>
              <a:t>27</a:t>
            </a:fld>
            <a:endParaRPr lang="en-US"/>
          </a:p>
        </p:txBody>
      </p:sp>
    </p:spTree>
    <p:extLst>
      <p:ext uri="{BB962C8B-B14F-4D97-AF65-F5344CB8AC3E}">
        <p14:creationId xmlns:p14="http://schemas.microsoft.com/office/powerpoint/2010/main" val="1402225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F836B7-4F87-4FCB-BEC0-AA6FC27F8B6D}" type="slidenum">
              <a:rPr lang="en-US" smtClean="0"/>
              <a:t>3</a:t>
            </a:fld>
            <a:endParaRPr lang="en-US"/>
          </a:p>
        </p:txBody>
      </p:sp>
    </p:spTree>
    <p:extLst>
      <p:ext uri="{BB962C8B-B14F-4D97-AF65-F5344CB8AC3E}">
        <p14:creationId xmlns:p14="http://schemas.microsoft.com/office/powerpoint/2010/main" val="2071340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F836B7-4F87-4FCB-BEC0-AA6FC27F8B6D}" type="slidenum">
              <a:rPr lang="en-US" smtClean="0"/>
              <a:t>4</a:t>
            </a:fld>
            <a:endParaRPr lang="en-US"/>
          </a:p>
        </p:txBody>
      </p:sp>
    </p:spTree>
    <p:extLst>
      <p:ext uri="{BB962C8B-B14F-4D97-AF65-F5344CB8AC3E}">
        <p14:creationId xmlns:p14="http://schemas.microsoft.com/office/powerpoint/2010/main" val="1050222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Funeral and Burial Expenses are a qualified expense for ABLE accounts, but how can you guarantee there will be adequate funds in the ABLE account at time of need.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836B7-4F87-4FCB-BEC0-AA6FC27F8B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8320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Lady had my business card for 5 months. . . . She just couldn’t bring herself to pick up the phone and call me. . .  But she eventually did and afterwards she was so happy.  She said it was easy and now she had peace of mind.</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C1F836B7-4F87-4FCB-BEC0-AA6FC27F8B6D}" type="slidenum">
              <a:rPr lang="en-US">
                <a:solidFill>
                  <a:prstClr val="black"/>
                </a:solidFill>
                <a:latin typeface="Calibri" panose="020F0502020204030204"/>
              </a:rPr>
              <a:pPr defTabSz="931774">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1569005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Burial Bank Accounts</a:t>
            </a:r>
          </a:p>
          <a:p>
            <a:r>
              <a:rPr lang="en-US" dirty="0"/>
              <a:t>limited to $1,500</a:t>
            </a:r>
          </a:p>
          <a:p>
            <a:endParaRPr lang="en-US" dirty="0"/>
          </a:p>
          <a:p>
            <a:r>
              <a:rPr lang="en-US" b="1" dirty="0"/>
              <a:t>Burial Trust Account</a:t>
            </a:r>
          </a:p>
          <a:p>
            <a:r>
              <a:rPr lang="en-US" dirty="0"/>
              <a:t>Accumulation may be insufficient at time of need</a:t>
            </a:r>
          </a:p>
          <a:p>
            <a:r>
              <a:rPr lang="en-US" dirty="0"/>
              <a:t>Trust fees may be $250+</a:t>
            </a:r>
          </a:p>
          <a:p>
            <a:r>
              <a:rPr lang="en-US" dirty="0"/>
              <a:t>Ongoing Administrative Fees %</a:t>
            </a:r>
          </a:p>
          <a:p>
            <a:r>
              <a:rPr lang="en-US" dirty="0"/>
              <a:t>IRS reporting</a:t>
            </a:r>
          </a:p>
          <a:p>
            <a:endParaRPr lang="en-US" dirty="0"/>
          </a:p>
          <a:p>
            <a:r>
              <a:rPr lang="en-US" b="1" dirty="0"/>
              <a:t>Funeral Home Preneed Plans</a:t>
            </a:r>
          </a:p>
          <a:p>
            <a:r>
              <a:rPr lang="en-US" b="0" dirty="0"/>
              <a:t>Goods and Services may need to be selected – this can be overwhelming</a:t>
            </a:r>
          </a:p>
          <a:p>
            <a:endParaRPr lang="en-US" dirty="0"/>
          </a:p>
          <a:p>
            <a:r>
              <a:rPr lang="en-US" b="1" dirty="0"/>
              <a:t>ABLE Accounts</a:t>
            </a:r>
          </a:p>
          <a:p>
            <a:r>
              <a:rPr lang="en-US" b="0" dirty="0"/>
              <a:t>Funeral and Burial Expenses are an approved use for ABLE accounts, but how can you guarantee there will be adequate funds at time of need?</a:t>
            </a:r>
          </a:p>
          <a:p>
            <a:endParaRPr lang="en-US" dirty="0"/>
          </a:p>
          <a:p>
            <a:r>
              <a:rPr lang="en-US" b="1" dirty="0"/>
              <a:t>Special Considerations Funeral Insurance</a:t>
            </a:r>
          </a:p>
          <a:p>
            <a:r>
              <a:rPr lang="en-US" dirty="0"/>
              <a:t>Burial Insurance/Funeral Expense Insurance is a </a:t>
            </a:r>
            <a:r>
              <a:rPr lang="en-US" dirty="0" err="1"/>
              <a:t>simiplified</a:t>
            </a:r>
            <a:r>
              <a:rPr lang="en-US" dirty="0"/>
              <a:t> way to securely set aside funds for final expenses.</a:t>
            </a:r>
          </a:p>
          <a:p>
            <a:endParaRPr lang="en-US" dirty="0"/>
          </a:p>
          <a:p>
            <a:endParaRPr lang="en-US" dirty="0"/>
          </a:p>
        </p:txBody>
      </p:sp>
      <p:sp>
        <p:nvSpPr>
          <p:cNvPr id="4" name="Slide Number Placeholder 3"/>
          <p:cNvSpPr>
            <a:spLocks noGrp="1"/>
          </p:cNvSpPr>
          <p:nvPr>
            <p:ph type="sldNum" sz="quarter" idx="5"/>
          </p:nvPr>
        </p:nvSpPr>
        <p:spPr/>
        <p:txBody>
          <a:bodyPr/>
          <a:lstStyle/>
          <a:p>
            <a:fld id="{C1F836B7-4F87-4FCB-BEC0-AA6FC27F8B6D}" type="slidenum">
              <a:rPr lang="en-US" smtClean="0"/>
              <a:t>7</a:t>
            </a:fld>
            <a:endParaRPr lang="en-US"/>
          </a:p>
        </p:txBody>
      </p:sp>
    </p:spTree>
    <p:extLst>
      <p:ext uri="{BB962C8B-B14F-4D97-AF65-F5344CB8AC3E}">
        <p14:creationId xmlns:p14="http://schemas.microsoft.com/office/powerpoint/2010/main" val="628320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Burial Bank Accounts</a:t>
            </a:r>
          </a:p>
          <a:p>
            <a:r>
              <a:rPr lang="en-US" dirty="0"/>
              <a:t>limited to $1,500</a:t>
            </a:r>
          </a:p>
          <a:p>
            <a:endParaRPr lang="en-US" dirty="0"/>
          </a:p>
          <a:p>
            <a:r>
              <a:rPr lang="en-US" b="1" dirty="0"/>
              <a:t>Burial Trust Account</a:t>
            </a:r>
          </a:p>
          <a:p>
            <a:r>
              <a:rPr lang="en-US" dirty="0"/>
              <a:t>Accumulation may be insufficient at time of need</a:t>
            </a:r>
          </a:p>
          <a:p>
            <a:r>
              <a:rPr lang="en-US" dirty="0"/>
              <a:t>Trust fees may be $250+</a:t>
            </a:r>
          </a:p>
          <a:p>
            <a:r>
              <a:rPr lang="en-US" dirty="0"/>
              <a:t>Ongoing Administrative Fees %</a:t>
            </a:r>
          </a:p>
          <a:p>
            <a:r>
              <a:rPr lang="en-US" dirty="0"/>
              <a:t>IRS reporting</a:t>
            </a:r>
          </a:p>
          <a:p>
            <a:endParaRPr lang="en-US" dirty="0"/>
          </a:p>
          <a:p>
            <a:r>
              <a:rPr lang="en-US" b="1" dirty="0"/>
              <a:t>Funeral Home Preneed Plans</a:t>
            </a:r>
          </a:p>
          <a:p>
            <a:r>
              <a:rPr lang="en-US" b="0" dirty="0"/>
              <a:t>Goods and Services may need to be selected – this can be overwhelming</a:t>
            </a:r>
          </a:p>
          <a:p>
            <a:endParaRPr lang="en-US" dirty="0"/>
          </a:p>
          <a:p>
            <a:r>
              <a:rPr lang="en-US" b="1" dirty="0"/>
              <a:t>ABLE Accounts</a:t>
            </a:r>
          </a:p>
          <a:p>
            <a:r>
              <a:rPr lang="en-US" b="0" dirty="0"/>
              <a:t>Funeral and Burial Expenses are an approved use for ABLE accounts, but how can you guarantee there will be adequate funds at time of need?</a:t>
            </a:r>
          </a:p>
          <a:p>
            <a:endParaRPr lang="en-US" dirty="0"/>
          </a:p>
          <a:p>
            <a:r>
              <a:rPr lang="en-US" b="1" dirty="0"/>
              <a:t>Special Considerations Funeral Insurance</a:t>
            </a:r>
          </a:p>
          <a:p>
            <a:r>
              <a:rPr lang="en-US" dirty="0"/>
              <a:t>Burial Insurance/Funeral Expense Insurance is a </a:t>
            </a:r>
            <a:r>
              <a:rPr lang="en-US" dirty="0" err="1"/>
              <a:t>simiplified</a:t>
            </a:r>
            <a:r>
              <a:rPr lang="en-US" dirty="0"/>
              <a:t> way to securely set aside funds for final expenses.</a:t>
            </a:r>
          </a:p>
          <a:p>
            <a:endParaRPr lang="en-US" dirty="0"/>
          </a:p>
          <a:p>
            <a:endParaRPr lang="en-US" dirty="0"/>
          </a:p>
        </p:txBody>
      </p:sp>
      <p:sp>
        <p:nvSpPr>
          <p:cNvPr id="4" name="Slide Number Placeholder 3"/>
          <p:cNvSpPr>
            <a:spLocks noGrp="1"/>
          </p:cNvSpPr>
          <p:nvPr>
            <p:ph type="sldNum" sz="quarter" idx="5"/>
          </p:nvPr>
        </p:nvSpPr>
        <p:spPr/>
        <p:txBody>
          <a:bodyPr/>
          <a:lstStyle/>
          <a:p>
            <a:fld id="{C1F836B7-4F87-4FCB-BEC0-AA6FC27F8B6D}" type="slidenum">
              <a:rPr lang="en-US" smtClean="0"/>
              <a:t>8</a:t>
            </a:fld>
            <a:endParaRPr lang="en-US"/>
          </a:p>
        </p:txBody>
      </p:sp>
    </p:spTree>
    <p:extLst>
      <p:ext uri="{BB962C8B-B14F-4D97-AF65-F5344CB8AC3E}">
        <p14:creationId xmlns:p14="http://schemas.microsoft.com/office/powerpoint/2010/main" val="926336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Burial Bank Accounts</a:t>
            </a:r>
          </a:p>
          <a:p>
            <a:r>
              <a:rPr lang="en-US" dirty="0"/>
              <a:t>limited to $1,500</a:t>
            </a:r>
          </a:p>
          <a:p>
            <a:endParaRPr lang="en-US" dirty="0"/>
          </a:p>
          <a:p>
            <a:r>
              <a:rPr lang="en-US" b="1" dirty="0"/>
              <a:t>Burial Trust Account</a:t>
            </a:r>
          </a:p>
          <a:p>
            <a:r>
              <a:rPr lang="en-US" dirty="0"/>
              <a:t>Accumulation may be insufficient at time of need</a:t>
            </a:r>
          </a:p>
          <a:p>
            <a:r>
              <a:rPr lang="en-US" dirty="0"/>
              <a:t>Trust fees may be $250+</a:t>
            </a:r>
          </a:p>
          <a:p>
            <a:r>
              <a:rPr lang="en-US" dirty="0"/>
              <a:t>Ongoing Administrative Fees %</a:t>
            </a:r>
          </a:p>
          <a:p>
            <a:r>
              <a:rPr lang="en-US" dirty="0"/>
              <a:t>IRS reporting</a:t>
            </a:r>
          </a:p>
          <a:p>
            <a:endParaRPr lang="en-US" dirty="0"/>
          </a:p>
          <a:p>
            <a:r>
              <a:rPr lang="en-US" b="1" dirty="0"/>
              <a:t>Funeral Home Preneed Plans</a:t>
            </a:r>
          </a:p>
          <a:p>
            <a:r>
              <a:rPr lang="en-US" b="0" dirty="0"/>
              <a:t>Goods and Services may need to be selected – this can be overwhelming</a:t>
            </a:r>
          </a:p>
          <a:p>
            <a:endParaRPr lang="en-US" dirty="0"/>
          </a:p>
          <a:p>
            <a:r>
              <a:rPr lang="en-US" b="1" dirty="0"/>
              <a:t>ABLE Accounts</a:t>
            </a:r>
          </a:p>
          <a:p>
            <a:r>
              <a:rPr lang="en-US" b="0" dirty="0"/>
              <a:t>Funeral and Burial Expenses are an approved use for ABLE accounts, but how can you guarantee there will be adequate funds at time of need?</a:t>
            </a:r>
          </a:p>
          <a:p>
            <a:endParaRPr lang="en-US" dirty="0"/>
          </a:p>
          <a:p>
            <a:r>
              <a:rPr lang="en-US" b="1" dirty="0"/>
              <a:t>Special Considerations Funeral Insurance</a:t>
            </a:r>
          </a:p>
          <a:p>
            <a:r>
              <a:rPr lang="en-US" dirty="0"/>
              <a:t>Burial Insurance/Funeral Expense Insurance is a </a:t>
            </a:r>
            <a:r>
              <a:rPr lang="en-US" dirty="0" err="1"/>
              <a:t>simiplified</a:t>
            </a:r>
            <a:r>
              <a:rPr lang="en-US" dirty="0"/>
              <a:t> way to securely set aside funds for final expenses.</a:t>
            </a:r>
          </a:p>
          <a:p>
            <a:endParaRPr lang="en-US" dirty="0"/>
          </a:p>
          <a:p>
            <a:endParaRPr lang="en-US" dirty="0"/>
          </a:p>
        </p:txBody>
      </p:sp>
      <p:sp>
        <p:nvSpPr>
          <p:cNvPr id="4" name="Slide Number Placeholder 3"/>
          <p:cNvSpPr>
            <a:spLocks noGrp="1"/>
          </p:cNvSpPr>
          <p:nvPr>
            <p:ph type="sldNum" sz="quarter" idx="5"/>
          </p:nvPr>
        </p:nvSpPr>
        <p:spPr/>
        <p:txBody>
          <a:bodyPr/>
          <a:lstStyle/>
          <a:p>
            <a:fld id="{C1F836B7-4F87-4FCB-BEC0-AA6FC27F8B6D}" type="slidenum">
              <a:rPr lang="en-US" smtClean="0"/>
              <a:t>9</a:t>
            </a:fld>
            <a:endParaRPr lang="en-US"/>
          </a:p>
        </p:txBody>
      </p:sp>
    </p:spTree>
    <p:extLst>
      <p:ext uri="{BB962C8B-B14F-4D97-AF65-F5344CB8AC3E}">
        <p14:creationId xmlns:p14="http://schemas.microsoft.com/office/powerpoint/2010/main" val="3278049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50C83-8062-4E58-94D0-6E507D7218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48D2A5-4DF9-4257-8FAC-9383C8B7C9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4CE3DC-8A76-4935-8AE0-1DFDF68CA5AB}"/>
              </a:ext>
            </a:extLst>
          </p:cNvPr>
          <p:cNvSpPr>
            <a:spLocks noGrp="1"/>
          </p:cNvSpPr>
          <p:nvPr>
            <p:ph type="dt" sz="half" idx="10"/>
          </p:nvPr>
        </p:nvSpPr>
        <p:spPr/>
        <p:txBody>
          <a:bodyPr/>
          <a:lstStyle/>
          <a:p>
            <a:fld id="{4733B385-8725-4314-9892-926D0C7FF584}" type="datetimeFigureOut">
              <a:rPr lang="en-US" smtClean="0"/>
              <a:t>10/11/2021</a:t>
            </a:fld>
            <a:endParaRPr lang="en-US"/>
          </a:p>
        </p:txBody>
      </p:sp>
      <p:sp>
        <p:nvSpPr>
          <p:cNvPr id="5" name="Footer Placeholder 4">
            <a:extLst>
              <a:ext uri="{FF2B5EF4-FFF2-40B4-BE49-F238E27FC236}">
                <a16:creationId xmlns:a16="http://schemas.microsoft.com/office/drawing/2014/main" id="{1BF0B803-6EE0-4FFD-BE7D-2CFC6319D6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084811-E1C9-4FD1-912F-D8C80C7AAEDB}"/>
              </a:ext>
            </a:extLst>
          </p:cNvPr>
          <p:cNvSpPr>
            <a:spLocks noGrp="1"/>
          </p:cNvSpPr>
          <p:nvPr>
            <p:ph type="sldNum" sz="quarter" idx="12"/>
          </p:nvPr>
        </p:nvSpPr>
        <p:spPr/>
        <p:txBody>
          <a:bodyPr/>
          <a:lstStyle/>
          <a:p>
            <a:fld id="{A56CDE1D-BB77-4498-A7E1-D88F1FF6FDF6}" type="slidenum">
              <a:rPr lang="en-US" smtClean="0"/>
              <a:t>‹#›</a:t>
            </a:fld>
            <a:endParaRPr lang="en-US"/>
          </a:p>
        </p:txBody>
      </p:sp>
    </p:spTree>
    <p:extLst>
      <p:ext uri="{BB962C8B-B14F-4D97-AF65-F5344CB8AC3E}">
        <p14:creationId xmlns:p14="http://schemas.microsoft.com/office/powerpoint/2010/main" val="1354448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FD834-94E5-4273-961B-D0A5FC6EEB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2B680C-21AF-4AF0-942E-1C68E7737E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DA67-1E25-4EA5-8BDD-A7F435450C3C}"/>
              </a:ext>
            </a:extLst>
          </p:cNvPr>
          <p:cNvSpPr>
            <a:spLocks noGrp="1"/>
          </p:cNvSpPr>
          <p:nvPr>
            <p:ph type="dt" sz="half" idx="10"/>
          </p:nvPr>
        </p:nvSpPr>
        <p:spPr/>
        <p:txBody>
          <a:bodyPr/>
          <a:lstStyle/>
          <a:p>
            <a:fld id="{4733B385-8725-4314-9892-926D0C7FF584}" type="datetimeFigureOut">
              <a:rPr lang="en-US" smtClean="0"/>
              <a:t>10/11/2021</a:t>
            </a:fld>
            <a:endParaRPr lang="en-US"/>
          </a:p>
        </p:txBody>
      </p:sp>
      <p:sp>
        <p:nvSpPr>
          <p:cNvPr id="5" name="Footer Placeholder 4">
            <a:extLst>
              <a:ext uri="{FF2B5EF4-FFF2-40B4-BE49-F238E27FC236}">
                <a16:creationId xmlns:a16="http://schemas.microsoft.com/office/drawing/2014/main" id="{737C6970-505C-43B3-8BDD-B320FAF930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D30765-EBA3-446C-B198-F47ED03F6875}"/>
              </a:ext>
            </a:extLst>
          </p:cNvPr>
          <p:cNvSpPr>
            <a:spLocks noGrp="1"/>
          </p:cNvSpPr>
          <p:nvPr>
            <p:ph type="sldNum" sz="quarter" idx="12"/>
          </p:nvPr>
        </p:nvSpPr>
        <p:spPr/>
        <p:txBody>
          <a:bodyPr/>
          <a:lstStyle/>
          <a:p>
            <a:fld id="{A56CDE1D-BB77-4498-A7E1-D88F1FF6FDF6}" type="slidenum">
              <a:rPr lang="en-US" smtClean="0"/>
              <a:t>‹#›</a:t>
            </a:fld>
            <a:endParaRPr lang="en-US"/>
          </a:p>
        </p:txBody>
      </p:sp>
    </p:spTree>
    <p:extLst>
      <p:ext uri="{BB962C8B-B14F-4D97-AF65-F5344CB8AC3E}">
        <p14:creationId xmlns:p14="http://schemas.microsoft.com/office/powerpoint/2010/main" val="2181531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F3BE4A-F773-4208-86FE-6D0E20E807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175C3E-8AA1-48F0-88E3-54B26E71A6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C5BA8-5ADB-47BC-9FE1-285E5F0A6093}"/>
              </a:ext>
            </a:extLst>
          </p:cNvPr>
          <p:cNvSpPr>
            <a:spLocks noGrp="1"/>
          </p:cNvSpPr>
          <p:nvPr>
            <p:ph type="dt" sz="half" idx="10"/>
          </p:nvPr>
        </p:nvSpPr>
        <p:spPr/>
        <p:txBody>
          <a:bodyPr/>
          <a:lstStyle/>
          <a:p>
            <a:fld id="{4733B385-8725-4314-9892-926D0C7FF584}" type="datetimeFigureOut">
              <a:rPr lang="en-US" smtClean="0"/>
              <a:t>10/11/2021</a:t>
            </a:fld>
            <a:endParaRPr lang="en-US"/>
          </a:p>
        </p:txBody>
      </p:sp>
      <p:sp>
        <p:nvSpPr>
          <p:cNvPr id="5" name="Footer Placeholder 4">
            <a:extLst>
              <a:ext uri="{FF2B5EF4-FFF2-40B4-BE49-F238E27FC236}">
                <a16:creationId xmlns:a16="http://schemas.microsoft.com/office/drawing/2014/main" id="{7F78EF52-FD6A-4279-B65B-CC17598960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542F00-CFDE-408D-AE89-47A20F6BBEB8}"/>
              </a:ext>
            </a:extLst>
          </p:cNvPr>
          <p:cNvSpPr>
            <a:spLocks noGrp="1"/>
          </p:cNvSpPr>
          <p:nvPr>
            <p:ph type="sldNum" sz="quarter" idx="12"/>
          </p:nvPr>
        </p:nvSpPr>
        <p:spPr/>
        <p:txBody>
          <a:bodyPr/>
          <a:lstStyle/>
          <a:p>
            <a:fld id="{A56CDE1D-BB77-4498-A7E1-D88F1FF6FDF6}" type="slidenum">
              <a:rPr lang="en-US" smtClean="0"/>
              <a:t>‹#›</a:t>
            </a:fld>
            <a:endParaRPr lang="en-US"/>
          </a:p>
        </p:txBody>
      </p:sp>
    </p:spTree>
    <p:extLst>
      <p:ext uri="{BB962C8B-B14F-4D97-AF65-F5344CB8AC3E}">
        <p14:creationId xmlns:p14="http://schemas.microsoft.com/office/powerpoint/2010/main" val="3299286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AAF54-EB13-456D-B586-F11CB5F314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62D122-D0C6-4780-B013-9E65130DD2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24A78A-51BF-4C50-B915-3868B7EE45A3}"/>
              </a:ext>
            </a:extLst>
          </p:cNvPr>
          <p:cNvSpPr>
            <a:spLocks noGrp="1"/>
          </p:cNvSpPr>
          <p:nvPr>
            <p:ph type="dt" sz="half" idx="10"/>
          </p:nvPr>
        </p:nvSpPr>
        <p:spPr/>
        <p:txBody>
          <a:bodyPr/>
          <a:lstStyle/>
          <a:p>
            <a:fld id="{4733B385-8725-4314-9892-926D0C7FF584}" type="datetimeFigureOut">
              <a:rPr lang="en-US" smtClean="0"/>
              <a:t>10/11/2021</a:t>
            </a:fld>
            <a:endParaRPr lang="en-US"/>
          </a:p>
        </p:txBody>
      </p:sp>
      <p:sp>
        <p:nvSpPr>
          <p:cNvPr id="5" name="Footer Placeholder 4">
            <a:extLst>
              <a:ext uri="{FF2B5EF4-FFF2-40B4-BE49-F238E27FC236}">
                <a16:creationId xmlns:a16="http://schemas.microsoft.com/office/drawing/2014/main" id="{FDA7DE61-865B-4F63-AD47-36D9F59BBB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1C8CD9-C259-4745-8DB1-BCE5468FA7F2}"/>
              </a:ext>
            </a:extLst>
          </p:cNvPr>
          <p:cNvSpPr>
            <a:spLocks noGrp="1"/>
          </p:cNvSpPr>
          <p:nvPr>
            <p:ph type="sldNum" sz="quarter" idx="12"/>
          </p:nvPr>
        </p:nvSpPr>
        <p:spPr/>
        <p:txBody>
          <a:bodyPr/>
          <a:lstStyle/>
          <a:p>
            <a:fld id="{A56CDE1D-BB77-4498-A7E1-D88F1FF6FDF6}" type="slidenum">
              <a:rPr lang="en-US" smtClean="0"/>
              <a:t>‹#›</a:t>
            </a:fld>
            <a:endParaRPr lang="en-US"/>
          </a:p>
        </p:txBody>
      </p:sp>
    </p:spTree>
    <p:extLst>
      <p:ext uri="{BB962C8B-B14F-4D97-AF65-F5344CB8AC3E}">
        <p14:creationId xmlns:p14="http://schemas.microsoft.com/office/powerpoint/2010/main" val="1800412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431FE-F6AB-4E87-AE68-E608499E4C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9729CB-D697-473A-AB48-EA97AB7DA7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EC5819-F9A6-4486-AADC-D6DFF09738D4}"/>
              </a:ext>
            </a:extLst>
          </p:cNvPr>
          <p:cNvSpPr>
            <a:spLocks noGrp="1"/>
          </p:cNvSpPr>
          <p:nvPr>
            <p:ph type="dt" sz="half" idx="10"/>
          </p:nvPr>
        </p:nvSpPr>
        <p:spPr/>
        <p:txBody>
          <a:bodyPr/>
          <a:lstStyle/>
          <a:p>
            <a:fld id="{4733B385-8725-4314-9892-926D0C7FF584}" type="datetimeFigureOut">
              <a:rPr lang="en-US" smtClean="0"/>
              <a:t>10/11/2021</a:t>
            </a:fld>
            <a:endParaRPr lang="en-US"/>
          </a:p>
        </p:txBody>
      </p:sp>
      <p:sp>
        <p:nvSpPr>
          <p:cNvPr id="5" name="Footer Placeholder 4">
            <a:extLst>
              <a:ext uri="{FF2B5EF4-FFF2-40B4-BE49-F238E27FC236}">
                <a16:creationId xmlns:a16="http://schemas.microsoft.com/office/drawing/2014/main" id="{AFC8DC7B-B90D-41A8-A772-655FADAD9A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71D86B-3421-43E6-BF87-636F86460E26}"/>
              </a:ext>
            </a:extLst>
          </p:cNvPr>
          <p:cNvSpPr>
            <a:spLocks noGrp="1"/>
          </p:cNvSpPr>
          <p:nvPr>
            <p:ph type="sldNum" sz="quarter" idx="12"/>
          </p:nvPr>
        </p:nvSpPr>
        <p:spPr/>
        <p:txBody>
          <a:bodyPr/>
          <a:lstStyle/>
          <a:p>
            <a:fld id="{A56CDE1D-BB77-4498-A7E1-D88F1FF6FDF6}" type="slidenum">
              <a:rPr lang="en-US" smtClean="0"/>
              <a:t>‹#›</a:t>
            </a:fld>
            <a:endParaRPr lang="en-US"/>
          </a:p>
        </p:txBody>
      </p:sp>
    </p:spTree>
    <p:extLst>
      <p:ext uri="{BB962C8B-B14F-4D97-AF65-F5344CB8AC3E}">
        <p14:creationId xmlns:p14="http://schemas.microsoft.com/office/powerpoint/2010/main" val="2166132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D101D-B2A5-4DB8-8005-DED1B2BB42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5B8285-0587-4DBE-B47E-46FE4DE0FB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638F21-2421-4CB8-AC0F-AE0028F507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402112-3878-46BB-89F2-1CAF3EFAAED6}"/>
              </a:ext>
            </a:extLst>
          </p:cNvPr>
          <p:cNvSpPr>
            <a:spLocks noGrp="1"/>
          </p:cNvSpPr>
          <p:nvPr>
            <p:ph type="dt" sz="half" idx="10"/>
          </p:nvPr>
        </p:nvSpPr>
        <p:spPr/>
        <p:txBody>
          <a:bodyPr/>
          <a:lstStyle/>
          <a:p>
            <a:fld id="{4733B385-8725-4314-9892-926D0C7FF584}" type="datetimeFigureOut">
              <a:rPr lang="en-US" smtClean="0"/>
              <a:t>10/11/2021</a:t>
            </a:fld>
            <a:endParaRPr lang="en-US"/>
          </a:p>
        </p:txBody>
      </p:sp>
      <p:sp>
        <p:nvSpPr>
          <p:cNvPr id="6" name="Footer Placeholder 5">
            <a:extLst>
              <a:ext uri="{FF2B5EF4-FFF2-40B4-BE49-F238E27FC236}">
                <a16:creationId xmlns:a16="http://schemas.microsoft.com/office/drawing/2014/main" id="{D0637FE5-8F79-4DC7-AC45-655E5FD950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0AC677-4E48-4781-8D33-320F56FED20C}"/>
              </a:ext>
            </a:extLst>
          </p:cNvPr>
          <p:cNvSpPr>
            <a:spLocks noGrp="1"/>
          </p:cNvSpPr>
          <p:nvPr>
            <p:ph type="sldNum" sz="quarter" idx="12"/>
          </p:nvPr>
        </p:nvSpPr>
        <p:spPr/>
        <p:txBody>
          <a:bodyPr/>
          <a:lstStyle/>
          <a:p>
            <a:fld id="{A56CDE1D-BB77-4498-A7E1-D88F1FF6FDF6}" type="slidenum">
              <a:rPr lang="en-US" smtClean="0"/>
              <a:t>‹#›</a:t>
            </a:fld>
            <a:endParaRPr lang="en-US"/>
          </a:p>
        </p:txBody>
      </p:sp>
    </p:spTree>
    <p:extLst>
      <p:ext uri="{BB962C8B-B14F-4D97-AF65-F5344CB8AC3E}">
        <p14:creationId xmlns:p14="http://schemas.microsoft.com/office/powerpoint/2010/main" val="3384709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928C9-D7F6-49FE-886B-67060141A9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E920B1-DA32-4ED3-9411-3CC58A938A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E06DB2-AE20-4E2E-978D-FD00C4D7DA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B9E56A-9B0A-47CE-A771-2F43342E18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A9F00C-723D-476B-8E7F-8B81845203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7B4164-D02A-4CB1-AAB4-0DB85F86FFA7}"/>
              </a:ext>
            </a:extLst>
          </p:cNvPr>
          <p:cNvSpPr>
            <a:spLocks noGrp="1"/>
          </p:cNvSpPr>
          <p:nvPr>
            <p:ph type="dt" sz="half" idx="10"/>
          </p:nvPr>
        </p:nvSpPr>
        <p:spPr/>
        <p:txBody>
          <a:bodyPr/>
          <a:lstStyle/>
          <a:p>
            <a:fld id="{4733B385-8725-4314-9892-926D0C7FF584}" type="datetimeFigureOut">
              <a:rPr lang="en-US" smtClean="0"/>
              <a:t>10/11/2021</a:t>
            </a:fld>
            <a:endParaRPr lang="en-US"/>
          </a:p>
        </p:txBody>
      </p:sp>
      <p:sp>
        <p:nvSpPr>
          <p:cNvPr id="8" name="Footer Placeholder 7">
            <a:extLst>
              <a:ext uri="{FF2B5EF4-FFF2-40B4-BE49-F238E27FC236}">
                <a16:creationId xmlns:a16="http://schemas.microsoft.com/office/drawing/2014/main" id="{C4E22F7C-1BD0-4FBE-9591-35E2046646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072D40-99A9-4CDE-B616-6E9DBCF708C8}"/>
              </a:ext>
            </a:extLst>
          </p:cNvPr>
          <p:cNvSpPr>
            <a:spLocks noGrp="1"/>
          </p:cNvSpPr>
          <p:nvPr>
            <p:ph type="sldNum" sz="quarter" idx="12"/>
          </p:nvPr>
        </p:nvSpPr>
        <p:spPr/>
        <p:txBody>
          <a:bodyPr/>
          <a:lstStyle/>
          <a:p>
            <a:fld id="{A56CDE1D-BB77-4498-A7E1-D88F1FF6FDF6}" type="slidenum">
              <a:rPr lang="en-US" smtClean="0"/>
              <a:t>‹#›</a:t>
            </a:fld>
            <a:endParaRPr lang="en-US"/>
          </a:p>
        </p:txBody>
      </p:sp>
    </p:spTree>
    <p:extLst>
      <p:ext uri="{BB962C8B-B14F-4D97-AF65-F5344CB8AC3E}">
        <p14:creationId xmlns:p14="http://schemas.microsoft.com/office/powerpoint/2010/main" val="2472844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9F5ED-942C-45D0-A182-7AF82A0AE8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F452BD-E77B-491F-A8D8-96F3D346C0C9}"/>
              </a:ext>
            </a:extLst>
          </p:cNvPr>
          <p:cNvSpPr>
            <a:spLocks noGrp="1"/>
          </p:cNvSpPr>
          <p:nvPr>
            <p:ph type="dt" sz="half" idx="10"/>
          </p:nvPr>
        </p:nvSpPr>
        <p:spPr/>
        <p:txBody>
          <a:bodyPr/>
          <a:lstStyle/>
          <a:p>
            <a:fld id="{4733B385-8725-4314-9892-926D0C7FF584}" type="datetimeFigureOut">
              <a:rPr lang="en-US" smtClean="0"/>
              <a:t>10/11/2021</a:t>
            </a:fld>
            <a:endParaRPr lang="en-US"/>
          </a:p>
        </p:txBody>
      </p:sp>
      <p:sp>
        <p:nvSpPr>
          <p:cNvPr id="4" name="Footer Placeholder 3">
            <a:extLst>
              <a:ext uri="{FF2B5EF4-FFF2-40B4-BE49-F238E27FC236}">
                <a16:creationId xmlns:a16="http://schemas.microsoft.com/office/drawing/2014/main" id="{E84F8F59-05E2-4166-9BC0-41D7D63274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0C9266-8537-46C6-B3B0-24D8E3B7F82B}"/>
              </a:ext>
            </a:extLst>
          </p:cNvPr>
          <p:cNvSpPr>
            <a:spLocks noGrp="1"/>
          </p:cNvSpPr>
          <p:nvPr>
            <p:ph type="sldNum" sz="quarter" idx="12"/>
          </p:nvPr>
        </p:nvSpPr>
        <p:spPr/>
        <p:txBody>
          <a:bodyPr/>
          <a:lstStyle/>
          <a:p>
            <a:fld id="{A56CDE1D-BB77-4498-A7E1-D88F1FF6FDF6}" type="slidenum">
              <a:rPr lang="en-US" smtClean="0"/>
              <a:t>‹#›</a:t>
            </a:fld>
            <a:endParaRPr lang="en-US"/>
          </a:p>
        </p:txBody>
      </p:sp>
    </p:spTree>
    <p:extLst>
      <p:ext uri="{BB962C8B-B14F-4D97-AF65-F5344CB8AC3E}">
        <p14:creationId xmlns:p14="http://schemas.microsoft.com/office/powerpoint/2010/main" val="2562869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52B09A-AE58-40A4-9B5C-DC23D0651C05}"/>
              </a:ext>
            </a:extLst>
          </p:cNvPr>
          <p:cNvSpPr>
            <a:spLocks noGrp="1"/>
          </p:cNvSpPr>
          <p:nvPr>
            <p:ph type="dt" sz="half" idx="10"/>
          </p:nvPr>
        </p:nvSpPr>
        <p:spPr/>
        <p:txBody>
          <a:bodyPr/>
          <a:lstStyle/>
          <a:p>
            <a:fld id="{4733B385-8725-4314-9892-926D0C7FF584}" type="datetimeFigureOut">
              <a:rPr lang="en-US" smtClean="0"/>
              <a:t>10/11/2021</a:t>
            </a:fld>
            <a:endParaRPr lang="en-US"/>
          </a:p>
        </p:txBody>
      </p:sp>
      <p:sp>
        <p:nvSpPr>
          <p:cNvPr id="3" name="Footer Placeholder 2">
            <a:extLst>
              <a:ext uri="{FF2B5EF4-FFF2-40B4-BE49-F238E27FC236}">
                <a16:creationId xmlns:a16="http://schemas.microsoft.com/office/drawing/2014/main" id="{FCB1E344-29C3-417D-9ED4-F99DFAAD98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087C09-1823-4776-86BC-993C63C956BD}"/>
              </a:ext>
            </a:extLst>
          </p:cNvPr>
          <p:cNvSpPr>
            <a:spLocks noGrp="1"/>
          </p:cNvSpPr>
          <p:nvPr>
            <p:ph type="sldNum" sz="quarter" idx="12"/>
          </p:nvPr>
        </p:nvSpPr>
        <p:spPr/>
        <p:txBody>
          <a:bodyPr/>
          <a:lstStyle/>
          <a:p>
            <a:fld id="{A56CDE1D-BB77-4498-A7E1-D88F1FF6FDF6}" type="slidenum">
              <a:rPr lang="en-US" smtClean="0"/>
              <a:t>‹#›</a:t>
            </a:fld>
            <a:endParaRPr lang="en-US"/>
          </a:p>
        </p:txBody>
      </p:sp>
    </p:spTree>
    <p:extLst>
      <p:ext uri="{BB962C8B-B14F-4D97-AF65-F5344CB8AC3E}">
        <p14:creationId xmlns:p14="http://schemas.microsoft.com/office/powerpoint/2010/main" val="677244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19550-6CA3-4004-9775-AA212E5096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959862-7EE4-43B2-9C2B-066643B24A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21C075-93B8-486F-99D8-A79F910C51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F94418-B7A8-423E-8B00-854C882CB024}"/>
              </a:ext>
            </a:extLst>
          </p:cNvPr>
          <p:cNvSpPr>
            <a:spLocks noGrp="1"/>
          </p:cNvSpPr>
          <p:nvPr>
            <p:ph type="dt" sz="half" idx="10"/>
          </p:nvPr>
        </p:nvSpPr>
        <p:spPr/>
        <p:txBody>
          <a:bodyPr/>
          <a:lstStyle/>
          <a:p>
            <a:fld id="{4733B385-8725-4314-9892-926D0C7FF584}" type="datetimeFigureOut">
              <a:rPr lang="en-US" smtClean="0"/>
              <a:t>10/11/2021</a:t>
            </a:fld>
            <a:endParaRPr lang="en-US"/>
          </a:p>
        </p:txBody>
      </p:sp>
      <p:sp>
        <p:nvSpPr>
          <p:cNvPr id="6" name="Footer Placeholder 5">
            <a:extLst>
              <a:ext uri="{FF2B5EF4-FFF2-40B4-BE49-F238E27FC236}">
                <a16:creationId xmlns:a16="http://schemas.microsoft.com/office/drawing/2014/main" id="{3DF34723-B2AD-4403-8E4C-4502A4F203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075039-C063-4B05-9688-6F12CE035EF1}"/>
              </a:ext>
            </a:extLst>
          </p:cNvPr>
          <p:cNvSpPr>
            <a:spLocks noGrp="1"/>
          </p:cNvSpPr>
          <p:nvPr>
            <p:ph type="sldNum" sz="quarter" idx="12"/>
          </p:nvPr>
        </p:nvSpPr>
        <p:spPr/>
        <p:txBody>
          <a:bodyPr/>
          <a:lstStyle/>
          <a:p>
            <a:fld id="{A56CDE1D-BB77-4498-A7E1-D88F1FF6FDF6}" type="slidenum">
              <a:rPr lang="en-US" smtClean="0"/>
              <a:t>‹#›</a:t>
            </a:fld>
            <a:endParaRPr lang="en-US"/>
          </a:p>
        </p:txBody>
      </p:sp>
    </p:spTree>
    <p:extLst>
      <p:ext uri="{BB962C8B-B14F-4D97-AF65-F5344CB8AC3E}">
        <p14:creationId xmlns:p14="http://schemas.microsoft.com/office/powerpoint/2010/main" val="1242040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D4395-3CD3-474D-AF3D-DA7EDB6FF3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F821BC-6C8E-4183-9376-B020A41FE1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8B1BBE-8B0B-448A-B43A-7086592C48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F1AED0-3FCC-4823-9953-B04DF2D99307}"/>
              </a:ext>
            </a:extLst>
          </p:cNvPr>
          <p:cNvSpPr>
            <a:spLocks noGrp="1"/>
          </p:cNvSpPr>
          <p:nvPr>
            <p:ph type="dt" sz="half" idx="10"/>
          </p:nvPr>
        </p:nvSpPr>
        <p:spPr/>
        <p:txBody>
          <a:bodyPr/>
          <a:lstStyle/>
          <a:p>
            <a:fld id="{4733B385-8725-4314-9892-926D0C7FF584}" type="datetimeFigureOut">
              <a:rPr lang="en-US" smtClean="0"/>
              <a:t>10/11/2021</a:t>
            </a:fld>
            <a:endParaRPr lang="en-US"/>
          </a:p>
        </p:txBody>
      </p:sp>
      <p:sp>
        <p:nvSpPr>
          <p:cNvPr id="6" name="Footer Placeholder 5">
            <a:extLst>
              <a:ext uri="{FF2B5EF4-FFF2-40B4-BE49-F238E27FC236}">
                <a16:creationId xmlns:a16="http://schemas.microsoft.com/office/drawing/2014/main" id="{2A42B3F1-81F1-45B5-9516-188B32069B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C5AE11-F219-4465-8B88-3B67A3DF05BA}"/>
              </a:ext>
            </a:extLst>
          </p:cNvPr>
          <p:cNvSpPr>
            <a:spLocks noGrp="1"/>
          </p:cNvSpPr>
          <p:nvPr>
            <p:ph type="sldNum" sz="quarter" idx="12"/>
          </p:nvPr>
        </p:nvSpPr>
        <p:spPr/>
        <p:txBody>
          <a:bodyPr/>
          <a:lstStyle/>
          <a:p>
            <a:fld id="{A56CDE1D-BB77-4498-A7E1-D88F1FF6FDF6}" type="slidenum">
              <a:rPr lang="en-US" smtClean="0"/>
              <a:t>‹#›</a:t>
            </a:fld>
            <a:endParaRPr lang="en-US"/>
          </a:p>
        </p:txBody>
      </p:sp>
    </p:spTree>
    <p:extLst>
      <p:ext uri="{BB962C8B-B14F-4D97-AF65-F5344CB8AC3E}">
        <p14:creationId xmlns:p14="http://schemas.microsoft.com/office/powerpoint/2010/main" val="3335068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4D1432-267A-4C03-947F-7CD7F64068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427FE0-6D39-401E-8B39-18C2E98B0B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720106-1E5D-4DF1-BDDB-2745227D0F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33B385-8725-4314-9892-926D0C7FF584}" type="datetimeFigureOut">
              <a:rPr lang="en-US" smtClean="0"/>
              <a:t>10/11/2021</a:t>
            </a:fld>
            <a:endParaRPr lang="en-US"/>
          </a:p>
        </p:txBody>
      </p:sp>
      <p:sp>
        <p:nvSpPr>
          <p:cNvPr id="5" name="Footer Placeholder 4">
            <a:extLst>
              <a:ext uri="{FF2B5EF4-FFF2-40B4-BE49-F238E27FC236}">
                <a16:creationId xmlns:a16="http://schemas.microsoft.com/office/drawing/2014/main" id="{77C20DB7-0CD0-423B-B056-386E35DF73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096AC2-1CE2-4B4E-A222-F84CB48F0C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6CDE1D-BB77-4498-A7E1-D88F1FF6FDF6}" type="slidenum">
              <a:rPr lang="en-US" smtClean="0"/>
              <a:t>‹#›</a:t>
            </a:fld>
            <a:endParaRPr lang="en-US"/>
          </a:p>
        </p:txBody>
      </p:sp>
    </p:spTree>
    <p:extLst>
      <p:ext uri="{BB962C8B-B14F-4D97-AF65-F5344CB8AC3E}">
        <p14:creationId xmlns:p14="http://schemas.microsoft.com/office/powerpoint/2010/main" val="2448309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jpg"/><Relationship Id="rId5" Type="http://schemas.openxmlformats.org/officeDocument/2006/relationships/image" Target="../media/image3.jpeg"/><Relationship Id="rId4" Type="http://schemas.microsoft.com/office/2007/relationships/hdphoto" Target="../media/hdphoto1.wdp"/><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jpeg"/><Relationship Id="rId5" Type="http://schemas.microsoft.com/office/2007/relationships/hdphoto" Target="../media/hdphoto1.wdp"/><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png"/><Relationship Id="rId7" Type="http://schemas.openxmlformats.org/officeDocument/2006/relationships/hyperlink" Target="http://commons.wikimedia.org/wiki/File:Giant_snowball_Oxford.jpg"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3.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jpeg"/><Relationship Id="rId5" Type="http://schemas.microsoft.com/office/2007/relationships/hdphoto" Target="../media/hdphoto1.wdp"/><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jpeg"/><Relationship Id="rId5" Type="http://schemas.microsoft.com/office/2007/relationships/hdphoto" Target="../media/hdphoto1.wdp"/><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jpeg"/><Relationship Id="rId5" Type="http://schemas.microsoft.com/office/2007/relationships/hdphoto" Target="../media/hdphoto1.wdp"/><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4.jpg"/><Relationship Id="rId7" Type="http://schemas.microsoft.com/office/2007/relationships/hdphoto" Target="../media/hdphoto1.wdp"/><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www.sooverthis.com/i-really-need-an-easy-button/" TargetMode="Externa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png"/><Relationship Id="rId7" Type="http://schemas.openxmlformats.org/officeDocument/2006/relationships/hyperlink" Target="https://www.pexels.com/photo/person-signing-paper-955393/"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3.jpe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jpg"/><Relationship Id="rId7" Type="http://schemas.openxmlformats.org/officeDocument/2006/relationships/hyperlink" Target="https://commons.wikimedia.org/wiki/File:DocuSign_logo.png" TargetMode="External"/><Relationship Id="rId12"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7.png"/><Relationship Id="rId11" Type="http://schemas.microsoft.com/office/2007/relationships/hdphoto" Target="../media/hdphoto1.wdp"/><Relationship Id="rId5" Type="http://schemas.openxmlformats.org/officeDocument/2006/relationships/hyperlink" Target="http://commons.wikimedia.org/wiki/file:emoji_u1f4e0.svg" TargetMode="External"/><Relationship Id="rId10" Type="http://schemas.openxmlformats.org/officeDocument/2006/relationships/image" Target="../media/image2.png"/><Relationship Id="rId4" Type="http://schemas.openxmlformats.org/officeDocument/2006/relationships/image" Target="../media/image16.png"/><Relationship Id="rId9" Type="http://schemas.openxmlformats.org/officeDocument/2006/relationships/hyperlink" Target="https://tesmail.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hyperlink" Target="https://www.flickr.com/photos/stuckincustoms/4848088053/"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e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3.jpe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3.jpe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e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e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jpeg"/><Relationship Id="rId5" Type="http://schemas.microsoft.com/office/2007/relationships/hdphoto" Target="../media/hdphoto1.wdp"/><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jpeg"/><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jpeg"/><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jpeg"/><Relationship Id="rId5" Type="http://schemas.microsoft.com/office/2007/relationships/hdphoto" Target="../media/hdphoto1.wdp"/><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4.jpg"/><Relationship Id="rId5" Type="http://schemas.openxmlformats.org/officeDocument/2006/relationships/image" Target="../media/image3.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4.jpg"/><Relationship Id="rId5" Type="http://schemas.openxmlformats.org/officeDocument/2006/relationships/image" Target="../media/image3.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png"/><Relationship Id="rId7" Type="http://schemas.openxmlformats.org/officeDocument/2006/relationships/hyperlink" Target="https://biblicalpreaching.net/2011/02/16/preaching-in-light-of-the-big-question/"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6.jpg"/><Relationship Id="rId5" Type="http://schemas.openxmlformats.org/officeDocument/2006/relationships/image" Target="../media/image3.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4.jpg"/><Relationship Id="rId5" Type="http://schemas.openxmlformats.org/officeDocument/2006/relationships/image" Target="../media/image3.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41000">
              <a:schemeClr val="accent1">
                <a:lumMod val="5000"/>
                <a:lumOff val="95000"/>
              </a:schemeClr>
            </a:gs>
            <a:gs pos="79000">
              <a:srgbClr val="B9CBE9"/>
            </a:gs>
            <a:gs pos="100000">
              <a:schemeClr val="accent1">
                <a:lumMod val="45000"/>
                <a:lumOff val="55000"/>
              </a:schemeClr>
            </a:gs>
            <a:gs pos="4000">
              <a:schemeClr val="accent1">
                <a:lumMod val="45000"/>
                <a:lumOff val="55000"/>
              </a:schemeClr>
            </a:gs>
            <a:gs pos="100000">
              <a:schemeClr val="accent1">
                <a:lumMod val="30000"/>
                <a:lumOff val="70000"/>
              </a:schemeClr>
            </a:gs>
          </a:gsLst>
          <a:lin ang="0" scaled="1"/>
        </a:gra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0057CD-9374-45DB-B8A5-714661ADD67A}"/>
              </a:ext>
            </a:extLst>
          </p:cNvPr>
          <p:cNvSpPr>
            <a:spLocks noGrp="1"/>
          </p:cNvSpPr>
          <p:nvPr>
            <p:ph type="ctrTitle"/>
          </p:nvPr>
        </p:nvSpPr>
        <p:spPr bwMode="gray">
          <a:xfrm>
            <a:off x="1019309" y="4036317"/>
            <a:ext cx="3775679" cy="1062229"/>
          </a:xfrm>
        </p:spPr>
        <p:txBody>
          <a:bodyPr>
            <a:normAutofit/>
          </a:bodyPr>
          <a:lstStyle/>
          <a:p>
            <a:pPr algn="l"/>
            <a:br>
              <a:rPr lang="en-US" sz="3200" dirty="0">
                <a:solidFill>
                  <a:schemeClr val="bg1"/>
                </a:solidFill>
                <a:latin typeface="Century Gothic" panose="020B0502020202020204" pitchFamily="34" charset="0"/>
                <a:cs typeface="Helvetica" panose="020B0604020202020204" pitchFamily="34" charset="0"/>
              </a:rPr>
            </a:br>
            <a:endParaRPr lang="en-US" sz="3200" dirty="0">
              <a:solidFill>
                <a:schemeClr val="bg1"/>
              </a:solidFill>
              <a:latin typeface="Century Gothic" panose="020B0502020202020204" pitchFamily="34" charset="0"/>
              <a:cs typeface="Helvetica" panose="020B0604020202020204" pitchFamily="34" charset="0"/>
            </a:endParaRPr>
          </a:p>
        </p:txBody>
      </p:sp>
      <p:cxnSp>
        <p:nvCxnSpPr>
          <p:cNvPr id="6" name="Straight Connector 5">
            <a:extLst>
              <a:ext uri="{FF2B5EF4-FFF2-40B4-BE49-F238E27FC236}">
                <a16:creationId xmlns:a16="http://schemas.microsoft.com/office/drawing/2014/main" id="{E1EACFF6-85D5-47E0-B454-CD2DD12F1679}"/>
              </a:ext>
            </a:extLst>
          </p:cNvPr>
          <p:cNvCxnSpPr/>
          <p:nvPr/>
        </p:nvCxnSpPr>
        <p:spPr>
          <a:xfrm>
            <a:off x="1019308" y="5159903"/>
            <a:ext cx="350702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85DC5C7-3184-4063-A14D-ABBA1AD48435}"/>
              </a:ext>
              <a:ext uri="{C183D7F6-B498-43B3-948B-1728B52AA6E4}">
                <adec:decorative xmlns:adec="http://schemas.microsoft.com/office/drawing/2017/decorative" val="1"/>
              </a:ext>
            </a:extLst>
          </p:cNvPr>
          <p:cNvSpPr/>
          <p:nvPr/>
        </p:nvSpPr>
        <p:spPr>
          <a:xfrm>
            <a:off x="815413" y="0"/>
            <a:ext cx="3979575"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C7C853C5-9396-43AA-9F7D-8A287D8B86FF}"/>
              </a:ext>
            </a:extLst>
          </p:cNvPr>
          <p:cNvSpPr txBox="1">
            <a:spLocks/>
          </p:cNvSpPr>
          <p:nvPr/>
        </p:nvSpPr>
        <p:spPr bwMode="gray">
          <a:xfrm>
            <a:off x="884978" y="4199868"/>
            <a:ext cx="3775679" cy="10622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solidFill>
                  <a:schemeClr val="bg1"/>
                </a:solidFill>
                <a:latin typeface="Century Gothic" panose="020B0502020202020204" pitchFamily="34" charset="0"/>
                <a:cs typeface="Helvetica" panose="020B0604020202020204" pitchFamily="34" charset="0"/>
              </a:rPr>
              <a:t>Special Planning</a:t>
            </a:r>
            <a:br>
              <a:rPr lang="en-US" sz="3200" dirty="0">
                <a:solidFill>
                  <a:schemeClr val="bg1"/>
                </a:solidFill>
                <a:latin typeface="Century Gothic" panose="020B0502020202020204" pitchFamily="34" charset="0"/>
                <a:cs typeface="Helvetica" panose="020B0604020202020204" pitchFamily="34" charset="0"/>
              </a:rPr>
            </a:br>
            <a:r>
              <a:rPr lang="en-US" sz="3200" dirty="0">
                <a:solidFill>
                  <a:schemeClr val="bg1"/>
                </a:solidFill>
                <a:latin typeface="Century Gothic" panose="020B0502020202020204" pitchFamily="34" charset="0"/>
                <a:cs typeface="Helvetica" panose="020B0604020202020204" pitchFamily="34" charset="0"/>
              </a:rPr>
              <a:t>Special Life</a:t>
            </a:r>
          </a:p>
        </p:txBody>
      </p:sp>
      <p:sp>
        <p:nvSpPr>
          <p:cNvPr id="11" name="Rectangle 10">
            <a:extLst>
              <a:ext uri="{FF2B5EF4-FFF2-40B4-BE49-F238E27FC236}">
                <a16:creationId xmlns:a16="http://schemas.microsoft.com/office/drawing/2014/main" id="{28401950-383E-4187-9213-2A04FED03366}"/>
              </a:ext>
            </a:extLst>
          </p:cNvPr>
          <p:cNvSpPr/>
          <p:nvPr/>
        </p:nvSpPr>
        <p:spPr>
          <a:xfrm>
            <a:off x="815413" y="5335308"/>
            <a:ext cx="3979575" cy="1326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drawing, black&#10;&#10;Description automatically generated">
            <a:extLst>
              <a:ext uri="{FF2B5EF4-FFF2-40B4-BE49-F238E27FC236}">
                <a16:creationId xmlns:a16="http://schemas.microsoft.com/office/drawing/2014/main" id="{A87BCB41-0423-4134-880A-37A9AE9F4C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933" y="5473130"/>
            <a:ext cx="3379769" cy="1051073"/>
          </a:xfrm>
          <a:prstGeom prst="rect">
            <a:avLst/>
          </a:prstGeom>
        </p:spPr>
      </p:pic>
      <p:sp>
        <p:nvSpPr>
          <p:cNvPr id="2" name="TextBox 1">
            <a:extLst>
              <a:ext uri="{FF2B5EF4-FFF2-40B4-BE49-F238E27FC236}">
                <a16:creationId xmlns:a16="http://schemas.microsoft.com/office/drawing/2014/main" id="{4A80C557-DCEC-4A33-94D8-EAA3B4E1C674}"/>
              </a:ext>
            </a:extLst>
          </p:cNvPr>
          <p:cNvSpPr txBox="1"/>
          <p:nvPr/>
        </p:nvSpPr>
        <p:spPr>
          <a:xfrm>
            <a:off x="5097086" y="1943436"/>
            <a:ext cx="6809452" cy="1815882"/>
          </a:xfrm>
          <a:prstGeom prst="rect">
            <a:avLst/>
          </a:prstGeom>
          <a:noFill/>
        </p:spPr>
        <p:txBody>
          <a:bodyPr wrap="square" rtlCol="0">
            <a:spAutoFit/>
          </a:bodyPr>
          <a:lstStyle/>
          <a:p>
            <a:pPr algn="ctr"/>
            <a:endParaRPr lang="en-US" sz="3200" b="1" dirty="0">
              <a:solidFill>
                <a:schemeClr val="accent1">
                  <a:lumMod val="50000"/>
                </a:schemeClr>
              </a:solidFill>
              <a:latin typeface="Helvetica" panose="020B0604020202020204" pitchFamily="34" charset="0"/>
              <a:cs typeface="Helvetica" panose="020B0604020202020204" pitchFamily="34" charset="0"/>
            </a:endParaRPr>
          </a:p>
          <a:p>
            <a:pPr algn="ctr"/>
            <a:r>
              <a:rPr lang="en-US" sz="3200" b="1" dirty="0">
                <a:solidFill>
                  <a:schemeClr val="accent1">
                    <a:lumMod val="50000"/>
                  </a:schemeClr>
                </a:solidFill>
                <a:latin typeface="Helvetica" panose="020B0604020202020204" pitchFamily="34" charset="0"/>
                <a:cs typeface="Helvetica" panose="020B0604020202020204" pitchFamily="34" charset="0"/>
              </a:rPr>
              <a:t>Funeral Expense Insurance</a:t>
            </a:r>
          </a:p>
          <a:p>
            <a:pPr algn="ctr"/>
            <a:endParaRPr lang="en-US" sz="2400" dirty="0">
              <a:solidFill>
                <a:schemeClr val="accent1">
                  <a:lumMod val="50000"/>
                </a:schemeClr>
              </a:solidFill>
              <a:latin typeface="Helvetica" panose="020B0604020202020204" pitchFamily="34" charset="0"/>
              <a:cs typeface="Helvetica" panose="020B0604020202020204" pitchFamily="34" charset="0"/>
            </a:endParaRPr>
          </a:p>
          <a:p>
            <a:pPr algn="ctr"/>
            <a:endParaRPr lang="en-US" sz="2400" i="1" dirty="0">
              <a:solidFill>
                <a:schemeClr val="accent1">
                  <a:lumMod val="50000"/>
                </a:schemeClr>
              </a:solidFill>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56EE0310-DC44-41A4-AB81-93A8470C0EBA}"/>
              </a:ext>
            </a:extLst>
          </p:cNvPr>
          <p:cNvSpPr txBox="1"/>
          <p:nvPr/>
        </p:nvSpPr>
        <p:spPr>
          <a:xfrm>
            <a:off x="815413" y="1072345"/>
            <a:ext cx="3979575" cy="2055178"/>
          </a:xfrm>
          <a:prstGeom prst="rect">
            <a:avLst/>
          </a:prstGeom>
          <a:noFill/>
        </p:spPr>
        <p:txBody>
          <a:bodyPr wrap="square" rtlCol="0">
            <a:spAutoFit/>
          </a:bodyPr>
          <a:lstStyle/>
          <a:p>
            <a:pPr algn="ctr">
              <a:lnSpc>
                <a:spcPct val="150000"/>
              </a:lnSpc>
            </a:pPr>
            <a:r>
              <a:rPr lang="en-US" sz="2400" b="1" dirty="0">
                <a:solidFill>
                  <a:schemeClr val="bg1"/>
                </a:solidFill>
                <a:latin typeface="Helvetica" panose="020B0604020202020204" pitchFamily="34" charset="0"/>
                <a:cs typeface="Helvetica" panose="020B0604020202020204" pitchFamily="34" charset="0"/>
              </a:rPr>
              <a:t>BREAKOUT SESSION</a:t>
            </a:r>
          </a:p>
          <a:p>
            <a:pPr algn="ctr">
              <a:lnSpc>
                <a:spcPct val="150000"/>
              </a:lnSpc>
            </a:pPr>
            <a:r>
              <a:rPr lang="en-US" sz="2000" b="1" dirty="0">
                <a:solidFill>
                  <a:schemeClr val="bg1"/>
                </a:solidFill>
                <a:latin typeface="Helvetica" panose="020B0604020202020204" pitchFamily="34" charset="0"/>
                <a:cs typeface="Helvetica" panose="020B0604020202020204" pitchFamily="34" charset="0"/>
              </a:rPr>
              <a:t>Thursday</a:t>
            </a:r>
          </a:p>
          <a:p>
            <a:pPr algn="ctr">
              <a:lnSpc>
                <a:spcPct val="150000"/>
              </a:lnSpc>
            </a:pPr>
            <a:r>
              <a:rPr lang="en-US" sz="2000" b="1" dirty="0">
                <a:solidFill>
                  <a:schemeClr val="bg1"/>
                </a:solidFill>
                <a:latin typeface="Helvetica" panose="020B0604020202020204" pitchFamily="34" charset="0"/>
                <a:cs typeface="Helvetica" panose="020B0604020202020204" pitchFamily="34" charset="0"/>
              </a:rPr>
              <a:t>4:15pm-5</a:t>
            </a:r>
            <a:r>
              <a:rPr lang="en-US" sz="2000" b="1" dirty="0">
                <a:solidFill>
                  <a:schemeClr val="bg1"/>
                </a:solidFill>
                <a:latin typeface="Helvetica" panose="020B0604020202020204" pitchFamily="34" charset="0"/>
                <a:cs typeface="Helvetica" panose="020B0604020202020204" pitchFamily="34" charset="0"/>
                <a:sym typeface="Wingdings" panose="05000000000000000000" pitchFamily="2" charset="2"/>
              </a:rPr>
              <a:t>:00pm</a:t>
            </a:r>
          </a:p>
          <a:p>
            <a:pPr algn="ctr">
              <a:lnSpc>
                <a:spcPct val="150000"/>
              </a:lnSpc>
            </a:pPr>
            <a:r>
              <a:rPr lang="en-US" sz="2400" b="1" dirty="0">
                <a:solidFill>
                  <a:schemeClr val="bg1"/>
                </a:solidFill>
                <a:latin typeface="Helvetica" panose="020B0604020202020204" pitchFamily="34" charset="0"/>
                <a:cs typeface="Helvetica" panose="020B0604020202020204" pitchFamily="34" charset="0"/>
                <a:sym typeface="Wingdings" panose="05000000000000000000" pitchFamily="2" charset="2"/>
              </a:rPr>
              <a:t>Room:</a:t>
            </a:r>
            <a:r>
              <a:rPr lang="en-US" sz="2000" b="1" dirty="0">
                <a:solidFill>
                  <a:schemeClr val="bg1"/>
                </a:solidFill>
                <a:latin typeface="Helvetica" panose="020B0604020202020204" pitchFamily="34" charset="0"/>
                <a:cs typeface="Helvetica" panose="020B0604020202020204" pitchFamily="34" charset="0"/>
                <a:sym typeface="Wingdings" panose="05000000000000000000" pitchFamily="2" charset="2"/>
              </a:rPr>
              <a:t>  </a:t>
            </a:r>
            <a:r>
              <a:rPr lang="en-US" sz="2400" b="1" dirty="0">
                <a:solidFill>
                  <a:schemeClr val="bg1"/>
                </a:solidFill>
                <a:latin typeface="Helvetica" panose="020B0604020202020204" pitchFamily="34" charset="0"/>
                <a:cs typeface="Helvetica" panose="020B0604020202020204" pitchFamily="34" charset="0"/>
                <a:sym typeface="Wingdings" panose="05000000000000000000" pitchFamily="2" charset="2"/>
              </a:rPr>
              <a:t>Birch</a:t>
            </a:r>
            <a:endParaRPr lang="en-US" sz="2400" b="1" dirty="0">
              <a:solidFill>
                <a:schemeClr val="bg1"/>
              </a:solidFill>
              <a:latin typeface="Helvetica" panose="020B0604020202020204" pitchFamily="34" charset="0"/>
              <a:cs typeface="Helvetica" panose="020B0604020202020204" pitchFamily="34" charset="0"/>
            </a:endParaRPr>
          </a:p>
        </p:txBody>
      </p:sp>
      <p:sp>
        <p:nvSpPr>
          <p:cNvPr id="3" name="TextBox 2">
            <a:extLst>
              <a:ext uri="{FF2B5EF4-FFF2-40B4-BE49-F238E27FC236}">
                <a16:creationId xmlns:a16="http://schemas.microsoft.com/office/drawing/2014/main" id="{67831A76-8CC1-4887-A52F-AB779AA097A8}"/>
              </a:ext>
            </a:extLst>
          </p:cNvPr>
          <p:cNvSpPr txBox="1"/>
          <p:nvPr/>
        </p:nvSpPr>
        <p:spPr>
          <a:xfrm>
            <a:off x="4998884" y="3699545"/>
            <a:ext cx="6703758" cy="1200329"/>
          </a:xfrm>
          <a:prstGeom prst="rect">
            <a:avLst/>
          </a:prstGeom>
          <a:noFill/>
        </p:spPr>
        <p:txBody>
          <a:bodyPr wrap="square" rtlCol="0">
            <a:spAutoFit/>
          </a:bodyPr>
          <a:lstStyle/>
          <a:p>
            <a:pPr algn="ctr"/>
            <a:r>
              <a:rPr lang="en-US" i="1" dirty="0">
                <a:solidFill>
                  <a:srgbClr val="2B4B85"/>
                </a:solidFill>
              </a:rPr>
              <a:t>All individuals with special needs should have a dignified end of life</a:t>
            </a:r>
          </a:p>
          <a:p>
            <a:pPr algn="ctr"/>
            <a:endParaRPr lang="en-US" i="1" dirty="0">
              <a:solidFill>
                <a:srgbClr val="2B4B85"/>
              </a:solidFill>
            </a:endParaRPr>
          </a:p>
          <a:p>
            <a:pPr algn="ctr"/>
            <a:r>
              <a:rPr lang="en-US" i="1" dirty="0">
                <a:solidFill>
                  <a:srgbClr val="2B4B85"/>
                </a:solidFill>
              </a:rPr>
              <a:t>The Special Considerations Funeral Insurance Plan</a:t>
            </a:r>
          </a:p>
          <a:p>
            <a:pPr algn="ctr"/>
            <a:r>
              <a:rPr lang="en-US" i="1" dirty="0">
                <a:solidFill>
                  <a:srgbClr val="2B4B85"/>
                </a:solidFill>
              </a:rPr>
              <a:t>makes this possible . . . for everyone</a:t>
            </a:r>
          </a:p>
        </p:txBody>
      </p:sp>
    </p:spTree>
    <p:extLst>
      <p:ext uri="{BB962C8B-B14F-4D97-AF65-F5344CB8AC3E}">
        <p14:creationId xmlns:p14="http://schemas.microsoft.com/office/powerpoint/2010/main" val="488867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41000">
              <a:schemeClr val="accent1">
                <a:lumMod val="5000"/>
                <a:lumOff val="95000"/>
                <a:alpha val="70000"/>
              </a:schemeClr>
            </a:gs>
            <a:gs pos="79000">
              <a:srgbClr val="B9CBE9"/>
            </a:gs>
            <a:gs pos="100000">
              <a:schemeClr val="accent1">
                <a:lumMod val="45000"/>
                <a:lumOff val="55000"/>
              </a:schemeClr>
            </a:gs>
            <a:gs pos="4000">
              <a:schemeClr val="accent1">
                <a:lumMod val="45000"/>
                <a:lumOff val="55000"/>
              </a:schemeClr>
            </a:gs>
            <a:gs pos="100000">
              <a:schemeClr val="accent1">
                <a:lumMod val="30000"/>
                <a:lumOff val="70000"/>
              </a:schemeClr>
            </a:gs>
          </a:gsLst>
          <a:lin ang="0" scaled="1"/>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1BC334-5EFA-4E85-9768-53035E8FA293}"/>
              </a:ext>
            </a:extLst>
          </p:cNvPr>
          <p:cNvSpPr>
            <a:spLocks noGrp="1"/>
          </p:cNvSpPr>
          <p:nvPr>
            <p:ph type="title"/>
          </p:nvPr>
        </p:nvSpPr>
        <p:spPr>
          <a:xfrm>
            <a:off x="1795924" y="565338"/>
            <a:ext cx="10515600" cy="725444"/>
          </a:xfrm>
        </p:spPr>
        <p:txBody>
          <a:bodyPr>
            <a:normAutofit/>
          </a:bodyPr>
          <a:lstStyle/>
          <a:p>
            <a:r>
              <a:rPr lang="en-US" sz="3200" b="1" u="sng" dirty="0">
                <a:solidFill>
                  <a:schemeClr val="tx1">
                    <a:lumMod val="85000"/>
                    <a:lumOff val="15000"/>
                  </a:schemeClr>
                </a:solidFill>
                <a:latin typeface="Helvetica" panose="020B0604020202020204" pitchFamily="34" charset="0"/>
                <a:cs typeface="Helvetica" panose="020B0604020202020204" pitchFamily="34" charset="0"/>
              </a:rPr>
              <a:t>What is Funeral Expense </a:t>
            </a:r>
            <a:r>
              <a:rPr lang="en-US" sz="3200" b="1" u="sng" dirty="0">
                <a:solidFill>
                  <a:schemeClr val="accent1">
                    <a:lumMod val="75000"/>
                  </a:schemeClr>
                </a:solidFill>
                <a:latin typeface="Helvetica" panose="020B0604020202020204" pitchFamily="34" charset="0"/>
                <a:cs typeface="Helvetica" panose="020B0604020202020204" pitchFamily="34" charset="0"/>
              </a:rPr>
              <a:t>Insurance</a:t>
            </a:r>
            <a:r>
              <a:rPr lang="en-US" sz="3200" b="1" u="sng" dirty="0">
                <a:solidFill>
                  <a:schemeClr val="tx1">
                    <a:lumMod val="85000"/>
                    <a:lumOff val="15000"/>
                  </a:schemeClr>
                </a:solidFill>
                <a:latin typeface="Helvetica" panose="020B0604020202020204" pitchFamily="34" charset="0"/>
                <a:cs typeface="Helvetica" panose="020B0604020202020204" pitchFamily="34" charset="0"/>
              </a:rPr>
              <a:t>?</a:t>
            </a:r>
          </a:p>
        </p:txBody>
      </p:sp>
      <p:sp>
        <p:nvSpPr>
          <p:cNvPr id="8" name="TextBox 7">
            <a:extLst>
              <a:ext uri="{FF2B5EF4-FFF2-40B4-BE49-F238E27FC236}">
                <a16:creationId xmlns:a16="http://schemas.microsoft.com/office/drawing/2014/main" id="{1478D37B-971F-445D-B87E-B67F5E9914B2}"/>
              </a:ext>
            </a:extLst>
          </p:cNvPr>
          <p:cNvSpPr txBox="1"/>
          <p:nvPr/>
        </p:nvSpPr>
        <p:spPr>
          <a:xfrm>
            <a:off x="2081673" y="1747464"/>
            <a:ext cx="8105063" cy="286232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4472C4">
                    <a:lumMod val="75000"/>
                  </a:srgbClr>
                </a:solidFill>
                <a:effectLst/>
                <a:uLnTx/>
                <a:uFillTx/>
                <a:latin typeface="Helvetica" panose="020B0604020202020204" pitchFamily="34" charset="0"/>
                <a:ea typeface="+mn-ea"/>
                <a:cs typeface="Helvetica" panose="020B0604020202020204" pitchFamily="34" charset="0"/>
              </a:rPr>
              <a:t>It is a kind of life insurance that can only be used for Funeral, Cremation, and Burial expenses . . .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srgbClr val="4472C4">
                  <a:lumMod val="75000"/>
                </a:srgbClr>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72C4">
                    <a:lumMod val="75000"/>
                  </a:srgbClr>
                </a:solidFill>
                <a:effectLst/>
                <a:uLnTx/>
                <a:uFillTx/>
                <a:latin typeface="Helvetica" panose="020B0604020202020204" pitchFamily="34" charset="0"/>
                <a:ea typeface="+mn-ea"/>
                <a:cs typeface="Helvetica"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4472C4">
                    <a:lumMod val="75000"/>
                  </a:srgbClr>
                </a:solidFill>
                <a:effectLst/>
                <a:uLnTx/>
                <a:uFillTx/>
                <a:latin typeface="Helvetica" panose="020B0604020202020204" pitchFamily="34" charset="0"/>
                <a:ea typeface="+mn-ea"/>
                <a:cs typeface="Helvetica" panose="020B0604020202020204" pitchFamily="34" charset="0"/>
              </a:rPr>
              <a:t>                  </a:t>
            </a:r>
            <a:endParaRPr kumimoji="0" lang="en-US" sz="2400" b="1" i="0" u="none" strike="noStrike" kern="1200" cap="none" spc="0" normalizeH="0" baseline="0" noProof="0" dirty="0">
              <a:ln>
                <a:noFill/>
              </a:ln>
              <a:solidFill>
                <a:srgbClr val="4472C4">
                  <a:lumMod val="75000"/>
                </a:srgbClr>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72C4">
                    <a:lumMod val="75000"/>
                  </a:srgbClr>
                </a:solidFill>
                <a:effectLst/>
                <a:uLnTx/>
                <a:uFillTx/>
                <a:latin typeface="Helvetica" panose="020B0604020202020204" pitchFamily="34" charset="0"/>
                <a:ea typeface="+mn-ea"/>
                <a:cs typeface="Helvetica"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4472C4">
                  <a:lumMod val="75000"/>
                </a:srgbClr>
              </a:solidFill>
              <a:effectLst/>
              <a:uLnTx/>
              <a:uFillTx/>
              <a:latin typeface="Helvetica" panose="020B0604020202020204" pitchFamily="34" charset="0"/>
              <a:ea typeface="+mn-ea"/>
              <a:cs typeface="Helvetica"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srgbClr val="4472C4">
                  <a:lumMod val="75000"/>
                </a:srgbClr>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4472C4">
                  <a:lumMod val="75000"/>
                </a:srgbClr>
              </a:solidFill>
              <a:effectLst/>
              <a:uLnTx/>
              <a:uFillTx/>
              <a:latin typeface="Helvetica" panose="020B0604020202020204" pitchFamily="34" charset="0"/>
              <a:ea typeface="+mn-ea"/>
              <a:cs typeface="Helvetica" panose="020B0604020202020204" pitchFamily="34" charset="0"/>
            </a:endParaRPr>
          </a:p>
        </p:txBody>
      </p:sp>
      <p:pic>
        <p:nvPicPr>
          <p:cNvPr id="20" name="Picture 19" descr="A person wearing glasses and smiling at the camera&#10;&#10;Description automatically generated">
            <a:extLst>
              <a:ext uri="{FF2B5EF4-FFF2-40B4-BE49-F238E27FC236}">
                <a16:creationId xmlns:a16="http://schemas.microsoft.com/office/drawing/2014/main" id="{F72DB9CE-9F61-4A4A-9A0F-7A6960D3C868}"/>
              </a:ext>
            </a:extLst>
          </p:cNvPr>
          <p:cNvPicPr>
            <a:picLocks noChangeAspect="1"/>
          </p:cNvPicPr>
          <p:nvPr/>
        </p:nvPicPr>
        <p:blipFill>
          <a:blip r:embed="rId3">
            <a:alphaModFix/>
            <a:extLst>
              <a:ext uri="{BEBA8EAE-BF5A-486C-A8C5-ECC9F3942E4B}">
                <a14:imgProps xmlns:a14="http://schemas.microsoft.com/office/drawing/2010/main">
                  <a14:imgLayer r:embed="rId4">
                    <a14:imgEffect>
                      <a14:sharpenSoften amount="-7000"/>
                    </a14:imgEffect>
                    <a14:imgEffect>
                      <a14:colorTemperature colorTemp="7159"/>
                    </a14:imgEffect>
                    <a14:imgEffect>
                      <a14:saturation sat="81000"/>
                    </a14:imgEffect>
                  </a14:imgLayer>
                </a14:imgProps>
              </a:ext>
              <a:ext uri="{28A0092B-C50C-407E-A947-70E740481C1C}">
                <a14:useLocalDpi xmlns:a14="http://schemas.microsoft.com/office/drawing/2010/main" val="0"/>
              </a:ext>
            </a:extLst>
          </a:blip>
          <a:stretch>
            <a:fillRect/>
          </a:stretch>
        </p:blipFill>
        <p:spPr>
          <a:xfrm>
            <a:off x="10955383" y="5533116"/>
            <a:ext cx="929421" cy="1113851"/>
          </a:xfrm>
          <a:prstGeom prst="rect">
            <a:avLst/>
          </a:prstGeom>
          <a:blipFill dpi="0" rotWithShape="1">
            <a:blip r:embed="rId5"/>
            <a:srcRect/>
            <a:tile tx="0" ty="0" sx="100000" sy="100000" flip="none" algn="tl"/>
          </a:blipFill>
        </p:spPr>
      </p:pic>
      <p:pic>
        <p:nvPicPr>
          <p:cNvPr id="6" name="Picture 5" descr="A picture containing drawing&#10;&#10;Description automatically generated">
            <a:extLst>
              <a:ext uri="{FF2B5EF4-FFF2-40B4-BE49-F238E27FC236}">
                <a16:creationId xmlns:a16="http://schemas.microsoft.com/office/drawing/2014/main" id="{F9FFF580-2760-44F1-9027-8C3A363CF0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9513" y="420228"/>
            <a:ext cx="669691" cy="1015663"/>
          </a:xfrm>
          <a:prstGeom prst="rect">
            <a:avLst/>
          </a:prstGeom>
          <a:effectLst>
            <a:glow rad="127000">
              <a:schemeClr val="accent1">
                <a:alpha val="71000"/>
              </a:schemeClr>
            </a:glow>
            <a:softEdge rad="0"/>
          </a:effectLst>
        </p:spPr>
      </p:pic>
      <p:pic>
        <p:nvPicPr>
          <p:cNvPr id="3" name="Picture 2">
            <a:extLst>
              <a:ext uri="{FF2B5EF4-FFF2-40B4-BE49-F238E27FC236}">
                <a16:creationId xmlns:a16="http://schemas.microsoft.com/office/drawing/2014/main" id="{71EE37FA-B013-4CD4-AD7E-6649D0F981CB}"/>
              </a:ext>
            </a:extLst>
          </p:cNvPr>
          <p:cNvPicPr>
            <a:picLocks noChangeAspect="1"/>
          </p:cNvPicPr>
          <p:nvPr/>
        </p:nvPicPr>
        <p:blipFill>
          <a:blip r:embed="rId7"/>
          <a:stretch>
            <a:fillRect/>
          </a:stretch>
        </p:blipFill>
        <p:spPr>
          <a:xfrm>
            <a:off x="4959009" y="2490492"/>
            <a:ext cx="698529" cy="1194260"/>
          </a:xfrm>
          <a:prstGeom prst="rect">
            <a:avLst/>
          </a:prstGeom>
        </p:spPr>
      </p:pic>
      <p:pic>
        <p:nvPicPr>
          <p:cNvPr id="11" name="Picture 10">
            <a:extLst>
              <a:ext uri="{FF2B5EF4-FFF2-40B4-BE49-F238E27FC236}">
                <a16:creationId xmlns:a16="http://schemas.microsoft.com/office/drawing/2014/main" id="{DEE641EF-61C4-4294-BDF0-D4F70F8D2C90}"/>
              </a:ext>
            </a:extLst>
          </p:cNvPr>
          <p:cNvPicPr>
            <a:picLocks noChangeAspect="1"/>
          </p:cNvPicPr>
          <p:nvPr/>
        </p:nvPicPr>
        <p:blipFill>
          <a:blip r:embed="rId8"/>
          <a:stretch>
            <a:fillRect/>
          </a:stretch>
        </p:blipFill>
        <p:spPr>
          <a:xfrm>
            <a:off x="3291044" y="4941489"/>
            <a:ext cx="1352271" cy="1119380"/>
          </a:xfrm>
          <a:prstGeom prst="rect">
            <a:avLst/>
          </a:prstGeom>
        </p:spPr>
      </p:pic>
      <p:sp>
        <p:nvSpPr>
          <p:cNvPr id="16" name="Arrow: Right 15">
            <a:extLst>
              <a:ext uri="{FF2B5EF4-FFF2-40B4-BE49-F238E27FC236}">
                <a16:creationId xmlns:a16="http://schemas.microsoft.com/office/drawing/2014/main" id="{E8D3ABD1-D9F1-4FBD-A4C2-4CEB34335E21}"/>
              </a:ext>
            </a:extLst>
          </p:cNvPr>
          <p:cNvSpPr/>
          <p:nvPr/>
        </p:nvSpPr>
        <p:spPr>
          <a:xfrm>
            <a:off x="5185058" y="5389055"/>
            <a:ext cx="545081" cy="271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9AABF1E8-67DE-46A2-BC9B-F67A9CA07423}"/>
              </a:ext>
            </a:extLst>
          </p:cNvPr>
          <p:cNvPicPr>
            <a:picLocks noChangeAspect="1"/>
          </p:cNvPicPr>
          <p:nvPr/>
        </p:nvPicPr>
        <p:blipFill>
          <a:blip r:embed="rId9"/>
          <a:stretch>
            <a:fillRect/>
          </a:stretch>
        </p:blipFill>
        <p:spPr>
          <a:xfrm>
            <a:off x="6206360" y="4889232"/>
            <a:ext cx="2024619" cy="1287768"/>
          </a:xfrm>
          <a:prstGeom prst="rect">
            <a:avLst/>
          </a:prstGeom>
        </p:spPr>
      </p:pic>
      <p:sp>
        <p:nvSpPr>
          <p:cNvPr id="21" name="TextBox 20">
            <a:extLst>
              <a:ext uri="{FF2B5EF4-FFF2-40B4-BE49-F238E27FC236}">
                <a16:creationId xmlns:a16="http://schemas.microsoft.com/office/drawing/2014/main" id="{10BB3C92-D162-4B41-A468-8F9B03C4A83B}"/>
              </a:ext>
            </a:extLst>
          </p:cNvPr>
          <p:cNvSpPr txBox="1"/>
          <p:nvPr/>
        </p:nvSpPr>
        <p:spPr>
          <a:xfrm>
            <a:off x="2103930" y="3743029"/>
            <a:ext cx="7252418" cy="132343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srgbClr val="4472C4">
                  <a:lumMod val="75000"/>
                </a:srgbClr>
              </a:solidFill>
              <a:effectLst/>
              <a:uLnTx/>
              <a:uFillTx/>
              <a:latin typeface="Helvetica" panose="020B0604020202020204" pitchFamily="34" charset="0"/>
              <a:ea typeface="+mn-ea"/>
              <a:cs typeface="Helvetica"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4472C4">
                    <a:lumMod val="75000"/>
                  </a:srgbClr>
                </a:solidFill>
                <a:effectLst/>
                <a:uLnTx/>
                <a:uFillTx/>
                <a:latin typeface="Helvetica" panose="020B0604020202020204" pitchFamily="34" charset="0"/>
                <a:ea typeface="+mn-ea"/>
                <a:cs typeface="Helvetica" panose="020B0604020202020204" pitchFamily="34" charset="0"/>
              </a:rPr>
              <a:t>At time of need, the funds are sent to the funeral or cremation provider.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4472C4">
                  <a:lumMod val="75000"/>
                </a:srgbClr>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28221707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3000">
              <a:srgbClr val="B9CBE9"/>
            </a:gs>
            <a:gs pos="67000">
              <a:schemeClr val="accent1">
                <a:lumMod val="45000"/>
                <a:lumOff val="55000"/>
              </a:schemeClr>
            </a:gs>
            <a:gs pos="44000">
              <a:schemeClr val="accent1">
                <a:lumMod val="45000"/>
                <a:lumOff val="55000"/>
              </a:schemeClr>
            </a:gs>
            <a:gs pos="100000">
              <a:schemeClr val="accent1">
                <a:lumMod val="30000"/>
                <a:lumOff val="70000"/>
              </a:schemeClr>
            </a:gs>
          </a:gsLst>
          <a:lin ang="0" scaled="1"/>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D45693-14B4-44DD-96AE-4CAD20788E76}"/>
              </a:ext>
            </a:extLst>
          </p:cNvPr>
          <p:cNvPicPr>
            <a:picLocks noChangeAspect="1"/>
          </p:cNvPicPr>
          <p:nvPr/>
        </p:nvPicPr>
        <p:blipFill>
          <a:blip r:embed="rId3">
            <a:alphaModFix amt="91000"/>
          </a:blip>
          <a:stretch>
            <a:fillRect/>
          </a:stretch>
        </p:blipFill>
        <p:spPr>
          <a:xfrm>
            <a:off x="6199300" y="3859694"/>
            <a:ext cx="3767687" cy="2119323"/>
          </a:xfrm>
          <a:prstGeom prst="rect">
            <a:avLst/>
          </a:prstGeom>
          <a:gradFill flip="none" rotWithShape="1">
            <a:gsLst>
              <a:gs pos="0">
                <a:schemeClr val="accent1">
                  <a:lumMod val="5000"/>
                  <a:lumOff val="95000"/>
                </a:schemeClr>
              </a:gs>
              <a:gs pos="91500">
                <a:srgbClr val="B9CBE9"/>
              </a:gs>
              <a:gs pos="83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effectLst>
            <a:softEdge rad="0"/>
          </a:effectLst>
        </p:spPr>
      </p:pic>
      <p:sp>
        <p:nvSpPr>
          <p:cNvPr id="16" name="TextBox 15">
            <a:extLst>
              <a:ext uri="{FF2B5EF4-FFF2-40B4-BE49-F238E27FC236}">
                <a16:creationId xmlns:a16="http://schemas.microsoft.com/office/drawing/2014/main" id="{3EF266DB-2A5B-4843-BF46-F86DAC40A2CB}"/>
              </a:ext>
            </a:extLst>
          </p:cNvPr>
          <p:cNvSpPr txBox="1"/>
          <p:nvPr/>
        </p:nvSpPr>
        <p:spPr>
          <a:xfrm>
            <a:off x="2086792" y="590553"/>
            <a:ext cx="9309535" cy="1015663"/>
          </a:xfrm>
          <a:prstGeom prst="rect">
            <a:avLst/>
          </a:prstGeom>
          <a:noFill/>
        </p:spPr>
        <p:txBody>
          <a:bodyPr wrap="square" rtlCol="0">
            <a:spAutoFit/>
          </a:bodyPr>
          <a:lstStyle/>
          <a:p>
            <a:r>
              <a:rPr lang="en-US" sz="2800" b="1" u="sng" dirty="0">
                <a:solidFill>
                  <a:schemeClr val="tx1">
                    <a:lumMod val="85000"/>
                    <a:lumOff val="15000"/>
                  </a:schemeClr>
                </a:solidFill>
                <a:latin typeface="Helvetica" panose="020B0604020202020204" pitchFamily="34" charset="0"/>
                <a:cs typeface="Helvetica" panose="020B0604020202020204" pitchFamily="34" charset="0"/>
              </a:rPr>
              <a:t>Special Considerations Funeral Insurance Program</a:t>
            </a:r>
          </a:p>
          <a:p>
            <a:r>
              <a:rPr lang="en-US" sz="3200" b="1" dirty="0">
                <a:solidFill>
                  <a:schemeClr val="accent1">
                    <a:lumMod val="75000"/>
                  </a:schemeClr>
                </a:solidFill>
                <a:latin typeface="Helvetica" panose="020B0604020202020204" pitchFamily="34" charset="0"/>
                <a:cs typeface="Helvetica" panose="020B0604020202020204" pitchFamily="34" charset="0"/>
              </a:rPr>
              <a:t> </a:t>
            </a:r>
            <a:endParaRPr lang="en-US" sz="6000" dirty="0">
              <a:solidFill>
                <a:schemeClr val="accent1">
                  <a:lumMod val="75000"/>
                </a:schemeClr>
              </a:solidFill>
              <a:latin typeface="Helvetica" panose="020B0604020202020204" pitchFamily="34" charset="0"/>
              <a:cs typeface="Helvetica" panose="020B0604020202020204" pitchFamily="34" charset="0"/>
            </a:endParaRPr>
          </a:p>
        </p:txBody>
      </p:sp>
      <p:sp>
        <p:nvSpPr>
          <p:cNvPr id="17" name="TextBox 16">
            <a:extLst>
              <a:ext uri="{FF2B5EF4-FFF2-40B4-BE49-F238E27FC236}">
                <a16:creationId xmlns:a16="http://schemas.microsoft.com/office/drawing/2014/main" id="{3A09DF3A-2CBB-4243-A564-074AC03548E3}"/>
              </a:ext>
            </a:extLst>
          </p:cNvPr>
          <p:cNvSpPr txBox="1"/>
          <p:nvPr/>
        </p:nvSpPr>
        <p:spPr>
          <a:xfrm>
            <a:off x="2106005" y="1200883"/>
            <a:ext cx="8466201" cy="707886"/>
          </a:xfrm>
          <a:prstGeom prst="rect">
            <a:avLst/>
          </a:prstGeom>
          <a:noFill/>
          <a:effectLst>
            <a:softEdge rad="0"/>
          </a:effectLst>
        </p:spPr>
        <p:txBody>
          <a:bodyPr wrap="square" rtlCol="0">
            <a:spAutoFit/>
          </a:bodyPr>
          <a:lstStyle/>
          <a:p>
            <a:pPr algn="ctr"/>
            <a:r>
              <a:rPr lang="en-US" sz="2000" dirty="0">
                <a:solidFill>
                  <a:schemeClr val="accent1">
                    <a:lumMod val="75000"/>
                  </a:schemeClr>
                </a:solidFill>
                <a:latin typeface="Helvetica" panose="020B0604020202020204" pitchFamily="34" charset="0"/>
                <a:cs typeface="Helvetica" panose="020B0604020202020204" pitchFamily="34" charset="0"/>
              </a:rPr>
              <a:t>Our Funeral Insurance plan </a:t>
            </a:r>
          </a:p>
          <a:p>
            <a:pPr algn="ctr"/>
            <a:r>
              <a:rPr lang="en-US" sz="2000" dirty="0">
                <a:solidFill>
                  <a:schemeClr val="accent1">
                    <a:lumMod val="75000"/>
                  </a:schemeClr>
                </a:solidFill>
                <a:latin typeface="Helvetica" panose="020B0604020202020204" pitchFamily="34" charset="0"/>
                <a:cs typeface="Helvetica" panose="020B0604020202020204" pitchFamily="34" charset="0"/>
              </a:rPr>
              <a:t>provides the </a:t>
            </a:r>
            <a:r>
              <a:rPr lang="en-US" sz="2000" b="1" dirty="0">
                <a:solidFill>
                  <a:schemeClr val="accent1">
                    <a:lumMod val="75000"/>
                  </a:schemeClr>
                </a:solidFill>
                <a:latin typeface="Helvetica" panose="020B0604020202020204" pitchFamily="34" charset="0"/>
                <a:cs typeface="Helvetica" panose="020B0604020202020204" pitchFamily="34" charset="0"/>
              </a:rPr>
              <a:t>funds</a:t>
            </a:r>
            <a:r>
              <a:rPr lang="en-US" sz="2000" dirty="0">
                <a:solidFill>
                  <a:schemeClr val="accent1">
                    <a:lumMod val="75000"/>
                  </a:schemeClr>
                </a:solidFill>
                <a:latin typeface="Helvetica" panose="020B0604020202020204" pitchFamily="34" charset="0"/>
                <a:cs typeface="Helvetica" panose="020B0604020202020204" pitchFamily="34" charset="0"/>
              </a:rPr>
              <a:t> for funeral expenses</a:t>
            </a:r>
          </a:p>
        </p:txBody>
      </p:sp>
      <p:sp>
        <p:nvSpPr>
          <p:cNvPr id="7" name="TextBox 6">
            <a:extLst>
              <a:ext uri="{FF2B5EF4-FFF2-40B4-BE49-F238E27FC236}">
                <a16:creationId xmlns:a16="http://schemas.microsoft.com/office/drawing/2014/main" id="{A38C1B81-342D-4CB9-9497-3A76A30D0CFE}"/>
              </a:ext>
            </a:extLst>
          </p:cNvPr>
          <p:cNvSpPr txBox="1"/>
          <p:nvPr/>
        </p:nvSpPr>
        <p:spPr>
          <a:xfrm>
            <a:off x="1244843" y="2037960"/>
            <a:ext cx="3620661" cy="584775"/>
          </a:xfrm>
          <a:prstGeom prst="rect">
            <a:avLst/>
          </a:prstGeom>
          <a:noFill/>
        </p:spPr>
        <p:txBody>
          <a:bodyPr wrap="square" rtlCol="0">
            <a:spAutoFit/>
          </a:bodyPr>
          <a:lstStyle/>
          <a:p>
            <a:r>
              <a:rPr lang="en-US" sz="3200" b="1" dirty="0">
                <a:solidFill>
                  <a:schemeClr val="tx1">
                    <a:lumMod val="65000"/>
                    <a:lumOff val="35000"/>
                  </a:schemeClr>
                </a:solidFill>
                <a:latin typeface="Helvetica" panose="020B0604020202020204" pitchFamily="34" charset="0"/>
                <a:cs typeface="Helvetica" panose="020B0604020202020204" pitchFamily="34" charset="0"/>
              </a:rPr>
              <a:t>Features:</a:t>
            </a:r>
            <a:endParaRPr lang="en-US" sz="3200" dirty="0">
              <a:solidFill>
                <a:schemeClr val="tx1">
                  <a:lumMod val="65000"/>
                  <a:lumOff val="35000"/>
                </a:schemeClr>
              </a:solidFill>
              <a:latin typeface="Helvetica" panose="020B0604020202020204" pitchFamily="34" charset="0"/>
              <a:cs typeface="Helvetica" panose="020B0604020202020204" pitchFamily="34" charset="0"/>
            </a:endParaRPr>
          </a:p>
        </p:txBody>
      </p:sp>
      <p:sp>
        <p:nvSpPr>
          <p:cNvPr id="8" name="TextBox 7">
            <a:extLst>
              <a:ext uri="{FF2B5EF4-FFF2-40B4-BE49-F238E27FC236}">
                <a16:creationId xmlns:a16="http://schemas.microsoft.com/office/drawing/2014/main" id="{43497FF5-578D-45F9-9B68-5AAA338703D4}"/>
              </a:ext>
            </a:extLst>
          </p:cNvPr>
          <p:cNvSpPr txBox="1"/>
          <p:nvPr/>
        </p:nvSpPr>
        <p:spPr>
          <a:xfrm>
            <a:off x="810176" y="2793244"/>
            <a:ext cx="5047561" cy="369332"/>
          </a:xfrm>
          <a:prstGeom prst="rect">
            <a:avLst/>
          </a:prstGeom>
          <a:noFill/>
          <a:effectLst>
            <a:softEdge rad="0"/>
          </a:effectLst>
        </p:spPr>
        <p:txBody>
          <a:bodyPr wrap="square" rtlCol="0">
            <a:spAutoFit/>
          </a:bodyPr>
          <a:lstStyle/>
          <a:p>
            <a:pPr marL="457200" indent="-457200">
              <a:buFont typeface="Wingdings" panose="05000000000000000000" pitchFamily="2" charset="2"/>
              <a:buChar char="ü"/>
            </a:pPr>
            <a:r>
              <a:rPr lang="en-US" b="1" dirty="0">
                <a:solidFill>
                  <a:schemeClr val="accent1">
                    <a:lumMod val="75000"/>
                  </a:schemeClr>
                </a:solidFill>
                <a:latin typeface="Helvetica" panose="020B0604020202020204" pitchFamily="34" charset="0"/>
                <a:cs typeface="Helvetica" panose="020B0604020202020204" pitchFamily="34" charset="0"/>
              </a:rPr>
              <a:t>Everyone is accepted</a:t>
            </a:r>
          </a:p>
        </p:txBody>
      </p:sp>
      <p:sp>
        <p:nvSpPr>
          <p:cNvPr id="9" name="TextBox 8">
            <a:extLst>
              <a:ext uri="{FF2B5EF4-FFF2-40B4-BE49-F238E27FC236}">
                <a16:creationId xmlns:a16="http://schemas.microsoft.com/office/drawing/2014/main" id="{549F83D8-2088-4C33-899F-F76B82CEC44A}"/>
              </a:ext>
            </a:extLst>
          </p:cNvPr>
          <p:cNvSpPr txBox="1"/>
          <p:nvPr/>
        </p:nvSpPr>
        <p:spPr>
          <a:xfrm>
            <a:off x="810176" y="3225934"/>
            <a:ext cx="8980136" cy="369332"/>
          </a:xfrm>
          <a:prstGeom prst="rect">
            <a:avLst/>
          </a:prstGeom>
          <a:noFill/>
          <a:effectLst>
            <a:softEdge rad="0"/>
          </a:effectLst>
        </p:spPr>
        <p:txBody>
          <a:bodyPr wrap="square" rtlCol="0">
            <a:spAutoFit/>
          </a:bodyPr>
          <a:lstStyle/>
          <a:p>
            <a:pPr marL="457200" indent="-457200">
              <a:buFont typeface="Wingdings" panose="05000000000000000000" pitchFamily="2" charset="2"/>
              <a:buChar char="ü"/>
            </a:pPr>
            <a:r>
              <a:rPr lang="en-US" b="1" dirty="0">
                <a:solidFill>
                  <a:schemeClr val="accent1">
                    <a:lumMod val="75000"/>
                  </a:schemeClr>
                </a:solidFill>
                <a:latin typeface="Helvetica" panose="020B0604020202020204" pitchFamily="34" charset="0"/>
                <a:cs typeface="Helvetica" panose="020B0604020202020204" pitchFamily="34" charset="0"/>
              </a:rPr>
              <a:t>Designed to protect and preserve government benefits</a:t>
            </a:r>
          </a:p>
        </p:txBody>
      </p:sp>
      <p:sp>
        <p:nvSpPr>
          <p:cNvPr id="11" name="TextBox 10">
            <a:extLst>
              <a:ext uri="{FF2B5EF4-FFF2-40B4-BE49-F238E27FC236}">
                <a16:creationId xmlns:a16="http://schemas.microsoft.com/office/drawing/2014/main" id="{F10ACFDD-52F5-449E-BE84-7D9958372F96}"/>
              </a:ext>
            </a:extLst>
          </p:cNvPr>
          <p:cNvSpPr txBox="1"/>
          <p:nvPr/>
        </p:nvSpPr>
        <p:spPr>
          <a:xfrm>
            <a:off x="793507" y="4095818"/>
            <a:ext cx="8980136" cy="369332"/>
          </a:xfrm>
          <a:prstGeom prst="rect">
            <a:avLst/>
          </a:prstGeom>
          <a:noFill/>
          <a:effectLst>
            <a:softEdge rad="0"/>
          </a:effectLst>
        </p:spPr>
        <p:txBody>
          <a:bodyPr wrap="square" rtlCol="0">
            <a:spAutoFit/>
          </a:bodyPr>
          <a:lstStyle/>
          <a:p>
            <a:pPr marL="457200" indent="-457200">
              <a:buFont typeface="Wingdings" panose="05000000000000000000" pitchFamily="2" charset="2"/>
              <a:buChar char="ü"/>
            </a:pPr>
            <a:r>
              <a:rPr lang="en-US" b="1" dirty="0">
                <a:solidFill>
                  <a:schemeClr val="accent1">
                    <a:lumMod val="75000"/>
                  </a:schemeClr>
                </a:solidFill>
                <a:latin typeface="Helvetica" panose="020B0604020202020204" pitchFamily="34" charset="0"/>
                <a:cs typeface="Helvetica" panose="020B0604020202020204" pitchFamily="34" charset="0"/>
              </a:rPr>
              <a:t>Immediate Irrevocable Assignment</a:t>
            </a:r>
          </a:p>
        </p:txBody>
      </p:sp>
      <p:sp>
        <p:nvSpPr>
          <p:cNvPr id="12" name="TextBox 11">
            <a:extLst>
              <a:ext uri="{FF2B5EF4-FFF2-40B4-BE49-F238E27FC236}">
                <a16:creationId xmlns:a16="http://schemas.microsoft.com/office/drawing/2014/main" id="{92901E9D-A6B9-422A-A407-AE39E1EF939E}"/>
              </a:ext>
            </a:extLst>
          </p:cNvPr>
          <p:cNvSpPr txBox="1"/>
          <p:nvPr/>
        </p:nvSpPr>
        <p:spPr>
          <a:xfrm>
            <a:off x="810176" y="3680256"/>
            <a:ext cx="8980136" cy="369332"/>
          </a:xfrm>
          <a:prstGeom prst="rect">
            <a:avLst/>
          </a:prstGeom>
          <a:noFill/>
          <a:effectLst>
            <a:softEdge rad="0"/>
          </a:effectLst>
        </p:spPr>
        <p:txBody>
          <a:bodyPr wrap="square" rtlCol="0">
            <a:spAutoFit/>
          </a:bodyPr>
          <a:lstStyle/>
          <a:p>
            <a:pPr marL="285750" indent="-285750">
              <a:buFont typeface="Wingdings" panose="05000000000000000000" pitchFamily="2" charset="2"/>
              <a:buChar char="ü"/>
            </a:pPr>
            <a:r>
              <a:rPr lang="en-US" b="1" dirty="0">
                <a:solidFill>
                  <a:schemeClr val="accent5">
                    <a:lumMod val="50000"/>
                  </a:schemeClr>
                </a:solidFill>
                <a:latin typeface="Helvetica" panose="020B0604020202020204" pitchFamily="34" charset="0"/>
                <a:cs typeface="Helvetica" panose="020B0604020202020204" pitchFamily="34" charset="0"/>
              </a:rPr>
              <a:t>  </a:t>
            </a:r>
            <a:r>
              <a:rPr lang="en-US" b="1" dirty="0">
                <a:solidFill>
                  <a:schemeClr val="accent1">
                    <a:lumMod val="75000"/>
                  </a:schemeClr>
                </a:solidFill>
                <a:latin typeface="Helvetica" panose="020B0604020202020204" pitchFamily="34" charset="0"/>
                <a:cs typeface="Helvetica" panose="020B0604020202020204" pitchFamily="34" charset="0"/>
              </a:rPr>
              <a:t>SSI and Medicaid compliant</a:t>
            </a:r>
          </a:p>
        </p:txBody>
      </p:sp>
      <p:sp>
        <p:nvSpPr>
          <p:cNvPr id="13" name="TextBox 12">
            <a:extLst>
              <a:ext uri="{FF2B5EF4-FFF2-40B4-BE49-F238E27FC236}">
                <a16:creationId xmlns:a16="http://schemas.microsoft.com/office/drawing/2014/main" id="{9C78455F-4B58-4576-AAC7-56378EE9C986}"/>
              </a:ext>
            </a:extLst>
          </p:cNvPr>
          <p:cNvSpPr txBox="1"/>
          <p:nvPr/>
        </p:nvSpPr>
        <p:spPr>
          <a:xfrm>
            <a:off x="810176" y="4532793"/>
            <a:ext cx="6451627" cy="369332"/>
          </a:xfrm>
          <a:prstGeom prst="rect">
            <a:avLst/>
          </a:prstGeom>
          <a:noFill/>
          <a:effectLst>
            <a:softEdge rad="0"/>
          </a:effectLst>
        </p:spPr>
        <p:txBody>
          <a:bodyPr wrap="square" rtlCol="0">
            <a:spAutoFit/>
          </a:bodyPr>
          <a:lstStyle/>
          <a:p>
            <a:pPr marL="285750" indent="-285750">
              <a:buFont typeface="Wingdings" panose="05000000000000000000" pitchFamily="2" charset="2"/>
              <a:buChar char="ü"/>
            </a:pPr>
            <a:r>
              <a:rPr lang="en-US" b="1" dirty="0">
                <a:solidFill>
                  <a:schemeClr val="accent1">
                    <a:lumMod val="75000"/>
                  </a:schemeClr>
                </a:solidFill>
                <a:latin typeface="Helvetica" panose="020B0604020202020204" pitchFamily="34" charset="0"/>
                <a:cs typeface="Helvetica" panose="020B0604020202020204" pitchFamily="34" charset="0"/>
              </a:rPr>
              <a:t>  No additional fees</a:t>
            </a:r>
          </a:p>
        </p:txBody>
      </p:sp>
      <p:sp>
        <p:nvSpPr>
          <p:cNvPr id="15" name="TextBox 14">
            <a:extLst>
              <a:ext uri="{FF2B5EF4-FFF2-40B4-BE49-F238E27FC236}">
                <a16:creationId xmlns:a16="http://schemas.microsoft.com/office/drawing/2014/main" id="{382057DA-9DF3-43ED-B2F9-AE0ACD8282C8}"/>
              </a:ext>
            </a:extLst>
          </p:cNvPr>
          <p:cNvSpPr txBox="1"/>
          <p:nvPr/>
        </p:nvSpPr>
        <p:spPr>
          <a:xfrm>
            <a:off x="793507" y="5443041"/>
            <a:ext cx="8980136" cy="646331"/>
          </a:xfrm>
          <a:prstGeom prst="rect">
            <a:avLst/>
          </a:prstGeom>
          <a:noFill/>
          <a:effectLst>
            <a:softEdge rad="0"/>
          </a:effectLst>
        </p:spPr>
        <p:txBody>
          <a:bodyPr wrap="square" rtlCol="0">
            <a:spAutoFit/>
          </a:bodyPr>
          <a:lstStyle/>
          <a:p>
            <a:pPr marL="457200" indent="-457200">
              <a:buFont typeface="Wingdings" panose="05000000000000000000" pitchFamily="2" charset="2"/>
              <a:buChar char="ü"/>
            </a:pPr>
            <a:r>
              <a:rPr lang="en-US" b="1" dirty="0">
                <a:solidFill>
                  <a:schemeClr val="accent5">
                    <a:lumMod val="50000"/>
                  </a:schemeClr>
                </a:solidFill>
                <a:latin typeface="Helvetica" panose="020B0604020202020204" pitchFamily="34" charset="0"/>
                <a:cs typeface="Helvetica" panose="020B0604020202020204" pitchFamily="34" charset="0"/>
              </a:rPr>
              <a:t>Can be used at ANY funeral home</a:t>
            </a:r>
          </a:p>
          <a:p>
            <a:r>
              <a:rPr lang="en-US" b="1" dirty="0">
                <a:solidFill>
                  <a:schemeClr val="accent5">
                    <a:lumMod val="50000"/>
                  </a:schemeClr>
                </a:solidFill>
                <a:latin typeface="Helvetica" panose="020B0604020202020204" pitchFamily="34" charset="0"/>
                <a:cs typeface="Helvetica" panose="020B0604020202020204" pitchFamily="34" charset="0"/>
              </a:rPr>
              <a:t>        or cremation provider</a:t>
            </a:r>
          </a:p>
        </p:txBody>
      </p:sp>
      <p:sp>
        <p:nvSpPr>
          <p:cNvPr id="18" name="TextBox 17">
            <a:extLst>
              <a:ext uri="{FF2B5EF4-FFF2-40B4-BE49-F238E27FC236}">
                <a16:creationId xmlns:a16="http://schemas.microsoft.com/office/drawing/2014/main" id="{C6427827-6748-425B-85A2-07AEF22F7590}"/>
              </a:ext>
            </a:extLst>
          </p:cNvPr>
          <p:cNvSpPr txBox="1"/>
          <p:nvPr/>
        </p:nvSpPr>
        <p:spPr>
          <a:xfrm>
            <a:off x="793507" y="4987115"/>
            <a:ext cx="8980136" cy="369332"/>
          </a:xfrm>
          <a:prstGeom prst="rect">
            <a:avLst/>
          </a:prstGeom>
          <a:noFill/>
          <a:effectLst>
            <a:softEdge rad="0"/>
          </a:effectLst>
        </p:spPr>
        <p:txBody>
          <a:bodyPr wrap="square" rtlCol="0">
            <a:spAutoFit/>
          </a:bodyPr>
          <a:lstStyle/>
          <a:p>
            <a:pPr marL="457200" indent="-457200">
              <a:buFont typeface="Wingdings" panose="05000000000000000000" pitchFamily="2" charset="2"/>
              <a:buChar char="ü"/>
            </a:pPr>
            <a:r>
              <a:rPr lang="en-US" b="1" dirty="0">
                <a:solidFill>
                  <a:schemeClr val="accent5">
                    <a:lumMod val="50000"/>
                  </a:schemeClr>
                </a:solidFill>
                <a:latin typeface="Helvetica" panose="020B0604020202020204" pitchFamily="34" charset="0"/>
                <a:cs typeface="Helvetica" panose="020B0604020202020204" pitchFamily="34" charset="0"/>
              </a:rPr>
              <a:t>Enrollment is easy</a:t>
            </a:r>
          </a:p>
        </p:txBody>
      </p:sp>
      <p:pic>
        <p:nvPicPr>
          <p:cNvPr id="19" name="Picture 18" descr="A picture containing drawing&#10;&#10;Description automatically generated">
            <a:extLst>
              <a:ext uri="{FF2B5EF4-FFF2-40B4-BE49-F238E27FC236}">
                <a16:creationId xmlns:a16="http://schemas.microsoft.com/office/drawing/2014/main" id="{AAEA6C5F-9218-4D73-B2A2-A0A8026BAB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673" y="509339"/>
            <a:ext cx="824121" cy="1249873"/>
          </a:xfrm>
          <a:prstGeom prst="rect">
            <a:avLst/>
          </a:prstGeom>
          <a:effectLst>
            <a:glow rad="127000">
              <a:schemeClr val="accent1">
                <a:alpha val="71000"/>
              </a:schemeClr>
            </a:glow>
            <a:softEdge rad="0"/>
          </a:effectLst>
        </p:spPr>
      </p:pic>
      <p:pic>
        <p:nvPicPr>
          <p:cNvPr id="14" name="Picture 13" descr="A person wearing glasses and smiling at the camera&#10;&#10;Description automatically generated">
            <a:extLst>
              <a:ext uri="{FF2B5EF4-FFF2-40B4-BE49-F238E27FC236}">
                <a16:creationId xmlns:a16="http://schemas.microsoft.com/office/drawing/2014/main" id="{B4406EAD-0C1C-4189-81CC-A8B830C2A308}"/>
              </a:ext>
            </a:extLst>
          </p:cNvPr>
          <p:cNvPicPr>
            <a:picLocks noChangeAspect="1"/>
          </p:cNvPicPr>
          <p:nvPr/>
        </p:nvPicPr>
        <p:blipFill>
          <a:blip r:embed="rId5">
            <a:alphaModFix/>
            <a:extLst>
              <a:ext uri="{BEBA8EAE-BF5A-486C-A8C5-ECC9F3942E4B}">
                <a14:imgProps xmlns:a14="http://schemas.microsoft.com/office/drawing/2010/main">
                  <a14:imgLayer r:embed="rId6">
                    <a14:imgEffect>
                      <a14:sharpenSoften amount="-7000"/>
                    </a14:imgEffect>
                    <a14:imgEffect>
                      <a14:colorTemperature colorTemp="7159"/>
                    </a14:imgEffect>
                    <a14:imgEffect>
                      <a14:saturation sat="81000"/>
                    </a14:imgEffect>
                  </a14:imgLayer>
                </a14:imgProps>
              </a:ext>
              <a:ext uri="{28A0092B-C50C-407E-A947-70E740481C1C}">
                <a14:useLocalDpi xmlns:a14="http://schemas.microsoft.com/office/drawing/2010/main" val="0"/>
              </a:ext>
            </a:extLst>
          </a:blip>
          <a:stretch>
            <a:fillRect/>
          </a:stretch>
        </p:blipFill>
        <p:spPr>
          <a:xfrm>
            <a:off x="10955383" y="5533116"/>
            <a:ext cx="929421" cy="1113851"/>
          </a:xfrm>
          <a:prstGeom prst="rect">
            <a:avLst/>
          </a:prstGeom>
          <a:blipFill dpi="0" rotWithShape="1">
            <a:blip r:embed="rId7"/>
            <a:srcRect/>
            <a:tile tx="0" ty="0" sx="100000" sy="100000" flip="none" algn="tl"/>
          </a:blipFill>
        </p:spPr>
      </p:pic>
    </p:spTree>
    <p:extLst>
      <p:ext uri="{BB962C8B-B14F-4D97-AF65-F5344CB8AC3E}">
        <p14:creationId xmlns:p14="http://schemas.microsoft.com/office/powerpoint/2010/main" val="23720663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3" grpId="0"/>
      <p:bldP spid="15"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D45693-14B4-44DD-96AE-4CAD20788E76}"/>
              </a:ext>
            </a:extLst>
          </p:cNvPr>
          <p:cNvPicPr>
            <a:picLocks noChangeAspect="1"/>
          </p:cNvPicPr>
          <p:nvPr/>
        </p:nvPicPr>
        <p:blipFill>
          <a:blip r:embed="rId3">
            <a:alphaModFix amt="41000"/>
          </a:blip>
          <a:stretch>
            <a:fillRect/>
          </a:stretch>
        </p:blipFill>
        <p:spPr>
          <a:xfrm>
            <a:off x="-72305" y="1"/>
            <a:ext cx="12192000" cy="6857999"/>
          </a:xfrm>
          <a:prstGeom prst="rect">
            <a:avLst/>
          </a:prstGeom>
        </p:spPr>
      </p:pic>
      <p:sp>
        <p:nvSpPr>
          <p:cNvPr id="16" name="TextBox 15">
            <a:extLst>
              <a:ext uri="{FF2B5EF4-FFF2-40B4-BE49-F238E27FC236}">
                <a16:creationId xmlns:a16="http://schemas.microsoft.com/office/drawing/2014/main" id="{3EF266DB-2A5B-4843-BF46-F86DAC40A2CB}"/>
              </a:ext>
            </a:extLst>
          </p:cNvPr>
          <p:cNvSpPr txBox="1"/>
          <p:nvPr/>
        </p:nvSpPr>
        <p:spPr>
          <a:xfrm>
            <a:off x="444616" y="610660"/>
            <a:ext cx="11675079" cy="1138773"/>
          </a:xfrm>
          <a:prstGeom prst="rect">
            <a:avLst/>
          </a:prstGeom>
          <a:noFill/>
        </p:spPr>
        <p:txBody>
          <a:bodyPr wrap="square" rtlCol="0">
            <a:spAutoFit/>
          </a:bodyPr>
          <a:lstStyle/>
          <a:p>
            <a:pPr algn="ctr"/>
            <a:r>
              <a:rPr lang="en-US" sz="3600" b="1" u="sng" dirty="0">
                <a:solidFill>
                  <a:schemeClr val="tx1">
                    <a:lumMod val="85000"/>
                    <a:lumOff val="15000"/>
                  </a:schemeClr>
                </a:solidFill>
                <a:latin typeface="Helvetica" panose="020B0604020202020204" pitchFamily="34" charset="0"/>
                <a:cs typeface="Helvetica" panose="020B0604020202020204" pitchFamily="34" charset="0"/>
              </a:rPr>
              <a:t>Special Considerations Funeral Insurance Program</a:t>
            </a:r>
          </a:p>
          <a:p>
            <a:r>
              <a:rPr lang="en-US" sz="3200" b="1" dirty="0">
                <a:solidFill>
                  <a:schemeClr val="accent1">
                    <a:lumMod val="75000"/>
                  </a:schemeClr>
                </a:solidFill>
                <a:latin typeface="Helvetica" panose="020B0604020202020204" pitchFamily="34" charset="0"/>
                <a:cs typeface="Helvetica" panose="020B0604020202020204" pitchFamily="34" charset="0"/>
              </a:rPr>
              <a:t> </a:t>
            </a:r>
            <a:endParaRPr lang="en-US" sz="6000" dirty="0">
              <a:solidFill>
                <a:schemeClr val="accent1">
                  <a:lumMod val="75000"/>
                </a:schemeClr>
              </a:solidFill>
              <a:latin typeface="Helvetica" panose="020B0604020202020204" pitchFamily="34" charset="0"/>
              <a:cs typeface="Helvetica" panose="020B0604020202020204" pitchFamily="34" charset="0"/>
            </a:endParaRPr>
          </a:p>
        </p:txBody>
      </p:sp>
      <p:sp>
        <p:nvSpPr>
          <p:cNvPr id="17" name="TextBox 16">
            <a:extLst>
              <a:ext uri="{FF2B5EF4-FFF2-40B4-BE49-F238E27FC236}">
                <a16:creationId xmlns:a16="http://schemas.microsoft.com/office/drawing/2014/main" id="{3A09DF3A-2CBB-4243-A564-074AC03548E3}"/>
              </a:ext>
            </a:extLst>
          </p:cNvPr>
          <p:cNvSpPr txBox="1"/>
          <p:nvPr/>
        </p:nvSpPr>
        <p:spPr>
          <a:xfrm>
            <a:off x="2799476" y="1627475"/>
            <a:ext cx="5492481" cy="523220"/>
          </a:xfrm>
          <a:prstGeom prst="rect">
            <a:avLst/>
          </a:prstGeom>
          <a:noFill/>
        </p:spPr>
        <p:txBody>
          <a:bodyPr wrap="square" rtlCol="0">
            <a:spAutoFit/>
          </a:bodyPr>
          <a:lstStyle/>
          <a:p>
            <a:pPr algn="ctr"/>
            <a:r>
              <a:rPr lang="en-US" sz="2800" b="1" dirty="0">
                <a:solidFill>
                  <a:schemeClr val="accent1">
                    <a:lumMod val="75000"/>
                  </a:schemeClr>
                </a:solidFill>
                <a:latin typeface="Helvetica" panose="020B0604020202020204" pitchFamily="34" charset="0"/>
                <a:cs typeface="Helvetica" panose="020B0604020202020204" pitchFamily="34" charset="0"/>
              </a:rPr>
              <a:t>Examples of Final Expenses </a:t>
            </a:r>
          </a:p>
        </p:txBody>
      </p:sp>
      <p:sp>
        <p:nvSpPr>
          <p:cNvPr id="8" name="TextBox 7">
            <a:extLst>
              <a:ext uri="{FF2B5EF4-FFF2-40B4-BE49-F238E27FC236}">
                <a16:creationId xmlns:a16="http://schemas.microsoft.com/office/drawing/2014/main" id="{4130390D-B3FB-475A-8AE6-444DD0A12C95}"/>
              </a:ext>
            </a:extLst>
          </p:cNvPr>
          <p:cNvSpPr txBox="1"/>
          <p:nvPr/>
        </p:nvSpPr>
        <p:spPr>
          <a:xfrm>
            <a:off x="1266066" y="2402390"/>
            <a:ext cx="3980985" cy="3416320"/>
          </a:xfrm>
          <a:prstGeom prst="rect">
            <a:avLst/>
          </a:prstGeom>
          <a:noFill/>
        </p:spPr>
        <p:txBody>
          <a:bodyPr wrap="square" rtlCol="0">
            <a:spAutoFit/>
          </a:bodyPr>
          <a:lstStyle/>
          <a:p>
            <a:r>
              <a:rPr lang="en-US" b="1" dirty="0">
                <a:solidFill>
                  <a:schemeClr val="accent1">
                    <a:lumMod val="75000"/>
                  </a:schemeClr>
                </a:solidFill>
                <a:latin typeface="Helvetica" panose="020B0604020202020204" pitchFamily="34" charset="0"/>
                <a:cs typeface="Helvetica" panose="020B0604020202020204" pitchFamily="34" charset="0"/>
              </a:rPr>
              <a:t>Services of the Funeral Director and Staff</a:t>
            </a:r>
          </a:p>
          <a:p>
            <a:r>
              <a:rPr lang="en-US" b="1" dirty="0">
                <a:solidFill>
                  <a:schemeClr val="accent1">
                    <a:lumMod val="75000"/>
                  </a:schemeClr>
                </a:solidFill>
                <a:latin typeface="Helvetica" panose="020B0604020202020204" pitchFamily="34" charset="0"/>
                <a:cs typeface="Helvetica" panose="020B0604020202020204" pitchFamily="34" charset="0"/>
              </a:rPr>
              <a:t>Funeral Home Facility</a:t>
            </a:r>
          </a:p>
          <a:p>
            <a:r>
              <a:rPr lang="en-US" b="1" dirty="0">
                <a:solidFill>
                  <a:schemeClr val="accent1">
                    <a:lumMod val="75000"/>
                  </a:schemeClr>
                </a:solidFill>
                <a:latin typeface="Helvetica" panose="020B0604020202020204" pitchFamily="34" charset="0"/>
                <a:cs typeface="Helvetica" panose="020B0604020202020204" pitchFamily="34" charset="0"/>
              </a:rPr>
              <a:t>Embalming</a:t>
            </a:r>
          </a:p>
          <a:p>
            <a:r>
              <a:rPr lang="en-US" b="1" dirty="0">
                <a:solidFill>
                  <a:schemeClr val="accent1">
                    <a:lumMod val="75000"/>
                  </a:schemeClr>
                </a:solidFill>
                <a:latin typeface="Helvetica" panose="020B0604020202020204" pitchFamily="34" charset="0"/>
                <a:cs typeface="Helvetica" panose="020B0604020202020204" pitchFamily="34" charset="0"/>
              </a:rPr>
              <a:t>Cremation</a:t>
            </a:r>
          </a:p>
          <a:p>
            <a:r>
              <a:rPr lang="en-US" b="1" dirty="0">
                <a:solidFill>
                  <a:schemeClr val="accent1">
                    <a:lumMod val="75000"/>
                  </a:schemeClr>
                </a:solidFill>
                <a:latin typeface="Helvetica" panose="020B0604020202020204" pitchFamily="34" charset="0"/>
                <a:cs typeface="Helvetica" panose="020B0604020202020204" pitchFamily="34" charset="0"/>
              </a:rPr>
              <a:t>Dressing/Cosmetology</a:t>
            </a:r>
          </a:p>
          <a:p>
            <a:r>
              <a:rPr lang="en-US" b="1" dirty="0">
                <a:solidFill>
                  <a:schemeClr val="accent1">
                    <a:lumMod val="75000"/>
                  </a:schemeClr>
                </a:solidFill>
                <a:latin typeface="Helvetica" panose="020B0604020202020204" pitchFamily="34" charset="0"/>
                <a:cs typeface="Helvetica" panose="020B0604020202020204" pitchFamily="34" charset="0"/>
              </a:rPr>
              <a:t>Clothing for the Deceased</a:t>
            </a:r>
          </a:p>
          <a:p>
            <a:r>
              <a:rPr lang="en-US" b="1" dirty="0">
                <a:solidFill>
                  <a:schemeClr val="accent1">
                    <a:lumMod val="75000"/>
                  </a:schemeClr>
                </a:solidFill>
                <a:latin typeface="Helvetica" panose="020B0604020202020204" pitchFamily="34" charset="0"/>
                <a:cs typeface="Helvetica" panose="020B0604020202020204" pitchFamily="34" charset="0"/>
              </a:rPr>
              <a:t>Viewing/Visitation</a:t>
            </a:r>
          </a:p>
          <a:p>
            <a:r>
              <a:rPr lang="en-US" b="1" dirty="0">
                <a:solidFill>
                  <a:schemeClr val="accent1">
                    <a:lumMod val="75000"/>
                  </a:schemeClr>
                </a:solidFill>
                <a:latin typeface="Helvetica" panose="020B0604020202020204" pitchFamily="34" charset="0"/>
                <a:cs typeface="Helvetica" panose="020B0604020202020204" pitchFamily="34" charset="0"/>
              </a:rPr>
              <a:t>Funeral Service</a:t>
            </a:r>
          </a:p>
          <a:p>
            <a:r>
              <a:rPr lang="en-US" b="1" dirty="0">
                <a:solidFill>
                  <a:schemeClr val="accent1">
                    <a:lumMod val="75000"/>
                  </a:schemeClr>
                </a:solidFill>
                <a:latin typeface="Helvetica" panose="020B0604020202020204" pitchFamily="34" charset="0"/>
                <a:cs typeface="Helvetica" panose="020B0604020202020204" pitchFamily="34" charset="0"/>
              </a:rPr>
              <a:t>Memorial Service</a:t>
            </a:r>
          </a:p>
          <a:p>
            <a:r>
              <a:rPr lang="en-US" b="1" dirty="0">
                <a:solidFill>
                  <a:schemeClr val="accent1">
                    <a:lumMod val="75000"/>
                  </a:schemeClr>
                </a:solidFill>
                <a:latin typeface="Helvetica" panose="020B0604020202020204" pitchFamily="34" charset="0"/>
                <a:cs typeface="Helvetica" panose="020B0604020202020204" pitchFamily="34" charset="0"/>
              </a:rPr>
              <a:t>Graveside Service</a:t>
            </a:r>
          </a:p>
          <a:p>
            <a:r>
              <a:rPr lang="en-US" b="1" dirty="0">
                <a:solidFill>
                  <a:schemeClr val="accent1">
                    <a:lumMod val="75000"/>
                  </a:schemeClr>
                </a:solidFill>
                <a:latin typeface="Helvetica" panose="020B0604020202020204" pitchFamily="34" charset="0"/>
                <a:cs typeface="Helvetica" panose="020B0604020202020204" pitchFamily="34" charset="0"/>
              </a:rPr>
              <a:t>Clergy Honorarium</a:t>
            </a:r>
          </a:p>
        </p:txBody>
      </p:sp>
      <p:sp>
        <p:nvSpPr>
          <p:cNvPr id="9" name="TextBox 8">
            <a:extLst>
              <a:ext uri="{FF2B5EF4-FFF2-40B4-BE49-F238E27FC236}">
                <a16:creationId xmlns:a16="http://schemas.microsoft.com/office/drawing/2014/main" id="{262D976F-0C50-4169-8C89-30A0442F26AE}"/>
              </a:ext>
            </a:extLst>
          </p:cNvPr>
          <p:cNvSpPr txBox="1"/>
          <p:nvPr/>
        </p:nvSpPr>
        <p:spPr>
          <a:xfrm>
            <a:off x="6343964" y="2484314"/>
            <a:ext cx="4861374" cy="3416320"/>
          </a:xfrm>
          <a:prstGeom prst="rect">
            <a:avLst/>
          </a:prstGeom>
          <a:noFill/>
        </p:spPr>
        <p:txBody>
          <a:bodyPr wrap="square" rtlCol="0">
            <a:spAutoFit/>
          </a:bodyPr>
          <a:lstStyle/>
          <a:p>
            <a:r>
              <a:rPr lang="en-US" b="1" dirty="0">
                <a:solidFill>
                  <a:schemeClr val="accent1">
                    <a:lumMod val="75000"/>
                  </a:schemeClr>
                </a:solidFill>
                <a:latin typeface="Helvetica" panose="020B0604020202020204" pitchFamily="34" charset="0"/>
                <a:cs typeface="Helvetica" panose="020B0604020202020204" pitchFamily="34" charset="0"/>
              </a:rPr>
              <a:t>Death Certificates</a:t>
            </a:r>
          </a:p>
          <a:p>
            <a:r>
              <a:rPr lang="en-US" b="1" dirty="0">
                <a:solidFill>
                  <a:schemeClr val="accent1">
                    <a:lumMod val="75000"/>
                  </a:schemeClr>
                </a:solidFill>
                <a:latin typeface="Helvetica" panose="020B0604020202020204" pitchFamily="34" charset="0"/>
                <a:cs typeface="Helvetica" panose="020B0604020202020204" pitchFamily="34" charset="0"/>
              </a:rPr>
              <a:t>Obituary Notices</a:t>
            </a:r>
          </a:p>
          <a:p>
            <a:r>
              <a:rPr lang="en-US" b="1" dirty="0">
                <a:solidFill>
                  <a:schemeClr val="accent1">
                    <a:lumMod val="75000"/>
                  </a:schemeClr>
                </a:solidFill>
                <a:latin typeface="Helvetica" panose="020B0604020202020204" pitchFamily="34" charset="0"/>
                <a:cs typeface="Helvetica" panose="020B0604020202020204" pitchFamily="34" charset="0"/>
              </a:rPr>
              <a:t>Flowers</a:t>
            </a:r>
          </a:p>
          <a:p>
            <a:r>
              <a:rPr lang="en-US" b="1" dirty="0">
                <a:solidFill>
                  <a:schemeClr val="accent1">
                    <a:lumMod val="75000"/>
                  </a:schemeClr>
                </a:solidFill>
                <a:latin typeface="Helvetica" panose="020B0604020202020204" pitchFamily="34" charset="0"/>
                <a:cs typeface="Helvetica" panose="020B0604020202020204" pitchFamily="34" charset="0"/>
              </a:rPr>
              <a:t>Memorial Service Meal</a:t>
            </a:r>
          </a:p>
          <a:p>
            <a:r>
              <a:rPr lang="en-US" b="1" dirty="0">
                <a:solidFill>
                  <a:schemeClr val="accent1">
                    <a:lumMod val="75000"/>
                  </a:schemeClr>
                </a:solidFill>
                <a:latin typeface="Helvetica" panose="020B0604020202020204" pitchFamily="34" charset="0"/>
                <a:cs typeface="Helvetica" panose="020B0604020202020204" pitchFamily="34" charset="0"/>
              </a:rPr>
              <a:t>Cemetery Charges</a:t>
            </a:r>
          </a:p>
          <a:p>
            <a:pPr lvl="1"/>
            <a:r>
              <a:rPr lang="en-US" b="1" dirty="0">
                <a:solidFill>
                  <a:schemeClr val="accent1">
                    <a:lumMod val="75000"/>
                  </a:schemeClr>
                </a:solidFill>
                <a:latin typeface="Helvetica" panose="020B0604020202020204" pitchFamily="34" charset="0"/>
                <a:cs typeface="Helvetica" panose="020B0604020202020204" pitchFamily="34" charset="0"/>
              </a:rPr>
              <a:t>Opening and Closing the Grave</a:t>
            </a:r>
          </a:p>
          <a:p>
            <a:pPr lvl="1"/>
            <a:r>
              <a:rPr lang="en-US" b="1" dirty="0">
                <a:solidFill>
                  <a:schemeClr val="accent1">
                    <a:lumMod val="75000"/>
                  </a:schemeClr>
                </a:solidFill>
                <a:latin typeface="Helvetica" panose="020B0604020202020204" pitchFamily="34" charset="0"/>
                <a:cs typeface="Helvetica" panose="020B0604020202020204" pitchFamily="34" charset="0"/>
              </a:rPr>
              <a:t>Memorial Tree of other Markers</a:t>
            </a:r>
          </a:p>
          <a:p>
            <a:pPr lvl="1"/>
            <a:r>
              <a:rPr lang="en-US" b="1" dirty="0">
                <a:solidFill>
                  <a:schemeClr val="accent1">
                    <a:lumMod val="75000"/>
                  </a:schemeClr>
                </a:solidFill>
                <a:latin typeface="Helvetica" panose="020B0604020202020204" pitchFamily="34" charset="0"/>
                <a:cs typeface="Helvetica" panose="020B0604020202020204" pitchFamily="34" charset="0"/>
              </a:rPr>
              <a:t>Burial Plot</a:t>
            </a:r>
          </a:p>
          <a:p>
            <a:pPr lvl="1"/>
            <a:r>
              <a:rPr lang="en-US" b="1" dirty="0">
                <a:solidFill>
                  <a:schemeClr val="accent1">
                    <a:lumMod val="75000"/>
                  </a:schemeClr>
                </a:solidFill>
                <a:latin typeface="Helvetica" panose="020B0604020202020204" pitchFamily="34" charset="0"/>
                <a:cs typeface="Helvetica" panose="020B0604020202020204" pitchFamily="34" charset="0"/>
              </a:rPr>
              <a:t>Casket or Alternative Container</a:t>
            </a:r>
          </a:p>
          <a:p>
            <a:pPr lvl="1"/>
            <a:r>
              <a:rPr lang="en-US" b="1" dirty="0">
                <a:solidFill>
                  <a:schemeClr val="accent1">
                    <a:lumMod val="75000"/>
                  </a:schemeClr>
                </a:solidFill>
                <a:latin typeface="Helvetica" panose="020B0604020202020204" pitchFamily="34" charset="0"/>
                <a:cs typeface="Helvetica" panose="020B0604020202020204" pitchFamily="34" charset="0"/>
              </a:rPr>
              <a:t>Outer Burial Container</a:t>
            </a:r>
          </a:p>
          <a:p>
            <a:r>
              <a:rPr lang="en-US" b="1" dirty="0">
                <a:solidFill>
                  <a:schemeClr val="accent1">
                    <a:lumMod val="75000"/>
                  </a:schemeClr>
                </a:solidFill>
                <a:latin typeface="Helvetica" panose="020B0604020202020204" pitchFamily="34" charset="0"/>
                <a:cs typeface="Helvetica" panose="020B0604020202020204" pitchFamily="34" charset="0"/>
              </a:rPr>
              <a:t>Transfer of the Deceased</a:t>
            </a:r>
          </a:p>
          <a:p>
            <a:r>
              <a:rPr lang="en-US" b="1" dirty="0">
                <a:solidFill>
                  <a:schemeClr val="accent1">
                    <a:lumMod val="75000"/>
                  </a:schemeClr>
                </a:solidFill>
                <a:latin typeface="Helvetica" panose="020B0604020202020204" pitchFamily="34" charset="0"/>
                <a:cs typeface="Helvetica" panose="020B0604020202020204" pitchFamily="34" charset="0"/>
              </a:rPr>
              <a:t>Funeral Vehicle-Hearse, Car Limousine</a:t>
            </a:r>
          </a:p>
        </p:txBody>
      </p:sp>
      <p:pic>
        <p:nvPicPr>
          <p:cNvPr id="11" name="Picture 10" descr="A person wearing glasses and smiling at the camera&#10;&#10;Description automatically generated">
            <a:extLst>
              <a:ext uri="{FF2B5EF4-FFF2-40B4-BE49-F238E27FC236}">
                <a16:creationId xmlns:a16="http://schemas.microsoft.com/office/drawing/2014/main" id="{DFED45E0-4BAB-4862-90C1-A58FE0DF3C59}"/>
              </a:ext>
            </a:extLst>
          </p:cNvPr>
          <p:cNvPicPr>
            <a:picLocks noChangeAspect="1"/>
          </p:cNvPicPr>
          <p:nvPr/>
        </p:nvPicPr>
        <p:blipFill>
          <a:blip r:embed="rId4">
            <a:alphaModFix/>
            <a:extLst>
              <a:ext uri="{BEBA8EAE-BF5A-486C-A8C5-ECC9F3942E4B}">
                <a14:imgProps xmlns:a14="http://schemas.microsoft.com/office/drawing/2010/main">
                  <a14:imgLayer r:embed="rId5">
                    <a14:imgEffect>
                      <a14:sharpenSoften amount="-7000"/>
                    </a14:imgEffect>
                    <a14:imgEffect>
                      <a14:colorTemperature colorTemp="7159"/>
                    </a14:imgEffect>
                    <a14:imgEffect>
                      <a14:saturation sat="81000"/>
                    </a14:imgEffect>
                  </a14:imgLayer>
                </a14:imgProps>
              </a:ext>
              <a:ext uri="{28A0092B-C50C-407E-A947-70E740481C1C}">
                <a14:useLocalDpi xmlns:a14="http://schemas.microsoft.com/office/drawing/2010/main" val="0"/>
              </a:ext>
            </a:extLst>
          </a:blip>
          <a:stretch>
            <a:fillRect/>
          </a:stretch>
        </p:blipFill>
        <p:spPr>
          <a:xfrm>
            <a:off x="10955383" y="5533116"/>
            <a:ext cx="929421" cy="1113851"/>
          </a:xfrm>
          <a:prstGeom prst="rect">
            <a:avLst/>
          </a:prstGeom>
          <a:blipFill dpi="0" rotWithShape="1">
            <a:blip r:embed="rId6"/>
            <a:srcRect/>
            <a:tile tx="0" ty="0" sx="100000" sy="100000" flip="none" algn="tl"/>
          </a:blipFill>
        </p:spPr>
      </p:pic>
      <p:pic>
        <p:nvPicPr>
          <p:cNvPr id="12" name="Picture 11" descr="A picture containing drawing&#10;&#10;Description automatically generated">
            <a:extLst>
              <a:ext uri="{FF2B5EF4-FFF2-40B4-BE49-F238E27FC236}">
                <a16:creationId xmlns:a16="http://schemas.microsoft.com/office/drawing/2014/main" id="{D71DC6F1-F81C-4D62-AACE-61AF4F2883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02272" y="3429000"/>
            <a:ext cx="611225" cy="926994"/>
          </a:xfrm>
          <a:prstGeom prst="rect">
            <a:avLst/>
          </a:prstGeom>
          <a:effectLst>
            <a:glow rad="127000">
              <a:schemeClr val="accent1">
                <a:alpha val="71000"/>
              </a:schemeClr>
            </a:glow>
            <a:softEdge rad="0"/>
          </a:effectLst>
        </p:spPr>
      </p:pic>
    </p:spTree>
    <p:extLst>
      <p:ext uri="{BB962C8B-B14F-4D97-AF65-F5344CB8AC3E}">
        <p14:creationId xmlns:p14="http://schemas.microsoft.com/office/powerpoint/2010/main" val="2421522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41000">
              <a:schemeClr val="accent1">
                <a:lumMod val="5000"/>
                <a:lumOff val="95000"/>
              </a:schemeClr>
            </a:gs>
            <a:gs pos="79000">
              <a:srgbClr val="B9CBE9"/>
            </a:gs>
            <a:gs pos="100000">
              <a:schemeClr val="accent1">
                <a:lumMod val="45000"/>
                <a:lumOff val="55000"/>
              </a:schemeClr>
            </a:gs>
            <a:gs pos="4000">
              <a:schemeClr val="accent1">
                <a:lumMod val="45000"/>
                <a:lumOff val="55000"/>
              </a:schemeClr>
            </a:gs>
            <a:gs pos="100000">
              <a:schemeClr val="bg1"/>
            </a:gs>
          </a:gsLst>
          <a:lin ang="0" scaled="1"/>
        </a:gra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0057CD-9374-45DB-B8A5-714661ADD67A}"/>
              </a:ext>
            </a:extLst>
          </p:cNvPr>
          <p:cNvSpPr>
            <a:spLocks noGrp="1"/>
          </p:cNvSpPr>
          <p:nvPr>
            <p:ph type="ctrTitle"/>
          </p:nvPr>
        </p:nvSpPr>
        <p:spPr bwMode="gray">
          <a:xfrm>
            <a:off x="1036314" y="2276002"/>
            <a:ext cx="3226525" cy="466015"/>
          </a:xfrm>
        </p:spPr>
        <p:txBody>
          <a:bodyPr>
            <a:normAutofit fontScale="90000"/>
          </a:bodyPr>
          <a:lstStyle/>
          <a:p>
            <a:pPr algn="l"/>
            <a:br>
              <a:rPr lang="en-US" sz="3200" dirty="0">
                <a:solidFill>
                  <a:schemeClr val="bg1"/>
                </a:solidFill>
                <a:latin typeface="Century Gothic" panose="020B0502020202020204" pitchFamily="34" charset="0"/>
                <a:cs typeface="Helvetica" panose="020B0604020202020204" pitchFamily="34" charset="0"/>
              </a:rPr>
            </a:br>
            <a:r>
              <a:rPr lang="en-US" sz="3200" dirty="0">
                <a:solidFill>
                  <a:schemeClr val="bg1"/>
                </a:solidFill>
                <a:latin typeface="Century Gothic" panose="020B0502020202020204" pitchFamily="34" charset="0"/>
                <a:cs typeface="Helvetica" panose="020B0604020202020204" pitchFamily="34" charset="0"/>
              </a:rPr>
              <a:t>	</a:t>
            </a:r>
            <a:r>
              <a:rPr lang="en-US" sz="2200" dirty="0">
                <a:solidFill>
                  <a:schemeClr val="accent1">
                    <a:lumMod val="75000"/>
                  </a:schemeClr>
                </a:solidFill>
                <a:latin typeface="Helvetica" panose="020B0604020202020204" pitchFamily="34" charset="0"/>
                <a:cs typeface="Helvetica" panose="020B0604020202020204" pitchFamily="34" charset="0"/>
              </a:rPr>
              <a:t>The individual</a:t>
            </a:r>
          </a:p>
        </p:txBody>
      </p:sp>
      <p:pic>
        <p:nvPicPr>
          <p:cNvPr id="13" name="Picture 12" descr="A person wearing glasses and smiling at the camera&#10;&#10;Description automatically generated">
            <a:extLst>
              <a:ext uri="{FF2B5EF4-FFF2-40B4-BE49-F238E27FC236}">
                <a16:creationId xmlns:a16="http://schemas.microsoft.com/office/drawing/2014/main" id="{1828D1B9-2081-4BB9-9318-C374C1359BA3}"/>
              </a:ext>
            </a:extLst>
          </p:cNvPr>
          <p:cNvPicPr>
            <a:picLocks noChangeAspect="1"/>
          </p:cNvPicPr>
          <p:nvPr/>
        </p:nvPicPr>
        <p:blipFill>
          <a:blip r:embed="rId3">
            <a:alphaModFix/>
            <a:extLst>
              <a:ext uri="{BEBA8EAE-BF5A-486C-A8C5-ECC9F3942E4B}">
                <a14:imgProps xmlns:a14="http://schemas.microsoft.com/office/drawing/2010/main">
                  <a14:imgLayer r:embed="rId4">
                    <a14:imgEffect>
                      <a14:sharpenSoften amount="-7000"/>
                    </a14:imgEffect>
                    <a14:imgEffect>
                      <a14:colorTemperature colorTemp="7159"/>
                    </a14:imgEffect>
                    <a14:imgEffect>
                      <a14:saturation sat="81000"/>
                    </a14:imgEffect>
                  </a14:imgLayer>
                </a14:imgProps>
              </a:ext>
              <a:ext uri="{28A0092B-C50C-407E-A947-70E740481C1C}">
                <a14:useLocalDpi xmlns:a14="http://schemas.microsoft.com/office/drawing/2010/main" val="0"/>
              </a:ext>
            </a:extLst>
          </a:blip>
          <a:stretch>
            <a:fillRect/>
          </a:stretch>
        </p:blipFill>
        <p:spPr>
          <a:xfrm>
            <a:off x="10955383" y="5533116"/>
            <a:ext cx="929421" cy="1113851"/>
          </a:xfrm>
          <a:prstGeom prst="rect">
            <a:avLst/>
          </a:prstGeom>
          <a:blipFill dpi="0" rotWithShape="1">
            <a:blip r:embed="rId5"/>
            <a:srcRect/>
            <a:tile tx="0" ty="0" sx="100000" sy="100000" flip="none" algn="tl"/>
          </a:blipFill>
        </p:spPr>
      </p:pic>
      <p:sp>
        <p:nvSpPr>
          <p:cNvPr id="3" name="TextBox 2">
            <a:extLst>
              <a:ext uri="{FF2B5EF4-FFF2-40B4-BE49-F238E27FC236}">
                <a16:creationId xmlns:a16="http://schemas.microsoft.com/office/drawing/2014/main" id="{35A7E379-5445-431A-BDF6-C965E0FC7677}"/>
              </a:ext>
            </a:extLst>
          </p:cNvPr>
          <p:cNvSpPr txBox="1"/>
          <p:nvPr/>
        </p:nvSpPr>
        <p:spPr>
          <a:xfrm>
            <a:off x="1749800" y="393650"/>
            <a:ext cx="697556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Who can </a:t>
            </a:r>
            <a:r>
              <a:rPr kumimoji="0" lang="en-US" sz="3600" b="1" i="1" u="sng"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initiate</a:t>
            </a:r>
            <a:r>
              <a:rPr kumimoji="0" lang="en-US" sz="3600" b="1" i="0" u="sng"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a plan?</a:t>
            </a:r>
          </a:p>
        </p:txBody>
      </p:sp>
      <p:sp>
        <p:nvSpPr>
          <p:cNvPr id="6" name="Title 1">
            <a:extLst>
              <a:ext uri="{FF2B5EF4-FFF2-40B4-BE49-F238E27FC236}">
                <a16:creationId xmlns:a16="http://schemas.microsoft.com/office/drawing/2014/main" id="{11C38939-A45E-456D-B0C5-3BE3E6E9157D}"/>
              </a:ext>
            </a:extLst>
          </p:cNvPr>
          <p:cNvSpPr txBox="1">
            <a:spLocks/>
          </p:cNvSpPr>
          <p:nvPr/>
        </p:nvSpPr>
        <p:spPr bwMode="gray">
          <a:xfrm>
            <a:off x="1749800" y="1775479"/>
            <a:ext cx="7550330" cy="46601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strike="noStrike" kern="1200" cap="none" spc="0" normalizeH="0" baseline="0" noProof="0" dirty="0">
                <a:ln>
                  <a:noFill/>
                </a:ln>
                <a:solidFill>
                  <a:srgbClr val="4472C4">
                    <a:lumMod val="75000"/>
                  </a:srgbClr>
                </a:solidFill>
                <a:effectLst/>
                <a:uLnTx/>
                <a:uFillTx/>
                <a:latin typeface="Helvetica" panose="020B0604020202020204" pitchFamily="34" charset="0"/>
                <a:ea typeface="+mj-ea"/>
                <a:cs typeface="Helvetica" panose="020B0604020202020204" pitchFamily="34" charset="0"/>
              </a:rPr>
              <a:t>Who can </a:t>
            </a:r>
            <a:r>
              <a:rPr kumimoji="0" lang="en-US" sz="2400" b="1" i="0" strike="noStrike" kern="1200" cap="none" spc="0" normalizeH="0" baseline="0" noProof="0" dirty="0">
                <a:ln>
                  <a:noFill/>
                </a:ln>
                <a:solidFill>
                  <a:prstClr val="black"/>
                </a:solidFill>
                <a:effectLst/>
                <a:uLnTx/>
                <a:uFillTx/>
                <a:latin typeface="Helvetica" panose="020B0604020202020204" pitchFamily="34" charset="0"/>
                <a:ea typeface="+mj-ea"/>
                <a:cs typeface="Helvetica" panose="020B0604020202020204" pitchFamily="34" charset="0"/>
              </a:rPr>
              <a:t>begin</a:t>
            </a:r>
            <a:r>
              <a:rPr kumimoji="0" lang="en-US" sz="2400" b="1" i="0" strike="noStrike" kern="1200" cap="none" spc="0" normalizeH="0" baseline="0" noProof="0" dirty="0">
                <a:ln>
                  <a:noFill/>
                </a:ln>
                <a:solidFill>
                  <a:srgbClr val="4472C4">
                    <a:lumMod val="75000"/>
                  </a:srgbClr>
                </a:solidFill>
                <a:effectLst/>
                <a:uLnTx/>
                <a:uFillTx/>
                <a:latin typeface="Helvetica" panose="020B0604020202020204" pitchFamily="34" charset="0"/>
                <a:ea typeface="+mj-ea"/>
                <a:cs typeface="Helvetica" panose="020B0604020202020204" pitchFamily="34" charset="0"/>
              </a:rPr>
              <a:t> the process?</a:t>
            </a:r>
          </a:p>
        </p:txBody>
      </p:sp>
      <p:sp>
        <p:nvSpPr>
          <p:cNvPr id="8" name="TextBox 7">
            <a:extLst>
              <a:ext uri="{FF2B5EF4-FFF2-40B4-BE49-F238E27FC236}">
                <a16:creationId xmlns:a16="http://schemas.microsoft.com/office/drawing/2014/main" id="{9D0B516A-CEF9-41B2-BB47-10C524A76BCD}"/>
              </a:ext>
            </a:extLst>
          </p:cNvPr>
          <p:cNvSpPr txBox="1"/>
          <p:nvPr/>
        </p:nvSpPr>
        <p:spPr>
          <a:xfrm>
            <a:off x="1772753" y="1035722"/>
            <a:ext cx="82992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In·i·ti·ate:  to act on a process, to begin the process . . .</a:t>
            </a:r>
          </a:p>
        </p:txBody>
      </p:sp>
      <p:sp>
        <p:nvSpPr>
          <p:cNvPr id="10" name="Title 1">
            <a:extLst>
              <a:ext uri="{FF2B5EF4-FFF2-40B4-BE49-F238E27FC236}">
                <a16:creationId xmlns:a16="http://schemas.microsoft.com/office/drawing/2014/main" id="{071F4B95-79C4-495A-A56F-D2F0515E2DCD}"/>
              </a:ext>
            </a:extLst>
          </p:cNvPr>
          <p:cNvSpPr txBox="1">
            <a:spLocks/>
          </p:cNvSpPr>
          <p:nvPr/>
        </p:nvSpPr>
        <p:spPr bwMode="gray">
          <a:xfrm>
            <a:off x="1087948" y="2596112"/>
            <a:ext cx="3226525" cy="466015"/>
          </a:xfrm>
          <a:prstGeom prst="rect">
            <a:avLst/>
          </a:prstGeom>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3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Helvetica" panose="020B0604020202020204" pitchFamily="34" charset="0"/>
              </a:rPr>
            </a:br>
            <a:r>
              <a:rPr kumimoji="0" lang="en-US" sz="3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Helvetica" panose="020B0604020202020204" pitchFamily="34" charset="0"/>
              </a:rPr>
              <a:t>	</a:t>
            </a:r>
            <a:r>
              <a:rPr kumimoji="0" lang="en-US" sz="4400" b="0" i="0" u="none" strike="noStrike" kern="1200" cap="none" spc="0" normalizeH="0" baseline="0" noProof="0" dirty="0">
                <a:ln>
                  <a:noFill/>
                </a:ln>
                <a:solidFill>
                  <a:srgbClr val="4472C4">
                    <a:lumMod val="75000"/>
                  </a:srgbClr>
                </a:solidFill>
                <a:effectLst/>
                <a:uLnTx/>
                <a:uFillTx/>
                <a:latin typeface="Helvetica" panose="020B0604020202020204" pitchFamily="34" charset="0"/>
                <a:ea typeface="+mj-ea"/>
                <a:cs typeface="Helvetica" panose="020B0604020202020204" pitchFamily="34" charset="0"/>
              </a:rPr>
              <a:t>Parents</a:t>
            </a:r>
          </a:p>
        </p:txBody>
      </p:sp>
      <p:sp>
        <p:nvSpPr>
          <p:cNvPr id="11" name="Title 1">
            <a:extLst>
              <a:ext uri="{FF2B5EF4-FFF2-40B4-BE49-F238E27FC236}">
                <a16:creationId xmlns:a16="http://schemas.microsoft.com/office/drawing/2014/main" id="{49439680-726E-4F92-A460-D26F081197DA}"/>
              </a:ext>
            </a:extLst>
          </p:cNvPr>
          <p:cNvSpPr txBox="1">
            <a:spLocks/>
          </p:cNvSpPr>
          <p:nvPr/>
        </p:nvSpPr>
        <p:spPr bwMode="gray">
          <a:xfrm>
            <a:off x="1083278" y="4359681"/>
            <a:ext cx="9919068" cy="466015"/>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8000" b="0" i="0" u="none" strike="noStrike" kern="1200" cap="none" spc="0" normalizeH="0" baseline="0" noProof="0" dirty="0">
                <a:ln>
                  <a:noFill/>
                </a:ln>
                <a:solidFill>
                  <a:prstClr val="white"/>
                </a:solidFill>
                <a:effectLst/>
                <a:uLnTx/>
                <a:uFillTx/>
                <a:latin typeface="Helvetica" panose="020B0604020202020204" pitchFamily="34" charset="0"/>
                <a:ea typeface="+mj-ea"/>
                <a:cs typeface="Helvetica" panose="020B0604020202020204" pitchFamily="34" charset="0"/>
              </a:rPr>
            </a:br>
            <a:r>
              <a:rPr kumimoji="0" lang="en-US" sz="8000" b="0" i="0" u="none" strike="noStrike" kern="1200" cap="none" spc="0" normalizeH="0" baseline="0" noProof="0" dirty="0">
                <a:ln>
                  <a:noFill/>
                </a:ln>
                <a:solidFill>
                  <a:prstClr val="white"/>
                </a:solidFill>
                <a:effectLst/>
                <a:uLnTx/>
                <a:uFillTx/>
                <a:latin typeface="Helvetica" panose="020B0604020202020204" pitchFamily="34" charset="0"/>
                <a:ea typeface="+mj-ea"/>
                <a:cs typeface="Helvetica" panose="020B0604020202020204" pitchFamily="34" charset="0"/>
              </a:rPr>
              <a:t>	</a:t>
            </a:r>
            <a:r>
              <a:rPr kumimoji="0" lang="en-US" sz="8000" b="0" i="0" u="none" strike="noStrike" kern="1200" cap="none" spc="0" normalizeH="0" baseline="0" noProof="0" dirty="0">
                <a:ln>
                  <a:noFill/>
                </a:ln>
                <a:solidFill>
                  <a:srgbClr val="4472C4">
                    <a:lumMod val="75000"/>
                  </a:srgbClr>
                </a:solidFill>
                <a:effectLst/>
                <a:uLnTx/>
                <a:uFillTx/>
                <a:latin typeface="Helvetica" panose="020B0604020202020204" pitchFamily="34" charset="0"/>
                <a:ea typeface="+mj-ea"/>
                <a:cs typeface="Helvetica" panose="020B0604020202020204" pitchFamily="34" charset="0"/>
              </a:rPr>
              <a:t>Trustees   </a:t>
            </a:r>
            <a:r>
              <a:rPr kumimoji="0" lang="en-US" sz="4400" b="0" i="0" u="none" strike="noStrike" kern="1200" cap="none" spc="0" normalizeH="0" baseline="0" noProof="0" dirty="0">
                <a:ln>
                  <a:noFill/>
                </a:ln>
                <a:solidFill>
                  <a:srgbClr val="4472C4">
                    <a:lumMod val="75000"/>
                  </a:srgbClr>
                </a:solidFill>
                <a:effectLst/>
                <a:uLnTx/>
                <a:uFillTx/>
                <a:latin typeface="Helvetica" panose="020B0604020202020204" pitchFamily="34" charset="0"/>
                <a:ea typeface="+mj-ea"/>
                <a:cs typeface="Helvetica" panose="020B0604020202020204" pitchFamily="34" charset="0"/>
              </a:rPr>
              <a:t>1</a:t>
            </a:r>
            <a:r>
              <a:rPr kumimoji="0" lang="en-US" sz="4400" b="0" i="0" u="none" strike="noStrike" kern="1200" cap="none" spc="0" normalizeH="0" baseline="30000" noProof="0" dirty="0">
                <a:ln>
                  <a:noFill/>
                </a:ln>
                <a:solidFill>
                  <a:srgbClr val="4472C4">
                    <a:lumMod val="75000"/>
                  </a:srgbClr>
                </a:solidFill>
                <a:effectLst/>
                <a:uLnTx/>
                <a:uFillTx/>
                <a:latin typeface="Helvetica" panose="020B0604020202020204" pitchFamily="34" charset="0"/>
                <a:ea typeface="+mj-ea"/>
                <a:cs typeface="Helvetica" panose="020B0604020202020204" pitchFamily="34" charset="0"/>
              </a:rPr>
              <a:t>st</a:t>
            </a:r>
            <a:r>
              <a:rPr kumimoji="0" lang="en-US" sz="4400" b="0" i="0" u="none" strike="noStrike" kern="1200" cap="none" spc="0" normalizeH="0" baseline="0" noProof="0" dirty="0">
                <a:ln>
                  <a:noFill/>
                </a:ln>
                <a:solidFill>
                  <a:srgbClr val="4472C4">
                    <a:lumMod val="75000"/>
                  </a:srgbClr>
                </a:solidFill>
                <a:effectLst/>
                <a:uLnTx/>
                <a:uFillTx/>
                <a:latin typeface="Helvetica" panose="020B0604020202020204" pitchFamily="34" charset="0"/>
                <a:ea typeface="+mj-ea"/>
                <a:cs typeface="Helvetica" panose="020B0604020202020204" pitchFamily="34" charset="0"/>
              </a:rPr>
              <a:t> Party Special Needs Trusts, 3</a:t>
            </a:r>
            <a:r>
              <a:rPr kumimoji="0" lang="en-US" sz="4400" b="0" i="0" u="none" strike="noStrike" kern="1200" cap="none" spc="0" normalizeH="0" baseline="30000" noProof="0" dirty="0">
                <a:ln>
                  <a:noFill/>
                </a:ln>
                <a:solidFill>
                  <a:srgbClr val="4472C4">
                    <a:lumMod val="75000"/>
                  </a:srgbClr>
                </a:solidFill>
                <a:effectLst/>
                <a:uLnTx/>
                <a:uFillTx/>
                <a:latin typeface="Helvetica" panose="020B0604020202020204" pitchFamily="34" charset="0"/>
                <a:ea typeface="+mj-ea"/>
                <a:cs typeface="Helvetica" panose="020B0604020202020204" pitchFamily="34" charset="0"/>
              </a:rPr>
              <a:t>rd</a:t>
            </a:r>
            <a:r>
              <a:rPr kumimoji="0" lang="en-US" sz="4400" b="0" i="0" u="none" strike="noStrike" kern="1200" cap="none" spc="0" normalizeH="0" baseline="0" noProof="0" dirty="0">
                <a:ln>
                  <a:noFill/>
                </a:ln>
                <a:solidFill>
                  <a:srgbClr val="4472C4">
                    <a:lumMod val="75000"/>
                  </a:srgbClr>
                </a:solidFill>
                <a:effectLst/>
                <a:uLnTx/>
                <a:uFillTx/>
                <a:latin typeface="Helvetica" panose="020B0604020202020204" pitchFamily="34" charset="0"/>
                <a:ea typeface="+mj-ea"/>
                <a:cs typeface="Helvetica" panose="020B0604020202020204" pitchFamily="34" charset="0"/>
              </a:rPr>
              <a:t> Party Special Needs Trusts and PSNT (Pooled Special Needs Trusts) </a:t>
            </a:r>
          </a:p>
        </p:txBody>
      </p:sp>
      <p:sp>
        <p:nvSpPr>
          <p:cNvPr id="12" name="Title 1">
            <a:extLst>
              <a:ext uri="{FF2B5EF4-FFF2-40B4-BE49-F238E27FC236}">
                <a16:creationId xmlns:a16="http://schemas.microsoft.com/office/drawing/2014/main" id="{73CEDA02-6078-4B0E-AD75-1AD9BDBEE380}"/>
              </a:ext>
            </a:extLst>
          </p:cNvPr>
          <p:cNvSpPr txBox="1">
            <a:spLocks/>
          </p:cNvSpPr>
          <p:nvPr/>
        </p:nvSpPr>
        <p:spPr bwMode="gray">
          <a:xfrm>
            <a:off x="1041494" y="3289161"/>
            <a:ext cx="3226525" cy="466015"/>
          </a:xfrm>
          <a:prstGeom prst="rect">
            <a:avLst/>
          </a:prstGeom>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3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Helvetica" panose="020B0604020202020204" pitchFamily="34" charset="0"/>
              </a:rPr>
            </a:br>
            <a:r>
              <a:rPr kumimoji="0" lang="en-US" sz="3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Helvetica" panose="020B0604020202020204" pitchFamily="34" charset="0"/>
              </a:rPr>
              <a:t>	</a:t>
            </a:r>
            <a:r>
              <a:rPr kumimoji="0" lang="en-US" sz="4400" b="0" i="0" u="none" strike="noStrike" kern="1200" cap="none" spc="0" normalizeH="0" baseline="0" noProof="0" dirty="0">
                <a:ln>
                  <a:noFill/>
                </a:ln>
                <a:solidFill>
                  <a:srgbClr val="4472C4">
                    <a:lumMod val="75000"/>
                  </a:srgbClr>
                </a:solidFill>
                <a:effectLst/>
                <a:uLnTx/>
                <a:uFillTx/>
                <a:latin typeface="Helvetica" panose="020B0604020202020204" pitchFamily="34" charset="0"/>
                <a:ea typeface="+mj-ea"/>
                <a:cs typeface="Helvetica" panose="020B0604020202020204" pitchFamily="34" charset="0"/>
              </a:rPr>
              <a:t>Guardians</a:t>
            </a:r>
          </a:p>
        </p:txBody>
      </p:sp>
      <p:sp>
        <p:nvSpPr>
          <p:cNvPr id="14" name="Title 1">
            <a:extLst>
              <a:ext uri="{FF2B5EF4-FFF2-40B4-BE49-F238E27FC236}">
                <a16:creationId xmlns:a16="http://schemas.microsoft.com/office/drawing/2014/main" id="{319C0AB5-9AC4-427B-B93E-17EA9785D964}"/>
              </a:ext>
            </a:extLst>
          </p:cNvPr>
          <p:cNvSpPr txBox="1">
            <a:spLocks/>
          </p:cNvSpPr>
          <p:nvPr/>
        </p:nvSpPr>
        <p:spPr bwMode="gray">
          <a:xfrm>
            <a:off x="1087949" y="3639628"/>
            <a:ext cx="5075855" cy="466015"/>
          </a:xfrm>
          <a:prstGeom prst="rect">
            <a:avLst/>
          </a:prstGeom>
        </p:spPr>
        <p:txBody>
          <a:bodyPr vert="horz" lIns="91440" tIns="45720" rIns="91440" bIns="45720" rtlCol="0" anchor="b">
            <a:normAutofit fontScale="3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3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Helvetica" panose="020B0604020202020204" pitchFamily="34" charset="0"/>
              </a:rPr>
            </a:br>
            <a:r>
              <a:rPr kumimoji="0" lang="en-US" sz="3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Helvetica" panose="020B0604020202020204" pitchFamily="34" charset="0"/>
              </a:rPr>
              <a:t>	</a:t>
            </a:r>
            <a:r>
              <a:rPr kumimoji="0" lang="en-US" sz="6200" b="0" i="0" u="none" strike="noStrike" kern="1200" cap="none" spc="0" normalizeH="0" baseline="0" noProof="0" dirty="0">
                <a:ln>
                  <a:noFill/>
                </a:ln>
                <a:solidFill>
                  <a:srgbClr val="4472C4">
                    <a:lumMod val="75000"/>
                  </a:srgbClr>
                </a:solidFill>
                <a:effectLst/>
                <a:uLnTx/>
                <a:uFillTx/>
                <a:latin typeface="Helvetica" panose="020B0604020202020204" pitchFamily="34" charset="0"/>
                <a:ea typeface="+mj-ea"/>
                <a:cs typeface="Helvetica" panose="020B0604020202020204" pitchFamily="34" charset="0"/>
              </a:rPr>
              <a:t>POA’s – Power of Attorney</a:t>
            </a:r>
          </a:p>
        </p:txBody>
      </p:sp>
      <p:sp>
        <p:nvSpPr>
          <p:cNvPr id="15" name="Title 1">
            <a:extLst>
              <a:ext uri="{FF2B5EF4-FFF2-40B4-BE49-F238E27FC236}">
                <a16:creationId xmlns:a16="http://schemas.microsoft.com/office/drawing/2014/main" id="{BE7CDA89-DF22-4576-A2C7-D119249D2372}"/>
              </a:ext>
            </a:extLst>
          </p:cNvPr>
          <p:cNvSpPr txBox="1">
            <a:spLocks/>
          </p:cNvSpPr>
          <p:nvPr/>
        </p:nvSpPr>
        <p:spPr bwMode="gray">
          <a:xfrm>
            <a:off x="1087947" y="2930011"/>
            <a:ext cx="3226525" cy="466015"/>
          </a:xfrm>
          <a:prstGeom prst="rect">
            <a:avLst/>
          </a:prstGeom>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3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Helvetica" panose="020B0604020202020204" pitchFamily="34" charset="0"/>
              </a:rPr>
            </a:br>
            <a:r>
              <a:rPr kumimoji="0" lang="en-US" sz="3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Helvetica" panose="020B0604020202020204" pitchFamily="34" charset="0"/>
              </a:rPr>
              <a:t>	</a:t>
            </a:r>
            <a:r>
              <a:rPr kumimoji="0" lang="en-US" sz="4400" b="0" i="0" u="none" strike="noStrike" kern="1200" cap="none" spc="0" normalizeH="0" baseline="0" noProof="0" dirty="0">
                <a:ln>
                  <a:noFill/>
                </a:ln>
                <a:solidFill>
                  <a:srgbClr val="4472C4">
                    <a:lumMod val="75000"/>
                  </a:srgbClr>
                </a:solidFill>
                <a:effectLst/>
                <a:uLnTx/>
                <a:uFillTx/>
                <a:latin typeface="Helvetica" panose="020B0604020202020204" pitchFamily="34" charset="0"/>
                <a:ea typeface="+mj-ea"/>
                <a:cs typeface="Helvetica" panose="020B0604020202020204" pitchFamily="34" charset="0"/>
              </a:rPr>
              <a:t>Family Members</a:t>
            </a:r>
          </a:p>
        </p:txBody>
      </p:sp>
      <p:sp>
        <p:nvSpPr>
          <p:cNvPr id="16" name="Title 1">
            <a:extLst>
              <a:ext uri="{FF2B5EF4-FFF2-40B4-BE49-F238E27FC236}">
                <a16:creationId xmlns:a16="http://schemas.microsoft.com/office/drawing/2014/main" id="{1D75E7BF-5650-4D38-AA50-235467891C9A}"/>
              </a:ext>
            </a:extLst>
          </p:cNvPr>
          <p:cNvSpPr txBox="1">
            <a:spLocks/>
          </p:cNvSpPr>
          <p:nvPr/>
        </p:nvSpPr>
        <p:spPr bwMode="gray">
          <a:xfrm>
            <a:off x="1091980" y="4756052"/>
            <a:ext cx="3226525" cy="466015"/>
          </a:xfrm>
          <a:prstGeom prst="rect">
            <a:avLst/>
          </a:prstGeom>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3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Helvetica" panose="020B0604020202020204" pitchFamily="34" charset="0"/>
              </a:rPr>
            </a:br>
            <a:r>
              <a:rPr kumimoji="0" lang="en-US" sz="3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Helvetica" panose="020B0604020202020204" pitchFamily="34" charset="0"/>
              </a:rPr>
              <a:t>	</a:t>
            </a:r>
            <a:r>
              <a:rPr kumimoji="0" lang="en-US" sz="4400" b="0" i="0" u="none" strike="noStrike" kern="1200" cap="none" spc="0" normalizeH="0" baseline="0" noProof="0" dirty="0">
                <a:ln>
                  <a:noFill/>
                </a:ln>
                <a:solidFill>
                  <a:srgbClr val="4472C4">
                    <a:lumMod val="75000"/>
                  </a:srgbClr>
                </a:solidFill>
                <a:effectLst/>
                <a:uLnTx/>
                <a:uFillTx/>
                <a:latin typeface="Helvetica" panose="020B0604020202020204" pitchFamily="34" charset="0"/>
                <a:ea typeface="+mj-ea"/>
                <a:cs typeface="Helvetica" panose="020B0604020202020204" pitchFamily="34" charset="0"/>
              </a:rPr>
              <a:t>Rep. Payee’s</a:t>
            </a:r>
          </a:p>
        </p:txBody>
      </p:sp>
      <p:sp>
        <p:nvSpPr>
          <p:cNvPr id="17" name="Title 1">
            <a:extLst>
              <a:ext uri="{FF2B5EF4-FFF2-40B4-BE49-F238E27FC236}">
                <a16:creationId xmlns:a16="http://schemas.microsoft.com/office/drawing/2014/main" id="{0747F49F-32BF-4CB1-9693-0B5A71C2E112}"/>
              </a:ext>
            </a:extLst>
          </p:cNvPr>
          <p:cNvSpPr txBox="1">
            <a:spLocks/>
          </p:cNvSpPr>
          <p:nvPr/>
        </p:nvSpPr>
        <p:spPr bwMode="gray">
          <a:xfrm>
            <a:off x="1087949" y="4003996"/>
            <a:ext cx="6936378" cy="46601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4472C4">
                    <a:lumMod val="75000"/>
                  </a:srgbClr>
                </a:solidFill>
                <a:effectLst/>
                <a:uLnTx/>
                <a:uFillTx/>
                <a:latin typeface="Helvetica" panose="020B0604020202020204" pitchFamily="34" charset="0"/>
                <a:ea typeface="+mj-ea"/>
                <a:cs typeface="Helvetica" panose="020B0604020202020204" pitchFamily="34" charset="0"/>
              </a:rPr>
              <a:t>	</a:t>
            </a:r>
            <a:r>
              <a:rPr kumimoji="0" lang="en-US" sz="2100" b="0" i="0" u="none" strike="noStrike" kern="1200" cap="none" spc="0" normalizeH="0" baseline="0" noProof="0" dirty="0">
                <a:ln>
                  <a:noFill/>
                </a:ln>
                <a:solidFill>
                  <a:srgbClr val="4472C4">
                    <a:lumMod val="75000"/>
                  </a:srgbClr>
                </a:solidFill>
                <a:effectLst/>
                <a:uLnTx/>
                <a:uFillTx/>
                <a:latin typeface="Helvetica" panose="020B0604020202020204" pitchFamily="34" charset="0"/>
                <a:ea typeface="+mj-ea"/>
                <a:cs typeface="Helvetica" panose="020B0604020202020204" pitchFamily="34" charset="0"/>
              </a:rPr>
              <a:t>Fiscal Specialists - Program Specialists</a:t>
            </a:r>
          </a:p>
        </p:txBody>
      </p:sp>
      <p:sp>
        <p:nvSpPr>
          <p:cNvPr id="18" name="Title 1">
            <a:extLst>
              <a:ext uri="{FF2B5EF4-FFF2-40B4-BE49-F238E27FC236}">
                <a16:creationId xmlns:a16="http://schemas.microsoft.com/office/drawing/2014/main" id="{8C006167-1472-4515-BC44-F466642C3F2B}"/>
              </a:ext>
            </a:extLst>
          </p:cNvPr>
          <p:cNvSpPr txBox="1">
            <a:spLocks/>
          </p:cNvSpPr>
          <p:nvPr/>
        </p:nvSpPr>
        <p:spPr bwMode="gray">
          <a:xfrm>
            <a:off x="1091980" y="5193962"/>
            <a:ext cx="7044615" cy="418834"/>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3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Helvetica" panose="020B0604020202020204" pitchFamily="34" charset="0"/>
              </a:rPr>
            </a:br>
            <a:r>
              <a:rPr kumimoji="0" lang="en-US" sz="3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Helvetica" panose="020B0604020202020204" pitchFamily="34" charset="0"/>
              </a:rPr>
              <a:t>	</a:t>
            </a:r>
            <a:r>
              <a:rPr kumimoji="0" lang="en-US" sz="8000" b="0" i="0" u="none" strike="noStrike" kern="1200" cap="none" spc="0" normalizeH="0" baseline="0" noProof="0" dirty="0">
                <a:ln>
                  <a:noFill/>
                </a:ln>
                <a:solidFill>
                  <a:srgbClr val="4472C4">
                    <a:lumMod val="75000"/>
                  </a:srgbClr>
                </a:solidFill>
                <a:effectLst/>
                <a:uLnTx/>
                <a:uFillTx/>
                <a:latin typeface="Helvetica" panose="020B0604020202020204" pitchFamily="34" charset="0"/>
                <a:ea typeface="+mj-ea"/>
                <a:cs typeface="Helvetica" panose="020B0604020202020204" pitchFamily="34" charset="0"/>
              </a:rPr>
              <a:t>Support Coordinators and Service Coordinators</a:t>
            </a:r>
          </a:p>
        </p:txBody>
      </p:sp>
      <p:sp>
        <p:nvSpPr>
          <p:cNvPr id="19" name="Title 1">
            <a:extLst>
              <a:ext uri="{FF2B5EF4-FFF2-40B4-BE49-F238E27FC236}">
                <a16:creationId xmlns:a16="http://schemas.microsoft.com/office/drawing/2014/main" id="{040D3D24-AD9B-4D13-8886-71EEBD4EC669}"/>
              </a:ext>
            </a:extLst>
          </p:cNvPr>
          <p:cNvSpPr txBox="1">
            <a:spLocks/>
          </p:cNvSpPr>
          <p:nvPr/>
        </p:nvSpPr>
        <p:spPr bwMode="gray">
          <a:xfrm>
            <a:off x="867744" y="5931303"/>
            <a:ext cx="9187545" cy="46601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2000" b="0" i="0" u="none" strike="noStrike" kern="1200" cap="none" spc="0" normalizeH="0" baseline="0" noProof="0" dirty="0">
                <a:ln>
                  <a:noFill/>
                </a:ln>
                <a:solidFill>
                  <a:prstClr val="white"/>
                </a:solidFill>
                <a:effectLst/>
                <a:uLnTx/>
                <a:uFillTx/>
                <a:latin typeface="Helvetica" panose="020B0604020202020204" pitchFamily="34" charset="0"/>
                <a:ea typeface="+mj-ea"/>
                <a:cs typeface="Helvetica" panose="020B0604020202020204" pitchFamily="34" charset="0"/>
              </a:rPr>
            </a:br>
            <a:r>
              <a:rPr kumimoji="0" lang="en-US" sz="2000" b="0" i="1" u="none" strike="noStrike" kern="1200" cap="none" spc="0" normalizeH="0" baseline="0" noProof="0" dirty="0">
                <a:ln>
                  <a:noFill/>
                </a:ln>
                <a:solidFill>
                  <a:srgbClr val="4472C4">
                    <a:lumMod val="75000"/>
                  </a:srgbClr>
                </a:solidFill>
                <a:effectLst/>
                <a:uLnTx/>
                <a:uFillTx/>
                <a:latin typeface="Helvetica" panose="020B0604020202020204" pitchFamily="34" charset="0"/>
                <a:ea typeface="+mj-ea"/>
                <a:cs typeface="Helvetica" panose="020B0604020202020204" pitchFamily="34" charset="0"/>
              </a:rPr>
              <a:t>Almost anyone can </a:t>
            </a:r>
            <a:r>
              <a:rPr kumimoji="0" lang="en-US" sz="2000" b="1" i="1" u="none" strike="noStrike" kern="1200" cap="none" spc="0" normalizeH="0" baseline="0" noProof="0" dirty="0">
                <a:ln>
                  <a:noFill/>
                </a:ln>
                <a:solidFill>
                  <a:srgbClr val="4472C4">
                    <a:lumMod val="75000"/>
                  </a:srgbClr>
                </a:solidFill>
                <a:effectLst/>
                <a:uLnTx/>
                <a:uFillTx/>
                <a:latin typeface="Helvetica" panose="020B0604020202020204" pitchFamily="34" charset="0"/>
                <a:ea typeface="+mj-ea"/>
                <a:cs typeface="Helvetica" panose="020B0604020202020204" pitchFamily="34" charset="0"/>
              </a:rPr>
              <a:t>initiate</a:t>
            </a:r>
            <a:r>
              <a:rPr kumimoji="0" lang="en-US" sz="2000" b="0" i="1" u="none" strike="noStrike" kern="1200" cap="none" spc="0" normalizeH="0" baseline="0" noProof="0" dirty="0">
                <a:ln>
                  <a:noFill/>
                </a:ln>
                <a:solidFill>
                  <a:srgbClr val="4472C4">
                    <a:lumMod val="75000"/>
                  </a:srgbClr>
                </a:solidFill>
                <a:effectLst/>
                <a:uLnTx/>
                <a:uFillTx/>
                <a:latin typeface="Helvetica" panose="020B0604020202020204" pitchFamily="34" charset="0"/>
                <a:ea typeface="+mj-ea"/>
                <a:cs typeface="Helvetica" panose="020B0604020202020204" pitchFamily="34" charset="0"/>
              </a:rPr>
              <a:t> a plan on behalf of an individual with special needs</a:t>
            </a:r>
          </a:p>
        </p:txBody>
      </p:sp>
      <p:pic>
        <p:nvPicPr>
          <p:cNvPr id="22" name="Picture 21" descr="A group of people that are standing in the snow&#10;&#10;Description automatically generated">
            <a:extLst>
              <a:ext uri="{FF2B5EF4-FFF2-40B4-BE49-F238E27FC236}">
                <a16:creationId xmlns:a16="http://schemas.microsoft.com/office/drawing/2014/main" id="{C56D10C3-8B0D-417F-BA68-863265FD60BE}"/>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239000" y="1784271"/>
            <a:ext cx="3601223" cy="2396013"/>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id="{01FA3B22-700B-4EE3-8076-726123340B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8975" y="405388"/>
            <a:ext cx="672899" cy="1020528"/>
          </a:xfrm>
          <a:prstGeom prst="rect">
            <a:avLst/>
          </a:prstGeom>
          <a:effectLst>
            <a:glow rad="127000">
              <a:schemeClr val="accent1">
                <a:alpha val="71000"/>
              </a:schemeClr>
            </a:glow>
            <a:softEdge rad="0"/>
          </a:effectLst>
        </p:spPr>
      </p:pic>
    </p:spTree>
    <p:extLst>
      <p:ext uri="{BB962C8B-B14F-4D97-AF65-F5344CB8AC3E}">
        <p14:creationId xmlns:p14="http://schemas.microsoft.com/office/powerpoint/2010/main" val="165567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11" grpId="0"/>
      <p:bldP spid="12" grpId="0"/>
      <p:bldP spid="14" grpId="0"/>
      <p:bldP spid="15" grpId="0"/>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3EF266DB-2A5B-4843-BF46-F86DAC40A2CB}"/>
              </a:ext>
            </a:extLst>
          </p:cNvPr>
          <p:cNvSpPr txBox="1"/>
          <p:nvPr/>
        </p:nvSpPr>
        <p:spPr>
          <a:xfrm>
            <a:off x="1716153" y="674194"/>
            <a:ext cx="2974099" cy="707886"/>
          </a:xfrm>
          <a:prstGeom prst="rect">
            <a:avLst/>
          </a:prstGeom>
          <a:noFill/>
        </p:spPr>
        <p:txBody>
          <a:bodyPr wrap="square" rtlCol="0">
            <a:spAutoFit/>
          </a:bodyPr>
          <a:lstStyle/>
          <a:p>
            <a:r>
              <a:rPr lang="en-US" sz="4000" b="1" u="sng" dirty="0">
                <a:solidFill>
                  <a:schemeClr val="tx1">
                    <a:lumMod val="85000"/>
                    <a:lumOff val="15000"/>
                  </a:schemeClr>
                </a:solidFill>
                <a:latin typeface="Helvetica" panose="020B0604020202020204" pitchFamily="34" charset="0"/>
                <a:cs typeface="Helvetica" panose="020B0604020202020204" pitchFamily="34" charset="0"/>
              </a:rPr>
              <a:t>Two Plans</a:t>
            </a:r>
            <a:endParaRPr lang="en-US" sz="2400" u="sng" dirty="0">
              <a:solidFill>
                <a:schemeClr val="tx1">
                  <a:lumMod val="85000"/>
                  <a:lumOff val="15000"/>
                </a:schemeClr>
              </a:solidFill>
              <a:latin typeface="Helvetica" panose="020B0604020202020204" pitchFamily="34" charset="0"/>
              <a:cs typeface="Helvetica" panose="020B0604020202020204" pitchFamily="34" charset="0"/>
            </a:endParaRPr>
          </a:p>
        </p:txBody>
      </p:sp>
      <p:sp>
        <p:nvSpPr>
          <p:cNvPr id="17" name="TextBox 16">
            <a:extLst>
              <a:ext uri="{FF2B5EF4-FFF2-40B4-BE49-F238E27FC236}">
                <a16:creationId xmlns:a16="http://schemas.microsoft.com/office/drawing/2014/main" id="{3A09DF3A-2CBB-4243-A564-074AC03548E3}"/>
              </a:ext>
            </a:extLst>
          </p:cNvPr>
          <p:cNvSpPr txBox="1"/>
          <p:nvPr/>
        </p:nvSpPr>
        <p:spPr>
          <a:xfrm>
            <a:off x="2054399" y="1976026"/>
            <a:ext cx="9830405" cy="523220"/>
          </a:xfrm>
          <a:prstGeom prst="rect">
            <a:avLst/>
          </a:prstGeom>
          <a:noFill/>
        </p:spPr>
        <p:txBody>
          <a:bodyPr wrap="square" rtlCol="0">
            <a:spAutoFit/>
          </a:bodyPr>
          <a:lstStyle/>
          <a:p>
            <a:r>
              <a:rPr lang="en-US" sz="2800" b="1" u="sng" dirty="0">
                <a:solidFill>
                  <a:schemeClr val="accent1">
                    <a:lumMod val="50000"/>
                  </a:schemeClr>
                </a:solidFill>
                <a:latin typeface="Helvetica" panose="020B0604020202020204" pitchFamily="34" charset="0"/>
                <a:cs typeface="Helvetica" panose="020B0604020202020204" pitchFamily="34" charset="0"/>
              </a:rPr>
              <a:t>Single Premium</a:t>
            </a:r>
            <a:r>
              <a:rPr lang="en-US" sz="2800" b="1" dirty="0">
                <a:solidFill>
                  <a:schemeClr val="accent1">
                    <a:lumMod val="50000"/>
                  </a:schemeClr>
                </a:solidFill>
                <a:latin typeface="Helvetica" panose="020B0604020202020204" pitchFamily="34" charset="0"/>
                <a:cs typeface="Helvetica" panose="020B0604020202020204" pitchFamily="34" charset="0"/>
              </a:rPr>
              <a:t>:  </a:t>
            </a:r>
            <a:r>
              <a:rPr lang="en-US" sz="1600" b="1" dirty="0">
                <a:solidFill>
                  <a:schemeClr val="accent1">
                    <a:lumMod val="50000"/>
                  </a:schemeClr>
                </a:solidFill>
                <a:latin typeface="Helvetica" panose="020B0604020202020204" pitchFamily="34" charset="0"/>
                <a:cs typeface="Helvetica" panose="020B0604020202020204" pitchFamily="34" charset="0"/>
              </a:rPr>
              <a:t>One Single Premium payment, Immediate Death Benefit</a:t>
            </a:r>
            <a:endParaRPr lang="en-US" sz="1600" dirty="0">
              <a:solidFill>
                <a:schemeClr val="accent1">
                  <a:lumMod val="50000"/>
                </a:schemeClr>
              </a:solidFill>
              <a:latin typeface="Helvetica" panose="020B0604020202020204" pitchFamily="34" charset="0"/>
              <a:cs typeface="Helvetica" panose="020B0604020202020204" pitchFamily="34" charset="0"/>
            </a:endParaRPr>
          </a:p>
        </p:txBody>
      </p:sp>
      <p:sp>
        <p:nvSpPr>
          <p:cNvPr id="18" name="TextBox 17">
            <a:extLst>
              <a:ext uri="{FF2B5EF4-FFF2-40B4-BE49-F238E27FC236}">
                <a16:creationId xmlns:a16="http://schemas.microsoft.com/office/drawing/2014/main" id="{A77A6850-2BAC-419F-80CC-926618B14DD4}"/>
              </a:ext>
            </a:extLst>
          </p:cNvPr>
          <p:cNvSpPr txBox="1"/>
          <p:nvPr/>
        </p:nvSpPr>
        <p:spPr>
          <a:xfrm>
            <a:off x="2072308" y="3429000"/>
            <a:ext cx="8047383" cy="523220"/>
          </a:xfrm>
          <a:prstGeom prst="rect">
            <a:avLst/>
          </a:prstGeom>
          <a:noFill/>
        </p:spPr>
        <p:txBody>
          <a:bodyPr wrap="square" rtlCol="0">
            <a:spAutoFit/>
          </a:bodyPr>
          <a:lstStyle/>
          <a:p>
            <a:r>
              <a:rPr lang="en-US" sz="2800" b="1" u="sng" dirty="0">
                <a:solidFill>
                  <a:schemeClr val="accent1">
                    <a:lumMod val="50000"/>
                  </a:schemeClr>
                </a:solidFill>
                <a:latin typeface="Helvetica" panose="020B0604020202020204" pitchFamily="34" charset="0"/>
                <a:cs typeface="Helvetica" panose="020B0604020202020204" pitchFamily="34" charset="0"/>
              </a:rPr>
              <a:t>10-Pay Plan:</a:t>
            </a:r>
            <a:r>
              <a:rPr lang="en-US" sz="2800" b="1" dirty="0">
                <a:solidFill>
                  <a:schemeClr val="accent1">
                    <a:lumMod val="50000"/>
                  </a:schemeClr>
                </a:solidFill>
                <a:latin typeface="Helvetica" panose="020B0604020202020204" pitchFamily="34" charset="0"/>
                <a:cs typeface="Helvetica" panose="020B0604020202020204" pitchFamily="34" charset="0"/>
              </a:rPr>
              <a:t>  </a:t>
            </a:r>
            <a:r>
              <a:rPr lang="en-US" sz="1600" b="1" dirty="0">
                <a:solidFill>
                  <a:schemeClr val="accent1">
                    <a:lumMod val="50000"/>
                  </a:schemeClr>
                </a:solidFill>
                <a:latin typeface="Helvetica" panose="020B0604020202020204" pitchFamily="34" charset="0"/>
                <a:cs typeface="Helvetica" panose="020B0604020202020204" pitchFamily="34" charset="0"/>
              </a:rPr>
              <a:t>Paid over-time, Graded Death Benefit</a:t>
            </a:r>
          </a:p>
        </p:txBody>
      </p:sp>
      <p:pic>
        <p:nvPicPr>
          <p:cNvPr id="21" name="Picture 20" descr="A picture containing drawing&#10;&#10;Description automatically generated">
            <a:extLst>
              <a:ext uri="{FF2B5EF4-FFF2-40B4-BE49-F238E27FC236}">
                <a16:creationId xmlns:a16="http://schemas.microsoft.com/office/drawing/2014/main" id="{82A8744F-FBD4-411D-913B-5883F3867C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0" y="603797"/>
            <a:ext cx="663109" cy="1005681"/>
          </a:xfrm>
          <a:prstGeom prst="rect">
            <a:avLst/>
          </a:prstGeom>
          <a:effectLst>
            <a:glow rad="127000">
              <a:schemeClr val="accent1">
                <a:alpha val="71000"/>
              </a:schemeClr>
            </a:glow>
            <a:softEdge rad="0"/>
          </a:effectLst>
        </p:spPr>
      </p:pic>
      <p:pic>
        <p:nvPicPr>
          <p:cNvPr id="15" name="Picture 14" descr="A person wearing glasses and smiling at the camera&#10;&#10;Description automatically generated">
            <a:extLst>
              <a:ext uri="{FF2B5EF4-FFF2-40B4-BE49-F238E27FC236}">
                <a16:creationId xmlns:a16="http://schemas.microsoft.com/office/drawing/2014/main" id="{A66DD0CC-C85D-44BD-8328-DC048181E2C3}"/>
              </a:ext>
            </a:extLst>
          </p:cNvPr>
          <p:cNvPicPr>
            <a:picLocks noChangeAspect="1"/>
          </p:cNvPicPr>
          <p:nvPr/>
        </p:nvPicPr>
        <p:blipFill>
          <a:blip r:embed="rId4">
            <a:alphaModFix/>
            <a:extLst>
              <a:ext uri="{BEBA8EAE-BF5A-486C-A8C5-ECC9F3942E4B}">
                <a14:imgProps xmlns:a14="http://schemas.microsoft.com/office/drawing/2010/main">
                  <a14:imgLayer r:embed="rId5">
                    <a14:imgEffect>
                      <a14:sharpenSoften amount="-7000"/>
                    </a14:imgEffect>
                    <a14:imgEffect>
                      <a14:colorTemperature colorTemp="7159"/>
                    </a14:imgEffect>
                    <a14:imgEffect>
                      <a14:saturation sat="81000"/>
                    </a14:imgEffect>
                  </a14:imgLayer>
                </a14:imgProps>
              </a:ext>
              <a:ext uri="{28A0092B-C50C-407E-A947-70E740481C1C}">
                <a14:useLocalDpi xmlns:a14="http://schemas.microsoft.com/office/drawing/2010/main" val="0"/>
              </a:ext>
            </a:extLst>
          </a:blip>
          <a:stretch>
            <a:fillRect/>
          </a:stretch>
        </p:blipFill>
        <p:spPr>
          <a:xfrm>
            <a:off x="10955383" y="5533116"/>
            <a:ext cx="929421" cy="1113851"/>
          </a:xfrm>
          <a:prstGeom prst="rect">
            <a:avLst/>
          </a:prstGeom>
          <a:blipFill dpi="0" rotWithShape="1">
            <a:blip r:embed="rId6"/>
            <a:srcRect/>
            <a:tile tx="0" ty="0" sx="100000" sy="100000" flip="none" algn="tl"/>
          </a:blipFill>
        </p:spPr>
      </p:pic>
    </p:spTree>
    <p:extLst>
      <p:ext uri="{BB962C8B-B14F-4D97-AF65-F5344CB8AC3E}">
        <p14:creationId xmlns:p14="http://schemas.microsoft.com/office/powerpoint/2010/main" val="17858035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3EF266DB-2A5B-4843-BF46-F86DAC40A2CB}"/>
              </a:ext>
            </a:extLst>
          </p:cNvPr>
          <p:cNvSpPr txBox="1"/>
          <p:nvPr/>
        </p:nvSpPr>
        <p:spPr>
          <a:xfrm>
            <a:off x="1886448" y="493810"/>
            <a:ext cx="4999230" cy="707886"/>
          </a:xfrm>
          <a:prstGeom prst="rect">
            <a:avLst/>
          </a:prstGeom>
          <a:noFill/>
        </p:spPr>
        <p:txBody>
          <a:bodyPr wrap="square" rtlCol="0">
            <a:spAutoFit/>
          </a:bodyPr>
          <a:lstStyle/>
          <a:p>
            <a:r>
              <a:rPr lang="en-US" sz="4000" b="1" u="sng" dirty="0">
                <a:solidFill>
                  <a:schemeClr val="tx1">
                    <a:lumMod val="85000"/>
                    <a:lumOff val="15000"/>
                  </a:schemeClr>
                </a:solidFill>
                <a:latin typeface="Helvetica" panose="020B0604020202020204" pitchFamily="34" charset="0"/>
                <a:cs typeface="Helvetica" panose="020B0604020202020204" pitchFamily="34" charset="0"/>
              </a:rPr>
              <a:t>Two Plans</a:t>
            </a:r>
            <a:endParaRPr lang="en-US" sz="2800" u="sng" dirty="0">
              <a:solidFill>
                <a:schemeClr val="tx1">
                  <a:lumMod val="85000"/>
                  <a:lumOff val="15000"/>
                </a:schemeClr>
              </a:solidFill>
              <a:latin typeface="Helvetica" panose="020B0604020202020204" pitchFamily="34" charset="0"/>
              <a:cs typeface="Helvetica" panose="020B0604020202020204" pitchFamily="34" charset="0"/>
            </a:endParaRPr>
          </a:p>
        </p:txBody>
      </p:sp>
      <p:sp>
        <p:nvSpPr>
          <p:cNvPr id="17" name="TextBox 16">
            <a:extLst>
              <a:ext uri="{FF2B5EF4-FFF2-40B4-BE49-F238E27FC236}">
                <a16:creationId xmlns:a16="http://schemas.microsoft.com/office/drawing/2014/main" id="{3A09DF3A-2CBB-4243-A564-074AC03548E3}"/>
              </a:ext>
            </a:extLst>
          </p:cNvPr>
          <p:cNvSpPr txBox="1"/>
          <p:nvPr/>
        </p:nvSpPr>
        <p:spPr>
          <a:xfrm>
            <a:off x="1866244" y="1445065"/>
            <a:ext cx="9830405" cy="523220"/>
          </a:xfrm>
          <a:prstGeom prst="rect">
            <a:avLst/>
          </a:prstGeom>
          <a:noFill/>
        </p:spPr>
        <p:txBody>
          <a:bodyPr wrap="square" rtlCol="0">
            <a:spAutoFit/>
          </a:bodyPr>
          <a:lstStyle/>
          <a:p>
            <a:r>
              <a:rPr lang="en-US" sz="2800" b="1" u="sng" dirty="0">
                <a:solidFill>
                  <a:schemeClr val="accent1">
                    <a:lumMod val="50000"/>
                  </a:schemeClr>
                </a:solidFill>
                <a:latin typeface="Helvetica" panose="020B0604020202020204" pitchFamily="34" charset="0"/>
                <a:cs typeface="Helvetica" panose="020B0604020202020204" pitchFamily="34" charset="0"/>
              </a:rPr>
              <a:t>Single Premium</a:t>
            </a:r>
            <a:r>
              <a:rPr lang="en-US" sz="2800" b="1" dirty="0">
                <a:solidFill>
                  <a:schemeClr val="accent1">
                    <a:lumMod val="50000"/>
                  </a:schemeClr>
                </a:solidFill>
                <a:latin typeface="Helvetica" panose="020B0604020202020204" pitchFamily="34" charset="0"/>
                <a:cs typeface="Helvetica" panose="020B0604020202020204" pitchFamily="34" charset="0"/>
              </a:rPr>
              <a:t>:  </a:t>
            </a:r>
            <a:r>
              <a:rPr lang="en-US" sz="1600" b="1" dirty="0">
                <a:solidFill>
                  <a:schemeClr val="accent1">
                    <a:lumMod val="50000"/>
                  </a:schemeClr>
                </a:solidFill>
                <a:latin typeface="Helvetica" panose="020B0604020202020204" pitchFamily="34" charset="0"/>
                <a:cs typeface="Helvetica" panose="020B0604020202020204" pitchFamily="34" charset="0"/>
              </a:rPr>
              <a:t>One Single Premium payment, Immediate Death Benefit</a:t>
            </a:r>
            <a:endParaRPr lang="en-US" sz="1600" dirty="0">
              <a:solidFill>
                <a:schemeClr val="accent1">
                  <a:lumMod val="50000"/>
                </a:schemeClr>
              </a:solidFill>
              <a:latin typeface="Helvetica" panose="020B0604020202020204" pitchFamily="34" charset="0"/>
              <a:cs typeface="Helvetica" panose="020B0604020202020204" pitchFamily="34" charset="0"/>
            </a:endParaRPr>
          </a:p>
        </p:txBody>
      </p:sp>
      <p:sp>
        <p:nvSpPr>
          <p:cNvPr id="9" name="TextBox 8">
            <a:extLst>
              <a:ext uri="{FF2B5EF4-FFF2-40B4-BE49-F238E27FC236}">
                <a16:creationId xmlns:a16="http://schemas.microsoft.com/office/drawing/2014/main" id="{3F325BA8-4B24-4587-896E-0F26842C4E32}"/>
              </a:ext>
            </a:extLst>
          </p:cNvPr>
          <p:cNvSpPr txBox="1"/>
          <p:nvPr/>
        </p:nvSpPr>
        <p:spPr>
          <a:xfrm>
            <a:off x="1866244" y="2137584"/>
            <a:ext cx="8047383" cy="400110"/>
          </a:xfrm>
          <a:prstGeom prst="rect">
            <a:avLst/>
          </a:prstGeom>
          <a:noFill/>
        </p:spPr>
        <p:txBody>
          <a:bodyPr wrap="square" rtlCol="0">
            <a:spAutoFit/>
          </a:bodyPr>
          <a:lstStyle/>
          <a:p>
            <a:pPr lvl="1"/>
            <a:r>
              <a:rPr lang="en-US" sz="2000" dirty="0">
                <a:solidFill>
                  <a:schemeClr val="accent1">
                    <a:lumMod val="50000"/>
                  </a:schemeClr>
                </a:solidFill>
                <a:latin typeface="Helvetica" panose="020B0604020202020204" pitchFamily="34" charset="0"/>
                <a:cs typeface="Helvetica" panose="020B0604020202020204" pitchFamily="34" charset="0"/>
              </a:rPr>
              <a:t>Funding Single Premium Plans</a:t>
            </a:r>
            <a:endParaRPr lang="en-US" i="1" dirty="0">
              <a:solidFill>
                <a:schemeClr val="accent1">
                  <a:lumMod val="50000"/>
                </a:schemeClr>
              </a:solidFill>
              <a:latin typeface="Helvetica" panose="020B0604020202020204" pitchFamily="34" charset="0"/>
              <a:cs typeface="Helvetica" panose="020B0604020202020204" pitchFamily="34" charset="0"/>
            </a:endParaRPr>
          </a:p>
        </p:txBody>
      </p:sp>
      <p:sp>
        <p:nvSpPr>
          <p:cNvPr id="10" name="TextBox 9">
            <a:extLst>
              <a:ext uri="{FF2B5EF4-FFF2-40B4-BE49-F238E27FC236}">
                <a16:creationId xmlns:a16="http://schemas.microsoft.com/office/drawing/2014/main" id="{38184EA1-B4C2-49C1-AB4F-A3DE2D81B405}"/>
              </a:ext>
            </a:extLst>
          </p:cNvPr>
          <p:cNvSpPr txBox="1"/>
          <p:nvPr/>
        </p:nvSpPr>
        <p:spPr>
          <a:xfrm>
            <a:off x="1813050" y="2552004"/>
            <a:ext cx="7039411" cy="338554"/>
          </a:xfrm>
          <a:prstGeom prst="rect">
            <a:avLst/>
          </a:prstGeom>
          <a:noFill/>
        </p:spPr>
        <p:txBody>
          <a:bodyPr wrap="square" rtlCol="0">
            <a:spAutoFit/>
          </a:bodyPr>
          <a:lstStyle/>
          <a:p>
            <a:pPr marL="1257300" lvl="2" indent="-342900">
              <a:buFont typeface="Wingdings" panose="05000000000000000000" pitchFamily="2" charset="2"/>
              <a:buChar char="§"/>
            </a:pPr>
            <a:r>
              <a:rPr lang="en-US" sz="1600" b="1" dirty="0">
                <a:solidFill>
                  <a:schemeClr val="accent1">
                    <a:lumMod val="50000"/>
                  </a:schemeClr>
                </a:solidFill>
                <a:latin typeface="Helvetica" panose="020B0604020202020204" pitchFamily="34" charset="0"/>
                <a:cs typeface="Helvetica" panose="020B0604020202020204" pitchFamily="34" charset="0"/>
              </a:rPr>
              <a:t>Spend-downs</a:t>
            </a:r>
            <a:endParaRPr lang="en-US" sz="1600" dirty="0">
              <a:solidFill>
                <a:schemeClr val="accent1">
                  <a:lumMod val="50000"/>
                </a:schemeClr>
              </a:solidFill>
              <a:latin typeface="Helvetica" panose="020B0604020202020204" pitchFamily="34" charset="0"/>
              <a:cs typeface="Helvetica" panose="020B0604020202020204" pitchFamily="34" charset="0"/>
            </a:endParaRPr>
          </a:p>
        </p:txBody>
      </p:sp>
      <p:sp>
        <p:nvSpPr>
          <p:cNvPr id="11" name="TextBox 10">
            <a:extLst>
              <a:ext uri="{FF2B5EF4-FFF2-40B4-BE49-F238E27FC236}">
                <a16:creationId xmlns:a16="http://schemas.microsoft.com/office/drawing/2014/main" id="{8BC7A57F-A862-4EB0-9692-19BCF68A69B7}"/>
              </a:ext>
            </a:extLst>
          </p:cNvPr>
          <p:cNvSpPr txBox="1"/>
          <p:nvPr/>
        </p:nvSpPr>
        <p:spPr>
          <a:xfrm>
            <a:off x="1866244" y="3637624"/>
            <a:ext cx="5448956" cy="338554"/>
          </a:xfrm>
          <a:prstGeom prst="rect">
            <a:avLst/>
          </a:prstGeom>
          <a:noFill/>
        </p:spPr>
        <p:txBody>
          <a:bodyPr wrap="square" rtlCol="0">
            <a:spAutoFit/>
          </a:bodyPr>
          <a:lstStyle/>
          <a:p>
            <a:pPr marL="1257300" lvl="2" indent="-342900">
              <a:buFont typeface="Wingdings" panose="05000000000000000000" pitchFamily="2" charset="2"/>
              <a:buChar char="§"/>
            </a:pPr>
            <a:r>
              <a:rPr lang="en-US" sz="1600" dirty="0">
                <a:solidFill>
                  <a:schemeClr val="accent1">
                    <a:lumMod val="50000"/>
                  </a:schemeClr>
                </a:solidFill>
                <a:latin typeface="Helvetica" panose="020B0604020202020204" pitchFamily="34" charset="0"/>
                <a:cs typeface="Helvetica" panose="020B0604020202020204" pitchFamily="34" charset="0"/>
              </a:rPr>
              <a:t>Roll-over from Burial Bank Accounts</a:t>
            </a:r>
          </a:p>
        </p:txBody>
      </p:sp>
      <p:sp>
        <p:nvSpPr>
          <p:cNvPr id="12" name="TextBox 11">
            <a:extLst>
              <a:ext uri="{FF2B5EF4-FFF2-40B4-BE49-F238E27FC236}">
                <a16:creationId xmlns:a16="http://schemas.microsoft.com/office/drawing/2014/main" id="{5B81C99A-0FC6-4E17-8A2E-E9B2B5679056}"/>
              </a:ext>
            </a:extLst>
          </p:cNvPr>
          <p:cNvSpPr txBox="1"/>
          <p:nvPr/>
        </p:nvSpPr>
        <p:spPr>
          <a:xfrm>
            <a:off x="2303128" y="2919540"/>
            <a:ext cx="8047383" cy="338554"/>
          </a:xfrm>
          <a:prstGeom prst="rect">
            <a:avLst/>
          </a:prstGeom>
          <a:noFill/>
        </p:spPr>
        <p:txBody>
          <a:bodyPr wrap="square" rtlCol="0">
            <a:spAutoFit/>
          </a:bodyPr>
          <a:lstStyle/>
          <a:p>
            <a:pPr marL="800100" lvl="1" indent="-342900">
              <a:buFont typeface="Wingdings" panose="05000000000000000000" pitchFamily="2" charset="2"/>
              <a:buChar char="§"/>
            </a:pPr>
            <a:r>
              <a:rPr lang="en-US" sz="1600" dirty="0">
                <a:solidFill>
                  <a:schemeClr val="accent1">
                    <a:lumMod val="50000"/>
                  </a:schemeClr>
                </a:solidFill>
                <a:latin typeface="Helvetica" panose="020B0604020202020204" pitchFamily="34" charset="0"/>
                <a:cs typeface="Helvetica" panose="020B0604020202020204" pitchFamily="34" charset="0"/>
              </a:rPr>
              <a:t>1</a:t>
            </a:r>
            <a:r>
              <a:rPr lang="en-US" sz="1600" baseline="30000" dirty="0">
                <a:solidFill>
                  <a:schemeClr val="accent1">
                    <a:lumMod val="50000"/>
                  </a:schemeClr>
                </a:solidFill>
                <a:latin typeface="Helvetica" panose="020B0604020202020204" pitchFamily="34" charset="0"/>
                <a:cs typeface="Helvetica" panose="020B0604020202020204" pitchFamily="34" charset="0"/>
              </a:rPr>
              <a:t>st</a:t>
            </a:r>
            <a:r>
              <a:rPr lang="en-US" sz="1600" dirty="0">
                <a:solidFill>
                  <a:schemeClr val="accent1">
                    <a:lumMod val="50000"/>
                  </a:schemeClr>
                </a:solidFill>
                <a:latin typeface="Helvetica" panose="020B0604020202020204" pitchFamily="34" charset="0"/>
                <a:cs typeface="Helvetica" panose="020B0604020202020204" pitchFamily="34" charset="0"/>
              </a:rPr>
              <a:t> Party Special Needs Trusts </a:t>
            </a:r>
            <a:r>
              <a:rPr lang="en-US" sz="1600" i="1" dirty="0">
                <a:solidFill>
                  <a:schemeClr val="accent1">
                    <a:lumMod val="50000"/>
                  </a:schemeClr>
                </a:solidFill>
                <a:latin typeface="Helvetica" panose="020B0604020202020204" pitchFamily="34" charset="0"/>
                <a:cs typeface="Helvetica" panose="020B0604020202020204" pitchFamily="34" charset="0"/>
              </a:rPr>
              <a:t>(Pooled and Individual)</a:t>
            </a:r>
            <a:r>
              <a:rPr lang="en-US" sz="1600" dirty="0">
                <a:solidFill>
                  <a:schemeClr val="accent1">
                    <a:lumMod val="50000"/>
                  </a:schemeClr>
                </a:solidFill>
                <a:latin typeface="Helvetica" panose="020B0604020202020204" pitchFamily="34" charset="0"/>
                <a:cs typeface="Helvetica" panose="020B0604020202020204" pitchFamily="34" charset="0"/>
              </a:rPr>
              <a:t> </a:t>
            </a:r>
          </a:p>
        </p:txBody>
      </p:sp>
      <p:sp>
        <p:nvSpPr>
          <p:cNvPr id="13" name="TextBox 12">
            <a:extLst>
              <a:ext uri="{FF2B5EF4-FFF2-40B4-BE49-F238E27FC236}">
                <a16:creationId xmlns:a16="http://schemas.microsoft.com/office/drawing/2014/main" id="{77253C2B-11E6-42B6-864E-648B6A7C7789}"/>
              </a:ext>
            </a:extLst>
          </p:cNvPr>
          <p:cNvSpPr txBox="1"/>
          <p:nvPr/>
        </p:nvSpPr>
        <p:spPr>
          <a:xfrm>
            <a:off x="2303128" y="3299070"/>
            <a:ext cx="8047383" cy="338554"/>
          </a:xfrm>
          <a:prstGeom prst="rect">
            <a:avLst/>
          </a:prstGeom>
          <a:noFill/>
        </p:spPr>
        <p:txBody>
          <a:bodyPr wrap="square" rtlCol="0">
            <a:spAutoFit/>
          </a:bodyPr>
          <a:lstStyle/>
          <a:p>
            <a:pPr marL="800100" lvl="1" indent="-342900">
              <a:buFont typeface="Wingdings" panose="05000000000000000000" pitchFamily="2" charset="2"/>
              <a:buChar char="§"/>
            </a:pPr>
            <a:r>
              <a:rPr lang="en-US" sz="1600" dirty="0">
                <a:solidFill>
                  <a:schemeClr val="accent1">
                    <a:lumMod val="50000"/>
                  </a:schemeClr>
                </a:solidFill>
                <a:latin typeface="Helvetica" panose="020B0604020202020204" pitchFamily="34" charset="0"/>
                <a:cs typeface="Helvetica" panose="020B0604020202020204" pitchFamily="34" charset="0"/>
              </a:rPr>
              <a:t>ABLE Accounts</a:t>
            </a:r>
          </a:p>
        </p:txBody>
      </p:sp>
      <p:sp>
        <p:nvSpPr>
          <p:cNvPr id="18" name="TextBox 17">
            <a:extLst>
              <a:ext uri="{FF2B5EF4-FFF2-40B4-BE49-F238E27FC236}">
                <a16:creationId xmlns:a16="http://schemas.microsoft.com/office/drawing/2014/main" id="{A77A6850-2BAC-419F-80CC-926618B14DD4}"/>
              </a:ext>
            </a:extLst>
          </p:cNvPr>
          <p:cNvSpPr txBox="1"/>
          <p:nvPr/>
        </p:nvSpPr>
        <p:spPr>
          <a:xfrm>
            <a:off x="1979454" y="4209349"/>
            <a:ext cx="8047383" cy="523220"/>
          </a:xfrm>
          <a:prstGeom prst="rect">
            <a:avLst/>
          </a:prstGeom>
          <a:noFill/>
        </p:spPr>
        <p:txBody>
          <a:bodyPr wrap="square" rtlCol="0">
            <a:spAutoFit/>
          </a:bodyPr>
          <a:lstStyle/>
          <a:p>
            <a:r>
              <a:rPr lang="en-US" sz="2800" b="1" dirty="0">
                <a:solidFill>
                  <a:schemeClr val="accent1">
                    <a:lumMod val="50000"/>
                  </a:schemeClr>
                </a:solidFill>
                <a:latin typeface="Helvetica" panose="020B0604020202020204" pitchFamily="34" charset="0"/>
                <a:cs typeface="Helvetica" panose="020B0604020202020204" pitchFamily="34" charset="0"/>
              </a:rPr>
              <a:t>1</a:t>
            </a:r>
            <a:r>
              <a:rPr lang="en-US" sz="2800" b="1" u="sng" dirty="0">
                <a:solidFill>
                  <a:schemeClr val="accent1">
                    <a:lumMod val="50000"/>
                  </a:schemeClr>
                </a:solidFill>
                <a:latin typeface="Helvetica" panose="020B0604020202020204" pitchFamily="34" charset="0"/>
                <a:cs typeface="Helvetica" panose="020B0604020202020204" pitchFamily="34" charset="0"/>
              </a:rPr>
              <a:t>0-Pay Plan:</a:t>
            </a:r>
            <a:r>
              <a:rPr lang="en-US" sz="2800" b="1" dirty="0">
                <a:solidFill>
                  <a:schemeClr val="accent1">
                    <a:lumMod val="50000"/>
                  </a:schemeClr>
                </a:solidFill>
                <a:latin typeface="Helvetica" panose="020B0604020202020204" pitchFamily="34" charset="0"/>
                <a:cs typeface="Helvetica" panose="020B0604020202020204" pitchFamily="34" charset="0"/>
              </a:rPr>
              <a:t>  </a:t>
            </a:r>
            <a:r>
              <a:rPr lang="en-US" sz="1600" b="1" dirty="0">
                <a:solidFill>
                  <a:schemeClr val="accent1">
                    <a:lumMod val="50000"/>
                  </a:schemeClr>
                </a:solidFill>
                <a:latin typeface="Helvetica" panose="020B0604020202020204" pitchFamily="34" charset="0"/>
                <a:cs typeface="Helvetica" panose="020B0604020202020204" pitchFamily="34" charset="0"/>
              </a:rPr>
              <a:t>Paid over-time, Graded Death Benefit</a:t>
            </a:r>
          </a:p>
        </p:txBody>
      </p:sp>
      <p:sp>
        <p:nvSpPr>
          <p:cNvPr id="19" name="TextBox 18">
            <a:extLst>
              <a:ext uri="{FF2B5EF4-FFF2-40B4-BE49-F238E27FC236}">
                <a16:creationId xmlns:a16="http://schemas.microsoft.com/office/drawing/2014/main" id="{3BB3E88F-AC46-4CAB-AB0C-D9D2E65B3105}"/>
              </a:ext>
            </a:extLst>
          </p:cNvPr>
          <p:cNvSpPr txBox="1"/>
          <p:nvPr/>
        </p:nvSpPr>
        <p:spPr>
          <a:xfrm>
            <a:off x="1886448" y="4790534"/>
            <a:ext cx="9068935" cy="830997"/>
          </a:xfrm>
          <a:prstGeom prst="rect">
            <a:avLst/>
          </a:prstGeom>
          <a:noFill/>
        </p:spPr>
        <p:txBody>
          <a:bodyPr wrap="square" rtlCol="0">
            <a:spAutoFit/>
          </a:bodyPr>
          <a:lstStyle/>
          <a:p>
            <a:pPr marL="1257300" lvl="2" indent="-342900">
              <a:buFont typeface="Arial" panose="020B0604020202020204" pitchFamily="34" charset="0"/>
              <a:buChar char="•"/>
            </a:pPr>
            <a:r>
              <a:rPr lang="en-US" sz="1600" dirty="0">
                <a:solidFill>
                  <a:schemeClr val="accent1">
                    <a:lumMod val="50000"/>
                  </a:schemeClr>
                </a:solidFill>
                <a:latin typeface="Helvetica" panose="020B0604020202020204" pitchFamily="34" charset="0"/>
                <a:cs typeface="Helvetica" panose="020B0604020202020204" pitchFamily="34" charset="0"/>
              </a:rPr>
              <a:t>Premiums are typically billed monthly</a:t>
            </a:r>
          </a:p>
          <a:p>
            <a:pPr marL="1257300" lvl="2" indent="-342900">
              <a:buFont typeface="Arial" panose="020B0604020202020204" pitchFamily="34" charset="0"/>
              <a:buChar char="•"/>
            </a:pPr>
            <a:endParaRPr lang="en-US" sz="800" dirty="0">
              <a:solidFill>
                <a:schemeClr val="accent1">
                  <a:lumMod val="50000"/>
                </a:schemeClr>
              </a:solidFill>
              <a:latin typeface="Helvetica" panose="020B0604020202020204" pitchFamily="34" charset="0"/>
              <a:cs typeface="Helvetica" panose="020B0604020202020204" pitchFamily="34" charset="0"/>
            </a:endParaRPr>
          </a:p>
          <a:p>
            <a:pPr marL="1257300" lvl="2" indent="-342900">
              <a:buFont typeface="Arial" panose="020B0604020202020204" pitchFamily="34" charset="0"/>
              <a:buChar char="•"/>
            </a:pPr>
            <a:r>
              <a:rPr lang="en-US" sz="1600" dirty="0">
                <a:solidFill>
                  <a:schemeClr val="accent1">
                    <a:lumMod val="50000"/>
                  </a:schemeClr>
                </a:solidFill>
                <a:latin typeface="Helvetica" panose="020B0604020202020204" pitchFamily="34" charset="0"/>
                <a:cs typeface="Helvetica" panose="020B0604020202020204" pitchFamily="34" charset="0"/>
              </a:rPr>
              <a:t>Graded death benefit in the first 24 months</a:t>
            </a:r>
          </a:p>
          <a:p>
            <a:pPr marL="1257300" lvl="2" indent="-342900">
              <a:buFont typeface="Arial" panose="020B0604020202020204" pitchFamily="34" charset="0"/>
              <a:buChar char="•"/>
            </a:pPr>
            <a:endParaRPr lang="en-US" sz="800" dirty="0">
              <a:solidFill>
                <a:schemeClr val="accent1">
                  <a:lumMod val="50000"/>
                </a:schemeClr>
              </a:solidFill>
              <a:latin typeface="Helvetica" panose="020B0604020202020204" pitchFamily="34" charset="0"/>
              <a:cs typeface="Helvetica" panose="020B0604020202020204" pitchFamily="34" charset="0"/>
            </a:endParaRPr>
          </a:p>
        </p:txBody>
      </p:sp>
      <p:pic>
        <p:nvPicPr>
          <p:cNvPr id="21" name="Picture 20" descr="A picture containing drawing&#10;&#10;Description automatically generated">
            <a:extLst>
              <a:ext uri="{FF2B5EF4-FFF2-40B4-BE49-F238E27FC236}">
                <a16:creationId xmlns:a16="http://schemas.microsoft.com/office/drawing/2014/main" id="{82A8744F-FBD4-411D-913B-5883F3867C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210" y="417042"/>
            <a:ext cx="677840" cy="1028023"/>
          </a:xfrm>
          <a:prstGeom prst="rect">
            <a:avLst/>
          </a:prstGeom>
          <a:effectLst>
            <a:glow rad="127000">
              <a:schemeClr val="accent1">
                <a:alpha val="71000"/>
              </a:schemeClr>
            </a:glow>
            <a:softEdge rad="0"/>
          </a:effectLst>
        </p:spPr>
      </p:pic>
      <p:pic>
        <p:nvPicPr>
          <p:cNvPr id="15" name="Picture 14" descr="A person wearing glasses and smiling at the camera&#10;&#10;Description automatically generated">
            <a:extLst>
              <a:ext uri="{FF2B5EF4-FFF2-40B4-BE49-F238E27FC236}">
                <a16:creationId xmlns:a16="http://schemas.microsoft.com/office/drawing/2014/main" id="{A66DD0CC-C85D-44BD-8328-DC048181E2C3}"/>
              </a:ext>
            </a:extLst>
          </p:cNvPr>
          <p:cNvPicPr>
            <a:picLocks noChangeAspect="1"/>
          </p:cNvPicPr>
          <p:nvPr/>
        </p:nvPicPr>
        <p:blipFill>
          <a:blip r:embed="rId4">
            <a:alphaModFix/>
            <a:extLst>
              <a:ext uri="{BEBA8EAE-BF5A-486C-A8C5-ECC9F3942E4B}">
                <a14:imgProps xmlns:a14="http://schemas.microsoft.com/office/drawing/2010/main">
                  <a14:imgLayer r:embed="rId5">
                    <a14:imgEffect>
                      <a14:sharpenSoften amount="-7000"/>
                    </a14:imgEffect>
                    <a14:imgEffect>
                      <a14:colorTemperature colorTemp="7159"/>
                    </a14:imgEffect>
                    <a14:imgEffect>
                      <a14:saturation sat="81000"/>
                    </a14:imgEffect>
                  </a14:imgLayer>
                </a14:imgProps>
              </a:ext>
              <a:ext uri="{28A0092B-C50C-407E-A947-70E740481C1C}">
                <a14:useLocalDpi xmlns:a14="http://schemas.microsoft.com/office/drawing/2010/main" val="0"/>
              </a:ext>
            </a:extLst>
          </a:blip>
          <a:stretch>
            <a:fillRect/>
          </a:stretch>
        </p:blipFill>
        <p:spPr>
          <a:xfrm>
            <a:off x="10955383" y="5533116"/>
            <a:ext cx="929421" cy="1113851"/>
          </a:xfrm>
          <a:prstGeom prst="rect">
            <a:avLst/>
          </a:prstGeom>
          <a:blipFill dpi="0" rotWithShape="1">
            <a:blip r:embed="rId6"/>
            <a:srcRect/>
            <a:tile tx="0" ty="0" sx="100000" sy="100000" flip="none" algn="tl"/>
          </a:blipFill>
        </p:spPr>
      </p:pic>
    </p:spTree>
    <p:extLst>
      <p:ext uri="{BB962C8B-B14F-4D97-AF65-F5344CB8AC3E}">
        <p14:creationId xmlns:p14="http://schemas.microsoft.com/office/powerpoint/2010/main" val="9378491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p:bldP spid="10" grpId="0"/>
      <p:bldP spid="11" grpId="0"/>
      <p:bldP spid="12" grpId="0"/>
      <p:bldP spid="13"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3EF266DB-2A5B-4843-BF46-F86DAC40A2CB}"/>
              </a:ext>
            </a:extLst>
          </p:cNvPr>
          <p:cNvSpPr txBox="1"/>
          <p:nvPr/>
        </p:nvSpPr>
        <p:spPr>
          <a:xfrm>
            <a:off x="1716153" y="674194"/>
            <a:ext cx="6496669" cy="707886"/>
          </a:xfrm>
          <a:prstGeom prst="rect">
            <a:avLst/>
          </a:prstGeom>
          <a:noFill/>
        </p:spPr>
        <p:txBody>
          <a:bodyPr wrap="square" rtlCol="0">
            <a:spAutoFit/>
          </a:bodyPr>
          <a:lstStyle/>
          <a:p>
            <a:r>
              <a:rPr lang="en-US" sz="3600" b="1" u="sng" dirty="0">
                <a:solidFill>
                  <a:schemeClr val="tx1">
                    <a:lumMod val="85000"/>
                    <a:lumOff val="15000"/>
                  </a:schemeClr>
                </a:solidFill>
                <a:latin typeface="Helvetica" panose="020B0604020202020204" pitchFamily="34" charset="0"/>
                <a:cs typeface="Helvetica" panose="020B0604020202020204" pitchFamily="34" charset="0"/>
              </a:rPr>
              <a:t>What</a:t>
            </a:r>
            <a:r>
              <a:rPr lang="en-US" sz="4000" b="1" u="sng" dirty="0">
                <a:solidFill>
                  <a:schemeClr val="tx1">
                    <a:lumMod val="85000"/>
                    <a:lumOff val="15000"/>
                  </a:schemeClr>
                </a:solidFill>
                <a:latin typeface="Helvetica" panose="020B0604020202020204" pitchFamily="34" charset="0"/>
                <a:cs typeface="Helvetica" panose="020B0604020202020204" pitchFamily="34" charset="0"/>
              </a:rPr>
              <a:t> does it Cost?</a:t>
            </a:r>
            <a:endParaRPr lang="en-US" sz="2400" u="sng" dirty="0">
              <a:solidFill>
                <a:schemeClr val="tx1">
                  <a:lumMod val="85000"/>
                  <a:lumOff val="15000"/>
                </a:schemeClr>
              </a:solidFill>
              <a:latin typeface="Helvetica" panose="020B0604020202020204" pitchFamily="34" charset="0"/>
              <a:cs typeface="Helvetica" panose="020B0604020202020204" pitchFamily="34" charset="0"/>
            </a:endParaRPr>
          </a:p>
        </p:txBody>
      </p:sp>
      <p:pic>
        <p:nvPicPr>
          <p:cNvPr id="21" name="Picture 20" descr="A picture containing drawing&#10;&#10;Description automatically generated">
            <a:extLst>
              <a:ext uri="{FF2B5EF4-FFF2-40B4-BE49-F238E27FC236}">
                <a16:creationId xmlns:a16="http://schemas.microsoft.com/office/drawing/2014/main" id="{82A8744F-FBD4-411D-913B-5883F3867C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0" y="603797"/>
            <a:ext cx="663109" cy="1005681"/>
          </a:xfrm>
          <a:prstGeom prst="rect">
            <a:avLst/>
          </a:prstGeom>
          <a:effectLst>
            <a:glow rad="127000">
              <a:schemeClr val="accent1">
                <a:alpha val="71000"/>
              </a:schemeClr>
            </a:glow>
            <a:softEdge rad="0"/>
          </a:effectLst>
        </p:spPr>
      </p:pic>
      <p:pic>
        <p:nvPicPr>
          <p:cNvPr id="15" name="Picture 14" descr="A person wearing glasses and smiling at the camera&#10;&#10;Description automatically generated">
            <a:extLst>
              <a:ext uri="{FF2B5EF4-FFF2-40B4-BE49-F238E27FC236}">
                <a16:creationId xmlns:a16="http://schemas.microsoft.com/office/drawing/2014/main" id="{A66DD0CC-C85D-44BD-8328-DC048181E2C3}"/>
              </a:ext>
            </a:extLst>
          </p:cNvPr>
          <p:cNvPicPr>
            <a:picLocks noChangeAspect="1"/>
          </p:cNvPicPr>
          <p:nvPr/>
        </p:nvPicPr>
        <p:blipFill>
          <a:blip r:embed="rId4">
            <a:alphaModFix/>
            <a:extLst>
              <a:ext uri="{BEBA8EAE-BF5A-486C-A8C5-ECC9F3942E4B}">
                <a14:imgProps xmlns:a14="http://schemas.microsoft.com/office/drawing/2010/main">
                  <a14:imgLayer r:embed="rId5">
                    <a14:imgEffect>
                      <a14:sharpenSoften amount="-7000"/>
                    </a14:imgEffect>
                    <a14:imgEffect>
                      <a14:colorTemperature colorTemp="7159"/>
                    </a14:imgEffect>
                    <a14:imgEffect>
                      <a14:saturation sat="81000"/>
                    </a14:imgEffect>
                  </a14:imgLayer>
                </a14:imgProps>
              </a:ext>
              <a:ext uri="{28A0092B-C50C-407E-A947-70E740481C1C}">
                <a14:useLocalDpi xmlns:a14="http://schemas.microsoft.com/office/drawing/2010/main" val="0"/>
              </a:ext>
            </a:extLst>
          </a:blip>
          <a:stretch>
            <a:fillRect/>
          </a:stretch>
        </p:blipFill>
        <p:spPr>
          <a:xfrm>
            <a:off x="10955383" y="5533116"/>
            <a:ext cx="929421" cy="1113851"/>
          </a:xfrm>
          <a:prstGeom prst="rect">
            <a:avLst/>
          </a:prstGeom>
          <a:blipFill dpi="0" rotWithShape="1">
            <a:blip r:embed="rId6"/>
            <a:srcRect/>
            <a:tile tx="0" ty="0" sx="100000" sy="100000" flip="none" algn="tl"/>
          </a:blipFill>
        </p:spPr>
      </p:pic>
      <p:pic>
        <p:nvPicPr>
          <p:cNvPr id="3" name="Picture 2">
            <a:extLst>
              <a:ext uri="{FF2B5EF4-FFF2-40B4-BE49-F238E27FC236}">
                <a16:creationId xmlns:a16="http://schemas.microsoft.com/office/drawing/2014/main" id="{ACB425AD-B66A-45F3-8271-22B127A5CC16}"/>
              </a:ext>
            </a:extLst>
          </p:cNvPr>
          <p:cNvPicPr>
            <a:picLocks noChangeAspect="1"/>
          </p:cNvPicPr>
          <p:nvPr/>
        </p:nvPicPr>
        <p:blipFill>
          <a:blip r:embed="rId7"/>
          <a:stretch>
            <a:fillRect/>
          </a:stretch>
        </p:blipFill>
        <p:spPr>
          <a:xfrm>
            <a:off x="3860481" y="1609478"/>
            <a:ext cx="4059792" cy="4900749"/>
          </a:xfrm>
          <a:prstGeom prst="rect">
            <a:avLst/>
          </a:prstGeom>
        </p:spPr>
      </p:pic>
    </p:spTree>
    <p:extLst>
      <p:ext uri="{BB962C8B-B14F-4D97-AF65-F5344CB8AC3E}">
        <p14:creationId xmlns:p14="http://schemas.microsoft.com/office/powerpoint/2010/main" val="8108596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41000">
              <a:schemeClr val="accent1">
                <a:lumMod val="5000"/>
                <a:lumOff val="95000"/>
              </a:schemeClr>
            </a:gs>
            <a:gs pos="79000">
              <a:srgbClr val="B9CBE9"/>
            </a:gs>
            <a:gs pos="100000">
              <a:schemeClr val="accent1">
                <a:lumMod val="45000"/>
                <a:lumOff val="55000"/>
              </a:schemeClr>
            </a:gs>
            <a:gs pos="4000">
              <a:schemeClr val="accent1">
                <a:lumMod val="45000"/>
                <a:lumOff val="55000"/>
              </a:schemeClr>
            </a:gs>
            <a:gs pos="100000">
              <a:schemeClr val="accent1">
                <a:lumMod val="30000"/>
                <a:lumOff val="70000"/>
              </a:schemeClr>
            </a:gs>
          </a:gsLst>
          <a:lin ang="0" scaled="1"/>
        </a:gra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0057CD-9374-45DB-B8A5-714661ADD67A}"/>
              </a:ext>
            </a:extLst>
          </p:cNvPr>
          <p:cNvSpPr>
            <a:spLocks noGrp="1"/>
          </p:cNvSpPr>
          <p:nvPr>
            <p:ph type="ctrTitle"/>
          </p:nvPr>
        </p:nvSpPr>
        <p:spPr bwMode="gray">
          <a:xfrm>
            <a:off x="1019309" y="4818204"/>
            <a:ext cx="3775679" cy="1062229"/>
          </a:xfrm>
        </p:spPr>
        <p:txBody>
          <a:bodyPr>
            <a:normAutofit/>
          </a:bodyPr>
          <a:lstStyle/>
          <a:p>
            <a:pPr algn="l"/>
            <a:br>
              <a:rPr lang="en-US" sz="3200" dirty="0">
                <a:solidFill>
                  <a:schemeClr val="bg1"/>
                </a:solidFill>
                <a:latin typeface="Century Gothic" panose="020B0502020202020204" pitchFamily="34" charset="0"/>
                <a:cs typeface="Helvetica" panose="020B0604020202020204" pitchFamily="34" charset="0"/>
              </a:rPr>
            </a:br>
            <a:endParaRPr lang="en-US" sz="3200" dirty="0">
              <a:solidFill>
                <a:schemeClr val="bg1"/>
              </a:solidFill>
              <a:latin typeface="Century Gothic" panose="020B0502020202020204" pitchFamily="34" charset="0"/>
              <a:cs typeface="Helvetica" panose="020B0604020202020204" pitchFamily="34" charset="0"/>
            </a:endParaRPr>
          </a:p>
        </p:txBody>
      </p:sp>
      <p:sp>
        <p:nvSpPr>
          <p:cNvPr id="3" name="TextBox 2">
            <a:extLst>
              <a:ext uri="{FF2B5EF4-FFF2-40B4-BE49-F238E27FC236}">
                <a16:creationId xmlns:a16="http://schemas.microsoft.com/office/drawing/2014/main" id="{9BF454D7-90AC-45AE-83AD-52FB1AEABC19}"/>
              </a:ext>
            </a:extLst>
          </p:cNvPr>
          <p:cNvSpPr txBox="1"/>
          <p:nvPr/>
        </p:nvSpPr>
        <p:spPr>
          <a:xfrm>
            <a:off x="1494366" y="594496"/>
            <a:ext cx="6975566" cy="646331"/>
          </a:xfrm>
          <a:prstGeom prst="rect">
            <a:avLst/>
          </a:prstGeom>
          <a:noFill/>
        </p:spPr>
        <p:txBody>
          <a:bodyPr wrap="square" rtlCol="0">
            <a:spAutoFit/>
          </a:bodyPr>
          <a:lstStyle/>
          <a:p>
            <a:r>
              <a:rPr lang="en-US" sz="3600" b="1" u="sng" dirty="0">
                <a:latin typeface="Helvetica" panose="020B0604020202020204" pitchFamily="34" charset="0"/>
                <a:cs typeface="Helvetica" panose="020B0604020202020204" pitchFamily="34" charset="0"/>
              </a:rPr>
              <a:t>Enrolling – </a:t>
            </a:r>
            <a:r>
              <a:rPr lang="en-US" sz="3600" u="sng" dirty="0">
                <a:latin typeface="Helvetica" panose="020B0604020202020204" pitchFamily="34" charset="0"/>
                <a:cs typeface="Helvetica" panose="020B0604020202020204" pitchFamily="34" charset="0"/>
              </a:rPr>
              <a:t>Easy 3 Steps</a:t>
            </a:r>
          </a:p>
        </p:txBody>
      </p:sp>
      <p:pic>
        <p:nvPicPr>
          <p:cNvPr id="4" name="Picture 3" descr="A picture containing drawing&#10;&#10;Description automatically generated">
            <a:extLst>
              <a:ext uri="{FF2B5EF4-FFF2-40B4-BE49-F238E27FC236}">
                <a16:creationId xmlns:a16="http://schemas.microsoft.com/office/drawing/2014/main" id="{A4ABA9CF-8052-433C-B11A-DC63D7EE87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932" y="594496"/>
            <a:ext cx="466754" cy="707886"/>
          </a:xfrm>
          <a:prstGeom prst="rect">
            <a:avLst/>
          </a:prstGeom>
          <a:effectLst>
            <a:glow rad="127000">
              <a:schemeClr val="accent1">
                <a:alpha val="71000"/>
              </a:schemeClr>
            </a:glow>
            <a:softEdge rad="0"/>
          </a:effectLst>
        </p:spPr>
      </p:pic>
      <p:sp>
        <p:nvSpPr>
          <p:cNvPr id="6" name="TextBox 5">
            <a:extLst>
              <a:ext uri="{FF2B5EF4-FFF2-40B4-BE49-F238E27FC236}">
                <a16:creationId xmlns:a16="http://schemas.microsoft.com/office/drawing/2014/main" id="{84FB37AA-54C4-475E-ADDD-5709667BD75A}"/>
              </a:ext>
            </a:extLst>
          </p:cNvPr>
          <p:cNvSpPr txBox="1"/>
          <p:nvPr/>
        </p:nvSpPr>
        <p:spPr>
          <a:xfrm>
            <a:off x="1522497" y="1660462"/>
            <a:ext cx="10739534" cy="461665"/>
          </a:xfrm>
          <a:prstGeom prst="rect">
            <a:avLst/>
          </a:prstGeom>
          <a:noFill/>
        </p:spPr>
        <p:txBody>
          <a:bodyPr wrap="square" rtlCol="0">
            <a:spAutoFit/>
          </a:bodyPr>
          <a:lstStyle/>
          <a:p>
            <a:r>
              <a:rPr lang="en-US" sz="2400" b="1" dirty="0">
                <a:solidFill>
                  <a:schemeClr val="accent1">
                    <a:lumMod val="75000"/>
                  </a:schemeClr>
                </a:solidFill>
                <a:latin typeface="Helvetica" panose="020B0604020202020204" pitchFamily="34" charset="0"/>
                <a:cs typeface="Helvetica" panose="020B0604020202020204" pitchFamily="34" charset="0"/>
              </a:rPr>
              <a:t>Step 1</a:t>
            </a:r>
            <a:r>
              <a:rPr lang="en-US" sz="2400" dirty="0">
                <a:solidFill>
                  <a:schemeClr val="accent1">
                    <a:lumMod val="75000"/>
                  </a:schemeClr>
                </a:solidFill>
                <a:latin typeface="Helvetica" panose="020B0604020202020204" pitchFamily="34" charset="0"/>
                <a:cs typeface="Helvetica" panose="020B0604020202020204" pitchFamily="34" charset="0"/>
              </a:rPr>
              <a:t> –  Determine:   </a:t>
            </a:r>
            <a:r>
              <a:rPr lang="en-US" sz="2000" dirty="0">
                <a:solidFill>
                  <a:schemeClr val="accent1">
                    <a:lumMod val="75000"/>
                  </a:schemeClr>
                </a:solidFill>
                <a:latin typeface="Helvetica" panose="020B0604020202020204" pitchFamily="34" charset="0"/>
                <a:cs typeface="Helvetica" panose="020B0604020202020204" pitchFamily="34" charset="0"/>
              </a:rPr>
              <a:t>Single Premium or Multi-pay Monthly Premium</a:t>
            </a:r>
          </a:p>
        </p:txBody>
      </p:sp>
      <p:sp>
        <p:nvSpPr>
          <p:cNvPr id="7" name="TextBox 6">
            <a:extLst>
              <a:ext uri="{FF2B5EF4-FFF2-40B4-BE49-F238E27FC236}">
                <a16:creationId xmlns:a16="http://schemas.microsoft.com/office/drawing/2014/main" id="{38796651-B443-4778-BE73-A51536A021D2}"/>
              </a:ext>
            </a:extLst>
          </p:cNvPr>
          <p:cNvSpPr txBox="1"/>
          <p:nvPr/>
        </p:nvSpPr>
        <p:spPr>
          <a:xfrm>
            <a:off x="1494366" y="2541762"/>
            <a:ext cx="9513491" cy="1384995"/>
          </a:xfrm>
          <a:prstGeom prst="rect">
            <a:avLst/>
          </a:prstGeom>
          <a:noFill/>
        </p:spPr>
        <p:txBody>
          <a:bodyPr wrap="square" rtlCol="0">
            <a:spAutoFit/>
          </a:bodyPr>
          <a:lstStyle/>
          <a:p>
            <a:r>
              <a:rPr lang="en-US" sz="2400" b="1" dirty="0">
                <a:solidFill>
                  <a:schemeClr val="accent1">
                    <a:lumMod val="75000"/>
                  </a:schemeClr>
                </a:solidFill>
                <a:latin typeface="Helvetica" panose="020B0604020202020204" pitchFamily="34" charset="0"/>
                <a:cs typeface="Helvetica" panose="020B0604020202020204" pitchFamily="34" charset="0"/>
              </a:rPr>
              <a:t>Step 2</a:t>
            </a:r>
            <a:r>
              <a:rPr lang="en-US" sz="2400" dirty="0">
                <a:solidFill>
                  <a:schemeClr val="accent1">
                    <a:lumMod val="75000"/>
                  </a:schemeClr>
                </a:solidFill>
                <a:latin typeface="Helvetica" panose="020B0604020202020204" pitchFamily="34" charset="0"/>
                <a:cs typeface="Helvetica" panose="020B0604020202020204" pitchFamily="34" charset="0"/>
              </a:rPr>
              <a:t> –  Provide the following:    </a:t>
            </a:r>
            <a:r>
              <a:rPr lang="en-US" dirty="0">
                <a:solidFill>
                  <a:schemeClr val="accent1">
                    <a:lumMod val="75000"/>
                  </a:schemeClr>
                </a:solidFill>
                <a:latin typeface="Helvetica" panose="020B0604020202020204" pitchFamily="34" charset="0"/>
                <a:cs typeface="Helvetica" panose="020B0604020202020204" pitchFamily="34" charset="0"/>
              </a:rPr>
              <a:t>Insured’s Name</a:t>
            </a:r>
          </a:p>
          <a:p>
            <a:pPr lvl="3"/>
            <a:r>
              <a:rPr lang="en-US" sz="2400" dirty="0">
                <a:solidFill>
                  <a:schemeClr val="accent1">
                    <a:lumMod val="75000"/>
                  </a:schemeClr>
                </a:solidFill>
              </a:rPr>
              <a:t>                 			</a:t>
            </a:r>
            <a:r>
              <a:rPr lang="en-US" dirty="0">
                <a:solidFill>
                  <a:schemeClr val="accent1">
                    <a:lumMod val="75000"/>
                  </a:schemeClr>
                </a:solidFill>
                <a:latin typeface="Helvetica" panose="020B0604020202020204" pitchFamily="34" charset="0"/>
                <a:cs typeface="Helvetica" panose="020B0604020202020204" pitchFamily="34" charset="0"/>
              </a:rPr>
              <a:t>Date of Birth</a:t>
            </a:r>
          </a:p>
          <a:p>
            <a:pPr lvl="3"/>
            <a:r>
              <a:rPr lang="en-US" dirty="0">
                <a:solidFill>
                  <a:schemeClr val="accent1">
                    <a:lumMod val="75000"/>
                  </a:schemeClr>
                </a:solidFill>
                <a:latin typeface="Helvetica" panose="020B0604020202020204" pitchFamily="34" charset="0"/>
                <a:cs typeface="Helvetica" panose="020B0604020202020204" pitchFamily="34" charset="0"/>
              </a:rPr>
              <a:t>	          			SS#</a:t>
            </a:r>
          </a:p>
          <a:p>
            <a:pPr lvl="3"/>
            <a:r>
              <a:rPr lang="en-US" dirty="0">
                <a:latin typeface="Helvetica" panose="020B0604020202020204" pitchFamily="34" charset="0"/>
                <a:cs typeface="Helvetica" panose="020B0604020202020204" pitchFamily="34" charset="0"/>
              </a:rPr>
              <a:t>                 			</a:t>
            </a:r>
          </a:p>
        </p:txBody>
      </p:sp>
      <p:sp>
        <p:nvSpPr>
          <p:cNvPr id="8" name="TextBox 7">
            <a:extLst>
              <a:ext uri="{FF2B5EF4-FFF2-40B4-BE49-F238E27FC236}">
                <a16:creationId xmlns:a16="http://schemas.microsoft.com/office/drawing/2014/main" id="{9A1F6B83-2FA9-4BED-9380-4B3BF19FCC0F}"/>
              </a:ext>
            </a:extLst>
          </p:cNvPr>
          <p:cNvSpPr txBox="1"/>
          <p:nvPr/>
        </p:nvSpPr>
        <p:spPr>
          <a:xfrm>
            <a:off x="1494366" y="3746228"/>
            <a:ext cx="8377313" cy="1077218"/>
          </a:xfrm>
          <a:prstGeom prst="rect">
            <a:avLst/>
          </a:prstGeom>
          <a:noFill/>
        </p:spPr>
        <p:txBody>
          <a:bodyPr wrap="square" rtlCol="0">
            <a:spAutoFit/>
          </a:bodyPr>
          <a:lstStyle/>
          <a:p>
            <a:r>
              <a:rPr lang="en-US" sz="2400" b="1" dirty="0">
                <a:solidFill>
                  <a:schemeClr val="accent1">
                    <a:lumMod val="75000"/>
                  </a:schemeClr>
                </a:solidFill>
                <a:latin typeface="Helvetica" panose="020B0604020202020204" pitchFamily="34" charset="0"/>
                <a:cs typeface="Helvetica" panose="020B0604020202020204" pitchFamily="34" charset="0"/>
              </a:rPr>
              <a:t>Step 3</a:t>
            </a:r>
            <a:r>
              <a:rPr lang="en-US" sz="2400" dirty="0">
                <a:solidFill>
                  <a:schemeClr val="accent1">
                    <a:lumMod val="75000"/>
                  </a:schemeClr>
                </a:solidFill>
                <a:latin typeface="Helvetica" panose="020B0604020202020204" pitchFamily="34" charset="0"/>
                <a:cs typeface="Helvetica" panose="020B0604020202020204" pitchFamily="34" charset="0"/>
              </a:rPr>
              <a:t> –  </a:t>
            </a:r>
            <a:r>
              <a:rPr lang="en-US" sz="2000" dirty="0">
                <a:solidFill>
                  <a:schemeClr val="accent1">
                    <a:lumMod val="75000"/>
                  </a:schemeClr>
                </a:solidFill>
                <a:latin typeface="Helvetica" panose="020B0604020202020204" pitchFamily="34" charset="0"/>
                <a:cs typeface="Helvetica" panose="020B0604020202020204" pitchFamily="34" charset="0"/>
              </a:rPr>
              <a:t>We complete the enrollment forms</a:t>
            </a:r>
          </a:p>
          <a:p>
            <a:r>
              <a:rPr lang="en-US" sz="2000" dirty="0">
                <a:solidFill>
                  <a:schemeClr val="accent1">
                    <a:lumMod val="75000"/>
                  </a:schemeClr>
                </a:solidFill>
                <a:latin typeface="Helvetica" panose="020B0604020202020204" pitchFamily="34" charset="0"/>
                <a:cs typeface="Helvetica" panose="020B0604020202020204" pitchFamily="34" charset="0"/>
              </a:rPr>
              <a:t>                    Once signatures are obtained, print the executed forms</a:t>
            </a:r>
          </a:p>
          <a:p>
            <a:r>
              <a:rPr lang="en-US" sz="2000" dirty="0">
                <a:solidFill>
                  <a:schemeClr val="accent1">
                    <a:lumMod val="75000"/>
                  </a:schemeClr>
                </a:solidFill>
                <a:latin typeface="Helvetica" panose="020B0604020202020204" pitchFamily="34" charset="0"/>
                <a:cs typeface="Helvetica" panose="020B0604020202020204" pitchFamily="34" charset="0"/>
              </a:rPr>
              <a:t>	       Mail with a check directly to the company</a:t>
            </a:r>
          </a:p>
        </p:txBody>
      </p:sp>
      <p:pic>
        <p:nvPicPr>
          <p:cNvPr id="9" name="Picture 8" descr="A close up of a sign&#10;&#10;Description automatically generated">
            <a:extLst>
              <a:ext uri="{FF2B5EF4-FFF2-40B4-BE49-F238E27FC236}">
                <a16:creationId xmlns:a16="http://schemas.microsoft.com/office/drawing/2014/main" id="{5DACE509-58BF-4505-A30C-ABFDE94CA23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982149" y="5420111"/>
            <a:ext cx="1113851" cy="1113851"/>
          </a:xfrm>
          <a:prstGeom prst="rect">
            <a:avLst/>
          </a:prstGeom>
        </p:spPr>
      </p:pic>
      <p:pic>
        <p:nvPicPr>
          <p:cNvPr id="10" name="Picture 9" descr="A person wearing glasses and smiling at the camera&#10;&#10;Description automatically generated">
            <a:extLst>
              <a:ext uri="{FF2B5EF4-FFF2-40B4-BE49-F238E27FC236}">
                <a16:creationId xmlns:a16="http://schemas.microsoft.com/office/drawing/2014/main" id="{B6C55346-854F-4176-A065-B5D6B93AB778}"/>
              </a:ext>
            </a:extLst>
          </p:cNvPr>
          <p:cNvPicPr>
            <a:picLocks noChangeAspect="1"/>
          </p:cNvPicPr>
          <p:nvPr/>
        </p:nvPicPr>
        <p:blipFill>
          <a:blip r:embed="rId6">
            <a:alphaModFix/>
            <a:extLst>
              <a:ext uri="{BEBA8EAE-BF5A-486C-A8C5-ECC9F3942E4B}">
                <a14:imgProps xmlns:a14="http://schemas.microsoft.com/office/drawing/2010/main">
                  <a14:imgLayer r:embed="rId7">
                    <a14:imgEffect>
                      <a14:sharpenSoften amount="-7000"/>
                    </a14:imgEffect>
                    <a14:imgEffect>
                      <a14:colorTemperature colorTemp="7159"/>
                    </a14:imgEffect>
                    <a14:imgEffect>
                      <a14:saturation sat="81000"/>
                    </a14:imgEffect>
                  </a14:imgLayer>
                </a14:imgProps>
              </a:ext>
              <a:ext uri="{28A0092B-C50C-407E-A947-70E740481C1C}">
                <a14:useLocalDpi xmlns:a14="http://schemas.microsoft.com/office/drawing/2010/main" val="0"/>
              </a:ext>
            </a:extLst>
          </a:blip>
          <a:stretch>
            <a:fillRect/>
          </a:stretch>
        </p:blipFill>
        <p:spPr>
          <a:xfrm>
            <a:off x="10955383" y="5533116"/>
            <a:ext cx="929421" cy="1113851"/>
          </a:xfrm>
          <a:prstGeom prst="rect">
            <a:avLst/>
          </a:prstGeom>
          <a:blipFill dpi="0" rotWithShape="1">
            <a:blip r:embed="rId8"/>
            <a:srcRect/>
            <a:tile tx="0" ty="0" sx="100000" sy="100000" flip="none" algn="tl"/>
          </a:blipFill>
        </p:spPr>
      </p:pic>
    </p:spTree>
    <p:extLst>
      <p:ext uri="{BB962C8B-B14F-4D97-AF65-F5344CB8AC3E}">
        <p14:creationId xmlns:p14="http://schemas.microsoft.com/office/powerpoint/2010/main" val="331761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80">
                                          <p:stCondLst>
                                            <p:cond delay="0"/>
                                          </p:stCondLst>
                                        </p:cTn>
                                        <p:tgtEl>
                                          <p:spTgt spid="9"/>
                                        </p:tgtEl>
                                      </p:cBhvr>
                                    </p:animEffect>
                                    <p:anim calcmode="lin" valueType="num">
                                      <p:cBhvr>
                                        <p:cTn id="2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5" dur="26">
                                          <p:stCondLst>
                                            <p:cond delay="650"/>
                                          </p:stCondLst>
                                        </p:cTn>
                                        <p:tgtEl>
                                          <p:spTgt spid="9"/>
                                        </p:tgtEl>
                                      </p:cBhvr>
                                      <p:to x="100000" y="60000"/>
                                    </p:animScale>
                                    <p:animScale>
                                      <p:cBhvr>
                                        <p:cTn id="26" dur="166" decel="50000">
                                          <p:stCondLst>
                                            <p:cond delay="676"/>
                                          </p:stCondLst>
                                        </p:cTn>
                                        <p:tgtEl>
                                          <p:spTgt spid="9"/>
                                        </p:tgtEl>
                                      </p:cBhvr>
                                      <p:to x="100000" y="100000"/>
                                    </p:animScale>
                                    <p:animScale>
                                      <p:cBhvr>
                                        <p:cTn id="27" dur="26">
                                          <p:stCondLst>
                                            <p:cond delay="1312"/>
                                          </p:stCondLst>
                                        </p:cTn>
                                        <p:tgtEl>
                                          <p:spTgt spid="9"/>
                                        </p:tgtEl>
                                      </p:cBhvr>
                                      <p:to x="100000" y="80000"/>
                                    </p:animScale>
                                    <p:animScale>
                                      <p:cBhvr>
                                        <p:cTn id="28" dur="166" decel="50000">
                                          <p:stCondLst>
                                            <p:cond delay="1338"/>
                                          </p:stCondLst>
                                        </p:cTn>
                                        <p:tgtEl>
                                          <p:spTgt spid="9"/>
                                        </p:tgtEl>
                                      </p:cBhvr>
                                      <p:to x="100000" y="100000"/>
                                    </p:animScale>
                                    <p:animScale>
                                      <p:cBhvr>
                                        <p:cTn id="29" dur="26">
                                          <p:stCondLst>
                                            <p:cond delay="1642"/>
                                          </p:stCondLst>
                                        </p:cTn>
                                        <p:tgtEl>
                                          <p:spTgt spid="9"/>
                                        </p:tgtEl>
                                      </p:cBhvr>
                                      <p:to x="100000" y="90000"/>
                                    </p:animScale>
                                    <p:animScale>
                                      <p:cBhvr>
                                        <p:cTn id="30" dur="166" decel="50000">
                                          <p:stCondLst>
                                            <p:cond delay="1668"/>
                                          </p:stCondLst>
                                        </p:cTn>
                                        <p:tgtEl>
                                          <p:spTgt spid="9"/>
                                        </p:tgtEl>
                                      </p:cBhvr>
                                      <p:to x="100000" y="100000"/>
                                    </p:animScale>
                                    <p:animScale>
                                      <p:cBhvr>
                                        <p:cTn id="31" dur="26">
                                          <p:stCondLst>
                                            <p:cond delay="1808"/>
                                          </p:stCondLst>
                                        </p:cTn>
                                        <p:tgtEl>
                                          <p:spTgt spid="9"/>
                                        </p:tgtEl>
                                      </p:cBhvr>
                                      <p:to x="100000" y="95000"/>
                                    </p:animScale>
                                    <p:animScale>
                                      <p:cBhvr>
                                        <p:cTn id="32"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41000">
              <a:schemeClr val="accent1">
                <a:lumMod val="5000"/>
                <a:lumOff val="95000"/>
              </a:schemeClr>
            </a:gs>
            <a:gs pos="79000">
              <a:srgbClr val="B9CBE9"/>
            </a:gs>
            <a:gs pos="100000">
              <a:schemeClr val="accent1">
                <a:lumMod val="45000"/>
                <a:lumOff val="55000"/>
              </a:schemeClr>
            </a:gs>
            <a:gs pos="4000">
              <a:schemeClr val="accent1">
                <a:lumMod val="45000"/>
                <a:lumOff val="55000"/>
              </a:schemeClr>
            </a:gs>
            <a:gs pos="100000">
              <a:schemeClr val="accent1">
                <a:lumMod val="30000"/>
                <a:lumOff val="70000"/>
              </a:schemeClr>
            </a:gs>
          </a:gsLst>
          <a:lin ang="0" scaled="1"/>
        </a:gra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0057CD-9374-45DB-B8A5-714661ADD67A}"/>
              </a:ext>
            </a:extLst>
          </p:cNvPr>
          <p:cNvSpPr>
            <a:spLocks noGrp="1"/>
          </p:cNvSpPr>
          <p:nvPr>
            <p:ph type="ctrTitle"/>
          </p:nvPr>
        </p:nvSpPr>
        <p:spPr bwMode="gray">
          <a:xfrm>
            <a:off x="2320321" y="3968833"/>
            <a:ext cx="3775679" cy="1062229"/>
          </a:xfrm>
        </p:spPr>
        <p:txBody>
          <a:bodyPr>
            <a:normAutofit/>
          </a:bodyPr>
          <a:lstStyle/>
          <a:p>
            <a:pPr algn="l"/>
            <a:br>
              <a:rPr lang="en-US" sz="3200" dirty="0">
                <a:solidFill>
                  <a:schemeClr val="bg1"/>
                </a:solidFill>
                <a:latin typeface="Century Gothic" panose="020B0502020202020204" pitchFamily="34" charset="0"/>
                <a:cs typeface="Helvetica" panose="020B0604020202020204" pitchFamily="34" charset="0"/>
              </a:rPr>
            </a:br>
            <a:endParaRPr lang="en-US" sz="3200" dirty="0">
              <a:solidFill>
                <a:schemeClr val="bg1"/>
              </a:solidFill>
              <a:latin typeface="Century Gothic" panose="020B0502020202020204" pitchFamily="34" charset="0"/>
              <a:cs typeface="Helvetica" panose="020B0604020202020204" pitchFamily="34" charset="0"/>
            </a:endParaRPr>
          </a:p>
        </p:txBody>
      </p:sp>
      <p:pic>
        <p:nvPicPr>
          <p:cNvPr id="13" name="Picture 12" descr="A person wearing glasses and smiling at the camera&#10;&#10;Description automatically generated">
            <a:extLst>
              <a:ext uri="{FF2B5EF4-FFF2-40B4-BE49-F238E27FC236}">
                <a16:creationId xmlns:a16="http://schemas.microsoft.com/office/drawing/2014/main" id="{1828D1B9-2081-4BB9-9318-C374C1359BA3}"/>
              </a:ext>
            </a:extLst>
          </p:cNvPr>
          <p:cNvPicPr>
            <a:picLocks noChangeAspect="1"/>
          </p:cNvPicPr>
          <p:nvPr/>
        </p:nvPicPr>
        <p:blipFill>
          <a:blip r:embed="rId3">
            <a:alphaModFix/>
            <a:extLst>
              <a:ext uri="{BEBA8EAE-BF5A-486C-A8C5-ECC9F3942E4B}">
                <a14:imgProps xmlns:a14="http://schemas.microsoft.com/office/drawing/2010/main">
                  <a14:imgLayer r:embed="rId4">
                    <a14:imgEffect>
                      <a14:sharpenSoften amount="-7000"/>
                    </a14:imgEffect>
                    <a14:imgEffect>
                      <a14:colorTemperature colorTemp="7159"/>
                    </a14:imgEffect>
                    <a14:imgEffect>
                      <a14:saturation sat="81000"/>
                    </a14:imgEffect>
                  </a14:imgLayer>
                </a14:imgProps>
              </a:ext>
              <a:ext uri="{28A0092B-C50C-407E-A947-70E740481C1C}">
                <a14:useLocalDpi xmlns:a14="http://schemas.microsoft.com/office/drawing/2010/main" val="0"/>
              </a:ext>
            </a:extLst>
          </a:blip>
          <a:stretch>
            <a:fillRect/>
          </a:stretch>
        </p:blipFill>
        <p:spPr>
          <a:xfrm>
            <a:off x="10955383" y="5533116"/>
            <a:ext cx="929421" cy="1113851"/>
          </a:xfrm>
          <a:prstGeom prst="rect">
            <a:avLst/>
          </a:prstGeom>
          <a:blipFill dpi="0" rotWithShape="1">
            <a:blip r:embed="rId5"/>
            <a:srcRect/>
            <a:tile tx="0" ty="0" sx="100000" sy="100000" flip="none" algn="tl"/>
          </a:blipFill>
        </p:spPr>
      </p:pic>
      <p:sp>
        <p:nvSpPr>
          <p:cNvPr id="4" name="TextBox 3">
            <a:extLst>
              <a:ext uri="{FF2B5EF4-FFF2-40B4-BE49-F238E27FC236}">
                <a16:creationId xmlns:a16="http://schemas.microsoft.com/office/drawing/2014/main" id="{00A6688C-EC1A-41AB-83FB-14DDE5F7A875}"/>
              </a:ext>
            </a:extLst>
          </p:cNvPr>
          <p:cNvSpPr txBox="1"/>
          <p:nvPr/>
        </p:nvSpPr>
        <p:spPr>
          <a:xfrm>
            <a:off x="1860517" y="481210"/>
            <a:ext cx="818170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Enrolling – </a:t>
            </a:r>
            <a:r>
              <a:rPr kumimoji="0" lang="en-US" sz="3600" b="0" i="0" u="sng"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Obtaining Signatures</a:t>
            </a:r>
            <a:endParaRPr kumimoji="0" lang="en-US" sz="2000" b="0" i="0" u="sng"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11" name="TextBox 10">
            <a:extLst>
              <a:ext uri="{FF2B5EF4-FFF2-40B4-BE49-F238E27FC236}">
                <a16:creationId xmlns:a16="http://schemas.microsoft.com/office/drawing/2014/main" id="{EAD4BC0E-9119-41F0-B682-7178732C7661}"/>
              </a:ext>
            </a:extLst>
          </p:cNvPr>
          <p:cNvSpPr txBox="1"/>
          <p:nvPr/>
        </p:nvSpPr>
        <p:spPr>
          <a:xfrm>
            <a:off x="1400247" y="2321617"/>
            <a:ext cx="9660509"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lumMod val="75000"/>
                  </a:srgbClr>
                </a:solidFill>
                <a:effectLst/>
                <a:uLnTx/>
                <a:uFillTx/>
                <a:latin typeface="Helvetica" panose="020B0604020202020204" pitchFamily="34" charset="0"/>
                <a:ea typeface="+mn-ea"/>
                <a:cs typeface="Helvetica" panose="020B0604020202020204" pitchFamily="34" charset="0"/>
              </a:rPr>
              <a:t>Obtaining Signatures</a:t>
            </a:r>
            <a:r>
              <a:rPr kumimoji="0" lang="en-US" sz="2400" b="0" i="0" u="none" strike="noStrike" kern="1200" cap="none" spc="0" normalizeH="0" baseline="0" noProof="0" dirty="0">
                <a:ln>
                  <a:noFill/>
                </a:ln>
                <a:solidFill>
                  <a:srgbClr val="4472C4">
                    <a:lumMod val="75000"/>
                  </a:srgbClr>
                </a:solidFill>
                <a:effectLst/>
                <a:uLnTx/>
                <a:uFillTx/>
                <a:latin typeface="Helvetica" panose="020B0604020202020204" pitchFamily="34" charset="0"/>
                <a:ea typeface="+mn-ea"/>
                <a:cs typeface="Helvetica"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lumMod val="75000"/>
                </a:srgbClr>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lumMod val="75000"/>
                  </a:srgbClr>
                </a:solidFill>
                <a:effectLst/>
                <a:uLnTx/>
                <a:uFillTx/>
                <a:latin typeface="Helvetica" panose="020B0604020202020204" pitchFamily="34" charset="0"/>
                <a:ea typeface="+mn-ea"/>
                <a:cs typeface="Helvetica" panose="020B0604020202020204" pitchFamily="34" charset="0"/>
              </a:rPr>
              <a:t>       When the individual can and wants to be involved,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lumMod val="75000"/>
                  </a:srgbClr>
                </a:solidFill>
                <a:effectLst/>
                <a:uLnTx/>
                <a:uFillTx/>
                <a:latin typeface="Helvetica" panose="020B0604020202020204" pitchFamily="34" charset="0"/>
                <a:ea typeface="+mn-ea"/>
                <a:cs typeface="Helvetica" panose="020B0604020202020204" pitchFamily="34" charset="0"/>
              </a:rPr>
              <a:t>        we encourage them to sign or make their mark</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lumMod val="75000"/>
                </a:srgbClr>
              </a:solidFill>
              <a:effectLst/>
              <a:uLnTx/>
              <a:uFillTx/>
              <a:latin typeface="Helvetica" panose="020B0604020202020204" pitchFamily="34" charset="0"/>
              <a:ea typeface="+mn-ea"/>
              <a:cs typeface="Helvetica"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srgbClr val="4472C4">
                    <a:lumMod val="75000"/>
                  </a:srgbClr>
                </a:solidFill>
                <a:effectLst/>
                <a:uLnTx/>
                <a:uFillTx/>
                <a:latin typeface="Helvetica" panose="020B0604020202020204" pitchFamily="34" charset="0"/>
                <a:ea typeface="+mn-ea"/>
                <a:cs typeface="Helvetica" panose="020B0604020202020204" pitchFamily="34" charset="0"/>
              </a:rPr>
            </a:br>
            <a:r>
              <a:rPr kumimoji="0" lang="en-US" sz="1800" b="0" i="0" u="none" strike="noStrike" kern="1200" cap="none" spc="0" normalizeH="0" baseline="0" noProof="0" dirty="0">
                <a:ln>
                  <a:noFill/>
                </a:ln>
                <a:solidFill>
                  <a:srgbClr val="4472C4">
                    <a:lumMod val="75000"/>
                  </a:srgbClr>
                </a:solidFill>
                <a:effectLst/>
                <a:uLnTx/>
                <a:uFillTx/>
                <a:latin typeface="Helvetica" panose="020B0604020202020204" pitchFamily="34" charset="0"/>
                <a:ea typeface="+mn-ea"/>
                <a:cs typeface="Helvetica" panose="020B0604020202020204" pitchFamily="34" charset="0"/>
              </a:rPr>
              <a:t>We will also provide guidance and the protocol</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lumMod val="75000"/>
                  </a:srgbClr>
                </a:solidFill>
                <a:effectLst/>
                <a:uLnTx/>
                <a:uFillTx/>
                <a:latin typeface="Helvetica" panose="020B0604020202020204" pitchFamily="34" charset="0"/>
                <a:ea typeface="+mn-ea"/>
                <a:cs typeface="Helvetica" panose="020B0604020202020204" pitchFamily="34" charset="0"/>
              </a:rPr>
              <a:t>for obtaining *signatures.</a:t>
            </a:r>
            <a:r>
              <a:rPr kumimoji="0" lang="en-US" sz="1800" b="0" i="1" u="none" strike="noStrike" kern="1200" cap="none" spc="0" normalizeH="0" baseline="0" noProof="0" dirty="0">
                <a:ln>
                  <a:noFill/>
                </a:ln>
                <a:solidFill>
                  <a:srgbClr val="4472C4">
                    <a:lumMod val="75000"/>
                  </a:srgbClr>
                </a:solidFill>
                <a:effectLst/>
                <a:uLnTx/>
                <a:uFillTx/>
                <a:latin typeface="Helvetica" panose="020B0604020202020204" pitchFamily="34" charset="0"/>
                <a:ea typeface="+mn-ea"/>
                <a:cs typeface="Helvetica" panose="020B0604020202020204" pitchFamily="34" charset="0"/>
              </a:rPr>
              <a:t> </a:t>
            </a:r>
            <a:r>
              <a:rPr kumimoji="0" lang="en-US" sz="1600" b="0" i="1" u="none" strike="noStrike" kern="1200" cap="none" spc="0" normalizeH="0" baseline="0" noProof="0" dirty="0">
                <a:ln>
                  <a:noFill/>
                </a:ln>
                <a:solidFill>
                  <a:srgbClr val="4472C4">
                    <a:lumMod val="75000"/>
                  </a:srgbClr>
                </a:solidFill>
                <a:effectLst/>
                <a:uLnTx/>
                <a:uFillTx/>
                <a:latin typeface="Helvetica" panose="020B0604020202020204" pitchFamily="34" charset="0"/>
                <a:ea typeface="+mn-ea"/>
                <a:cs typeface="Helvetica" panose="020B0604020202020204" pitchFamily="34" charset="0"/>
              </a:rPr>
              <a:t>(Depends upon the method of submitting the forms)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4472C4">
                  <a:lumMod val="75000"/>
                </a:srgbClr>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4472C4">
                  <a:lumMod val="75000"/>
                </a:srgbClr>
              </a:solidFill>
              <a:effectLst/>
              <a:uLnTx/>
              <a:uFillTx/>
              <a:latin typeface="Helvetica" panose="020B0604020202020204" pitchFamily="34" charset="0"/>
              <a:ea typeface="+mn-ea"/>
              <a:cs typeface="Helvetica" panose="020B0604020202020204" pitchFamily="34" charset="0"/>
            </a:endParaRPr>
          </a:p>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4472C4">
                    <a:lumMod val="75000"/>
                  </a:srgbClr>
                </a:solidFill>
                <a:effectLst/>
                <a:uLnTx/>
                <a:uFillTx/>
                <a:latin typeface="Helvetica" panose="020B0604020202020204" pitchFamily="34" charset="0"/>
                <a:ea typeface="+mn-ea"/>
                <a:cs typeface="Helvetica" panose="020B0604020202020204" pitchFamily="34" charset="0"/>
              </a:rPr>
              <a:t>*Others may sign on behalf of the insured in certain circumstances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4CCC1B49-FC14-48F3-A5F3-068666461B2A}"/>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156259" y="1291391"/>
            <a:ext cx="3904497" cy="2605314"/>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909FEB25-60A6-4CA0-A558-2F7D04E739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1509" y="604932"/>
            <a:ext cx="689178" cy="1045217"/>
          </a:xfrm>
          <a:prstGeom prst="rect">
            <a:avLst/>
          </a:prstGeom>
          <a:effectLst>
            <a:glow rad="127000">
              <a:schemeClr val="accent1">
                <a:alpha val="71000"/>
              </a:schemeClr>
            </a:glow>
            <a:softEdge rad="0"/>
          </a:effectLst>
        </p:spPr>
      </p:pic>
    </p:spTree>
    <p:extLst>
      <p:ext uri="{BB962C8B-B14F-4D97-AF65-F5344CB8AC3E}">
        <p14:creationId xmlns:p14="http://schemas.microsoft.com/office/powerpoint/2010/main" val="3930414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41000">
              <a:schemeClr val="accent1">
                <a:lumMod val="5000"/>
                <a:lumOff val="95000"/>
              </a:schemeClr>
            </a:gs>
            <a:gs pos="79000">
              <a:srgbClr val="B9CBE9"/>
            </a:gs>
            <a:gs pos="100000">
              <a:schemeClr val="accent1">
                <a:lumMod val="45000"/>
                <a:lumOff val="55000"/>
              </a:schemeClr>
            </a:gs>
            <a:gs pos="4000">
              <a:schemeClr val="accent1">
                <a:lumMod val="45000"/>
                <a:lumOff val="55000"/>
              </a:schemeClr>
            </a:gs>
            <a:gs pos="100000">
              <a:schemeClr val="accent1">
                <a:lumMod val="30000"/>
                <a:lumOff val="70000"/>
              </a:schemeClr>
            </a:gs>
          </a:gsLst>
          <a:lin ang="0" scaled="1"/>
        </a:gra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0057CD-9374-45DB-B8A5-714661ADD67A}"/>
              </a:ext>
            </a:extLst>
          </p:cNvPr>
          <p:cNvSpPr>
            <a:spLocks noGrp="1"/>
          </p:cNvSpPr>
          <p:nvPr>
            <p:ph type="ctrTitle"/>
          </p:nvPr>
        </p:nvSpPr>
        <p:spPr bwMode="gray">
          <a:xfrm>
            <a:off x="1019309" y="4036317"/>
            <a:ext cx="3775679" cy="1062229"/>
          </a:xfrm>
        </p:spPr>
        <p:txBody>
          <a:bodyPr>
            <a:normAutofit/>
          </a:bodyPr>
          <a:lstStyle/>
          <a:p>
            <a:pPr algn="l"/>
            <a:br>
              <a:rPr lang="en-US" sz="3200" dirty="0">
                <a:solidFill>
                  <a:schemeClr val="bg1"/>
                </a:solidFill>
                <a:latin typeface="Century Gothic" panose="020B0502020202020204" pitchFamily="34" charset="0"/>
                <a:cs typeface="Helvetica" panose="020B0604020202020204" pitchFamily="34" charset="0"/>
              </a:rPr>
            </a:br>
            <a:endParaRPr lang="en-US" sz="3200" dirty="0">
              <a:solidFill>
                <a:schemeClr val="bg1"/>
              </a:solidFill>
              <a:latin typeface="Century Gothic" panose="020B0502020202020204" pitchFamily="34" charset="0"/>
              <a:cs typeface="Helvetica" panose="020B0604020202020204" pitchFamily="34" charset="0"/>
            </a:endParaRPr>
          </a:p>
        </p:txBody>
      </p:sp>
      <p:pic>
        <p:nvPicPr>
          <p:cNvPr id="8" name="Picture 7" descr="Filling out forms on a table">
            <a:extLst>
              <a:ext uri="{FF2B5EF4-FFF2-40B4-BE49-F238E27FC236}">
                <a16:creationId xmlns:a16="http://schemas.microsoft.com/office/drawing/2014/main" id="{812FEAE0-CA7F-45DD-A284-5A235686B1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445" y="615331"/>
            <a:ext cx="1929066" cy="1287614"/>
          </a:xfrm>
          <a:prstGeom prst="rect">
            <a:avLst/>
          </a:prstGeom>
        </p:spPr>
      </p:pic>
      <p:sp>
        <p:nvSpPr>
          <p:cNvPr id="13" name="TextBox 12">
            <a:extLst>
              <a:ext uri="{FF2B5EF4-FFF2-40B4-BE49-F238E27FC236}">
                <a16:creationId xmlns:a16="http://schemas.microsoft.com/office/drawing/2014/main" id="{228CD148-AE03-43CE-A978-2BD28E38D124}"/>
              </a:ext>
            </a:extLst>
          </p:cNvPr>
          <p:cNvSpPr txBox="1"/>
          <p:nvPr/>
        </p:nvSpPr>
        <p:spPr>
          <a:xfrm>
            <a:off x="2700066" y="827697"/>
            <a:ext cx="8899513" cy="646331"/>
          </a:xfrm>
          <a:prstGeom prst="rect">
            <a:avLst/>
          </a:prstGeom>
          <a:noFill/>
        </p:spPr>
        <p:txBody>
          <a:bodyPr wrap="square" rtlCol="0">
            <a:spAutoFit/>
          </a:bodyPr>
          <a:lstStyle/>
          <a:p>
            <a:r>
              <a:rPr lang="en-US" sz="3600" b="1" u="sng" dirty="0">
                <a:latin typeface="Helvetica" panose="020B0604020202020204" pitchFamily="34" charset="0"/>
                <a:cs typeface="Helvetica" panose="020B0604020202020204" pitchFamily="34" charset="0"/>
              </a:rPr>
              <a:t>Enrolling – </a:t>
            </a:r>
            <a:r>
              <a:rPr lang="en-US" sz="3600" u="sng" dirty="0">
                <a:latin typeface="Helvetica" panose="020B0604020202020204" pitchFamily="34" charset="0"/>
                <a:cs typeface="Helvetica" panose="020B0604020202020204" pitchFamily="34" charset="0"/>
              </a:rPr>
              <a:t>Securely Sending Information</a:t>
            </a:r>
            <a:endParaRPr lang="en-US" sz="2800" u="sng" dirty="0">
              <a:latin typeface="Helvetica" panose="020B0604020202020204" pitchFamily="34" charset="0"/>
              <a:cs typeface="Helvetica" panose="020B0604020202020204" pitchFamily="34" charset="0"/>
            </a:endParaRPr>
          </a:p>
        </p:txBody>
      </p:sp>
      <p:sp>
        <p:nvSpPr>
          <p:cNvPr id="14" name="TextBox 13">
            <a:extLst>
              <a:ext uri="{FF2B5EF4-FFF2-40B4-BE49-F238E27FC236}">
                <a16:creationId xmlns:a16="http://schemas.microsoft.com/office/drawing/2014/main" id="{F05F7AF5-C407-469C-A6E4-93D69EBB3FE0}"/>
              </a:ext>
            </a:extLst>
          </p:cNvPr>
          <p:cNvSpPr txBox="1"/>
          <p:nvPr/>
        </p:nvSpPr>
        <p:spPr>
          <a:xfrm>
            <a:off x="3590794" y="2217548"/>
            <a:ext cx="6772406" cy="461665"/>
          </a:xfrm>
          <a:prstGeom prst="rect">
            <a:avLst/>
          </a:prstGeom>
          <a:noFill/>
        </p:spPr>
        <p:txBody>
          <a:bodyPr wrap="square" rtlCol="0">
            <a:spAutoFit/>
          </a:bodyPr>
          <a:lstStyle/>
          <a:p>
            <a:r>
              <a:rPr lang="en-US" sz="2400" dirty="0">
                <a:latin typeface="Helvetica" panose="020B0604020202020204" pitchFamily="34" charset="0"/>
                <a:cs typeface="Helvetica" panose="020B0604020202020204" pitchFamily="34" charset="0"/>
              </a:rPr>
              <a:t>Methods for Securely Sending Enrollment Forms</a:t>
            </a:r>
          </a:p>
        </p:txBody>
      </p:sp>
      <p:sp>
        <p:nvSpPr>
          <p:cNvPr id="15" name="TextBox 14">
            <a:extLst>
              <a:ext uri="{FF2B5EF4-FFF2-40B4-BE49-F238E27FC236}">
                <a16:creationId xmlns:a16="http://schemas.microsoft.com/office/drawing/2014/main" id="{AE6A348E-9088-488C-ABC2-CE482984656D}"/>
              </a:ext>
            </a:extLst>
          </p:cNvPr>
          <p:cNvSpPr txBox="1"/>
          <p:nvPr/>
        </p:nvSpPr>
        <p:spPr>
          <a:xfrm>
            <a:off x="6463122" y="3054340"/>
            <a:ext cx="2527353" cy="369332"/>
          </a:xfrm>
          <a:prstGeom prst="rect">
            <a:avLst/>
          </a:prstGeom>
          <a:noFill/>
        </p:spPr>
        <p:txBody>
          <a:bodyPr wrap="square" rtlCol="0">
            <a:spAutoFit/>
          </a:bodyPr>
          <a:lstStyle/>
          <a:p>
            <a:r>
              <a:rPr lang="en-US" b="1" dirty="0">
                <a:latin typeface="Helvetica" panose="020B0604020202020204" pitchFamily="34" charset="0"/>
                <a:cs typeface="Helvetica" panose="020B0604020202020204" pitchFamily="34" charset="0"/>
              </a:rPr>
              <a:t>#1</a:t>
            </a:r>
            <a:r>
              <a:rPr lang="en-US" b="1" dirty="0"/>
              <a:t>   </a:t>
            </a:r>
            <a:r>
              <a:rPr lang="en-US" b="1" dirty="0">
                <a:latin typeface="Helvetica" panose="020B0604020202020204" pitchFamily="34" charset="0"/>
                <a:cs typeface="Helvetica" panose="020B0604020202020204" pitchFamily="34" charset="0"/>
              </a:rPr>
              <a:t>DocuSign</a:t>
            </a:r>
            <a:endParaRPr lang="en-US" sz="1400" i="1" dirty="0">
              <a:latin typeface="Helvetica" panose="020B0604020202020204" pitchFamily="34" charset="0"/>
              <a:cs typeface="Helvetica" panose="020B0604020202020204" pitchFamily="34" charset="0"/>
            </a:endParaRPr>
          </a:p>
        </p:txBody>
      </p:sp>
      <p:sp>
        <p:nvSpPr>
          <p:cNvPr id="16" name="TextBox 15">
            <a:extLst>
              <a:ext uri="{FF2B5EF4-FFF2-40B4-BE49-F238E27FC236}">
                <a16:creationId xmlns:a16="http://schemas.microsoft.com/office/drawing/2014/main" id="{BF33B13A-A5AD-49A8-910B-4111E389F2BD}"/>
              </a:ext>
            </a:extLst>
          </p:cNvPr>
          <p:cNvSpPr txBox="1"/>
          <p:nvPr/>
        </p:nvSpPr>
        <p:spPr>
          <a:xfrm>
            <a:off x="6463122" y="3657576"/>
            <a:ext cx="2424606" cy="369332"/>
          </a:xfrm>
          <a:prstGeom prst="rect">
            <a:avLst/>
          </a:prstGeom>
          <a:noFill/>
        </p:spPr>
        <p:txBody>
          <a:bodyPr wrap="square" rtlCol="0">
            <a:spAutoFit/>
          </a:bodyPr>
          <a:lstStyle/>
          <a:p>
            <a:r>
              <a:rPr lang="en-US" b="1" dirty="0">
                <a:latin typeface="Helvetica" panose="020B0604020202020204" pitchFamily="34" charset="0"/>
                <a:cs typeface="Helvetica" panose="020B0604020202020204" pitchFamily="34" charset="0"/>
              </a:rPr>
              <a:t>#2   Secure Email</a:t>
            </a:r>
            <a:endParaRPr lang="en-US" dirty="0">
              <a:latin typeface="Helvetica" panose="020B0604020202020204" pitchFamily="34" charset="0"/>
              <a:cs typeface="Helvetica" panose="020B0604020202020204" pitchFamily="34" charset="0"/>
            </a:endParaRPr>
          </a:p>
        </p:txBody>
      </p:sp>
      <p:sp>
        <p:nvSpPr>
          <p:cNvPr id="17" name="TextBox 16">
            <a:extLst>
              <a:ext uri="{FF2B5EF4-FFF2-40B4-BE49-F238E27FC236}">
                <a16:creationId xmlns:a16="http://schemas.microsoft.com/office/drawing/2014/main" id="{4DC18A85-66C4-48CB-8396-AD705E5B2B8C}"/>
              </a:ext>
            </a:extLst>
          </p:cNvPr>
          <p:cNvSpPr txBox="1"/>
          <p:nvPr/>
        </p:nvSpPr>
        <p:spPr>
          <a:xfrm>
            <a:off x="6530654" y="4322565"/>
            <a:ext cx="1808786" cy="369332"/>
          </a:xfrm>
          <a:prstGeom prst="rect">
            <a:avLst/>
          </a:prstGeom>
          <a:noFill/>
        </p:spPr>
        <p:txBody>
          <a:bodyPr wrap="square" rtlCol="0">
            <a:spAutoFit/>
          </a:bodyPr>
          <a:lstStyle/>
          <a:p>
            <a:r>
              <a:rPr lang="en-US" b="1" dirty="0">
                <a:latin typeface="Helvetica" panose="020B0604020202020204" pitchFamily="34" charset="0"/>
                <a:cs typeface="Helvetica" panose="020B0604020202020204" pitchFamily="34" charset="0"/>
              </a:rPr>
              <a:t>#3   Fax</a:t>
            </a:r>
            <a:endParaRPr lang="en-US" dirty="0">
              <a:latin typeface="Helvetica" panose="020B0604020202020204" pitchFamily="34" charset="0"/>
              <a:cs typeface="Helvetica" panose="020B0604020202020204" pitchFamily="34" charset="0"/>
            </a:endParaRPr>
          </a:p>
        </p:txBody>
      </p:sp>
      <p:pic>
        <p:nvPicPr>
          <p:cNvPr id="20" name="Picture 19" descr="A picture containing remote, drawing&#10;&#10;Description automatically generated">
            <a:extLst>
              <a:ext uri="{FF2B5EF4-FFF2-40B4-BE49-F238E27FC236}">
                <a16:creationId xmlns:a16="http://schemas.microsoft.com/office/drawing/2014/main" id="{2C3D5A7D-29FA-4C2D-BBF2-0C80C34C3EE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311426" y="4251646"/>
            <a:ext cx="529342" cy="529342"/>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FF3346F0-F519-424E-AF32-BA6A423E04B9}"/>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747519" y="3003337"/>
            <a:ext cx="1492968" cy="420335"/>
          </a:xfrm>
          <a:prstGeom prst="rect">
            <a:avLst/>
          </a:prstGeom>
        </p:spPr>
      </p:pic>
      <p:pic>
        <p:nvPicPr>
          <p:cNvPr id="22" name="Picture 21" descr="A picture containing building, sign&#10;&#10;Description automatically generated">
            <a:extLst>
              <a:ext uri="{FF2B5EF4-FFF2-40B4-BE49-F238E27FC236}">
                <a16:creationId xmlns:a16="http://schemas.microsoft.com/office/drawing/2014/main" id="{2B8BD6D4-53A0-4819-BC92-B51AFCC04D5A}"/>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flipH="1">
            <a:off x="5229331" y="3498288"/>
            <a:ext cx="670487" cy="670487"/>
          </a:xfrm>
          <a:prstGeom prst="rect">
            <a:avLst/>
          </a:prstGeom>
        </p:spPr>
      </p:pic>
      <p:pic>
        <p:nvPicPr>
          <p:cNvPr id="23" name="Picture 22" descr="A person wearing glasses and smiling at the camera&#10;&#10;Description automatically generated">
            <a:extLst>
              <a:ext uri="{FF2B5EF4-FFF2-40B4-BE49-F238E27FC236}">
                <a16:creationId xmlns:a16="http://schemas.microsoft.com/office/drawing/2014/main" id="{C378A598-6CD9-4A4D-ABA7-B22350CAE7F3}"/>
              </a:ext>
            </a:extLst>
          </p:cNvPr>
          <p:cNvPicPr>
            <a:picLocks noChangeAspect="1"/>
          </p:cNvPicPr>
          <p:nvPr/>
        </p:nvPicPr>
        <p:blipFill>
          <a:blip r:embed="rId10">
            <a:alphaModFix/>
            <a:extLst>
              <a:ext uri="{BEBA8EAE-BF5A-486C-A8C5-ECC9F3942E4B}">
                <a14:imgProps xmlns:a14="http://schemas.microsoft.com/office/drawing/2010/main">
                  <a14:imgLayer r:embed="rId11">
                    <a14:imgEffect>
                      <a14:sharpenSoften amount="-7000"/>
                    </a14:imgEffect>
                    <a14:imgEffect>
                      <a14:colorTemperature colorTemp="7159"/>
                    </a14:imgEffect>
                    <a14:imgEffect>
                      <a14:saturation sat="81000"/>
                    </a14:imgEffect>
                  </a14:imgLayer>
                </a14:imgProps>
              </a:ext>
              <a:ext uri="{28A0092B-C50C-407E-A947-70E740481C1C}">
                <a14:useLocalDpi xmlns:a14="http://schemas.microsoft.com/office/drawing/2010/main" val="0"/>
              </a:ext>
            </a:extLst>
          </a:blip>
          <a:stretch>
            <a:fillRect/>
          </a:stretch>
        </p:blipFill>
        <p:spPr>
          <a:xfrm>
            <a:off x="10955383" y="5533116"/>
            <a:ext cx="929421" cy="1113851"/>
          </a:xfrm>
          <a:prstGeom prst="rect">
            <a:avLst/>
          </a:prstGeom>
          <a:blipFill dpi="0" rotWithShape="1">
            <a:blip r:embed="rId12"/>
            <a:srcRect/>
            <a:tile tx="0" ty="0" sx="100000" sy="100000" flip="none" algn="tl"/>
          </a:blipFill>
        </p:spPr>
      </p:pic>
    </p:spTree>
    <p:extLst>
      <p:ext uri="{BB962C8B-B14F-4D97-AF65-F5344CB8AC3E}">
        <p14:creationId xmlns:p14="http://schemas.microsoft.com/office/powerpoint/2010/main" val="211143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41000">
              <a:schemeClr val="accent1">
                <a:lumMod val="5000"/>
                <a:lumOff val="95000"/>
              </a:schemeClr>
            </a:gs>
            <a:gs pos="79000">
              <a:srgbClr val="B9CBE9"/>
            </a:gs>
            <a:gs pos="100000">
              <a:schemeClr val="accent1">
                <a:lumMod val="45000"/>
                <a:lumOff val="55000"/>
              </a:schemeClr>
            </a:gs>
            <a:gs pos="4000">
              <a:schemeClr val="accent1">
                <a:lumMod val="45000"/>
                <a:lumOff val="55000"/>
              </a:schemeClr>
            </a:gs>
            <a:gs pos="100000">
              <a:schemeClr val="accent1">
                <a:lumMod val="30000"/>
                <a:lumOff val="70000"/>
              </a:schemeClr>
            </a:gs>
          </a:gsLst>
          <a:lin ang="0" scaled="1"/>
        </a:gra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0057CD-9374-45DB-B8A5-714661ADD67A}"/>
              </a:ext>
            </a:extLst>
          </p:cNvPr>
          <p:cNvSpPr>
            <a:spLocks noGrp="1"/>
          </p:cNvSpPr>
          <p:nvPr>
            <p:ph type="ctrTitle"/>
          </p:nvPr>
        </p:nvSpPr>
        <p:spPr bwMode="gray">
          <a:xfrm>
            <a:off x="1019309" y="4036317"/>
            <a:ext cx="3775679" cy="1062229"/>
          </a:xfrm>
        </p:spPr>
        <p:txBody>
          <a:bodyPr>
            <a:normAutofit/>
          </a:bodyPr>
          <a:lstStyle/>
          <a:p>
            <a:pPr algn="l"/>
            <a:br>
              <a:rPr lang="en-US" sz="3200" dirty="0">
                <a:solidFill>
                  <a:schemeClr val="bg1"/>
                </a:solidFill>
                <a:latin typeface="Century Gothic" panose="020B0502020202020204" pitchFamily="34" charset="0"/>
                <a:cs typeface="Helvetica" panose="020B0604020202020204" pitchFamily="34" charset="0"/>
              </a:rPr>
            </a:br>
            <a:endParaRPr lang="en-US" sz="3200" dirty="0">
              <a:solidFill>
                <a:schemeClr val="bg1"/>
              </a:solidFill>
              <a:latin typeface="Century Gothic" panose="020B0502020202020204" pitchFamily="34" charset="0"/>
              <a:cs typeface="Helvetica" panose="020B0604020202020204" pitchFamily="34" charset="0"/>
            </a:endParaRPr>
          </a:p>
        </p:txBody>
      </p:sp>
      <p:cxnSp>
        <p:nvCxnSpPr>
          <p:cNvPr id="6" name="Straight Connector 5">
            <a:extLst>
              <a:ext uri="{FF2B5EF4-FFF2-40B4-BE49-F238E27FC236}">
                <a16:creationId xmlns:a16="http://schemas.microsoft.com/office/drawing/2014/main" id="{E1EACFF6-85D5-47E0-B454-CD2DD12F1679}"/>
              </a:ext>
            </a:extLst>
          </p:cNvPr>
          <p:cNvCxnSpPr/>
          <p:nvPr/>
        </p:nvCxnSpPr>
        <p:spPr>
          <a:xfrm>
            <a:off x="1019308" y="5159903"/>
            <a:ext cx="350702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85DC5C7-3184-4063-A14D-ABBA1AD48435}"/>
              </a:ext>
              <a:ext uri="{C183D7F6-B498-43B3-948B-1728B52AA6E4}">
                <adec:decorative xmlns:adec="http://schemas.microsoft.com/office/drawing/2017/decorative" val="1"/>
              </a:ext>
            </a:extLst>
          </p:cNvPr>
          <p:cNvSpPr/>
          <p:nvPr/>
        </p:nvSpPr>
        <p:spPr>
          <a:xfrm>
            <a:off x="815413" y="0"/>
            <a:ext cx="3979575"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C7C853C5-9396-43AA-9F7D-8A287D8B86FF}"/>
              </a:ext>
            </a:extLst>
          </p:cNvPr>
          <p:cNvSpPr txBox="1">
            <a:spLocks/>
          </p:cNvSpPr>
          <p:nvPr/>
        </p:nvSpPr>
        <p:spPr bwMode="gray">
          <a:xfrm>
            <a:off x="884978" y="4199868"/>
            <a:ext cx="3775679" cy="10622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solidFill>
                  <a:schemeClr val="bg1"/>
                </a:solidFill>
                <a:latin typeface="Century Gothic" panose="020B0502020202020204" pitchFamily="34" charset="0"/>
                <a:cs typeface="Helvetica" panose="020B0604020202020204" pitchFamily="34" charset="0"/>
              </a:rPr>
              <a:t>Special Planning</a:t>
            </a:r>
            <a:br>
              <a:rPr lang="en-US" sz="3200" dirty="0">
                <a:solidFill>
                  <a:schemeClr val="bg1"/>
                </a:solidFill>
                <a:latin typeface="Century Gothic" panose="020B0502020202020204" pitchFamily="34" charset="0"/>
                <a:cs typeface="Helvetica" panose="020B0604020202020204" pitchFamily="34" charset="0"/>
              </a:rPr>
            </a:br>
            <a:r>
              <a:rPr lang="en-US" sz="3200" dirty="0">
                <a:solidFill>
                  <a:schemeClr val="bg1"/>
                </a:solidFill>
                <a:latin typeface="Century Gothic" panose="020B0502020202020204" pitchFamily="34" charset="0"/>
                <a:cs typeface="Helvetica" panose="020B0604020202020204" pitchFamily="34" charset="0"/>
              </a:rPr>
              <a:t>Special Life</a:t>
            </a:r>
          </a:p>
        </p:txBody>
      </p:sp>
      <p:sp>
        <p:nvSpPr>
          <p:cNvPr id="11" name="Rectangle 10">
            <a:extLst>
              <a:ext uri="{FF2B5EF4-FFF2-40B4-BE49-F238E27FC236}">
                <a16:creationId xmlns:a16="http://schemas.microsoft.com/office/drawing/2014/main" id="{28401950-383E-4187-9213-2A04FED03366}"/>
              </a:ext>
            </a:extLst>
          </p:cNvPr>
          <p:cNvSpPr/>
          <p:nvPr/>
        </p:nvSpPr>
        <p:spPr>
          <a:xfrm>
            <a:off x="815413" y="5335308"/>
            <a:ext cx="3979575" cy="1326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drawing, black&#10;&#10;Description automatically generated">
            <a:extLst>
              <a:ext uri="{FF2B5EF4-FFF2-40B4-BE49-F238E27FC236}">
                <a16:creationId xmlns:a16="http://schemas.microsoft.com/office/drawing/2014/main" id="{A87BCB41-0423-4134-880A-37A9AE9F4C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933" y="5473130"/>
            <a:ext cx="3379769" cy="1051073"/>
          </a:xfrm>
          <a:prstGeom prst="rect">
            <a:avLst/>
          </a:prstGeom>
        </p:spPr>
      </p:pic>
      <p:sp>
        <p:nvSpPr>
          <p:cNvPr id="2" name="TextBox 1">
            <a:extLst>
              <a:ext uri="{FF2B5EF4-FFF2-40B4-BE49-F238E27FC236}">
                <a16:creationId xmlns:a16="http://schemas.microsoft.com/office/drawing/2014/main" id="{4A80C557-DCEC-4A33-94D8-EAA3B4E1C674}"/>
              </a:ext>
            </a:extLst>
          </p:cNvPr>
          <p:cNvSpPr txBox="1"/>
          <p:nvPr/>
        </p:nvSpPr>
        <p:spPr>
          <a:xfrm>
            <a:off x="4928177" y="802138"/>
            <a:ext cx="6809452" cy="4770537"/>
          </a:xfrm>
          <a:prstGeom prst="rect">
            <a:avLst/>
          </a:prstGeom>
          <a:noFill/>
        </p:spPr>
        <p:txBody>
          <a:bodyPr wrap="square" rtlCol="0">
            <a:spAutoFit/>
          </a:bodyPr>
          <a:lstStyle/>
          <a:p>
            <a:pPr algn="ctr"/>
            <a:endParaRPr lang="en-US" sz="3200" b="1" dirty="0">
              <a:solidFill>
                <a:schemeClr val="accent1">
                  <a:lumMod val="50000"/>
                </a:schemeClr>
              </a:solidFill>
              <a:latin typeface="Helvetica" panose="020B0604020202020204" pitchFamily="34" charset="0"/>
              <a:cs typeface="Helvetica" panose="020B0604020202020204" pitchFamily="34" charset="0"/>
            </a:endParaRPr>
          </a:p>
          <a:p>
            <a:pPr algn="ctr"/>
            <a:r>
              <a:rPr lang="en-US" sz="3200" b="1" dirty="0">
                <a:solidFill>
                  <a:schemeClr val="accent1">
                    <a:lumMod val="50000"/>
                  </a:schemeClr>
                </a:solidFill>
                <a:latin typeface="Helvetica" panose="020B0604020202020204" pitchFamily="34" charset="0"/>
                <a:cs typeface="Helvetica" panose="020B0604020202020204" pitchFamily="34" charset="0"/>
              </a:rPr>
              <a:t>Funeral Expense Insurance</a:t>
            </a:r>
          </a:p>
          <a:p>
            <a:pPr algn="ctr"/>
            <a:endParaRPr lang="en-US" sz="2400" dirty="0">
              <a:solidFill>
                <a:schemeClr val="accent1">
                  <a:lumMod val="50000"/>
                </a:schemeClr>
              </a:solidFill>
              <a:latin typeface="Helvetica" panose="020B0604020202020204" pitchFamily="34" charset="0"/>
              <a:cs typeface="Helvetica" panose="020B0604020202020204" pitchFamily="34" charset="0"/>
            </a:endParaRPr>
          </a:p>
          <a:p>
            <a:pPr lvl="5"/>
            <a:r>
              <a:rPr lang="en-US" sz="2400" i="1" dirty="0">
                <a:solidFill>
                  <a:schemeClr val="accent1">
                    <a:lumMod val="50000"/>
                  </a:schemeClr>
                </a:solidFill>
                <a:latin typeface="Helvetica" panose="020B0604020202020204" pitchFamily="34" charset="0"/>
                <a:cs typeface="Helvetica" panose="020B0604020202020204" pitchFamily="34" charset="0"/>
              </a:rPr>
              <a:t>What is it</a:t>
            </a:r>
          </a:p>
          <a:p>
            <a:pPr lvl="5"/>
            <a:r>
              <a:rPr lang="en-US" sz="2400" i="1" dirty="0">
                <a:solidFill>
                  <a:schemeClr val="accent1">
                    <a:lumMod val="50000"/>
                  </a:schemeClr>
                </a:solidFill>
                <a:latin typeface="Helvetica" panose="020B0604020202020204" pitchFamily="34" charset="0"/>
                <a:cs typeface="Helvetica" panose="020B0604020202020204" pitchFamily="34" charset="0"/>
              </a:rPr>
              <a:t>Who Qualifies</a:t>
            </a:r>
          </a:p>
          <a:p>
            <a:pPr lvl="5"/>
            <a:r>
              <a:rPr lang="en-US" sz="2400" i="1" dirty="0">
                <a:solidFill>
                  <a:schemeClr val="accent1">
                    <a:lumMod val="50000"/>
                  </a:schemeClr>
                </a:solidFill>
                <a:latin typeface="Helvetica" panose="020B0604020202020204" pitchFamily="34" charset="0"/>
                <a:cs typeface="Helvetica" panose="020B0604020202020204" pitchFamily="34" charset="0"/>
              </a:rPr>
              <a:t>How much does it cost</a:t>
            </a:r>
          </a:p>
          <a:p>
            <a:pPr lvl="5"/>
            <a:r>
              <a:rPr lang="en-US" sz="2400" i="1" dirty="0">
                <a:solidFill>
                  <a:schemeClr val="accent1">
                    <a:lumMod val="50000"/>
                  </a:schemeClr>
                </a:solidFill>
                <a:latin typeface="Helvetica" panose="020B0604020202020204" pitchFamily="34" charset="0"/>
                <a:cs typeface="Helvetica" panose="020B0604020202020204" pitchFamily="34" charset="0"/>
              </a:rPr>
              <a:t>Does it work for spend-downs</a:t>
            </a:r>
          </a:p>
          <a:p>
            <a:pPr lvl="5"/>
            <a:r>
              <a:rPr lang="en-US" sz="2400" i="1" dirty="0">
                <a:solidFill>
                  <a:schemeClr val="accent1">
                    <a:lumMod val="50000"/>
                  </a:schemeClr>
                </a:solidFill>
                <a:latin typeface="Helvetica" panose="020B0604020202020204" pitchFamily="34" charset="0"/>
                <a:cs typeface="Helvetica" panose="020B0604020202020204" pitchFamily="34" charset="0"/>
              </a:rPr>
              <a:t>How to enroll</a:t>
            </a:r>
          </a:p>
          <a:p>
            <a:pPr lvl="5"/>
            <a:r>
              <a:rPr lang="en-US" sz="2400" i="1" dirty="0">
                <a:solidFill>
                  <a:schemeClr val="accent1">
                    <a:lumMod val="50000"/>
                  </a:schemeClr>
                </a:solidFill>
                <a:latin typeface="Helvetica" panose="020B0604020202020204" pitchFamily="34" charset="0"/>
                <a:cs typeface="Helvetica" panose="020B0604020202020204" pitchFamily="34" charset="0"/>
              </a:rPr>
              <a:t>Policy values letters</a:t>
            </a:r>
          </a:p>
          <a:p>
            <a:pPr lvl="5"/>
            <a:r>
              <a:rPr lang="en-US" sz="2400" i="1" dirty="0">
                <a:solidFill>
                  <a:schemeClr val="accent1">
                    <a:lumMod val="50000"/>
                  </a:schemeClr>
                </a:solidFill>
                <a:latin typeface="Helvetica" panose="020B0604020202020204" pitchFamily="34" charset="0"/>
                <a:cs typeface="Helvetica" panose="020B0604020202020204" pitchFamily="34" charset="0"/>
              </a:rPr>
              <a:t>Policy List</a:t>
            </a:r>
          </a:p>
          <a:p>
            <a:pPr lvl="5"/>
            <a:r>
              <a:rPr lang="en-US" sz="2400" i="1" dirty="0">
                <a:solidFill>
                  <a:schemeClr val="accent1">
                    <a:lumMod val="50000"/>
                  </a:schemeClr>
                </a:solidFill>
                <a:latin typeface="Helvetica" panose="020B0604020202020204" pitchFamily="34" charset="0"/>
                <a:cs typeface="Helvetica" panose="020B0604020202020204" pitchFamily="34" charset="0"/>
              </a:rPr>
              <a:t>Claim Process</a:t>
            </a:r>
          </a:p>
          <a:p>
            <a:pPr algn="ctr"/>
            <a:endParaRPr lang="en-US" sz="2400" i="1" dirty="0">
              <a:solidFill>
                <a:schemeClr val="accent1">
                  <a:lumMod val="50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032449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EFC1FD-857A-4158-858D-6D3488EAC2ED}"/>
              </a:ext>
            </a:extLst>
          </p:cNvPr>
          <p:cNvPicPr>
            <a:picLocks noChangeAspect="1"/>
          </p:cNvPicPr>
          <p:nvPr/>
        </p:nvPicPr>
        <p:blipFill>
          <a:blip r:embed="rId3">
            <a:alphaModFix amt="86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0" y="-1"/>
            <a:ext cx="12191999" cy="6858001"/>
          </a:xfrm>
          <a:prstGeom prst="rect">
            <a:avLst/>
          </a:prstGeom>
        </p:spPr>
      </p:pic>
      <p:sp>
        <p:nvSpPr>
          <p:cNvPr id="16" name="TextBox 15">
            <a:extLst>
              <a:ext uri="{FF2B5EF4-FFF2-40B4-BE49-F238E27FC236}">
                <a16:creationId xmlns:a16="http://schemas.microsoft.com/office/drawing/2014/main" id="{3EF266DB-2A5B-4843-BF46-F86DAC40A2CB}"/>
              </a:ext>
            </a:extLst>
          </p:cNvPr>
          <p:cNvSpPr txBox="1"/>
          <p:nvPr/>
        </p:nvSpPr>
        <p:spPr>
          <a:xfrm>
            <a:off x="377669" y="257775"/>
            <a:ext cx="8050316" cy="707886"/>
          </a:xfrm>
          <a:prstGeom prst="rect">
            <a:avLst/>
          </a:prstGeom>
          <a:noFill/>
        </p:spPr>
        <p:txBody>
          <a:bodyPr wrap="square" rtlCol="0">
            <a:spAutoFit/>
          </a:bodyPr>
          <a:lstStyle/>
          <a:p>
            <a:r>
              <a:rPr lang="en-US" sz="4000" b="1" dirty="0">
                <a:solidFill>
                  <a:schemeClr val="bg1"/>
                </a:solidFill>
                <a:latin typeface="Helvetica" panose="020B0604020202020204" pitchFamily="34" charset="0"/>
                <a:cs typeface="Helvetica" panose="020B0604020202020204" pitchFamily="34" charset="0"/>
              </a:rPr>
              <a:t>When the time comes . . .</a:t>
            </a:r>
            <a:endParaRPr lang="en-US" sz="2400" dirty="0">
              <a:solidFill>
                <a:schemeClr val="bg1"/>
              </a:solidFill>
              <a:latin typeface="Helvetica" panose="020B0604020202020204" pitchFamily="34" charset="0"/>
              <a:cs typeface="Helvetica" panose="020B0604020202020204" pitchFamily="34" charset="0"/>
            </a:endParaRPr>
          </a:p>
        </p:txBody>
      </p:sp>
      <p:sp useBgFill="1">
        <p:nvSpPr>
          <p:cNvPr id="19" name="TextBox 18">
            <a:extLst>
              <a:ext uri="{FF2B5EF4-FFF2-40B4-BE49-F238E27FC236}">
                <a16:creationId xmlns:a16="http://schemas.microsoft.com/office/drawing/2014/main" id="{3BB3E88F-AC46-4CAB-AB0C-D9D2E65B3105}"/>
              </a:ext>
            </a:extLst>
          </p:cNvPr>
          <p:cNvSpPr txBox="1"/>
          <p:nvPr/>
        </p:nvSpPr>
        <p:spPr>
          <a:xfrm>
            <a:off x="447869" y="1223437"/>
            <a:ext cx="10888826" cy="1323439"/>
          </a:xfrm>
          <a:prstGeom prst="rect">
            <a:avLst/>
          </a:prstGeom>
        </p:spPr>
        <p:txBody>
          <a:bodyPr wrap="square" rtlCol="0">
            <a:spAutoFit/>
          </a:bodyPr>
          <a:lstStyle/>
          <a:p>
            <a:pPr lvl="1"/>
            <a:r>
              <a:rPr lang="en-US" sz="2000" dirty="0">
                <a:solidFill>
                  <a:schemeClr val="accent5">
                    <a:lumMod val="50000"/>
                  </a:schemeClr>
                </a:solidFill>
                <a:latin typeface="Helvetica" panose="020B0604020202020204" pitchFamily="34" charset="0"/>
                <a:cs typeface="Helvetica" panose="020B0604020202020204" pitchFamily="34" charset="0"/>
              </a:rPr>
              <a:t>When the policy is issued, you’ll receive a </a:t>
            </a:r>
            <a:r>
              <a:rPr lang="en-US" sz="2000" b="1" dirty="0">
                <a:solidFill>
                  <a:schemeClr val="accent5">
                    <a:lumMod val="50000"/>
                  </a:schemeClr>
                </a:solidFill>
                <a:latin typeface="Helvetica" panose="020B0604020202020204" pitchFamily="34" charset="0"/>
                <a:cs typeface="Helvetica" panose="020B0604020202020204" pitchFamily="34" charset="0"/>
              </a:rPr>
              <a:t>Claim Process Card </a:t>
            </a:r>
            <a:r>
              <a:rPr lang="en-US" sz="2000" dirty="0">
                <a:solidFill>
                  <a:schemeClr val="accent5">
                    <a:lumMod val="50000"/>
                  </a:schemeClr>
                </a:solidFill>
                <a:latin typeface="Helvetica" panose="020B0604020202020204" pitchFamily="34" charset="0"/>
                <a:cs typeface="Helvetica" panose="020B0604020202020204" pitchFamily="34" charset="0"/>
              </a:rPr>
              <a:t>which provides instructions. Funds are typically available within 48-72 hours.</a:t>
            </a:r>
          </a:p>
          <a:p>
            <a:pPr lvl="1"/>
            <a:endParaRPr lang="en-US" sz="2000" dirty="0">
              <a:solidFill>
                <a:schemeClr val="accent5">
                  <a:lumMod val="50000"/>
                </a:schemeClr>
              </a:solidFill>
            </a:endParaRPr>
          </a:p>
          <a:p>
            <a:pPr lvl="1"/>
            <a:r>
              <a:rPr lang="en-US" sz="2000" dirty="0">
                <a:solidFill>
                  <a:schemeClr val="accent5">
                    <a:lumMod val="50000"/>
                  </a:schemeClr>
                </a:solidFill>
                <a:latin typeface="Helvetica" panose="020B0604020202020204" pitchFamily="34" charset="0"/>
                <a:cs typeface="Helvetica" panose="020B0604020202020204" pitchFamily="34" charset="0"/>
              </a:rPr>
              <a:t>We are associated with hundreds of funeral homes and can provide a referral, if needed.</a:t>
            </a:r>
          </a:p>
        </p:txBody>
      </p:sp>
      <p:pic>
        <p:nvPicPr>
          <p:cNvPr id="3" name="Picture 2">
            <a:extLst>
              <a:ext uri="{FF2B5EF4-FFF2-40B4-BE49-F238E27FC236}">
                <a16:creationId xmlns:a16="http://schemas.microsoft.com/office/drawing/2014/main" id="{6237EC2F-4645-4C9F-B945-B92F68958379}"/>
              </a:ext>
            </a:extLst>
          </p:cNvPr>
          <p:cNvPicPr>
            <a:picLocks noChangeAspect="1"/>
          </p:cNvPicPr>
          <p:nvPr/>
        </p:nvPicPr>
        <p:blipFill>
          <a:blip r:embed="rId5"/>
          <a:stretch>
            <a:fillRect/>
          </a:stretch>
        </p:blipFill>
        <p:spPr>
          <a:xfrm>
            <a:off x="1754058" y="3041668"/>
            <a:ext cx="4713423" cy="3321540"/>
          </a:xfrm>
          <a:prstGeom prst="rect">
            <a:avLst/>
          </a:prstGeom>
        </p:spPr>
      </p:pic>
    </p:spTree>
    <p:extLst>
      <p:ext uri="{BB962C8B-B14F-4D97-AF65-F5344CB8AC3E}">
        <p14:creationId xmlns:p14="http://schemas.microsoft.com/office/powerpoint/2010/main" val="4703492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41000">
              <a:schemeClr val="accent1">
                <a:lumMod val="5000"/>
                <a:lumOff val="95000"/>
              </a:schemeClr>
            </a:gs>
            <a:gs pos="79000">
              <a:srgbClr val="B9CBE9"/>
            </a:gs>
            <a:gs pos="100000">
              <a:schemeClr val="accent1">
                <a:lumMod val="45000"/>
                <a:lumOff val="55000"/>
              </a:schemeClr>
            </a:gs>
            <a:gs pos="4000">
              <a:schemeClr val="accent1">
                <a:lumMod val="45000"/>
                <a:lumOff val="55000"/>
              </a:schemeClr>
            </a:gs>
            <a:gs pos="100000">
              <a:schemeClr val="accent1">
                <a:lumMod val="30000"/>
                <a:lumOff val="70000"/>
              </a:schemeClr>
            </a:gs>
          </a:gsLst>
          <a:lin ang="0" scaled="1"/>
        </a:gra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0057CD-9374-45DB-B8A5-714661ADD67A}"/>
              </a:ext>
            </a:extLst>
          </p:cNvPr>
          <p:cNvSpPr>
            <a:spLocks noGrp="1"/>
          </p:cNvSpPr>
          <p:nvPr>
            <p:ph type="ctrTitle"/>
          </p:nvPr>
        </p:nvSpPr>
        <p:spPr bwMode="gray">
          <a:xfrm>
            <a:off x="1019309" y="4036317"/>
            <a:ext cx="3775679" cy="1062229"/>
          </a:xfrm>
        </p:spPr>
        <p:txBody>
          <a:bodyPr>
            <a:normAutofit/>
          </a:bodyPr>
          <a:lstStyle/>
          <a:p>
            <a:pPr algn="l"/>
            <a:br>
              <a:rPr lang="en-US" sz="3200" dirty="0">
                <a:solidFill>
                  <a:schemeClr val="bg1"/>
                </a:solidFill>
                <a:latin typeface="Century Gothic" panose="020B0502020202020204" pitchFamily="34" charset="0"/>
                <a:cs typeface="Helvetica" panose="020B0604020202020204" pitchFamily="34" charset="0"/>
              </a:rPr>
            </a:br>
            <a:endParaRPr lang="en-US" sz="3200" dirty="0">
              <a:solidFill>
                <a:schemeClr val="bg1"/>
              </a:solidFill>
              <a:latin typeface="Century Gothic" panose="020B0502020202020204" pitchFamily="34" charset="0"/>
              <a:cs typeface="Helvetica" panose="020B0604020202020204" pitchFamily="34" charset="0"/>
            </a:endParaRPr>
          </a:p>
        </p:txBody>
      </p:sp>
      <p:pic>
        <p:nvPicPr>
          <p:cNvPr id="3" name="Picture 2" descr="A person wearing glasses and smiling at the camera&#10;&#10;Description automatically generated">
            <a:extLst>
              <a:ext uri="{FF2B5EF4-FFF2-40B4-BE49-F238E27FC236}">
                <a16:creationId xmlns:a16="http://schemas.microsoft.com/office/drawing/2014/main" id="{F54E6ED1-682A-4176-95A9-7CE599A26BD2}"/>
              </a:ext>
            </a:extLst>
          </p:cNvPr>
          <p:cNvPicPr>
            <a:picLocks noChangeAspect="1"/>
          </p:cNvPicPr>
          <p:nvPr/>
        </p:nvPicPr>
        <p:blipFill>
          <a:blip r:embed="rId3">
            <a:alphaModFix/>
            <a:extLst>
              <a:ext uri="{BEBA8EAE-BF5A-486C-A8C5-ECC9F3942E4B}">
                <a14:imgProps xmlns:a14="http://schemas.microsoft.com/office/drawing/2010/main">
                  <a14:imgLayer r:embed="rId4">
                    <a14:imgEffect>
                      <a14:sharpenSoften amount="-7000"/>
                    </a14:imgEffect>
                    <a14:imgEffect>
                      <a14:colorTemperature colorTemp="7159"/>
                    </a14:imgEffect>
                    <a14:imgEffect>
                      <a14:saturation sat="81000"/>
                    </a14:imgEffect>
                  </a14:imgLayer>
                </a14:imgProps>
              </a:ext>
              <a:ext uri="{28A0092B-C50C-407E-A947-70E740481C1C}">
                <a14:useLocalDpi xmlns:a14="http://schemas.microsoft.com/office/drawing/2010/main" val="0"/>
              </a:ext>
            </a:extLst>
          </a:blip>
          <a:stretch>
            <a:fillRect/>
          </a:stretch>
        </p:blipFill>
        <p:spPr>
          <a:xfrm>
            <a:off x="10955383" y="5533116"/>
            <a:ext cx="929421" cy="1113851"/>
          </a:xfrm>
          <a:prstGeom prst="rect">
            <a:avLst/>
          </a:prstGeom>
          <a:blipFill dpi="0" rotWithShape="1">
            <a:blip r:embed="rId5"/>
            <a:srcRect/>
            <a:tile tx="0" ty="0" sx="100000" sy="100000" flip="none" algn="tl"/>
          </a:blipFill>
        </p:spPr>
      </p:pic>
      <p:pic>
        <p:nvPicPr>
          <p:cNvPr id="4" name="Picture 3" descr="A picture containing drawing&#10;&#10;Description automatically generated">
            <a:extLst>
              <a:ext uri="{FF2B5EF4-FFF2-40B4-BE49-F238E27FC236}">
                <a16:creationId xmlns:a16="http://schemas.microsoft.com/office/drawing/2014/main" id="{C96A3BBC-C114-4832-AC40-0C4BE7E05C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9815" y="563719"/>
            <a:ext cx="466754" cy="707886"/>
          </a:xfrm>
          <a:prstGeom prst="rect">
            <a:avLst/>
          </a:prstGeom>
          <a:effectLst>
            <a:glow rad="127000">
              <a:schemeClr val="accent1">
                <a:alpha val="71000"/>
              </a:schemeClr>
            </a:glow>
            <a:softEdge rad="0"/>
          </a:effectLst>
        </p:spPr>
      </p:pic>
      <p:sp>
        <p:nvSpPr>
          <p:cNvPr id="6" name="TextBox 5">
            <a:extLst>
              <a:ext uri="{FF2B5EF4-FFF2-40B4-BE49-F238E27FC236}">
                <a16:creationId xmlns:a16="http://schemas.microsoft.com/office/drawing/2014/main" id="{99BE1DFA-483A-4130-A3B8-3D2E5A93BCD5}"/>
              </a:ext>
            </a:extLst>
          </p:cNvPr>
          <p:cNvSpPr txBox="1"/>
          <p:nvPr/>
        </p:nvSpPr>
        <p:spPr>
          <a:xfrm>
            <a:off x="1581452" y="563719"/>
            <a:ext cx="8342724" cy="646331"/>
          </a:xfrm>
          <a:prstGeom prst="rect">
            <a:avLst/>
          </a:prstGeom>
          <a:noFill/>
        </p:spPr>
        <p:txBody>
          <a:bodyPr wrap="square" rtlCol="0">
            <a:spAutoFit/>
          </a:bodyPr>
          <a:lstStyle/>
          <a:p>
            <a:r>
              <a:rPr lang="en-US" sz="3600" b="1" u="sng" dirty="0">
                <a:latin typeface="Helvetica" panose="020B0604020202020204" pitchFamily="34" charset="0"/>
                <a:cs typeface="Helvetica" panose="020B0604020202020204" pitchFamily="34" charset="0"/>
              </a:rPr>
              <a:t>Tools to Assist our Client Groups</a:t>
            </a:r>
          </a:p>
        </p:txBody>
      </p:sp>
      <p:sp>
        <p:nvSpPr>
          <p:cNvPr id="7" name="TextBox 6">
            <a:extLst>
              <a:ext uri="{FF2B5EF4-FFF2-40B4-BE49-F238E27FC236}">
                <a16:creationId xmlns:a16="http://schemas.microsoft.com/office/drawing/2014/main" id="{89C462D4-7D50-436B-AC64-4C75542E1527}"/>
              </a:ext>
            </a:extLst>
          </p:cNvPr>
          <p:cNvSpPr txBox="1"/>
          <p:nvPr/>
        </p:nvSpPr>
        <p:spPr>
          <a:xfrm>
            <a:off x="3141739" y="2029840"/>
            <a:ext cx="6975566" cy="646331"/>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Helvetica" panose="020B0604020202020204" pitchFamily="34" charset="0"/>
                <a:cs typeface="Helvetica" panose="020B0604020202020204" pitchFamily="34" charset="0"/>
              </a:rPr>
              <a:t>Policy Values Letters</a:t>
            </a:r>
          </a:p>
        </p:txBody>
      </p:sp>
      <p:sp>
        <p:nvSpPr>
          <p:cNvPr id="8" name="TextBox 7">
            <a:extLst>
              <a:ext uri="{FF2B5EF4-FFF2-40B4-BE49-F238E27FC236}">
                <a16:creationId xmlns:a16="http://schemas.microsoft.com/office/drawing/2014/main" id="{583B2822-1F54-4BCE-BCEB-14B330E80C53}"/>
              </a:ext>
            </a:extLst>
          </p:cNvPr>
          <p:cNvSpPr txBox="1"/>
          <p:nvPr/>
        </p:nvSpPr>
        <p:spPr>
          <a:xfrm>
            <a:off x="3141739" y="2957197"/>
            <a:ext cx="6975566" cy="646331"/>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Helvetica" panose="020B0604020202020204" pitchFamily="34" charset="0"/>
                <a:cs typeface="Helvetica" panose="020B0604020202020204" pitchFamily="34" charset="0"/>
              </a:rPr>
              <a:t>Policy Lists</a:t>
            </a:r>
          </a:p>
        </p:txBody>
      </p:sp>
      <p:sp>
        <p:nvSpPr>
          <p:cNvPr id="9" name="TextBox 8">
            <a:extLst>
              <a:ext uri="{FF2B5EF4-FFF2-40B4-BE49-F238E27FC236}">
                <a16:creationId xmlns:a16="http://schemas.microsoft.com/office/drawing/2014/main" id="{5A0F5588-7B36-4BD4-A4C4-A80EB14A7043}"/>
              </a:ext>
            </a:extLst>
          </p:cNvPr>
          <p:cNvSpPr txBox="1"/>
          <p:nvPr/>
        </p:nvSpPr>
        <p:spPr>
          <a:xfrm>
            <a:off x="3141739" y="3921100"/>
            <a:ext cx="6975566" cy="646331"/>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Helvetica" panose="020B0604020202020204" pitchFamily="34" charset="0"/>
                <a:cs typeface="Helvetica" panose="020B0604020202020204" pitchFamily="34" charset="0"/>
              </a:rPr>
              <a:t>Informational Brochures	</a:t>
            </a:r>
          </a:p>
        </p:txBody>
      </p:sp>
    </p:spTree>
    <p:extLst>
      <p:ext uri="{BB962C8B-B14F-4D97-AF65-F5344CB8AC3E}">
        <p14:creationId xmlns:p14="http://schemas.microsoft.com/office/powerpoint/2010/main" val="2611433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41000">
              <a:schemeClr val="accent1">
                <a:lumMod val="5000"/>
                <a:lumOff val="95000"/>
              </a:schemeClr>
            </a:gs>
            <a:gs pos="79000">
              <a:srgbClr val="B9CBE9"/>
            </a:gs>
            <a:gs pos="100000">
              <a:schemeClr val="accent1">
                <a:lumMod val="45000"/>
                <a:lumOff val="55000"/>
              </a:schemeClr>
            </a:gs>
            <a:gs pos="4000">
              <a:schemeClr val="accent1">
                <a:lumMod val="45000"/>
                <a:lumOff val="55000"/>
              </a:schemeClr>
            </a:gs>
            <a:gs pos="100000">
              <a:schemeClr val="accent1">
                <a:lumMod val="30000"/>
                <a:lumOff val="70000"/>
              </a:schemeClr>
            </a:gs>
          </a:gsLst>
          <a:lin ang="0" scaled="1"/>
        </a:gra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0057CD-9374-45DB-B8A5-714661ADD67A}"/>
              </a:ext>
            </a:extLst>
          </p:cNvPr>
          <p:cNvSpPr>
            <a:spLocks noGrp="1"/>
          </p:cNvSpPr>
          <p:nvPr>
            <p:ph type="ctrTitle"/>
          </p:nvPr>
        </p:nvSpPr>
        <p:spPr bwMode="gray">
          <a:xfrm>
            <a:off x="1019309" y="4036317"/>
            <a:ext cx="3775679" cy="1062229"/>
          </a:xfrm>
        </p:spPr>
        <p:txBody>
          <a:bodyPr>
            <a:normAutofit/>
          </a:bodyPr>
          <a:lstStyle/>
          <a:p>
            <a:pPr algn="l"/>
            <a:br>
              <a:rPr lang="en-US" sz="3200" dirty="0">
                <a:solidFill>
                  <a:schemeClr val="bg1"/>
                </a:solidFill>
                <a:latin typeface="Century Gothic" panose="020B0502020202020204" pitchFamily="34" charset="0"/>
                <a:cs typeface="Helvetica" panose="020B0604020202020204" pitchFamily="34" charset="0"/>
              </a:rPr>
            </a:br>
            <a:endParaRPr lang="en-US" sz="3200" dirty="0">
              <a:solidFill>
                <a:schemeClr val="bg1"/>
              </a:solidFill>
              <a:latin typeface="Century Gothic" panose="020B0502020202020204" pitchFamily="34" charset="0"/>
              <a:cs typeface="Helvetica" panose="020B0604020202020204" pitchFamily="34" charset="0"/>
            </a:endParaRPr>
          </a:p>
        </p:txBody>
      </p:sp>
      <p:pic>
        <p:nvPicPr>
          <p:cNvPr id="3" name="Picture 2" descr="A person wearing glasses and smiling at the camera&#10;&#10;Description automatically generated">
            <a:extLst>
              <a:ext uri="{FF2B5EF4-FFF2-40B4-BE49-F238E27FC236}">
                <a16:creationId xmlns:a16="http://schemas.microsoft.com/office/drawing/2014/main" id="{F54E6ED1-682A-4176-95A9-7CE599A26BD2}"/>
              </a:ext>
            </a:extLst>
          </p:cNvPr>
          <p:cNvPicPr>
            <a:picLocks noChangeAspect="1"/>
          </p:cNvPicPr>
          <p:nvPr/>
        </p:nvPicPr>
        <p:blipFill>
          <a:blip r:embed="rId3">
            <a:alphaModFix/>
            <a:extLst>
              <a:ext uri="{BEBA8EAE-BF5A-486C-A8C5-ECC9F3942E4B}">
                <a14:imgProps xmlns:a14="http://schemas.microsoft.com/office/drawing/2010/main">
                  <a14:imgLayer r:embed="rId4">
                    <a14:imgEffect>
                      <a14:sharpenSoften amount="-7000"/>
                    </a14:imgEffect>
                    <a14:imgEffect>
                      <a14:colorTemperature colorTemp="7159"/>
                    </a14:imgEffect>
                    <a14:imgEffect>
                      <a14:saturation sat="81000"/>
                    </a14:imgEffect>
                  </a14:imgLayer>
                </a14:imgProps>
              </a:ext>
              <a:ext uri="{28A0092B-C50C-407E-A947-70E740481C1C}">
                <a14:useLocalDpi xmlns:a14="http://schemas.microsoft.com/office/drawing/2010/main" val="0"/>
              </a:ext>
            </a:extLst>
          </a:blip>
          <a:stretch>
            <a:fillRect/>
          </a:stretch>
        </p:blipFill>
        <p:spPr>
          <a:xfrm>
            <a:off x="10955383" y="5533116"/>
            <a:ext cx="929421" cy="1113851"/>
          </a:xfrm>
          <a:prstGeom prst="rect">
            <a:avLst/>
          </a:prstGeom>
          <a:blipFill dpi="0" rotWithShape="1">
            <a:blip r:embed="rId5"/>
            <a:srcRect/>
            <a:tile tx="0" ty="0" sx="100000" sy="100000" flip="none" algn="tl"/>
          </a:blipFill>
        </p:spPr>
      </p:pic>
      <p:sp>
        <p:nvSpPr>
          <p:cNvPr id="4" name="TextBox 3">
            <a:extLst>
              <a:ext uri="{FF2B5EF4-FFF2-40B4-BE49-F238E27FC236}">
                <a16:creationId xmlns:a16="http://schemas.microsoft.com/office/drawing/2014/main" id="{5FD0E155-92AD-4574-9BC4-88C9C3BD76F9}"/>
              </a:ext>
            </a:extLst>
          </p:cNvPr>
          <p:cNvSpPr txBox="1"/>
          <p:nvPr/>
        </p:nvSpPr>
        <p:spPr>
          <a:xfrm>
            <a:off x="1349829" y="417246"/>
            <a:ext cx="7987004" cy="646331"/>
          </a:xfrm>
          <a:prstGeom prst="rect">
            <a:avLst/>
          </a:prstGeom>
          <a:noFill/>
        </p:spPr>
        <p:txBody>
          <a:bodyPr wrap="square" rtlCol="0">
            <a:spAutoFit/>
          </a:bodyPr>
          <a:lstStyle/>
          <a:p>
            <a:r>
              <a:rPr lang="en-US" sz="3600" b="1" dirty="0">
                <a:latin typeface="Helvetica" panose="020B0604020202020204" pitchFamily="34" charset="0"/>
                <a:cs typeface="Helvetica" panose="020B0604020202020204" pitchFamily="34" charset="0"/>
              </a:rPr>
              <a:t>What is a Policy Value letter?</a:t>
            </a:r>
          </a:p>
        </p:txBody>
      </p:sp>
      <p:sp>
        <p:nvSpPr>
          <p:cNvPr id="7" name="TextBox 6">
            <a:extLst>
              <a:ext uri="{FF2B5EF4-FFF2-40B4-BE49-F238E27FC236}">
                <a16:creationId xmlns:a16="http://schemas.microsoft.com/office/drawing/2014/main" id="{C11D5576-C584-4F6D-8B62-0B55E0C7B888}"/>
              </a:ext>
            </a:extLst>
          </p:cNvPr>
          <p:cNvSpPr txBox="1"/>
          <p:nvPr/>
        </p:nvSpPr>
        <p:spPr>
          <a:xfrm>
            <a:off x="6251510" y="3191069"/>
            <a:ext cx="4590661" cy="1477328"/>
          </a:xfrm>
          <a:prstGeom prst="rect">
            <a:avLst/>
          </a:prstGeom>
          <a:noFill/>
        </p:spPr>
        <p:txBody>
          <a:bodyPr wrap="square" rtlCol="0">
            <a:spAutoFit/>
          </a:bodyPr>
          <a:lstStyle/>
          <a:p>
            <a:r>
              <a:rPr lang="en-US" dirty="0"/>
              <a:t>Valuable tool for recertifications</a:t>
            </a:r>
          </a:p>
          <a:p>
            <a:endParaRPr lang="en-US" dirty="0"/>
          </a:p>
          <a:p>
            <a:r>
              <a:rPr lang="en-US" dirty="0"/>
              <a:t>Provides the Initial Face Value/Face Amount</a:t>
            </a:r>
          </a:p>
          <a:p>
            <a:endParaRPr lang="en-US" dirty="0"/>
          </a:p>
          <a:p>
            <a:r>
              <a:rPr lang="en-US" dirty="0"/>
              <a:t>Irrevocable Assignment is clearly indicated</a:t>
            </a:r>
          </a:p>
        </p:txBody>
      </p:sp>
      <p:pic>
        <p:nvPicPr>
          <p:cNvPr id="8" name="Picture 7">
            <a:extLst>
              <a:ext uri="{FF2B5EF4-FFF2-40B4-BE49-F238E27FC236}">
                <a16:creationId xmlns:a16="http://schemas.microsoft.com/office/drawing/2014/main" id="{1ACD08C6-EFFC-4764-AFDA-C5DE8A1E0BFC}"/>
              </a:ext>
            </a:extLst>
          </p:cNvPr>
          <p:cNvPicPr>
            <a:picLocks noChangeAspect="1"/>
          </p:cNvPicPr>
          <p:nvPr/>
        </p:nvPicPr>
        <p:blipFill>
          <a:blip r:embed="rId6"/>
          <a:stretch>
            <a:fillRect/>
          </a:stretch>
        </p:blipFill>
        <p:spPr>
          <a:xfrm>
            <a:off x="1349829" y="1297727"/>
            <a:ext cx="4356079" cy="5349240"/>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DBB7EE1E-35F1-4BCB-B9E8-A55D720D53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4053" y="417246"/>
            <a:ext cx="740348" cy="1122822"/>
          </a:xfrm>
          <a:prstGeom prst="rect">
            <a:avLst/>
          </a:prstGeom>
          <a:effectLst>
            <a:glow rad="127000">
              <a:schemeClr val="accent1">
                <a:alpha val="71000"/>
              </a:schemeClr>
            </a:glow>
            <a:softEdge rad="0"/>
          </a:effectLst>
        </p:spPr>
      </p:pic>
    </p:spTree>
    <p:extLst>
      <p:ext uri="{BB962C8B-B14F-4D97-AF65-F5344CB8AC3E}">
        <p14:creationId xmlns:p14="http://schemas.microsoft.com/office/powerpoint/2010/main" val="653795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41000">
              <a:schemeClr val="accent1">
                <a:lumMod val="5000"/>
                <a:lumOff val="95000"/>
              </a:schemeClr>
            </a:gs>
            <a:gs pos="79000">
              <a:srgbClr val="B9CBE9"/>
            </a:gs>
            <a:gs pos="100000">
              <a:schemeClr val="accent1">
                <a:lumMod val="45000"/>
                <a:lumOff val="55000"/>
              </a:schemeClr>
            </a:gs>
            <a:gs pos="4000">
              <a:schemeClr val="accent1">
                <a:lumMod val="45000"/>
                <a:lumOff val="55000"/>
              </a:schemeClr>
            </a:gs>
            <a:gs pos="100000">
              <a:schemeClr val="accent1">
                <a:lumMod val="30000"/>
                <a:lumOff val="70000"/>
              </a:schemeClr>
            </a:gs>
          </a:gsLst>
          <a:lin ang="0" scaled="1"/>
        </a:gra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0057CD-9374-45DB-B8A5-714661ADD67A}"/>
              </a:ext>
            </a:extLst>
          </p:cNvPr>
          <p:cNvSpPr>
            <a:spLocks noGrp="1"/>
          </p:cNvSpPr>
          <p:nvPr>
            <p:ph type="ctrTitle"/>
          </p:nvPr>
        </p:nvSpPr>
        <p:spPr bwMode="gray">
          <a:xfrm>
            <a:off x="1019309" y="4036317"/>
            <a:ext cx="3775679" cy="1062229"/>
          </a:xfrm>
        </p:spPr>
        <p:txBody>
          <a:bodyPr>
            <a:normAutofit/>
          </a:bodyPr>
          <a:lstStyle/>
          <a:p>
            <a:pPr algn="l"/>
            <a:br>
              <a:rPr lang="en-US" sz="3200" dirty="0">
                <a:solidFill>
                  <a:schemeClr val="bg1"/>
                </a:solidFill>
                <a:latin typeface="Century Gothic" panose="020B0502020202020204" pitchFamily="34" charset="0"/>
                <a:cs typeface="Helvetica" panose="020B0604020202020204" pitchFamily="34" charset="0"/>
              </a:rPr>
            </a:br>
            <a:endParaRPr lang="en-US" sz="3200" dirty="0">
              <a:solidFill>
                <a:schemeClr val="bg1"/>
              </a:solidFill>
              <a:latin typeface="Century Gothic" panose="020B0502020202020204" pitchFamily="34" charset="0"/>
              <a:cs typeface="Helvetica" panose="020B0604020202020204" pitchFamily="34" charset="0"/>
            </a:endParaRPr>
          </a:p>
        </p:txBody>
      </p:sp>
      <p:pic>
        <p:nvPicPr>
          <p:cNvPr id="3" name="Picture 2" descr="A person wearing glasses and smiling at the camera&#10;&#10;Description automatically generated">
            <a:extLst>
              <a:ext uri="{FF2B5EF4-FFF2-40B4-BE49-F238E27FC236}">
                <a16:creationId xmlns:a16="http://schemas.microsoft.com/office/drawing/2014/main" id="{F54E6ED1-682A-4176-95A9-7CE599A26BD2}"/>
              </a:ext>
            </a:extLst>
          </p:cNvPr>
          <p:cNvPicPr>
            <a:picLocks noChangeAspect="1"/>
          </p:cNvPicPr>
          <p:nvPr/>
        </p:nvPicPr>
        <p:blipFill>
          <a:blip r:embed="rId3">
            <a:alphaModFix/>
            <a:extLst>
              <a:ext uri="{BEBA8EAE-BF5A-486C-A8C5-ECC9F3942E4B}">
                <a14:imgProps xmlns:a14="http://schemas.microsoft.com/office/drawing/2010/main">
                  <a14:imgLayer r:embed="rId4">
                    <a14:imgEffect>
                      <a14:sharpenSoften amount="-7000"/>
                    </a14:imgEffect>
                    <a14:imgEffect>
                      <a14:colorTemperature colorTemp="7159"/>
                    </a14:imgEffect>
                    <a14:imgEffect>
                      <a14:saturation sat="81000"/>
                    </a14:imgEffect>
                  </a14:imgLayer>
                </a14:imgProps>
              </a:ext>
              <a:ext uri="{28A0092B-C50C-407E-A947-70E740481C1C}">
                <a14:useLocalDpi xmlns:a14="http://schemas.microsoft.com/office/drawing/2010/main" val="0"/>
              </a:ext>
            </a:extLst>
          </a:blip>
          <a:stretch>
            <a:fillRect/>
          </a:stretch>
        </p:blipFill>
        <p:spPr>
          <a:xfrm>
            <a:off x="10955383" y="5533116"/>
            <a:ext cx="929421" cy="1113851"/>
          </a:xfrm>
          <a:prstGeom prst="rect">
            <a:avLst/>
          </a:prstGeom>
          <a:blipFill dpi="0" rotWithShape="1">
            <a:blip r:embed="rId5"/>
            <a:srcRect/>
            <a:tile tx="0" ty="0" sx="100000" sy="100000" flip="none" algn="tl"/>
          </a:blipFill>
        </p:spPr>
      </p:pic>
      <p:sp>
        <p:nvSpPr>
          <p:cNvPr id="4" name="TextBox 3">
            <a:extLst>
              <a:ext uri="{FF2B5EF4-FFF2-40B4-BE49-F238E27FC236}">
                <a16:creationId xmlns:a16="http://schemas.microsoft.com/office/drawing/2014/main" id="{085785DA-C005-45E6-A204-55D7266A8C01}"/>
              </a:ext>
            </a:extLst>
          </p:cNvPr>
          <p:cNvSpPr txBox="1"/>
          <p:nvPr/>
        </p:nvSpPr>
        <p:spPr>
          <a:xfrm>
            <a:off x="1207733" y="684414"/>
            <a:ext cx="10643956" cy="646331"/>
          </a:xfrm>
          <a:prstGeom prst="rect">
            <a:avLst/>
          </a:prstGeom>
          <a:noFill/>
        </p:spPr>
        <p:txBody>
          <a:bodyPr wrap="square" rtlCol="0">
            <a:spAutoFit/>
          </a:bodyPr>
          <a:lstStyle/>
          <a:p>
            <a:r>
              <a:rPr lang="en-US" sz="3600" b="1" dirty="0">
                <a:latin typeface="Helvetica" panose="020B0604020202020204" pitchFamily="34" charset="0"/>
                <a:cs typeface="Helvetica" panose="020B0604020202020204" pitchFamily="34" charset="0"/>
              </a:rPr>
              <a:t>POLICY LIST – </a:t>
            </a:r>
            <a:r>
              <a:rPr lang="en-US" sz="3600" dirty="0">
                <a:latin typeface="Helvetica" panose="020B0604020202020204" pitchFamily="34" charset="0"/>
                <a:cs typeface="Helvetica" panose="020B0604020202020204" pitchFamily="34" charset="0"/>
              </a:rPr>
              <a:t>What is it and why is it important</a:t>
            </a:r>
          </a:p>
        </p:txBody>
      </p:sp>
      <p:sp>
        <p:nvSpPr>
          <p:cNvPr id="7" name="TextBox 6">
            <a:extLst>
              <a:ext uri="{FF2B5EF4-FFF2-40B4-BE49-F238E27FC236}">
                <a16:creationId xmlns:a16="http://schemas.microsoft.com/office/drawing/2014/main" id="{35F9E1DF-7993-4BBC-BFEC-86872EC77345}"/>
              </a:ext>
            </a:extLst>
          </p:cNvPr>
          <p:cNvSpPr txBox="1"/>
          <p:nvPr/>
        </p:nvSpPr>
        <p:spPr>
          <a:xfrm>
            <a:off x="7225360" y="1728977"/>
            <a:ext cx="4374053" cy="2554545"/>
          </a:xfrm>
          <a:prstGeom prst="rect">
            <a:avLst/>
          </a:prstGeom>
          <a:noFill/>
        </p:spPr>
        <p:txBody>
          <a:bodyPr wrap="square" rtlCol="0">
            <a:spAutoFit/>
          </a:bodyPr>
          <a:lstStyle/>
          <a:p>
            <a:r>
              <a:rPr lang="en-US" b="1" dirty="0">
                <a:latin typeface="Helvetica" panose="020B0604020202020204" pitchFamily="34" charset="0"/>
                <a:cs typeface="Helvetica" panose="020B0604020202020204" pitchFamily="34" charset="0"/>
              </a:rPr>
              <a:t>Comprehensive List</a:t>
            </a:r>
          </a:p>
          <a:p>
            <a:endParaRPr lang="en-US" b="1" dirty="0">
              <a:latin typeface="Helvetica" panose="020B0604020202020204" pitchFamily="34" charset="0"/>
              <a:cs typeface="Helvetica" panose="020B0604020202020204" pitchFamily="34" charset="0"/>
            </a:endParaRPr>
          </a:p>
          <a:p>
            <a:pPr marL="742950" lvl="1"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Who has coverage</a:t>
            </a:r>
          </a:p>
          <a:p>
            <a:pPr marL="742950" lvl="1"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Is there enough coverage?</a:t>
            </a:r>
          </a:p>
          <a:p>
            <a:pPr marL="742950" lvl="1"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Has anyone left the group?</a:t>
            </a:r>
          </a:p>
          <a:p>
            <a:pPr marL="742950" lvl="1"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Payment Status: </a:t>
            </a:r>
            <a:r>
              <a:rPr lang="en-US" sz="1200" dirty="0">
                <a:latin typeface="Helvetica" panose="020B0604020202020204" pitchFamily="34" charset="0"/>
                <a:cs typeface="Helvetica" panose="020B0604020202020204" pitchFamily="34" charset="0"/>
              </a:rPr>
              <a:t> Paid Up, Active, RPU</a:t>
            </a:r>
          </a:p>
          <a:p>
            <a:pPr lvl="1"/>
            <a:endParaRPr lang="en-US" dirty="0">
              <a:latin typeface="Helvetica" panose="020B0604020202020204" pitchFamily="34" charset="0"/>
              <a:cs typeface="Helvetica" panose="020B0604020202020204" pitchFamily="34" charset="0"/>
            </a:endParaRPr>
          </a:p>
          <a:p>
            <a:r>
              <a:rPr lang="en-US" b="1" dirty="0">
                <a:latin typeface="Helvetica" panose="020B0604020202020204" pitchFamily="34" charset="0"/>
                <a:cs typeface="Helvetica" panose="020B0604020202020204" pitchFamily="34" charset="0"/>
              </a:rPr>
              <a:t>We Recommend Annual Reviews </a:t>
            </a:r>
          </a:p>
          <a:p>
            <a:pPr lvl="1"/>
            <a:r>
              <a:rPr lang="en-US" sz="1600" b="1" dirty="0">
                <a:latin typeface="Helvetica" panose="020B0604020202020204" pitchFamily="34" charset="0"/>
                <a:cs typeface="Helvetica" panose="020B0604020202020204" pitchFamily="34" charset="0"/>
              </a:rPr>
              <a:t>      </a:t>
            </a:r>
            <a:endParaRPr lang="en-US" sz="1600" dirty="0">
              <a:latin typeface="Helvetica" panose="020B0604020202020204" pitchFamily="34" charset="0"/>
              <a:cs typeface="Helvetica" panose="020B0604020202020204" pitchFamily="34" charset="0"/>
            </a:endParaRPr>
          </a:p>
        </p:txBody>
      </p:sp>
      <p:sp>
        <p:nvSpPr>
          <p:cNvPr id="8" name="TextBox 7">
            <a:extLst>
              <a:ext uri="{FF2B5EF4-FFF2-40B4-BE49-F238E27FC236}">
                <a16:creationId xmlns:a16="http://schemas.microsoft.com/office/drawing/2014/main" id="{146A2E0F-DD80-4840-BB6B-6194CC141E1B}"/>
              </a:ext>
            </a:extLst>
          </p:cNvPr>
          <p:cNvSpPr txBox="1"/>
          <p:nvPr/>
        </p:nvSpPr>
        <p:spPr>
          <a:xfrm>
            <a:off x="7654836" y="4547789"/>
            <a:ext cx="4374053" cy="1200329"/>
          </a:xfrm>
          <a:prstGeom prst="rect">
            <a:avLst/>
          </a:prstGeom>
          <a:noFill/>
        </p:spPr>
        <p:txBody>
          <a:bodyPr wrap="square" rtlCol="0">
            <a:spAutoFit/>
          </a:bodyPr>
          <a:lstStyle/>
          <a:p>
            <a:r>
              <a:rPr lang="en-US" b="1" i="1" dirty="0">
                <a:solidFill>
                  <a:schemeClr val="accent1">
                    <a:lumMod val="75000"/>
                  </a:schemeClr>
                </a:solidFill>
                <a:latin typeface="Helvetica" panose="020B0604020202020204" pitchFamily="34" charset="0"/>
                <a:cs typeface="Helvetica" panose="020B0604020202020204" pitchFamily="34" charset="0"/>
              </a:rPr>
              <a:t>A valuable tool when evaluating spend-down options</a:t>
            </a:r>
          </a:p>
          <a:p>
            <a:endParaRPr lang="en-US" b="1" dirty="0">
              <a:latin typeface="Helvetica" panose="020B0604020202020204" pitchFamily="34" charset="0"/>
              <a:cs typeface="Helvetica" panose="020B0604020202020204" pitchFamily="34" charset="0"/>
            </a:endParaRPr>
          </a:p>
          <a:p>
            <a:pPr lvl="1"/>
            <a:endParaRPr lang="en-US" dirty="0">
              <a:latin typeface="Helvetica" panose="020B0604020202020204" pitchFamily="34" charset="0"/>
              <a:cs typeface="Helvetica" panose="020B0604020202020204" pitchFamily="34" charset="0"/>
            </a:endParaRPr>
          </a:p>
        </p:txBody>
      </p:sp>
      <p:pic>
        <p:nvPicPr>
          <p:cNvPr id="9" name="Picture 8">
            <a:extLst>
              <a:ext uri="{FF2B5EF4-FFF2-40B4-BE49-F238E27FC236}">
                <a16:creationId xmlns:a16="http://schemas.microsoft.com/office/drawing/2014/main" id="{1957B1C2-77CC-444C-BEAF-B534406EE634}"/>
              </a:ext>
            </a:extLst>
          </p:cNvPr>
          <p:cNvPicPr>
            <a:picLocks noChangeAspect="1"/>
          </p:cNvPicPr>
          <p:nvPr/>
        </p:nvPicPr>
        <p:blipFill>
          <a:blip r:embed="rId6"/>
          <a:stretch>
            <a:fillRect/>
          </a:stretch>
        </p:blipFill>
        <p:spPr>
          <a:xfrm>
            <a:off x="592587" y="1909346"/>
            <a:ext cx="6106219" cy="3691890"/>
          </a:xfrm>
          <a:prstGeom prst="rect">
            <a:avLst/>
          </a:prstGeom>
        </p:spPr>
      </p:pic>
      <p:pic>
        <p:nvPicPr>
          <p:cNvPr id="6" name="Picture 5">
            <a:extLst>
              <a:ext uri="{FF2B5EF4-FFF2-40B4-BE49-F238E27FC236}">
                <a16:creationId xmlns:a16="http://schemas.microsoft.com/office/drawing/2014/main" id="{A6B87E07-9D53-470A-AB7B-6BA1C1DE9E7E}"/>
              </a:ext>
            </a:extLst>
          </p:cNvPr>
          <p:cNvPicPr>
            <a:picLocks noChangeAspect="1"/>
          </p:cNvPicPr>
          <p:nvPr/>
        </p:nvPicPr>
        <p:blipFill>
          <a:blip r:embed="rId7"/>
          <a:stretch>
            <a:fillRect/>
          </a:stretch>
        </p:blipFill>
        <p:spPr>
          <a:xfrm rot="20067846">
            <a:off x="2297842" y="3488590"/>
            <a:ext cx="2781300" cy="53340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AE51865C-6FD7-44D3-8629-D14415EF063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4280" y="562062"/>
            <a:ext cx="664407" cy="1007649"/>
          </a:xfrm>
          <a:prstGeom prst="rect">
            <a:avLst/>
          </a:prstGeom>
          <a:effectLst>
            <a:glow rad="127000">
              <a:schemeClr val="accent1">
                <a:alpha val="71000"/>
              </a:schemeClr>
            </a:glow>
            <a:softEdge rad="0"/>
          </a:effectLst>
        </p:spPr>
      </p:pic>
    </p:spTree>
    <p:extLst>
      <p:ext uri="{BB962C8B-B14F-4D97-AF65-F5344CB8AC3E}">
        <p14:creationId xmlns:p14="http://schemas.microsoft.com/office/powerpoint/2010/main" val="263495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41000">
              <a:schemeClr val="accent1">
                <a:lumMod val="5000"/>
                <a:lumOff val="95000"/>
              </a:schemeClr>
            </a:gs>
            <a:gs pos="79000">
              <a:srgbClr val="B9CBE9"/>
            </a:gs>
            <a:gs pos="100000">
              <a:schemeClr val="accent1">
                <a:lumMod val="45000"/>
                <a:lumOff val="55000"/>
              </a:schemeClr>
            </a:gs>
            <a:gs pos="4000">
              <a:schemeClr val="accent1">
                <a:lumMod val="45000"/>
                <a:lumOff val="55000"/>
              </a:schemeClr>
            </a:gs>
            <a:gs pos="100000">
              <a:schemeClr val="accent1">
                <a:lumMod val="30000"/>
                <a:lumOff val="70000"/>
              </a:schemeClr>
            </a:gs>
          </a:gsLst>
          <a:lin ang="0" scaled="1"/>
        </a:gra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0057CD-9374-45DB-B8A5-714661ADD67A}"/>
              </a:ext>
            </a:extLst>
          </p:cNvPr>
          <p:cNvSpPr>
            <a:spLocks noGrp="1"/>
          </p:cNvSpPr>
          <p:nvPr>
            <p:ph type="ctrTitle"/>
          </p:nvPr>
        </p:nvSpPr>
        <p:spPr bwMode="gray">
          <a:xfrm>
            <a:off x="1019309" y="4036317"/>
            <a:ext cx="3775679" cy="1062229"/>
          </a:xfrm>
        </p:spPr>
        <p:txBody>
          <a:bodyPr>
            <a:normAutofit/>
          </a:bodyPr>
          <a:lstStyle/>
          <a:p>
            <a:pPr algn="l"/>
            <a:br>
              <a:rPr lang="en-US" sz="3200" dirty="0">
                <a:solidFill>
                  <a:schemeClr val="bg1"/>
                </a:solidFill>
                <a:latin typeface="Century Gothic" panose="020B0502020202020204" pitchFamily="34" charset="0"/>
                <a:cs typeface="Helvetica" panose="020B0604020202020204" pitchFamily="34" charset="0"/>
              </a:rPr>
            </a:br>
            <a:endParaRPr lang="en-US" sz="3200" dirty="0">
              <a:solidFill>
                <a:schemeClr val="bg1"/>
              </a:solidFill>
              <a:latin typeface="Century Gothic" panose="020B0502020202020204" pitchFamily="34" charset="0"/>
              <a:cs typeface="Helvetica" panose="020B0604020202020204" pitchFamily="34" charset="0"/>
            </a:endParaRPr>
          </a:p>
        </p:txBody>
      </p:sp>
      <p:pic>
        <p:nvPicPr>
          <p:cNvPr id="3" name="Picture 2" descr="A person wearing glasses and smiling at the camera&#10;&#10;Description automatically generated">
            <a:extLst>
              <a:ext uri="{FF2B5EF4-FFF2-40B4-BE49-F238E27FC236}">
                <a16:creationId xmlns:a16="http://schemas.microsoft.com/office/drawing/2014/main" id="{F54E6ED1-682A-4176-95A9-7CE599A26BD2}"/>
              </a:ext>
            </a:extLst>
          </p:cNvPr>
          <p:cNvPicPr>
            <a:picLocks noChangeAspect="1"/>
          </p:cNvPicPr>
          <p:nvPr/>
        </p:nvPicPr>
        <p:blipFill>
          <a:blip r:embed="rId3">
            <a:alphaModFix/>
            <a:extLst>
              <a:ext uri="{BEBA8EAE-BF5A-486C-A8C5-ECC9F3942E4B}">
                <a14:imgProps xmlns:a14="http://schemas.microsoft.com/office/drawing/2010/main">
                  <a14:imgLayer r:embed="rId4">
                    <a14:imgEffect>
                      <a14:sharpenSoften amount="-7000"/>
                    </a14:imgEffect>
                    <a14:imgEffect>
                      <a14:colorTemperature colorTemp="7159"/>
                    </a14:imgEffect>
                    <a14:imgEffect>
                      <a14:saturation sat="81000"/>
                    </a14:imgEffect>
                  </a14:imgLayer>
                </a14:imgProps>
              </a:ext>
              <a:ext uri="{28A0092B-C50C-407E-A947-70E740481C1C}">
                <a14:useLocalDpi xmlns:a14="http://schemas.microsoft.com/office/drawing/2010/main" val="0"/>
              </a:ext>
            </a:extLst>
          </a:blip>
          <a:stretch>
            <a:fillRect/>
          </a:stretch>
        </p:blipFill>
        <p:spPr>
          <a:xfrm>
            <a:off x="10955383" y="5533116"/>
            <a:ext cx="929421" cy="1113851"/>
          </a:xfrm>
          <a:prstGeom prst="rect">
            <a:avLst/>
          </a:prstGeom>
          <a:blipFill dpi="0" rotWithShape="1">
            <a:blip r:embed="rId5"/>
            <a:srcRect/>
            <a:tile tx="0" ty="0" sx="100000" sy="100000" flip="none" algn="tl"/>
          </a:blipFill>
        </p:spPr>
      </p:pic>
      <p:pic>
        <p:nvPicPr>
          <p:cNvPr id="4" name="Picture 3" descr="A picture containing drawing&#10;&#10;Description automatically generated">
            <a:extLst>
              <a:ext uri="{FF2B5EF4-FFF2-40B4-BE49-F238E27FC236}">
                <a16:creationId xmlns:a16="http://schemas.microsoft.com/office/drawing/2014/main" id="{C96A3BBC-C114-4832-AC40-0C4BE7E05C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9309" y="547537"/>
            <a:ext cx="939842" cy="1425378"/>
          </a:xfrm>
          <a:prstGeom prst="rect">
            <a:avLst/>
          </a:prstGeom>
          <a:effectLst>
            <a:glow rad="127000">
              <a:schemeClr val="accent1">
                <a:alpha val="71000"/>
              </a:schemeClr>
            </a:glow>
            <a:softEdge rad="0"/>
          </a:effectLst>
        </p:spPr>
      </p:pic>
      <p:sp>
        <p:nvSpPr>
          <p:cNvPr id="6" name="TextBox 5">
            <a:extLst>
              <a:ext uri="{FF2B5EF4-FFF2-40B4-BE49-F238E27FC236}">
                <a16:creationId xmlns:a16="http://schemas.microsoft.com/office/drawing/2014/main" id="{99BE1DFA-483A-4130-A3B8-3D2E5A93BCD5}"/>
              </a:ext>
            </a:extLst>
          </p:cNvPr>
          <p:cNvSpPr txBox="1"/>
          <p:nvPr/>
        </p:nvSpPr>
        <p:spPr>
          <a:xfrm>
            <a:off x="2608216" y="469546"/>
            <a:ext cx="8213581" cy="646331"/>
          </a:xfrm>
          <a:prstGeom prst="rect">
            <a:avLst/>
          </a:prstGeom>
          <a:noFill/>
        </p:spPr>
        <p:txBody>
          <a:bodyPr wrap="square" rtlCol="0">
            <a:spAutoFit/>
          </a:bodyPr>
          <a:lstStyle/>
          <a:p>
            <a:r>
              <a:rPr lang="en-US" sz="3600" b="1" u="sng" dirty="0">
                <a:latin typeface="Helvetica" panose="020B0604020202020204" pitchFamily="34" charset="0"/>
                <a:cs typeface="Helvetica" panose="020B0604020202020204" pitchFamily="34" charset="0"/>
              </a:rPr>
              <a:t>Tools to Assist our Client Groups</a:t>
            </a:r>
          </a:p>
        </p:txBody>
      </p:sp>
      <p:sp>
        <p:nvSpPr>
          <p:cNvPr id="9" name="TextBox 8">
            <a:extLst>
              <a:ext uri="{FF2B5EF4-FFF2-40B4-BE49-F238E27FC236}">
                <a16:creationId xmlns:a16="http://schemas.microsoft.com/office/drawing/2014/main" id="{5A0F5588-7B36-4BD4-A4C4-A80EB14A7043}"/>
              </a:ext>
            </a:extLst>
          </p:cNvPr>
          <p:cNvSpPr txBox="1"/>
          <p:nvPr/>
        </p:nvSpPr>
        <p:spPr>
          <a:xfrm>
            <a:off x="3307080" y="1326584"/>
            <a:ext cx="7311357" cy="646331"/>
          </a:xfrm>
          <a:prstGeom prst="rect">
            <a:avLst/>
          </a:prstGeom>
          <a:noFill/>
        </p:spPr>
        <p:txBody>
          <a:bodyPr wrap="square" rtlCol="0">
            <a:spAutoFit/>
          </a:bodyPr>
          <a:lstStyle/>
          <a:p>
            <a:r>
              <a:rPr lang="en-US" sz="3600" b="1" dirty="0">
                <a:solidFill>
                  <a:schemeClr val="accent1">
                    <a:lumMod val="75000"/>
                  </a:schemeClr>
                </a:solidFill>
                <a:latin typeface="Helvetica" panose="020B0604020202020204" pitchFamily="34" charset="0"/>
                <a:cs typeface="Helvetica" panose="020B0604020202020204" pitchFamily="34" charset="0"/>
              </a:rPr>
              <a:t>Informational Brochures</a:t>
            </a:r>
            <a:r>
              <a:rPr lang="en-US" sz="3600" dirty="0">
                <a:solidFill>
                  <a:schemeClr val="accent1">
                    <a:lumMod val="75000"/>
                  </a:schemeClr>
                </a:solidFill>
                <a:latin typeface="Helvetica" panose="020B0604020202020204" pitchFamily="34" charset="0"/>
                <a:cs typeface="Helvetica" panose="020B0604020202020204" pitchFamily="34" charset="0"/>
              </a:rPr>
              <a:t>	</a:t>
            </a:r>
          </a:p>
        </p:txBody>
      </p:sp>
      <p:sp>
        <p:nvSpPr>
          <p:cNvPr id="10" name="TextBox 9">
            <a:extLst>
              <a:ext uri="{FF2B5EF4-FFF2-40B4-BE49-F238E27FC236}">
                <a16:creationId xmlns:a16="http://schemas.microsoft.com/office/drawing/2014/main" id="{5367ABAE-44BC-4A93-8EE3-5B7F0AFEC7D6}"/>
              </a:ext>
            </a:extLst>
          </p:cNvPr>
          <p:cNvSpPr txBox="1"/>
          <p:nvPr/>
        </p:nvSpPr>
        <p:spPr>
          <a:xfrm>
            <a:off x="6913090" y="2293148"/>
            <a:ext cx="3756234" cy="954107"/>
          </a:xfrm>
          <a:prstGeom prst="rect">
            <a:avLst/>
          </a:prstGeom>
          <a:noFill/>
        </p:spPr>
        <p:txBody>
          <a:bodyPr wrap="square" rtlCol="0">
            <a:spAutoFit/>
          </a:bodyPr>
          <a:lstStyle/>
          <a:p>
            <a:r>
              <a:rPr lang="en-US" sz="2800" dirty="0">
                <a:solidFill>
                  <a:schemeClr val="accent1">
                    <a:lumMod val="75000"/>
                  </a:schemeClr>
                </a:solidFill>
                <a:latin typeface="Helvetica" panose="020B0604020202020204" pitchFamily="34" charset="0"/>
                <a:cs typeface="Helvetica" panose="020B0604020202020204" pitchFamily="34" charset="0"/>
              </a:rPr>
              <a:t>Tri-fold Brochures</a:t>
            </a:r>
          </a:p>
          <a:p>
            <a:pPr marL="1028700" lvl="1" indent="-571500">
              <a:buFont typeface="Arial" panose="020B0604020202020204" pitchFamily="34" charset="0"/>
              <a:buChar char="•"/>
            </a:pPr>
            <a:endParaRPr lang="en-US" sz="2800" dirty="0">
              <a:latin typeface="Helvetica" panose="020B0604020202020204" pitchFamily="34" charset="0"/>
              <a:cs typeface="Helvetica" panose="020B0604020202020204" pitchFamily="34" charset="0"/>
            </a:endParaRPr>
          </a:p>
        </p:txBody>
      </p:sp>
      <p:sp>
        <p:nvSpPr>
          <p:cNvPr id="11" name="TextBox 10">
            <a:extLst>
              <a:ext uri="{FF2B5EF4-FFF2-40B4-BE49-F238E27FC236}">
                <a16:creationId xmlns:a16="http://schemas.microsoft.com/office/drawing/2014/main" id="{D301EF35-3582-42B0-B5BD-8ADAB3AE1BB7}"/>
              </a:ext>
            </a:extLst>
          </p:cNvPr>
          <p:cNvSpPr txBox="1"/>
          <p:nvPr/>
        </p:nvSpPr>
        <p:spPr>
          <a:xfrm>
            <a:off x="1820194" y="2293148"/>
            <a:ext cx="3645355" cy="523220"/>
          </a:xfrm>
          <a:prstGeom prst="rect">
            <a:avLst/>
          </a:prstGeom>
          <a:noFill/>
        </p:spPr>
        <p:txBody>
          <a:bodyPr wrap="square" rtlCol="0">
            <a:spAutoFit/>
          </a:bodyPr>
          <a:lstStyle/>
          <a:p>
            <a:r>
              <a:rPr lang="en-US" sz="2800" dirty="0">
                <a:solidFill>
                  <a:schemeClr val="accent1">
                    <a:lumMod val="75000"/>
                  </a:schemeClr>
                </a:solidFill>
                <a:latin typeface="Helvetica" panose="020B0604020202020204" pitchFamily="34" charset="0"/>
                <a:cs typeface="Helvetica" panose="020B0604020202020204" pitchFamily="34" charset="0"/>
              </a:rPr>
              <a:t>       Digital Brochures</a:t>
            </a:r>
          </a:p>
        </p:txBody>
      </p:sp>
      <p:pic>
        <p:nvPicPr>
          <p:cNvPr id="12" name="Picture 11">
            <a:extLst>
              <a:ext uri="{FF2B5EF4-FFF2-40B4-BE49-F238E27FC236}">
                <a16:creationId xmlns:a16="http://schemas.microsoft.com/office/drawing/2014/main" id="{6F6D5600-CB6D-48CC-AABA-74C0497598B5}"/>
              </a:ext>
            </a:extLst>
          </p:cNvPr>
          <p:cNvPicPr>
            <a:picLocks noChangeAspect="1"/>
          </p:cNvPicPr>
          <p:nvPr/>
        </p:nvPicPr>
        <p:blipFill>
          <a:blip r:embed="rId7"/>
          <a:stretch>
            <a:fillRect/>
          </a:stretch>
        </p:blipFill>
        <p:spPr>
          <a:xfrm>
            <a:off x="1820194" y="3040660"/>
            <a:ext cx="4142917" cy="3216485"/>
          </a:xfrm>
          <a:prstGeom prst="rect">
            <a:avLst/>
          </a:prstGeom>
        </p:spPr>
      </p:pic>
      <p:pic>
        <p:nvPicPr>
          <p:cNvPr id="14" name="Picture 13">
            <a:extLst>
              <a:ext uri="{FF2B5EF4-FFF2-40B4-BE49-F238E27FC236}">
                <a16:creationId xmlns:a16="http://schemas.microsoft.com/office/drawing/2014/main" id="{0934D838-FE73-4190-A33B-5B24022E7800}"/>
              </a:ext>
            </a:extLst>
          </p:cNvPr>
          <p:cNvPicPr>
            <a:picLocks noChangeAspect="1"/>
          </p:cNvPicPr>
          <p:nvPr/>
        </p:nvPicPr>
        <p:blipFill>
          <a:blip r:embed="rId8"/>
          <a:stretch>
            <a:fillRect/>
          </a:stretch>
        </p:blipFill>
        <p:spPr>
          <a:xfrm>
            <a:off x="7715973" y="2964445"/>
            <a:ext cx="1396487" cy="3205971"/>
          </a:xfrm>
          <a:prstGeom prst="rect">
            <a:avLst/>
          </a:prstGeom>
        </p:spPr>
      </p:pic>
    </p:spTree>
    <p:extLst>
      <p:ext uri="{BB962C8B-B14F-4D97-AF65-F5344CB8AC3E}">
        <p14:creationId xmlns:p14="http://schemas.microsoft.com/office/powerpoint/2010/main" val="2449060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41000">
              <a:schemeClr val="accent1">
                <a:lumMod val="5000"/>
                <a:lumOff val="95000"/>
              </a:schemeClr>
            </a:gs>
            <a:gs pos="79000">
              <a:srgbClr val="B9CBE9"/>
            </a:gs>
            <a:gs pos="100000">
              <a:schemeClr val="accent1">
                <a:lumMod val="45000"/>
                <a:lumOff val="55000"/>
              </a:schemeClr>
            </a:gs>
            <a:gs pos="4000">
              <a:schemeClr val="accent1">
                <a:lumMod val="45000"/>
                <a:lumOff val="55000"/>
              </a:schemeClr>
            </a:gs>
            <a:gs pos="100000">
              <a:schemeClr val="accent1">
                <a:lumMod val="30000"/>
                <a:lumOff val="70000"/>
              </a:schemeClr>
            </a:gs>
          </a:gsLst>
          <a:lin ang="0" scaled="1"/>
        </a:gra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0057CD-9374-45DB-B8A5-714661ADD67A}"/>
              </a:ext>
            </a:extLst>
          </p:cNvPr>
          <p:cNvSpPr>
            <a:spLocks noGrp="1"/>
          </p:cNvSpPr>
          <p:nvPr>
            <p:ph type="ctrTitle"/>
          </p:nvPr>
        </p:nvSpPr>
        <p:spPr bwMode="gray">
          <a:xfrm>
            <a:off x="1019309" y="4036317"/>
            <a:ext cx="3775679" cy="1062229"/>
          </a:xfrm>
        </p:spPr>
        <p:txBody>
          <a:bodyPr>
            <a:normAutofit/>
          </a:bodyPr>
          <a:lstStyle/>
          <a:p>
            <a:pPr algn="l"/>
            <a:br>
              <a:rPr lang="en-US" sz="3200" dirty="0">
                <a:solidFill>
                  <a:schemeClr val="bg1"/>
                </a:solidFill>
                <a:latin typeface="Century Gothic" panose="020B0502020202020204" pitchFamily="34" charset="0"/>
                <a:cs typeface="Helvetica" panose="020B0604020202020204" pitchFamily="34" charset="0"/>
              </a:rPr>
            </a:br>
            <a:endParaRPr lang="en-US" sz="3200" dirty="0">
              <a:solidFill>
                <a:schemeClr val="bg1"/>
              </a:solidFill>
              <a:latin typeface="Century Gothic" panose="020B0502020202020204" pitchFamily="34" charset="0"/>
              <a:cs typeface="Helvetica" panose="020B0604020202020204" pitchFamily="34" charset="0"/>
            </a:endParaRPr>
          </a:p>
        </p:txBody>
      </p:sp>
      <p:pic>
        <p:nvPicPr>
          <p:cNvPr id="3" name="Picture 2" descr="A person wearing glasses and smiling at the camera&#10;&#10;Description automatically generated">
            <a:extLst>
              <a:ext uri="{FF2B5EF4-FFF2-40B4-BE49-F238E27FC236}">
                <a16:creationId xmlns:a16="http://schemas.microsoft.com/office/drawing/2014/main" id="{F54E6ED1-682A-4176-95A9-7CE599A26BD2}"/>
              </a:ext>
            </a:extLst>
          </p:cNvPr>
          <p:cNvPicPr>
            <a:picLocks noChangeAspect="1"/>
          </p:cNvPicPr>
          <p:nvPr/>
        </p:nvPicPr>
        <p:blipFill>
          <a:blip r:embed="rId3">
            <a:alphaModFix/>
            <a:extLst>
              <a:ext uri="{BEBA8EAE-BF5A-486C-A8C5-ECC9F3942E4B}">
                <a14:imgProps xmlns:a14="http://schemas.microsoft.com/office/drawing/2010/main">
                  <a14:imgLayer r:embed="rId4">
                    <a14:imgEffect>
                      <a14:sharpenSoften amount="-7000"/>
                    </a14:imgEffect>
                    <a14:imgEffect>
                      <a14:colorTemperature colorTemp="7159"/>
                    </a14:imgEffect>
                    <a14:imgEffect>
                      <a14:saturation sat="81000"/>
                    </a14:imgEffect>
                  </a14:imgLayer>
                </a14:imgProps>
              </a:ext>
              <a:ext uri="{28A0092B-C50C-407E-A947-70E740481C1C}">
                <a14:useLocalDpi xmlns:a14="http://schemas.microsoft.com/office/drawing/2010/main" val="0"/>
              </a:ext>
            </a:extLst>
          </a:blip>
          <a:stretch>
            <a:fillRect/>
          </a:stretch>
        </p:blipFill>
        <p:spPr>
          <a:xfrm>
            <a:off x="10955383" y="5533116"/>
            <a:ext cx="929421" cy="1113851"/>
          </a:xfrm>
          <a:prstGeom prst="rect">
            <a:avLst/>
          </a:prstGeom>
          <a:blipFill dpi="0" rotWithShape="1">
            <a:blip r:embed="rId5"/>
            <a:srcRect/>
            <a:tile tx="0" ty="0" sx="100000" sy="100000" flip="none" algn="tl"/>
          </a:blipFill>
        </p:spPr>
      </p:pic>
      <p:sp>
        <p:nvSpPr>
          <p:cNvPr id="4" name="TextBox 3">
            <a:extLst>
              <a:ext uri="{FF2B5EF4-FFF2-40B4-BE49-F238E27FC236}">
                <a16:creationId xmlns:a16="http://schemas.microsoft.com/office/drawing/2014/main" id="{6FEAD3D8-5B10-4192-83AC-954625816DEB}"/>
              </a:ext>
            </a:extLst>
          </p:cNvPr>
          <p:cNvSpPr txBox="1"/>
          <p:nvPr/>
        </p:nvSpPr>
        <p:spPr>
          <a:xfrm>
            <a:off x="1494366" y="594496"/>
            <a:ext cx="6975566" cy="646331"/>
          </a:xfrm>
          <a:prstGeom prst="rect">
            <a:avLst/>
          </a:prstGeom>
          <a:noFill/>
        </p:spPr>
        <p:txBody>
          <a:bodyPr wrap="square" rtlCol="0">
            <a:spAutoFit/>
          </a:bodyPr>
          <a:lstStyle/>
          <a:p>
            <a:r>
              <a:rPr lang="en-US" sz="3600" b="1" u="sng" dirty="0">
                <a:latin typeface="Helvetica" panose="020B0604020202020204" pitchFamily="34" charset="0"/>
                <a:cs typeface="Helvetica" panose="020B0604020202020204" pitchFamily="34" charset="0"/>
              </a:rPr>
              <a:t>Recap </a:t>
            </a:r>
            <a:endParaRPr lang="en-US" sz="3600" u="sng" dirty="0">
              <a:latin typeface="Helvetica" panose="020B0604020202020204" pitchFamily="34" charset="0"/>
              <a:cs typeface="Helvetica"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0CE871A7-6439-4420-AD8D-A1013EADD0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8474" y="537917"/>
            <a:ext cx="762240" cy="1156024"/>
          </a:xfrm>
          <a:prstGeom prst="rect">
            <a:avLst/>
          </a:prstGeom>
          <a:effectLst>
            <a:glow rad="127000">
              <a:schemeClr val="accent1">
                <a:alpha val="71000"/>
              </a:schemeClr>
            </a:glow>
            <a:softEdge rad="0"/>
          </a:effectLst>
        </p:spPr>
      </p:pic>
      <p:sp>
        <p:nvSpPr>
          <p:cNvPr id="8" name="TextBox 7">
            <a:extLst>
              <a:ext uri="{FF2B5EF4-FFF2-40B4-BE49-F238E27FC236}">
                <a16:creationId xmlns:a16="http://schemas.microsoft.com/office/drawing/2014/main" id="{24B37193-3B4D-43C4-A57D-29EDFB022901}"/>
              </a:ext>
            </a:extLst>
          </p:cNvPr>
          <p:cNvSpPr txBox="1"/>
          <p:nvPr/>
        </p:nvSpPr>
        <p:spPr>
          <a:xfrm>
            <a:off x="1575720" y="5378102"/>
            <a:ext cx="9470571"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Helvetica" panose="020B0604020202020204" pitchFamily="34" charset="0"/>
                <a:cs typeface="Helvetica" panose="020B0604020202020204" pitchFamily="34" charset="0"/>
              </a:rPr>
              <a:t>Enrollment Process – 3 Easy Steps</a:t>
            </a:r>
          </a:p>
        </p:txBody>
      </p:sp>
      <p:sp>
        <p:nvSpPr>
          <p:cNvPr id="10" name="TextBox 9">
            <a:extLst>
              <a:ext uri="{FF2B5EF4-FFF2-40B4-BE49-F238E27FC236}">
                <a16:creationId xmlns:a16="http://schemas.microsoft.com/office/drawing/2014/main" id="{64EAFEAE-DF02-4772-90F3-622E12CAF449}"/>
              </a:ext>
            </a:extLst>
          </p:cNvPr>
          <p:cNvSpPr txBox="1"/>
          <p:nvPr/>
        </p:nvSpPr>
        <p:spPr>
          <a:xfrm>
            <a:off x="1019309" y="5984435"/>
            <a:ext cx="9470571" cy="461665"/>
          </a:xfrm>
          <a:prstGeom prst="rect">
            <a:avLst/>
          </a:prstGeom>
          <a:noFill/>
        </p:spPr>
        <p:txBody>
          <a:bodyPr wrap="square" rtlCol="0">
            <a:spAutoFit/>
          </a:bodyPr>
          <a:lstStyle/>
          <a:p>
            <a:pPr algn="ctr"/>
            <a:r>
              <a:rPr lang="en-US" sz="2400" dirty="0">
                <a:solidFill>
                  <a:schemeClr val="accent1">
                    <a:lumMod val="75000"/>
                  </a:schemeClr>
                </a:solidFill>
                <a:latin typeface="Helvetica" panose="020B0604020202020204" pitchFamily="34" charset="0"/>
                <a:cs typeface="Helvetica" panose="020B0604020202020204" pitchFamily="34" charset="0"/>
              </a:rPr>
              <a:t>We Make Final Expense Planning Easy</a:t>
            </a:r>
          </a:p>
        </p:txBody>
      </p:sp>
      <p:sp>
        <p:nvSpPr>
          <p:cNvPr id="11" name="TextBox 10">
            <a:extLst>
              <a:ext uri="{FF2B5EF4-FFF2-40B4-BE49-F238E27FC236}">
                <a16:creationId xmlns:a16="http://schemas.microsoft.com/office/drawing/2014/main" id="{38E31B26-6685-42DC-A1B4-8923D47B93C7}"/>
              </a:ext>
            </a:extLst>
          </p:cNvPr>
          <p:cNvSpPr txBox="1"/>
          <p:nvPr/>
        </p:nvSpPr>
        <p:spPr>
          <a:xfrm>
            <a:off x="1546721" y="2649352"/>
            <a:ext cx="9470571"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Helvetica" panose="020B0604020202020204" pitchFamily="34" charset="0"/>
                <a:cs typeface="Helvetica" panose="020B0604020202020204" pitchFamily="34" charset="0"/>
              </a:rPr>
              <a:t>Everyone Qualifies regardless of medical history</a:t>
            </a:r>
          </a:p>
        </p:txBody>
      </p:sp>
      <p:sp>
        <p:nvSpPr>
          <p:cNvPr id="12" name="TextBox 11">
            <a:extLst>
              <a:ext uri="{FF2B5EF4-FFF2-40B4-BE49-F238E27FC236}">
                <a16:creationId xmlns:a16="http://schemas.microsoft.com/office/drawing/2014/main" id="{12A72E91-0E1F-4883-92E4-A4D0E766106B}"/>
              </a:ext>
            </a:extLst>
          </p:cNvPr>
          <p:cNvSpPr txBox="1"/>
          <p:nvPr/>
        </p:nvSpPr>
        <p:spPr>
          <a:xfrm>
            <a:off x="1575721" y="3317979"/>
            <a:ext cx="9470571"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Helvetica" panose="020B0604020202020204" pitchFamily="34" charset="0"/>
                <a:cs typeface="Helvetica" panose="020B0604020202020204" pitchFamily="34" charset="0"/>
              </a:rPr>
              <a:t>Approved use of funds for spend-downs</a:t>
            </a:r>
          </a:p>
        </p:txBody>
      </p:sp>
      <p:sp>
        <p:nvSpPr>
          <p:cNvPr id="13" name="TextBox 12">
            <a:extLst>
              <a:ext uri="{FF2B5EF4-FFF2-40B4-BE49-F238E27FC236}">
                <a16:creationId xmlns:a16="http://schemas.microsoft.com/office/drawing/2014/main" id="{E41CF289-BB10-4715-9CF9-2BAB43FB88F4}"/>
              </a:ext>
            </a:extLst>
          </p:cNvPr>
          <p:cNvSpPr txBox="1"/>
          <p:nvPr/>
        </p:nvSpPr>
        <p:spPr>
          <a:xfrm>
            <a:off x="1575720" y="1621450"/>
            <a:ext cx="9470571"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Helvetica" panose="020B0604020202020204" pitchFamily="34" charset="0"/>
                <a:cs typeface="Helvetica" panose="020B0604020202020204" pitchFamily="34" charset="0"/>
              </a:rPr>
              <a:t>The Special Considerations </a:t>
            </a:r>
            <a:r>
              <a:rPr lang="en-US" sz="2400" b="1" dirty="0">
                <a:latin typeface="Helvetica" panose="020B0604020202020204" pitchFamily="34" charset="0"/>
                <a:cs typeface="Helvetica" panose="020B0604020202020204" pitchFamily="34" charset="0"/>
              </a:rPr>
              <a:t>one-of-a kind </a:t>
            </a:r>
            <a:r>
              <a:rPr lang="en-US" sz="2400" dirty="0">
                <a:latin typeface="Helvetica" panose="020B0604020202020204" pitchFamily="34" charset="0"/>
                <a:cs typeface="Helvetica" panose="020B0604020202020204" pitchFamily="34" charset="0"/>
              </a:rPr>
              <a:t>Funeral Insurance program provides the </a:t>
            </a:r>
            <a:r>
              <a:rPr lang="en-US" sz="2400" b="1" dirty="0">
                <a:latin typeface="Helvetica" panose="020B0604020202020204" pitchFamily="34" charset="0"/>
                <a:cs typeface="Helvetica" panose="020B0604020202020204" pitchFamily="34" charset="0"/>
              </a:rPr>
              <a:t>funds</a:t>
            </a:r>
            <a:r>
              <a:rPr lang="en-US" sz="2400" dirty="0">
                <a:latin typeface="Helvetica" panose="020B0604020202020204" pitchFamily="34" charset="0"/>
                <a:cs typeface="Helvetica" panose="020B0604020202020204" pitchFamily="34" charset="0"/>
              </a:rPr>
              <a:t> for final expenses</a:t>
            </a:r>
            <a:endParaRPr lang="en-US" sz="2400" i="1" dirty="0">
              <a:latin typeface="Helvetica" panose="020B0604020202020204" pitchFamily="34" charset="0"/>
              <a:cs typeface="Helvetica" panose="020B0604020202020204" pitchFamily="34" charset="0"/>
            </a:endParaRPr>
          </a:p>
        </p:txBody>
      </p:sp>
      <p:sp>
        <p:nvSpPr>
          <p:cNvPr id="14" name="TextBox 13">
            <a:extLst>
              <a:ext uri="{FF2B5EF4-FFF2-40B4-BE49-F238E27FC236}">
                <a16:creationId xmlns:a16="http://schemas.microsoft.com/office/drawing/2014/main" id="{78E75DA7-2142-4CC4-8AAA-615F685DEB5D}"/>
              </a:ext>
            </a:extLst>
          </p:cNvPr>
          <p:cNvSpPr txBox="1"/>
          <p:nvPr/>
        </p:nvSpPr>
        <p:spPr>
          <a:xfrm>
            <a:off x="1575720" y="4013433"/>
            <a:ext cx="9470571" cy="1107996"/>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Helvetica" panose="020B0604020202020204" pitchFamily="34" charset="0"/>
                <a:cs typeface="Helvetica" panose="020B0604020202020204" pitchFamily="34" charset="0"/>
              </a:rPr>
              <a:t>Two Plans:</a:t>
            </a:r>
          </a:p>
          <a:p>
            <a:pPr lvl="2"/>
            <a:r>
              <a:rPr lang="en-US" b="1" dirty="0">
                <a:latin typeface="Helvetica" panose="020B0604020202020204" pitchFamily="34" charset="0"/>
                <a:cs typeface="Helvetica" panose="020B0604020202020204" pitchFamily="34" charset="0"/>
              </a:rPr>
              <a:t>Single Premium Plan -  </a:t>
            </a:r>
            <a:r>
              <a:rPr lang="en-US" dirty="0">
                <a:latin typeface="Helvetica" panose="020B0604020202020204" pitchFamily="34" charset="0"/>
                <a:cs typeface="Helvetica" panose="020B0604020202020204" pitchFamily="34" charset="0"/>
              </a:rPr>
              <a:t>spend-downs or 1</a:t>
            </a:r>
            <a:r>
              <a:rPr lang="en-US" baseline="30000" dirty="0">
                <a:latin typeface="Helvetica" panose="020B0604020202020204" pitchFamily="34" charset="0"/>
                <a:cs typeface="Helvetica" panose="020B0604020202020204" pitchFamily="34" charset="0"/>
              </a:rPr>
              <a:t>st</a:t>
            </a:r>
            <a:r>
              <a:rPr lang="en-US" dirty="0">
                <a:latin typeface="Helvetica" panose="020B0604020202020204" pitchFamily="34" charset="0"/>
                <a:cs typeface="Helvetica" panose="020B0604020202020204" pitchFamily="34" charset="0"/>
              </a:rPr>
              <a:t> Party Special Needs Trusts</a:t>
            </a:r>
          </a:p>
          <a:p>
            <a:r>
              <a:rPr lang="en-US" sz="2400" dirty="0">
                <a:latin typeface="Helvetica" panose="020B0604020202020204" pitchFamily="34" charset="0"/>
                <a:cs typeface="Helvetica" panose="020B0604020202020204" pitchFamily="34" charset="0"/>
              </a:rPr>
              <a:t>           </a:t>
            </a:r>
            <a:r>
              <a:rPr lang="en-US" b="1" dirty="0">
                <a:latin typeface="Helvetica" panose="020B0604020202020204" pitchFamily="34" charset="0"/>
                <a:cs typeface="Helvetica" panose="020B0604020202020204" pitchFamily="34" charset="0"/>
              </a:rPr>
              <a:t>Monthly Pay</a:t>
            </a:r>
            <a:r>
              <a:rPr lang="en-US" dirty="0">
                <a:latin typeface="Helvetica" panose="020B0604020202020204" pitchFamily="34" charset="0"/>
                <a:cs typeface="Helvetica" panose="020B0604020202020204" pitchFamily="34" charset="0"/>
              </a:rPr>
              <a:t> </a:t>
            </a:r>
            <a:r>
              <a:rPr lang="en-US" b="1" dirty="0">
                <a:latin typeface="Helvetica" panose="020B0604020202020204" pitchFamily="34" charset="0"/>
                <a:cs typeface="Helvetica" panose="020B0604020202020204" pitchFamily="34" charset="0"/>
              </a:rPr>
              <a:t>Plan </a:t>
            </a:r>
            <a:r>
              <a:rPr lang="en-US" dirty="0">
                <a:latin typeface="Helvetica" panose="020B0604020202020204" pitchFamily="34" charset="0"/>
                <a:cs typeface="Helvetica" panose="020B0604020202020204" pitchFamily="34" charset="0"/>
              </a:rPr>
              <a:t>- pay over-time and fit comfortably in a monthly spending plan</a:t>
            </a:r>
          </a:p>
        </p:txBody>
      </p:sp>
    </p:spTree>
    <p:extLst>
      <p:ext uri="{BB962C8B-B14F-4D97-AF65-F5344CB8AC3E}">
        <p14:creationId xmlns:p14="http://schemas.microsoft.com/office/powerpoint/2010/main" val="181116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41000">
              <a:schemeClr val="accent1">
                <a:lumMod val="5000"/>
                <a:lumOff val="95000"/>
              </a:schemeClr>
            </a:gs>
            <a:gs pos="79000">
              <a:srgbClr val="B9CBE9"/>
            </a:gs>
            <a:gs pos="100000">
              <a:schemeClr val="accent1">
                <a:lumMod val="45000"/>
                <a:lumOff val="55000"/>
              </a:schemeClr>
            </a:gs>
            <a:gs pos="4000">
              <a:schemeClr val="accent1">
                <a:lumMod val="45000"/>
                <a:lumOff val="55000"/>
              </a:schemeClr>
            </a:gs>
            <a:gs pos="100000">
              <a:schemeClr val="accent1">
                <a:lumMod val="30000"/>
                <a:lumOff val="70000"/>
              </a:schemeClr>
            </a:gs>
          </a:gsLst>
          <a:lin ang="0" scaled="1"/>
        </a:gra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0057CD-9374-45DB-B8A5-714661ADD67A}"/>
              </a:ext>
            </a:extLst>
          </p:cNvPr>
          <p:cNvSpPr>
            <a:spLocks noGrp="1"/>
          </p:cNvSpPr>
          <p:nvPr>
            <p:ph type="ctrTitle"/>
          </p:nvPr>
        </p:nvSpPr>
        <p:spPr bwMode="gray">
          <a:xfrm>
            <a:off x="1019309" y="4036317"/>
            <a:ext cx="3775679" cy="1062229"/>
          </a:xfrm>
        </p:spPr>
        <p:txBody>
          <a:bodyPr>
            <a:normAutofit/>
          </a:bodyPr>
          <a:lstStyle/>
          <a:p>
            <a:pPr algn="l"/>
            <a:br>
              <a:rPr lang="en-US" sz="3200" dirty="0">
                <a:solidFill>
                  <a:schemeClr val="bg1"/>
                </a:solidFill>
                <a:latin typeface="Century Gothic" panose="020B0502020202020204" pitchFamily="34" charset="0"/>
                <a:cs typeface="Helvetica" panose="020B0604020202020204" pitchFamily="34" charset="0"/>
              </a:rPr>
            </a:br>
            <a:endParaRPr lang="en-US" sz="3200" dirty="0">
              <a:solidFill>
                <a:schemeClr val="bg1"/>
              </a:solidFill>
              <a:latin typeface="Century Gothic" panose="020B0502020202020204" pitchFamily="34" charset="0"/>
              <a:cs typeface="Helvetica" panose="020B0604020202020204" pitchFamily="34" charset="0"/>
            </a:endParaRPr>
          </a:p>
        </p:txBody>
      </p:sp>
      <p:cxnSp>
        <p:nvCxnSpPr>
          <p:cNvPr id="6" name="Straight Connector 5">
            <a:extLst>
              <a:ext uri="{FF2B5EF4-FFF2-40B4-BE49-F238E27FC236}">
                <a16:creationId xmlns:a16="http://schemas.microsoft.com/office/drawing/2014/main" id="{E1EACFF6-85D5-47E0-B454-CD2DD12F1679}"/>
              </a:ext>
            </a:extLst>
          </p:cNvPr>
          <p:cNvCxnSpPr/>
          <p:nvPr/>
        </p:nvCxnSpPr>
        <p:spPr>
          <a:xfrm>
            <a:off x="1019308" y="5159903"/>
            <a:ext cx="350702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85DC5C7-3184-4063-A14D-ABBA1AD48435}"/>
              </a:ext>
              <a:ext uri="{C183D7F6-B498-43B3-948B-1728B52AA6E4}">
                <adec:decorative xmlns:adec="http://schemas.microsoft.com/office/drawing/2017/decorative" val="1"/>
              </a:ext>
            </a:extLst>
          </p:cNvPr>
          <p:cNvSpPr/>
          <p:nvPr/>
        </p:nvSpPr>
        <p:spPr>
          <a:xfrm>
            <a:off x="815414" y="0"/>
            <a:ext cx="3979575"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C7C853C5-9396-43AA-9F7D-8A287D8B86FF}"/>
              </a:ext>
            </a:extLst>
          </p:cNvPr>
          <p:cNvSpPr txBox="1">
            <a:spLocks/>
          </p:cNvSpPr>
          <p:nvPr/>
        </p:nvSpPr>
        <p:spPr bwMode="gray">
          <a:xfrm>
            <a:off x="884978" y="4199868"/>
            <a:ext cx="3775679" cy="10622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solidFill>
                  <a:schemeClr val="bg1"/>
                </a:solidFill>
                <a:latin typeface="Century Gothic" panose="020B0502020202020204" pitchFamily="34" charset="0"/>
                <a:cs typeface="Helvetica" panose="020B0604020202020204" pitchFamily="34" charset="0"/>
              </a:rPr>
              <a:t>Special Planning</a:t>
            </a:r>
            <a:br>
              <a:rPr lang="en-US" sz="3200" dirty="0">
                <a:solidFill>
                  <a:schemeClr val="bg1"/>
                </a:solidFill>
                <a:latin typeface="Century Gothic" panose="020B0502020202020204" pitchFamily="34" charset="0"/>
                <a:cs typeface="Helvetica" panose="020B0604020202020204" pitchFamily="34" charset="0"/>
              </a:rPr>
            </a:br>
            <a:r>
              <a:rPr lang="en-US" sz="3200" dirty="0">
                <a:solidFill>
                  <a:schemeClr val="bg1"/>
                </a:solidFill>
                <a:latin typeface="Century Gothic" panose="020B0502020202020204" pitchFamily="34" charset="0"/>
                <a:cs typeface="Helvetica" panose="020B0604020202020204" pitchFamily="34" charset="0"/>
              </a:rPr>
              <a:t>Special Life</a:t>
            </a:r>
          </a:p>
        </p:txBody>
      </p:sp>
      <p:sp>
        <p:nvSpPr>
          <p:cNvPr id="11" name="Rectangle 10">
            <a:extLst>
              <a:ext uri="{FF2B5EF4-FFF2-40B4-BE49-F238E27FC236}">
                <a16:creationId xmlns:a16="http://schemas.microsoft.com/office/drawing/2014/main" id="{28401950-383E-4187-9213-2A04FED03366}"/>
              </a:ext>
            </a:extLst>
          </p:cNvPr>
          <p:cNvSpPr/>
          <p:nvPr/>
        </p:nvSpPr>
        <p:spPr>
          <a:xfrm>
            <a:off x="815413" y="5335308"/>
            <a:ext cx="3979575" cy="1326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drawing, black&#10;&#10;Description automatically generated">
            <a:extLst>
              <a:ext uri="{FF2B5EF4-FFF2-40B4-BE49-F238E27FC236}">
                <a16:creationId xmlns:a16="http://schemas.microsoft.com/office/drawing/2014/main" id="{A87BCB41-0423-4134-880A-37A9AE9F4C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933" y="5473130"/>
            <a:ext cx="3379769" cy="1051073"/>
          </a:xfrm>
          <a:prstGeom prst="rect">
            <a:avLst/>
          </a:prstGeom>
        </p:spPr>
      </p:pic>
      <p:sp>
        <p:nvSpPr>
          <p:cNvPr id="2" name="TextBox 1">
            <a:extLst>
              <a:ext uri="{FF2B5EF4-FFF2-40B4-BE49-F238E27FC236}">
                <a16:creationId xmlns:a16="http://schemas.microsoft.com/office/drawing/2014/main" id="{18AA3666-910B-4A45-A6EE-B0AACFBAE20D}"/>
              </a:ext>
            </a:extLst>
          </p:cNvPr>
          <p:cNvSpPr txBox="1"/>
          <p:nvPr/>
        </p:nvSpPr>
        <p:spPr>
          <a:xfrm>
            <a:off x="1082933" y="1168810"/>
            <a:ext cx="3086748" cy="1323439"/>
          </a:xfrm>
          <a:prstGeom prst="rect">
            <a:avLst/>
          </a:prstGeom>
          <a:noFill/>
        </p:spPr>
        <p:txBody>
          <a:bodyPr wrap="square" rtlCol="0">
            <a:spAutoFit/>
          </a:bodyPr>
          <a:lstStyle/>
          <a:p>
            <a:pPr algn="ctr"/>
            <a:r>
              <a:rPr lang="en-US" sz="8000" b="1" dirty="0">
                <a:solidFill>
                  <a:schemeClr val="bg1"/>
                </a:solidFill>
                <a:latin typeface="Helvetica" panose="020B0604020202020204" pitchFamily="34" charset="0"/>
                <a:cs typeface="Helvetica" panose="020B0604020202020204" pitchFamily="34" charset="0"/>
              </a:rPr>
              <a:t>Q&amp;A</a:t>
            </a:r>
          </a:p>
        </p:txBody>
      </p:sp>
      <p:pic>
        <p:nvPicPr>
          <p:cNvPr id="15" name="Picture 14" descr="A person wearing glasses and smiling at the camera&#10;&#10;Description automatically generated">
            <a:extLst>
              <a:ext uri="{FF2B5EF4-FFF2-40B4-BE49-F238E27FC236}">
                <a16:creationId xmlns:a16="http://schemas.microsoft.com/office/drawing/2014/main" id="{6D6D6F93-2AB5-49B9-93A7-E7991748B2F6}"/>
              </a:ext>
            </a:extLst>
          </p:cNvPr>
          <p:cNvPicPr>
            <a:picLocks noChangeAspect="1"/>
          </p:cNvPicPr>
          <p:nvPr/>
        </p:nvPicPr>
        <p:blipFill>
          <a:blip r:embed="rId4">
            <a:alphaModFix/>
            <a:extLst>
              <a:ext uri="{BEBA8EAE-BF5A-486C-A8C5-ECC9F3942E4B}">
                <a14:imgProps xmlns:a14="http://schemas.microsoft.com/office/drawing/2010/main">
                  <a14:imgLayer r:embed="rId5">
                    <a14:imgEffect>
                      <a14:sharpenSoften amount="-7000"/>
                    </a14:imgEffect>
                    <a14:imgEffect>
                      <a14:colorTemperature colorTemp="7159"/>
                    </a14:imgEffect>
                    <a14:imgEffect>
                      <a14:saturation sat="81000"/>
                    </a14:imgEffect>
                  </a14:imgLayer>
                </a14:imgProps>
              </a:ext>
              <a:ext uri="{28A0092B-C50C-407E-A947-70E740481C1C}">
                <a14:useLocalDpi xmlns:a14="http://schemas.microsoft.com/office/drawing/2010/main" val="0"/>
              </a:ext>
            </a:extLst>
          </a:blip>
          <a:stretch>
            <a:fillRect/>
          </a:stretch>
        </p:blipFill>
        <p:spPr>
          <a:xfrm>
            <a:off x="10955383" y="5533116"/>
            <a:ext cx="929421" cy="1113851"/>
          </a:xfrm>
          <a:prstGeom prst="rect">
            <a:avLst/>
          </a:prstGeom>
          <a:blipFill dpi="0" rotWithShape="1">
            <a:blip r:embed="rId6"/>
            <a:srcRect/>
            <a:tile tx="0" ty="0" sx="100000" sy="100000" flip="none" algn="tl"/>
          </a:blipFill>
        </p:spPr>
      </p:pic>
    </p:spTree>
    <p:extLst>
      <p:ext uri="{BB962C8B-B14F-4D97-AF65-F5344CB8AC3E}">
        <p14:creationId xmlns:p14="http://schemas.microsoft.com/office/powerpoint/2010/main" val="2447475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35000">
              <a:schemeClr val="accent1">
                <a:lumMod val="5000"/>
                <a:lumOff val="95000"/>
              </a:schemeClr>
            </a:gs>
            <a:gs pos="81000">
              <a:srgbClr val="B9CBE9"/>
            </a:gs>
            <a:gs pos="100000">
              <a:schemeClr val="accent1">
                <a:lumMod val="45000"/>
                <a:lumOff val="55000"/>
              </a:schemeClr>
            </a:gs>
            <a:gs pos="64000">
              <a:schemeClr val="accent1">
                <a:lumMod val="39000"/>
                <a:lumOff val="61000"/>
              </a:schemeClr>
            </a:gs>
            <a:gs pos="100000">
              <a:schemeClr val="accent1">
                <a:lumMod val="30000"/>
                <a:lumOff val="70000"/>
              </a:schemeClr>
            </a:gs>
          </a:gsLst>
          <a:lin ang="0" scaled="1"/>
        </a:gra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0057CD-9374-45DB-B8A5-714661ADD67A}"/>
              </a:ext>
            </a:extLst>
          </p:cNvPr>
          <p:cNvSpPr>
            <a:spLocks noGrp="1"/>
          </p:cNvSpPr>
          <p:nvPr>
            <p:ph type="ctrTitle"/>
          </p:nvPr>
        </p:nvSpPr>
        <p:spPr bwMode="gray">
          <a:xfrm>
            <a:off x="1019309" y="4036317"/>
            <a:ext cx="3775679" cy="1062229"/>
          </a:xfrm>
        </p:spPr>
        <p:txBody>
          <a:bodyPr>
            <a:normAutofit/>
          </a:bodyPr>
          <a:lstStyle/>
          <a:p>
            <a:pPr algn="l"/>
            <a:br>
              <a:rPr lang="en-US" sz="3200" dirty="0">
                <a:solidFill>
                  <a:schemeClr val="bg1"/>
                </a:solidFill>
                <a:latin typeface="Century Gothic" panose="020B0502020202020204" pitchFamily="34" charset="0"/>
                <a:cs typeface="Helvetica" panose="020B0604020202020204" pitchFamily="34" charset="0"/>
              </a:rPr>
            </a:br>
            <a:endParaRPr lang="en-US" sz="3200" dirty="0">
              <a:solidFill>
                <a:schemeClr val="bg1"/>
              </a:solidFill>
              <a:latin typeface="Century Gothic" panose="020B0502020202020204" pitchFamily="34" charset="0"/>
              <a:cs typeface="Helvetica" panose="020B0604020202020204" pitchFamily="34" charset="0"/>
            </a:endParaRPr>
          </a:p>
        </p:txBody>
      </p:sp>
      <p:cxnSp>
        <p:nvCxnSpPr>
          <p:cNvPr id="6" name="Straight Connector 5">
            <a:extLst>
              <a:ext uri="{FF2B5EF4-FFF2-40B4-BE49-F238E27FC236}">
                <a16:creationId xmlns:a16="http://schemas.microsoft.com/office/drawing/2014/main" id="{E1EACFF6-85D5-47E0-B454-CD2DD12F1679}"/>
              </a:ext>
            </a:extLst>
          </p:cNvPr>
          <p:cNvCxnSpPr/>
          <p:nvPr/>
        </p:nvCxnSpPr>
        <p:spPr>
          <a:xfrm>
            <a:off x="1019308" y="5159903"/>
            <a:ext cx="350702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drawing, black&#10;&#10;Description automatically generated">
            <a:extLst>
              <a:ext uri="{FF2B5EF4-FFF2-40B4-BE49-F238E27FC236}">
                <a16:creationId xmlns:a16="http://schemas.microsoft.com/office/drawing/2014/main" id="{DB0F01DE-8BD2-4AB5-9F5D-E1A4C659EC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7148" y="950103"/>
            <a:ext cx="5313477" cy="1652436"/>
          </a:xfrm>
          <a:prstGeom prst="rect">
            <a:avLst/>
          </a:prstGeom>
        </p:spPr>
      </p:pic>
      <p:sp>
        <p:nvSpPr>
          <p:cNvPr id="2" name="Rectangle 1">
            <a:extLst>
              <a:ext uri="{FF2B5EF4-FFF2-40B4-BE49-F238E27FC236}">
                <a16:creationId xmlns:a16="http://schemas.microsoft.com/office/drawing/2014/main" id="{7283662A-9112-4FCE-887A-5470B5A48743}"/>
              </a:ext>
            </a:extLst>
          </p:cNvPr>
          <p:cNvSpPr/>
          <p:nvPr/>
        </p:nvSpPr>
        <p:spPr>
          <a:xfrm>
            <a:off x="1066825" y="4304890"/>
            <a:ext cx="6096000" cy="1477328"/>
          </a:xfrm>
          <a:prstGeom prst="rect">
            <a:avLst/>
          </a:prstGeom>
        </p:spPr>
        <p:txBody>
          <a:bodyPr>
            <a:spAutoFit/>
          </a:bodyPr>
          <a:lstStyle/>
          <a:p>
            <a:r>
              <a:rPr lang="en-US" sz="2400" b="1" dirty="0">
                <a:solidFill>
                  <a:schemeClr val="accent1">
                    <a:lumMod val="75000"/>
                  </a:schemeClr>
                </a:solidFill>
                <a:latin typeface="Helvetica" panose="020B0604020202020204" pitchFamily="34" charset="0"/>
                <a:cs typeface="Helvetica" panose="020B0604020202020204" pitchFamily="34" charset="0"/>
              </a:rPr>
              <a:t>Brenda Hager</a:t>
            </a:r>
          </a:p>
          <a:p>
            <a:r>
              <a:rPr lang="en-US" sz="1400" b="1" i="1" dirty="0">
                <a:latin typeface="Helvetica" panose="020B0604020202020204" pitchFamily="34" charset="0"/>
                <a:cs typeface="Helvetica" panose="020B0604020202020204" pitchFamily="34" charset="0"/>
              </a:rPr>
              <a:t>Sr. Regional Director </a:t>
            </a:r>
          </a:p>
          <a:p>
            <a:r>
              <a:rPr lang="en-US" sz="1600" b="1" dirty="0">
                <a:latin typeface="Helvetica" panose="020B0604020202020204" pitchFamily="34" charset="0"/>
                <a:cs typeface="Helvetica" panose="020B0604020202020204" pitchFamily="34" charset="0"/>
              </a:rPr>
              <a:t>(717) 846-4581</a:t>
            </a:r>
          </a:p>
          <a:p>
            <a:r>
              <a:rPr lang="en-US" sz="1600" b="1" dirty="0">
                <a:latin typeface="Helvetica" panose="020B0604020202020204" pitchFamily="34" charset="0"/>
                <a:cs typeface="Helvetica" panose="020B0604020202020204" pitchFamily="34" charset="0"/>
              </a:rPr>
              <a:t>(717) 577-5538</a:t>
            </a:r>
          </a:p>
          <a:p>
            <a:r>
              <a:rPr lang="en-US" sz="2000" b="1" dirty="0">
                <a:latin typeface="Helvetica" panose="020B0604020202020204" pitchFamily="34" charset="0"/>
                <a:cs typeface="Helvetica" panose="020B0604020202020204" pitchFamily="34" charset="0"/>
              </a:rPr>
              <a:t>BHager@SpecialConsiderations.com</a:t>
            </a:r>
            <a:endParaRPr lang="en-US" dirty="0"/>
          </a:p>
        </p:txBody>
      </p:sp>
      <p:pic>
        <p:nvPicPr>
          <p:cNvPr id="7" name="Picture 6" descr="A person wearing glasses and smiling at the camera&#10;&#10;Description automatically generated">
            <a:extLst>
              <a:ext uri="{FF2B5EF4-FFF2-40B4-BE49-F238E27FC236}">
                <a16:creationId xmlns:a16="http://schemas.microsoft.com/office/drawing/2014/main" id="{EBA46EBD-166F-413B-B836-128A0D19BC78}"/>
              </a:ext>
            </a:extLst>
          </p:cNvPr>
          <p:cNvPicPr>
            <a:picLocks noChangeAspect="1"/>
          </p:cNvPicPr>
          <p:nvPr/>
        </p:nvPicPr>
        <p:blipFill>
          <a:blip r:embed="rId4">
            <a:alphaModFix/>
            <a:extLst>
              <a:ext uri="{BEBA8EAE-BF5A-486C-A8C5-ECC9F3942E4B}">
                <a14:imgProps xmlns:a14="http://schemas.microsoft.com/office/drawing/2010/main">
                  <a14:imgLayer r:embed="rId5">
                    <a14:imgEffect>
                      <a14:sharpenSoften amount="-7000"/>
                    </a14:imgEffect>
                    <a14:imgEffect>
                      <a14:colorTemperature colorTemp="7159"/>
                    </a14:imgEffect>
                    <a14:imgEffect>
                      <a14:saturation sat="81000"/>
                    </a14:imgEffect>
                  </a14:imgLayer>
                </a14:imgProps>
              </a:ext>
              <a:ext uri="{28A0092B-C50C-407E-A947-70E740481C1C}">
                <a14:useLocalDpi xmlns:a14="http://schemas.microsoft.com/office/drawing/2010/main" val="0"/>
              </a:ext>
            </a:extLst>
          </a:blip>
          <a:stretch>
            <a:fillRect/>
          </a:stretch>
        </p:blipFill>
        <p:spPr>
          <a:xfrm>
            <a:off x="9526771" y="3809688"/>
            <a:ext cx="1645920" cy="1972530"/>
          </a:xfrm>
          <a:prstGeom prst="rect">
            <a:avLst/>
          </a:prstGeom>
          <a:blipFill dpi="0" rotWithShape="1">
            <a:blip r:embed="rId6"/>
            <a:srcRect/>
            <a:tile tx="0" ty="0" sx="100000" sy="100000" flip="none" algn="tl"/>
          </a:blipFill>
        </p:spPr>
      </p:pic>
      <p:sp>
        <p:nvSpPr>
          <p:cNvPr id="3" name="TextBox 2">
            <a:extLst>
              <a:ext uri="{FF2B5EF4-FFF2-40B4-BE49-F238E27FC236}">
                <a16:creationId xmlns:a16="http://schemas.microsoft.com/office/drawing/2014/main" id="{4BD73897-2D49-4042-BCDC-A7D228000E5E}"/>
              </a:ext>
            </a:extLst>
          </p:cNvPr>
          <p:cNvSpPr txBox="1"/>
          <p:nvPr/>
        </p:nvSpPr>
        <p:spPr>
          <a:xfrm>
            <a:off x="4626798" y="3286211"/>
            <a:ext cx="2641600" cy="646331"/>
          </a:xfrm>
          <a:prstGeom prst="rect">
            <a:avLst/>
          </a:prstGeom>
          <a:noFill/>
        </p:spPr>
        <p:txBody>
          <a:bodyPr wrap="square" rtlCol="0">
            <a:spAutoFit/>
          </a:bodyPr>
          <a:lstStyle/>
          <a:p>
            <a:r>
              <a:rPr lang="en-US" sz="3600" b="1" i="1" dirty="0">
                <a:latin typeface="Helvetica" panose="020B0604020202020204" pitchFamily="34" charset="0"/>
                <a:cs typeface="Helvetica" panose="020B0604020202020204" pitchFamily="34" charset="0"/>
              </a:rPr>
              <a:t>Thank You</a:t>
            </a:r>
          </a:p>
        </p:txBody>
      </p:sp>
    </p:spTree>
    <p:extLst>
      <p:ext uri="{BB962C8B-B14F-4D97-AF65-F5344CB8AC3E}">
        <p14:creationId xmlns:p14="http://schemas.microsoft.com/office/powerpoint/2010/main" val="901176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35000">
              <a:schemeClr val="accent1">
                <a:lumMod val="5000"/>
                <a:lumOff val="95000"/>
              </a:schemeClr>
            </a:gs>
            <a:gs pos="81000">
              <a:srgbClr val="B9CBE9"/>
            </a:gs>
            <a:gs pos="100000">
              <a:schemeClr val="accent1">
                <a:lumMod val="45000"/>
                <a:lumOff val="55000"/>
              </a:schemeClr>
            </a:gs>
            <a:gs pos="64000">
              <a:schemeClr val="accent1">
                <a:lumMod val="39000"/>
                <a:lumOff val="61000"/>
              </a:schemeClr>
            </a:gs>
            <a:gs pos="100000">
              <a:schemeClr val="accent1">
                <a:lumMod val="30000"/>
                <a:lumOff val="70000"/>
              </a:schemeClr>
            </a:gs>
          </a:gsLst>
          <a:lin ang="0" scaled="1"/>
        </a:gra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0057CD-9374-45DB-B8A5-714661ADD67A}"/>
              </a:ext>
            </a:extLst>
          </p:cNvPr>
          <p:cNvSpPr>
            <a:spLocks noGrp="1"/>
          </p:cNvSpPr>
          <p:nvPr>
            <p:ph type="ctrTitle"/>
          </p:nvPr>
        </p:nvSpPr>
        <p:spPr bwMode="gray">
          <a:xfrm>
            <a:off x="1019309" y="4036317"/>
            <a:ext cx="3775679" cy="1062229"/>
          </a:xfrm>
        </p:spPr>
        <p:txBody>
          <a:bodyPr>
            <a:normAutofit/>
          </a:bodyPr>
          <a:lstStyle/>
          <a:p>
            <a:pPr algn="l"/>
            <a:br>
              <a:rPr lang="en-US" sz="3200" dirty="0">
                <a:solidFill>
                  <a:schemeClr val="bg1"/>
                </a:solidFill>
                <a:latin typeface="Century Gothic" panose="020B0502020202020204" pitchFamily="34" charset="0"/>
                <a:cs typeface="Helvetica" panose="020B0604020202020204" pitchFamily="34" charset="0"/>
              </a:rPr>
            </a:br>
            <a:endParaRPr lang="en-US" sz="3200" dirty="0">
              <a:solidFill>
                <a:schemeClr val="bg1"/>
              </a:solidFill>
              <a:latin typeface="Century Gothic" panose="020B0502020202020204" pitchFamily="34" charset="0"/>
              <a:cs typeface="Helvetica" panose="020B0604020202020204" pitchFamily="34" charset="0"/>
            </a:endParaRPr>
          </a:p>
        </p:txBody>
      </p:sp>
      <p:cxnSp>
        <p:nvCxnSpPr>
          <p:cNvPr id="6" name="Straight Connector 5">
            <a:extLst>
              <a:ext uri="{FF2B5EF4-FFF2-40B4-BE49-F238E27FC236}">
                <a16:creationId xmlns:a16="http://schemas.microsoft.com/office/drawing/2014/main" id="{E1EACFF6-85D5-47E0-B454-CD2DD12F1679}"/>
              </a:ext>
            </a:extLst>
          </p:cNvPr>
          <p:cNvCxnSpPr/>
          <p:nvPr/>
        </p:nvCxnSpPr>
        <p:spPr>
          <a:xfrm>
            <a:off x="1019308" y="5159903"/>
            <a:ext cx="350702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drawing, black&#10;&#10;Description automatically generated">
            <a:extLst>
              <a:ext uri="{FF2B5EF4-FFF2-40B4-BE49-F238E27FC236}">
                <a16:creationId xmlns:a16="http://schemas.microsoft.com/office/drawing/2014/main" id="{DB0F01DE-8BD2-4AB5-9F5D-E1A4C659EC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308" y="599385"/>
            <a:ext cx="3379769" cy="1051073"/>
          </a:xfrm>
          <a:prstGeom prst="rect">
            <a:avLst/>
          </a:prstGeom>
        </p:spPr>
      </p:pic>
      <p:sp>
        <p:nvSpPr>
          <p:cNvPr id="2" name="Rectangle 1">
            <a:extLst>
              <a:ext uri="{FF2B5EF4-FFF2-40B4-BE49-F238E27FC236}">
                <a16:creationId xmlns:a16="http://schemas.microsoft.com/office/drawing/2014/main" id="{7283662A-9112-4FCE-887A-5470B5A48743}"/>
              </a:ext>
            </a:extLst>
          </p:cNvPr>
          <p:cNvSpPr/>
          <p:nvPr/>
        </p:nvSpPr>
        <p:spPr>
          <a:xfrm>
            <a:off x="899496" y="4567431"/>
            <a:ext cx="6096000" cy="1477328"/>
          </a:xfrm>
          <a:prstGeom prst="rect">
            <a:avLst/>
          </a:prstGeom>
        </p:spPr>
        <p:txBody>
          <a:bodyPr>
            <a:spAutoFit/>
          </a:bodyPr>
          <a:lstStyle/>
          <a:p>
            <a:r>
              <a:rPr lang="en-US" sz="2400" b="1" dirty="0">
                <a:solidFill>
                  <a:schemeClr val="accent1">
                    <a:lumMod val="75000"/>
                  </a:schemeClr>
                </a:solidFill>
                <a:latin typeface="Helvetica" panose="020B0604020202020204" pitchFamily="34" charset="0"/>
                <a:cs typeface="Helvetica" panose="020B0604020202020204" pitchFamily="34" charset="0"/>
              </a:rPr>
              <a:t>Brenda Hager</a:t>
            </a:r>
          </a:p>
          <a:p>
            <a:r>
              <a:rPr lang="en-US" sz="1400" b="1" i="1" dirty="0">
                <a:latin typeface="Helvetica" panose="020B0604020202020204" pitchFamily="34" charset="0"/>
                <a:cs typeface="Helvetica" panose="020B0604020202020204" pitchFamily="34" charset="0"/>
              </a:rPr>
              <a:t>Sr. Regional Director </a:t>
            </a:r>
          </a:p>
          <a:p>
            <a:r>
              <a:rPr lang="en-US" sz="1600" b="1" dirty="0">
                <a:latin typeface="Helvetica" panose="020B0604020202020204" pitchFamily="34" charset="0"/>
                <a:cs typeface="Helvetica" panose="020B0604020202020204" pitchFamily="34" charset="0"/>
              </a:rPr>
              <a:t>(717) 846-4581</a:t>
            </a:r>
          </a:p>
          <a:p>
            <a:r>
              <a:rPr lang="en-US" sz="1600" b="1" dirty="0">
                <a:latin typeface="Helvetica" panose="020B0604020202020204" pitchFamily="34" charset="0"/>
                <a:cs typeface="Helvetica" panose="020B0604020202020204" pitchFamily="34" charset="0"/>
              </a:rPr>
              <a:t>(717) 577-5538</a:t>
            </a:r>
          </a:p>
          <a:p>
            <a:r>
              <a:rPr lang="en-US" sz="2000" b="1" dirty="0">
                <a:latin typeface="Helvetica" panose="020B0604020202020204" pitchFamily="34" charset="0"/>
                <a:cs typeface="Helvetica" panose="020B0604020202020204" pitchFamily="34" charset="0"/>
              </a:rPr>
              <a:t>BHager@SpecialConsiderations.com</a:t>
            </a:r>
            <a:endParaRPr lang="en-US" dirty="0"/>
          </a:p>
        </p:txBody>
      </p:sp>
      <p:pic>
        <p:nvPicPr>
          <p:cNvPr id="7" name="Picture 6" descr="A person wearing glasses and smiling at the camera&#10;&#10;Description automatically generated">
            <a:extLst>
              <a:ext uri="{FF2B5EF4-FFF2-40B4-BE49-F238E27FC236}">
                <a16:creationId xmlns:a16="http://schemas.microsoft.com/office/drawing/2014/main" id="{EBA46EBD-166F-413B-B836-128A0D19BC78}"/>
              </a:ext>
            </a:extLst>
          </p:cNvPr>
          <p:cNvPicPr>
            <a:picLocks noChangeAspect="1"/>
          </p:cNvPicPr>
          <p:nvPr/>
        </p:nvPicPr>
        <p:blipFill>
          <a:blip r:embed="rId4">
            <a:alphaModFix/>
            <a:extLst>
              <a:ext uri="{BEBA8EAE-BF5A-486C-A8C5-ECC9F3942E4B}">
                <a14:imgProps xmlns:a14="http://schemas.microsoft.com/office/drawing/2010/main">
                  <a14:imgLayer r:embed="rId5">
                    <a14:imgEffect>
                      <a14:sharpenSoften amount="-7000"/>
                    </a14:imgEffect>
                    <a14:imgEffect>
                      <a14:colorTemperature colorTemp="7159"/>
                    </a14:imgEffect>
                    <a14:imgEffect>
                      <a14:saturation sat="81000"/>
                    </a14:imgEffect>
                  </a14:imgLayer>
                </a14:imgProps>
              </a:ext>
              <a:ext uri="{28A0092B-C50C-407E-A947-70E740481C1C}">
                <a14:useLocalDpi xmlns:a14="http://schemas.microsoft.com/office/drawing/2010/main" val="0"/>
              </a:ext>
            </a:extLst>
          </a:blip>
          <a:stretch>
            <a:fillRect/>
          </a:stretch>
        </p:blipFill>
        <p:spPr>
          <a:xfrm>
            <a:off x="984586" y="1711815"/>
            <a:ext cx="2096209" cy="2512172"/>
          </a:xfrm>
          <a:prstGeom prst="rect">
            <a:avLst/>
          </a:prstGeom>
          <a:blipFill dpi="0" rotWithShape="1">
            <a:blip r:embed="rId6"/>
            <a:srcRect/>
            <a:tile tx="0" ty="0" sx="100000" sy="100000" flip="none" algn="tl"/>
          </a:blipFill>
        </p:spPr>
      </p:pic>
    </p:spTree>
    <p:extLst>
      <p:ext uri="{BB962C8B-B14F-4D97-AF65-F5344CB8AC3E}">
        <p14:creationId xmlns:p14="http://schemas.microsoft.com/office/powerpoint/2010/main" val="15786048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41000">
              <a:schemeClr val="accent1">
                <a:lumMod val="5000"/>
                <a:lumOff val="95000"/>
              </a:schemeClr>
            </a:gs>
            <a:gs pos="79000">
              <a:srgbClr val="B9CBE9"/>
            </a:gs>
            <a:gs pos="100000">
              <a:schemeClr val="accent1">
                <a:lumMod val="45000"/>
                <a:lumOff val="55000"/>
              </a:schemeClr>
            </a:gs>
            <a:gs pos="4000">
              <a:schemeClr val="accent1">
                <a:lumMod val="45000"/>
                <a:lumOff val="55000"/>
              </a:schemeClr>
            </a:gs>
            <a:gs pos="100000">
              <a:schemeClr val="accent1">
                <a:lumMod val="30000"/>
                <a:lumOff val="70000"/>
              </a:schemeClr>
            </a:gs>
          </a:gsLst>
          <a:lin ang="0" scaled="1"/>
        </a:gra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0057CD-9374-45DB-B8A5-714661ADD67A}"/>
              </a:ext>
            </a:extLst>
          </p:cNvPr>
          <p:cNvSpPr>
            <a:spLocks noGrp="1"/>
          </p:cNvSpPr>
          <p:nvPr>
            <p:ph type="ctrTitle"/>
          </p:nvPr>
        </p:nvSpPr>
        <p:spPr bwMode="gray">
          <a:xfrm>
            <a:off x="1019309" y="4036317"/>
            <a:ext cx="3775679" cy="1062229"/>
          </a:xfrm>
        </p:spPr>
        <p:txBody>
          <a:bodyPr>
            <a:normAutofit/>
          </a:bodyPr>
          <a:lstStyle/>
          <a:p>
            <a:pPr algn="l"/>
            <a:br>
              <a:rPr lang="en-US" sz="3200" dirty="0">
                <a:solidFill>
                  <a:schemeClr val="bg1"/>
                </a:solidFill>
                <a:latin typeface="Century Gothic" panose="020B0502020202020204" pitchFamily="34" charset="0"/>
                <a:cs typeface="Helvetica" panose="020B0604020202020204" pitchFamily="34" charset="0"/>
              </a:rPr>
            </a:br>
            <a:endParaRPr lang="en-US" sz="3200" dirty="0">
              <a:solidFill>
                <a:schemeClr val="bg1"/>
              </a:solidFill>
              <a:latin typeface="Century Gothic" panose="020B0502020202020204" pitchFamily="34" charset="0"/>
              <a:cs typeface="Helvetica" panose="020B0604020202020204" pitchFamily="34" charset="0"/>
            </a:endParaRPr>
          </a:p>
        </p:txBody>
      </p:sp>
      <p:pic>
        <p:nvPicPr>
          <p:cNvPr id="3" name="Picture 2" descr="A person wearing glasses and smiling at the camera&#10;&#10;Description automatically generated">
            <a:extLst>
              <a:ext uri="{FF2B5EF4-FFF2-40B4-BE49-F238E27FC236}">
                <a16:creationId xmlns:a16="http://schemas.microsoft.com/office/drawing/2014/main" id="{F54E6ED1-682A-4176-95A9-7CE599A26BD2}"/>
              </a:ext>
            </a:extLst>
          </p:cNvPr>
          <p:cNvPicPr>
            <a:picLocks noChangeAspect="1"/>
          </p:cNvPicPr>
          <p:nvPr/>
        </p:nvPicPr>
        <p:blipFill>
          <a:blip r:embed="rId3">
            <a:alphaModFix/>
            <a:extLst>
              <a:ext uri="{BEBA8EAE-BF5A-486C-A8C5-ECC9F3942E4B}">
                <a14:imgProps xmlns:a14="http://schemas.microsoft.com/office/drawing/2010/main">
                  <a14:imgLayer r:embed="rId4">
                    <a14:imgEffect>
                      <a14:sharpenSoften amount="-7000"/>
                    </a14:imgEffect>
                    <a14:imgEffect>
                      <a14:colorTemperature colorTemp="7159"/>
                    </a14:imgEffect>
                    <a14:imgEffect>
                      <a14:saturation sat="81000"/>
                    </a14:imgEffect>
                  </a14:imgLayer>
                </a14:imgProps>
              </a:ext>
              <a:ext uri="{28A0092B-C50C-407E-A947-70E740481C1C}">
                <a14:useLocalDpi xmlns:a14="http://schemas.microsoft.com/office/drawing/2010/main" val="0"/>
              </a:ext>
            </a:extLst>
          </a:blip>
          <a:stretch>
            <a:fillRect/>
          </a:stretch>
        </p:blipFill>
        <p:spPr>
          <a:xfrm>
            <a:off x="10955383" y="5533116"/>
            <a:ext cx="929421" cy="1113851"/>
          </a:xfrm>
          <a:prstGeom prst="rect">
            <a:avLst/>
          </a:prstGeom>
          <a:blipFill dpi="0" rotWithShape="1">
            <a:blip r:embed="rId5"/>
            <a:srcRect/>
            <a:tile tx="0" ty="0" sx="100000" sy="100000" flip="none" algn="tl"/>
          </a:blipFill>
        </p:spPr>
      </p:pic>
      <p:sp>
        <p:nvSpPr>
          <p:cNvPr id="14" name="Title 4">
            <a:extLst>
              <a:ext uri="{FF2B5EF4-FFF2-40B4-BE49-F238E27FC236}">
                <a16:creationId xmlns:a16="http://schemas.microsoft.com/office/drawing/2014/main" id="{70050839-E6B9-4E99-B494-93380BDB1E94}"/>
              </a:ext>
            </a:extLst>
          </p:cNvPr>
          <p:cNvSpPr txBox="1">
            <a:spLocks/>
          </p:cNvSpPr>
          <p:nvPr/>
        </p:nvSpPr>
        <p:spPr>
          <a:xfrm>
            <a:off x="463215" y="5232581"/>
            <a:ext cx="10595005" cy="9553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dirty="0">
                <a:solidFill>
                  <a:schemeClr val="tx1">
                    <a:lumMod val="65000"/>
                    <a:lumOff val="35000"/>
                  </a:schemeClr>
                </a:solidFill>
                <a:latin typeface="Helvetica" panose="020B0604020202020204" pitchFamily="34" charset="0"/>
                <a:cs typeface="Helvetica" panose="020B0604020202020204" pitchFamily="34" charset="0"/>
              </a:rPr>
              <a:t>The Special Considerations Team is uniquely qualified to serve the Special Needs Community.  We have the tools, knowledge and expertise to ensure all individuals with Special Needs can have a dignified end of life.</a:t>
            </a:r>
          </a:p>
        </p:txBody>
      </p:sp>
      <p:sp>
        <p:nvSpPr>
          <p:cNvPr id="9" name="Title 4">
            <a:extLst>
              <a:ext uri="{FF2B5EF4-FFF2-40B4-BE49-F238E27FC236}">
                <a16:creationId xmlns:a16="http://schemas.microsoft.com/office/drawing/2014/main" id="{14F6EA25-D5AD-4B88-8418-09A89689DE36}"/>
              </a:ext>
            </a:extLst>
          </p:cNvPr>
          <p:cNvSpPr txBox="1">
            <a:spLocks/>
          </p:cNvSpPr>
          <p:nvPr/>
        </p:nvSpPr>
        <p:spPr>
          <a:xfrm>
            <a:off x="645366" y="344142"/>
            <a:ext cx="10515600" cy="725444"/>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sz="3200" b="1" dirty="0">
                <a:latin typeface="Helvetica" panose="020B0604020202020204" pitchFamily="34" charset="0"/>
                <a:cs typeface="Helvetica" panose="020B0604020202020204" pitchFamily="34" charset="0"/>
              </a:rPr>
            </a:br>
            <a:r>
              <a:rPr lang="en-US" sz="11200" b="1" dirty="0">
                <a:latin typeface="Helvetica" panose="020B0604020202020204" pitchFamily="34" charset="0"/>
                <a:cs typeface="Helvetica" panose="020B0604020202020204" pitchFamily="34" charset="0"/>
              </a:rPr>
              <a:t>Who is Special Considerations</a:t>
            </a:r>
            <a:br>
              <a:rPr lang="en-US" sz="3200" b="1" dirty="0">
                <a:latin typeface="Helvetica" panose="020B0604020202020204" pitchFamily="34" charset="0"/>
                <a:cs typeface="Helvetica" panose="020B0604020202020204" pitchFamily="34" charset="0"/>
              </a:rPr>
            </a:br>
            <a:br>
              <a:rPr lang="en-US" sz="6400" b="1" dirty="0">
                <a:latin typeface="Helvetica" panose="020B0604020202020204" pitchFamily="34" charset="0"/>
                <a:cs typeface="Helvetica" panose="020B0604020202020204" pitchFamily="34" charset="0"/>
              </a:rPr>
            </a:br>
            <a:r>
              <a:rPr lang="en-US" sz="6400" i="1" dirty="0">
                <a:latin typeface="Helvetica" panose="020B0604020202020204" pitchFamily="34" charset="0"/>
                <a:cs typeface="Helvetica" panose="020B0604020202020204" pitchFamily="34" charset="0"/>
              </a:rPr>
              <a:t>What makes us different</a:t>
            </a:r>
            <a:br>
              <a:rPr lang="en-US" sz="3200" b="1" dirty="0">
                <a:latin typeface="Helvetica" panose="020B0604020202020204" pitchFamily="34" charset="0"/>
                <a:cs typeface="Helvetica" panose="020B0604020202020204" pitchFamily="34" charset="0"/>
              </a:rPr>
            </a:br>
            <a:endParaRPr lang="en-US" sz="3200" b="1" dirty="0">
              <a:latin typeface="Helvetica" panose="020B0604020202020204" pitchFamily="34" charset="0"/>
              <a:cs typeface="Helvetica" panose="020B0604020202020204" pitchFamily="34" charset="0"/>
            </a:endParaRPr>
          </a:p>
        </p:txBody>
      </p:sp>
      <p:pic>
        <p:nvPicPr>
          <p:cNvPr id="15" name="Picture 14" descr="A picture containing drawing, black&#10;&#10;Description automatically generated">
            <a:extLst>
              <a:ext uri="{FF2B5EF4-FFF2-40B4-BE49-F238E27FC236}">
                <a16:creationId xmlns:a16="http://schemas.microsoft.com/office/drawing/2014/main" id="{D40C8A3E-85EA-4756-A06E-0C429A6686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45197" y="1409707"/>
            <a:ext cx="3231043" cy="1017638"/>
          </a:xfrm>
          <a:prstGeom prst="rect">
            <a:avLst/>
          </a:prstGeom>
        </p:spPr>
      </p:pic>
      <p:sp>
        <p:nvSpPr>
          <p:cNvPr id="16" name="TextBox 15">
            <a:extLst>
              <a:ext uri="{FF2B5EF4-FFF2-40B4-BE49-F238E27FC236}">
                <a16:creationId xmlns:a16="http://schemas.microsoft.com/office/drawing/2014/main" id="{E040E09B-26B0-45C0-90C1-03C8E6E367EC}"/>
              </a:ext>
            </a:extLst>
          </p:cNvPr>
          <p:cNvSpPr txBox="1"/>
          <p:nvPr/>
        </p:nvSpPr>
        <p:spPr>
          <a:xfrm>
            <a:off x="736737" y="3023164"/>
            <a:ext cx="10718525" cy="1600438"/>
          </a:xfrm>
          <a:prstGeom prst="rect">
            <a:avLst/>
          </a:prstGeom>
          <a:noFill/>
        </p:spPr>
        <p:txBody>
          <a:bodyPr wrap="square" rtlCol="0">
            <a:spAutoFit/>
          </a:bodyPr>
          <a:lstStyle/>
          <a:p>
            <a:r>
              <a:rPr lang="en-US" b="1" dirty="0">
                <a:solidFill>
                  <a:schemeClr val="tx1">
                    <a:lumMod val="75000"/>
                    <a:lumOff val="25000"/>
                  </a:schemeClr>
                </a:solidFill>
                <a:latin typeface="Helvetica" panose="020B0604020202020204" pitchFamily="34" charset="0"/>
                <a:cs typeface="Helvetica" panose="020B0604020202020204" pitchFamily="34" charset="0"/>
              </a:rPr>
              <a:t>Why was Special Considerations created?</a:t>
            </a:r>
          </a:p>
          <a:p>
            <a:endParaRPr lang="en-US" sz="1600" dirty="0">
              <a:solidFill>
                <a:srgbClr val="0641A2"/>
              </a:solidFill>
              <a:latin typeface="Helvetica" panose="020B0604020202020204" pitchFamily="34" charset="0"/>
              <a:cs typeface="Helvetica" panose="020B0604020202020204" pitchFamily="34" charset="0"/>
            </a:endParaRPr>
          </a:p>
          <a:p>
            <a:r>
              <a:rPr lang="en-US" sz="1600" dirty="0">
                <a:solidFill>
                  <a:srgbClr val="0641A2"/>
                </a:solidFill>
                <a:latin typeface="Helvetica" panose="020B0604020202020204" pitchFamily="34" charset="0"/>
                <a:cs typeface="Helvetica" panose="020B0604020202020204" pitchFamily="34" charset="0"/>
              </a:rPr>
              <a:t>One of our associates has a son with Down Syndrome.  Many years ago, she began looking for burial insurance for him.  After being denied coverage many times, she made it her mission to make sure no other family encountered the same struggles.  After much research and development Special Considerations was formally started in 2010.  Our proprietary product is underwritten by National Guardian Life.</a:t>
            </a:r>
          </a:p>
        </p:txBody>
      </p:sp>
    </p:spTree>
    <p:extLst>
      <p:ext uri="{BB962C8B-B14F-4D97-AF65-F5344CB8AC3E}">
        <p14:creationId xmlns:p14="http://schemas.microsoft.com/office/powerpoint/2010/main" val="67419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41000">
              <a:schemeClr val="accent1">
                <a:lumMod val="5000"/>
                <a:lumOff val="95000"/>
              </a:schemeClr>
            </a:gs>
            <a:gs pos="79000">
              <a:srgbClr val="B9CBE9"/>
            </a:gs>
            <a:gs pos="100000">
              <a:schemeClr val="accent1">
                <a:lumMod val="45000"/>
                <a:lumOff val="55000"/>
              </a:schemeClr>
            </a:gs>
            <a:gs pos="4000">
              <a:schemeClr val="accent1">
                <a:lumMod val="45000"/>
                <a:lumOff val="55000"/>
              </a:schemeClr>
            </a:gs>
            <a:gs pos="100000">
              <a:schemeClr val="accent1">
                <a:lumMod val="30000"/>
                <a:lumOff val="70000"/>
              </a:schemeClr>
            </a:gs>
          </a:gsLst>
          <a:lin ang="0" scaled="1"/>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1BC334-5EFA-4E85-9768-53035E8FA293}"/>
              </a:ext>
            </a:extLst>
          </p:cNvPr>
          <p:cNvSpPr>
            <a:spLocks noGrp="1"/>
          </p:cNvSpPr>
          <p:nvPr>
            <p:ph type="title"/>
          </p:nvPr>
        </p:nvSpPr>
        <p:spPr>
          <a:xfrm>
            <a:off x="1603310" y="589223"/>
            <a:ext cx="10515600" cy="725444"/>
          </a:xfrm>
        </p:spPr>
        <p:txBody>
          <a:bodyPr>
            <a:normAutofit/>
          </a:bodyPr>
          <a:lstStyle/>
          <a:p>
            <a:r>
              <a:rPr lang="en-US" sz="3200" b="1" dirty="0">
                <a:latin typeface="Helvetica" panose="020B0604020202020204" pitchFamily="34" charset="0"/>
                <a:cs typeface="Helvetica" panose="020B0604020202020204" pitchFamily="34" charset="0"/>
              </a:rPr>
              <a:t>What is Final Expense Planning?</a:t>
            </a:r>
          </a:p>
        </p:txBody>
      </p:sp>
      <p:sp>
        <p:nvSpPr>
          <p:cNvPr id="8" name="TextBox 7">
            <a:extLst>
              <a:ext uri="{FF2B5EF4-FFF2-40B4-BE49-F238E27FC236}">
                <a16:creationId xmlns:a16="http://schemas.microsoft.com/office/drawing/2014/main" id="{1478D37B-971F-445D-B87E-B67F5E9914B2}"/>
              </a:ext>
            </a:extLst>
          </p:cNvPr>
          <p:cNvSpPr txBox="1"/>
          <p:nvPr/>
        </p:nvSpPr>
        <p:spPr>
          <a:xfrm>
            <a:off x="1668556" y="1789503"/>
            <a:ext cx="981026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Planning ahead to make sure the plans</a:t>
            </a:r>
            <a:r>
              <a:rPr kumimoji="0" lang="en-US" sz="2400" b="0" i="0" u="none" strike="noStrike" kern="1200" cap="none" spc="0" normalizeH="0" noProof="0" dirty="0">
                <a:ln>
                  <a:noFill/>
                </a:ln>
                <a:solidFill>
                  <a:prstClr val="black"/>
                </a:solidFill>
                <a:effectLst/>
                <a:uLnTx/>
                <a:uFillTx/>
                <a:latin typeface="Helvetica" panose="020B0604020202020204" pitchFamily="34" charset="0"/>
                <a:ea typeface="+mn-ea"/>
                <a:cs typeface="Helvetica" panose="020B0604020202020204" pitchFamily="34" charset="0"/>
              </a:rPr>
              <a:t> </a:t>
            </a:r>
            <a:r>
              <a:rPr kumimoji="0" lang="en-US" sz="24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or the funds </a:t>
            </a:r>
            <a:r>
              <a:rPr kumimoji="0" lang="en-US" sz="2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are in place to cover funeral</a:t>
            </a:r>
            <a:r>
              <a:rPr lang="en-US" sz="2400" dirty="0">
                <a:solidFill>
                  <a:prstClr val="black"/>
                </a:solidFill>
                <a:latin typeface="Helvetica" panose="020B0604020202020204" pitchFamily="34" charset="0"/>
                <a:cs typeface="Helvetica" panose="020B0604020202020204" pitchFamily="34" charset="0"/>
              </a:rPr>
              <a:t>, cremation and burial </a:t>
            </a:r>
            <a:r>
              <a:rPr kumimoji="0" lang="en-US" sz="2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expenses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Helvetica" panose="020B0604020202020204" pitchFamily="34"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Helvetica" panose="020B0604020202020204" pitchFamily="34"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pic>
        <p:nvPicPr>
          <p:cNvPr id="13" name="Picture 12" descr="A picture containing drawing&#10;&#10;Description automatically generated">
            <a:extLst>
              <a:ext uri="{FF2B5EF4-FFF2-40B4-BE49-F238E27FC236}">
                <a16:creationId xmlns:a16="http://schemas.microsoft.com/office/drawing/2014/main" id="{ACE17B99-1BAB-4D33-B175-5AF5C20713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249" y="359441"/>
            <a:ext cx="669691" cy="1015663"/>
          </a:xfrm>
          <a:prstGeom prst="rect">
            <a:avLst/>
          </a:prstGeom>
          <a:effectLst>
            <a:glow rad="127000">
              <a:schemeClr val="accent1">
                <a:alpha val="71000"/>
              </a:schemeClr>
            </a:glow>
            <a:softEdge rad="0"/>
          </a:effectLst>
        </p:spPr>
      </p:pic>
      <p:pic>
        <p:nvPicPr>
          <p:cNvPr id="15" name="Picture 14" descr="A person wearing glasses and smiling at the camera&#10;&#10;Description automatically generated">
            <a:extLst>
              <a:ext uri="{FF2B5EF4-FFF2-40B4-BE49-F238E27FC236}">
                <a16:creationId xmlns:a16="http://schemas.microsoft.com/office/drawing/2014/main" id="{F7363762-0363-46FD-A800-7B6151A49FE0}"/>
              </a:ext>
            </a:extLst>
          </p:cNvPr>
          <p:cNvPicPr>
            <a:picLocks noChangeAspect="1"/>
          </p:cNvPicPr>
          <p:nvPr/>
        </p:nvPicPr>
        <p:blipFill>
          <a:blip r:embed="rId4">
            <a:alphaModFix/>
            <a:extLst>
              <a:ext uri="{BEBA8EAE-BF5A-486C-A8C5-ECC9F3942E4B}">
                <a14:imgProps xmlns:a14="http://schemas.microsoft.com/office/drawing/2010/main">
                  <a14:imgLayer r:embed="rId5">
                    <a14:imgEffect>
                      <a14:sharpenSoften amount="-7000"/>
                    </a14:imgEffect>
                    <a14:imgEffect>
                      <a14:colorTemperature colorTemp="7159"/>
                    </a14:imgEffect>
                    <a14:imgEffect>
                      <a14:saturation sat="81000"/>
                    </a14:imgEffect>
                  </a14:imgLayer>
                </a14:imgProps>
              </a:ext>
              <a:ext uri="{28A0092B-C50C-407E-A947-70E740481C1C}">
                <a14:useLocalDpi xmlns:a14="http://schemas.microsoft.com/office/drawing/2010/main" val="0"/>
              </a:ext>
            </a:extLst>
          </a:blip>
          <a:stretch>
            <a:fillRect/>
          </a:stretch>
        </p:blipFill>
        <p:spPr>
          <a:xfrm>
            <a:off x="10955383" y="5533116"/>
            <a:ext cx="929421" cy="1113851"/>
          </a:xfrm>
          <a:prstGeom prst="rect">
            <a:avLst/>
          </a:prstGeom>
          <a:blipFill dpi="0" rotWithShape="1">
            <a:blip r:embed="rId6"/>
            <a:srcRect/>
            <a:tile tx="0" ty="0" sx="100000" sy="100000" flip="none" algn="tl"/>
          </a:blipFill>
        </p:spPr>
      </p:pic>
      <p:sp>
        <p:nvSpPr>
          <p:cNvPr id="19" name="TextBox 18">
            <a:extLst>
              <a:ext uri="{FF2B5EF4-FFF2-40B4-BE49-F238E27FC236}">
                <a16:creationId xmlns:a16="http://schemas.microsoft.com/office/drawing/2014/main" id="{BE842197-DDA6-44B3-AB19-ED863C4C33EA}"/>
              </a:ext>
            </a:extLst>
          </p:cNvPr>
          <p:cNvSpPr txBox="1"/>
          <p:nvPr/>
        </p:nvSpPr>
        <p:spPr>
          <a:xfrm>
            <a:off x="1603310" y="3615142"/>
            <a:ext cx="9392255" cy="1200329"/>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lang="en-US" i="1" dirty="0">
                <a:solidFill>
                  <a:srgbClr val="2B4B85"/>
                </a:solidFill>
                <a:latin typeface="Helvetica" panose="020B0604020202020204" pitchFamily="34" charset="0"/>
                <a:cs typeface="Helvetica" panose="020B0604020202020204" pitchFamily="34" charset="0"/>
              </a:rPr>
              <a:t>We’ve found that many families, as well as those who provide services for individuals with special needs, can be caught off-guard.</a:t>
            </a:r>
          </a:p>
          <a:p>
            <a:pPr marR="0" lvl="0" algn="ctr" defTabSz="914400" rtl="0" eaLnBrk="1" fontAlgn="auto" latinLnBrk="0" hangingPunct="1">
              <a:lnSpc>
                <a:spcPct val="100000"/>
              </a:lnSpc>
              <a:spcBef>
                <a:spcPts val="0"/>
              </a:spcBef>
              <a:spcAft>
                <a:spcPts val="0"/>
              </a:spcAft>
              <a:buClrTx/>
              <a:buSzTx/>
              <a:tabLst/>
              <a:defRPr/>
            </a:pPr>
            <a:endParaRPr lang="en-US" i="1" dirty="0">
              <a:solidFill>
                <a:srgbClr val="2B4B85"/>
              </a:solidFill>
              <a:latin typeface="Helvetica" panose="020B0604020202020204" pitchFamily="34" charset="0"/>
              <a:cs typeface="Helvetica"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lang="en-US" i="1" dirty="0">
                <a:solidFill>
                  <a:srgbClr val="2B4B85"/>
                </a:solidFill>
                <a:latin typeface="Helvetica" panose="020B0604020202020204" pitchFamily="34" charset="0"/>
                <a:cs typeface="Helvetica" panose="020B0604020202020204" pitchFamily="34" charset="0"/>
              </a:rPr>
              <a:t>Many people are unprepared for death expenses. </a:t>
            </a:r>
            <a:endParaRPr lang="en-US" b="1" i="1" dirty="0">
              <a:solidFill>
                <a:srgbClr val="2B4B85"/>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8835401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41000">
              <a:schemeClr val="accent1">
                <a:lumMod val="5000"/>
                <a:lumOff val="95000"/>
              </a:schemeClr>
            </a:gs>
            <a:gs pos="79000">
              <a:srgbClr val="B9CBE9"/>
            </a:gs>
            <a:gs pos="100000">
              <a:schemeClr val="accent1">
                <a:lumMod val="45000"/>
                <a:lumOff val="55000"/>
              </a:schemeClr>
            </a:gs>
            <a:gs pos="4000">
              <a:schemeClr val="accent1">
                <a:lumMod val="45000"/>
                <a:lumOff val="55000"/>
              </a:schemeClr>
            </a:gs>
            <a:gs pos="100000">
              <a:schemeClr val="accent1">
                <a:lumMod val="30000"/>
                <a:lumOff val="70000"/>
              </a:schemeClr>
            </a:gs>
          </a:gsLst>
          <a:lin ang="0" scaled="1"/>
        </a:gradFill>
        <a:effectLst/>
      </p:bgPr>
    </p:bg>
    <p:spTree>
      <p:nvGrpSpPr>
        <p:cNvPr id="1" name=""/>
        <p:cNvGrpSpPr/>
        <p:nvPr/>
      </p:nvGrpSpPr>
      <p:grpSpPr>
        <a:xfrm>
          <a:off x="0" y="0"/>
          <a:ext cx="0" cy="0"/>
          <a:chOff x="0" y="0"/>
          <a:chExt cx="0" cy="0"/>
        </a:xfrm>
      </p:grpSpPr>
      <p:pic>
        <p:nvPicPr>
          <p:cNvPr id="20" name="Picture 19" descr="A person wearing glasses and smiling at the camera&#10;&#10;Description automatically generated">
            <a:extLst>
              <a:ext uri="{FF2B5EF4-FFF2-40B4-BE49-F238E27FC236}">
                <a16:creationId xmlns:a16="http://schemas.microsoft.com/office/drawing/2014/main" id="{F72DB9CE-9F61-4A4A-9A0F-7A6960D3C868}"/>
              </a:ext>
            </a:extLst>
          </p:cNvPr>
          <p:cNvPicPr>
            <a:picLocks noChangeAspect="1"/>
          </p:cNvPicPr>
          <p:nvPr/>
        </p:nvPicPr>
        <p:blipFill>
          <a:blip r:embed="rId3">
            <a:alphaModFix/>
            <a:extLst>
              <a:ext uri="{BEBA8EAE-BF5A-486C-A8C5-ECC9F3942E4B}">
                <a14:imgProps xmlns:a14="http://schemas.microsoft.com/office/drawing/2010/main">
                  <a14:imgLayer r:embed="rId4">
                    <a14:imgEffect>
                      <a14:sharpenSoften amount="-7000"/>
                    </a14:imgEffect>
                    <a14:imgEffect>
                      <a14:colorTemperature colorTemp="7159"/>
                    </a14:imgEffect>
                    <a14:imgEffect>
                      <a14:saturation sat="81000"/>
                    </a14:imgEffect>
                  </a14:imgLayer>
                </a14:imgProps>
              </a:ext>
              <a:ext uri="{28A0092B-C50C-407E-A947-70E740481C1C}">
                <a14:useLocalDpi xmlns:a14="http://schemas.microsoft.com/office/drawing/2010/main" val="0"/>
              </a:ext>
            </a:extLst>
          </a:blip>
          <a:stretch>
            <a:fillRect/>
          </a:stretch>
        </p:blipFill>
        <p:spPr>
          <a:xfrm>
            <a:off x="10955383" y="5533116"/>
            <a:ext cx="929421" cy="1113851"/>
          </a:xfrm>
          <a:prstGeom prst="rect">
            <a:avLst/>
          </a:prstGeom>
          <a:blipFill dpi="0" rotWithShape="1">
            <a:blip r:embed="rId5"/>
            <a:srcRect/>
            <a:tile tx="0" ty="0" sx="100000" sy="100000" flip="none" algn="tl"/>
          </a:blipFill>
        </p:spPr>
      </p:pic>
      <p:sp>
        <p:nvSpPr>
          <p:cNvPr id="11" name="Title 4">
            <a:extLst>
              <a:ext uri="{FF2B5EF4-FFF2-40B4-BE49-F238E27FC236}">
                <a16:creationId xmlns:a16="http://schemas.microsoft.com/office/drawing/2014/main" id="{FC9FF6BF-2D5C-4C2C-B114-CBAA9A3D40EA}"/>
              </a:ext>
            </a:extLst>
          </p:cNvPr>
          <p:cNvSpPr txBox="1">
            <a:spLocks/>
          </p:cNvSpPr>
          <p:nvPr/>
        </p:nvSpPr>
        <p:spPr>
          <a:xfrm>
            <a:off x="1434517" y="507527"/>
            <a:ext cx="10515600" cy="7254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sng" strike="noStrike" kern="1200" cap="none" spc="0" normalizeH="0" baseline="0" noProof="0" dirty="0">
                <a:ln>
                  <a:noFill/>
                </a:ln>
                <a:solidFill>
                  <a:prstClr val="black">
                    <a:lumMod val="85000"/>
                    <a:lumOff val="15000"/>
                  </a:prstClr>
                </a:solidFill>
                <a:effectLst/>
                <a:uLnTx/>
                <a:uFillTx/>
                <a:latin typeface="Helvetica" panose="020B0604020202020204" pitchFamily="34" charset="0"/>
                <a:ea typeface="+mj-ea"/>
                <a:cs typeface="Helvetica" panose="020B0604020202020204" pitchFamily="34" charset="0"/>
              </a:rPr>
              <a:t>Why is Funeral Expense</a:t>
            </a:r>
            <a:r>
              <a:rPr kumimoji="0" lang="en-US" sz="3200" b="1" i="0" u="sng" strike="noStrike" kern="1200" cap="none" spc="0" normalizeH="0" noProof="0" dirty="0">
                <a:ln>
                  <a:noFill/>
                </a:ln>
                <a:solidFill>
                  <a:prstClr val="black">
                    <a:lumMod val="85000"/>
                    <a:lumOff val="15000"/>
                  </a:prstClr>
                </a:solidFill>
                <a:effectLst/>
                <a:uLnTx/>
                <a:uFillTx/>
                <a:latin typeface="Helvetica" panose="020B0604020202020204" pitchFamily="34" charset="0"/>
                <a:ea typeface="+mj-ea"/>
                <a:cs typeface="Helvetica" panose="020B0604020202020204" pitchFamily="34" charset="0"/>
              </a:rPr>
              <a:t> P</a:t>
            </a:r>
            <a:r>
              <a:rPr kumimoji="0" lang="en-US" sz="3200" b="1" i="0" u="sng" strike="noStrike" kern="1200" cap="none" spc="0" normalizeH="0" baseline="0" noProof="0" dirty="0">
                <a:ln>
                  <a:noFill/>
                </a:ln>
                <a:solidFill>
                  <a:prstClr val="black">
                    <a:lumMod val="85000"/>
                    <a:lumOff val="15000"/>
                  </a:prstClr>
                </a:solidFill>
                <a:effectLst/>
                <a:uLnTx/>
                <a:uFillTx/>
                <a:latin typeface="Helvetica" panose="020B0604020202020204" pitchFamily="34" charset="0"/>
                <a:ea typeface="+mj-ea"/>
                <a:cs typeface="Helvetica" panose="020B0604020202020204" pitchFamily="34" charset="0"/>
              </a:rPr>
              <a:t>lanning avoided?</a:t>
            </a:r>
          </a:p>
        </p:txBody>
      </p:sp>
      <p:sp>
        <p:nvSpPr>
          <p:cNvPr id="16" name="TextBox 15">
            <a:extLst>
              <a:ext uri="{FF2B5EF4-FFF2-40B4-BE49-F238E27FC236}">
                <a16:creationId xmlns:a16="http://schemas.microsoft.com/office/drawing/2014/main" id="{6A1BE649-16FE-4423-8DD4-752DBA7BB804}"/>
              </a:ext>
            </a:extLst>
          </p:cNvPr>
          <p:cNvSpPr txBox="1"/>
          <p:nvPr/>
        </p:nvSpPr>
        <p:spPr>
          <a:xfrm>
            <a:off x="2091516" y="2022502"/>
            <a:ext cx="4935856"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srgbClr val="4472C4">
                    <a:lumMod val="75000"/>
                  </a:srgbClr>
                </a:solidFill>
                <a:effectLst/>
                <a:uLnTx/>
                <a:uFillTx/>
                <a:latin typeface="Helvetica" panose="020B0604020202020204" pitchFamily="34" charset="0"/>
                <a:ea typeface="+mn-ea"/>
                <a:cs typeface="Helvetica" panose="020B0604020202020204" pitchFamily="34" charset="0"/>
              </a:rPr>
              <a:t>We will get to it later . . .</a:t>
            </a:r>
          </a:p>
        </p:txBody>
      </p:sp>
      <p:sp>
        <p:nvSpPr>
          <p:cNvPr id="21" name="TextBox 20">
            <a:extLst>
              <a:ext uri="{FF2B5EF4-FFF2-40B4-BE49-F238E27FC236}">
                <a16:creationId xmlns:a16="http://schemas.microsoft.com/office/drawing/2014/main" id="{F9980AF9-C0F7-432C-BCB3-F5B55E09A897}"/>
              </a:ext>
            </a:extLst>
          </p:cNvPr>
          <p:cNvSpPr txBox="1"/>
          <p:nvPr/>
        </p:nvSpPr>
        <p:spPr>
          <a:xfrm>
            <a:off x="2091516" y="2963633"/>
            <a:ext cx="9201602"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srgbClr val="4472C4">
                    <a:lumMod val="75000"/>
                  </a:srgbClr>
                </a:solidFill>
                <a:effectLst/>
                <a:uLnTx/>
                <a:uFillTx/>
                <a:latin typeface="Helvetica" panose="020B0604020202020204" pitchFamily="34" charset="0"/>
                <a:ea typeface="+mn-ea"/>
                <a:cs typeface="Helvetica" panose="020B0604020202020204" pitchFamily="34" charset="0"/>
              </a:rPr>
              <a:t>We’re not emotionally ready to plan a funeral</a:t>
            </a:r>
          </a:p>
        </p:txBody>
      </p:sp>
      <p:pic>
        <p:nvPicPr>
          <p:cNvPr id="14" name="Picture 13" descr="A picture containing drawing&#10;&#10;Description automatically generated">
            <a:extLst>
              <a:ext uri="{FF2B5EF4-FFF2-40B4-BE49-F238E27FC236}">
                <a16:creationId xmlns:a16="http://schemas.microsoft.com/office/drawing/2014/main" id="{97BFBD9C-0154-45AA-A618-DC5AFB300E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7249" y="359441"/>
            <a:ext cx="669691" cy="1015663"/>
          </a:xfrm>
          <a:prstGeom prst="rect">
            <a:avLst/>
          </a:prstGeom>
          <a:effectLst>
            <a:glow rad="127000">
              <a:schemeClr val="accent1">
                <a:alpha val="71000"/>
              </a:schemeClr>
            </a:glow>
            <a:softEdge rad="0"/>
          </a:effectLst>
        </p:spPr>
      </p:pic>
      <p:pic>
        <p:nvPicPr>
          <p:cNvPr id="4" name="Picture 3">
            <a:extLst>
              <a:ext uri="{FF2B5EF4-FFF2-40B4-BE49-F238E27FC236}">
                <a16:creationId xmlns:a16="http://schemas.microsoft.com/office/drawing/2014/main" id="{656DD135-DDF6-4093-BD4C-6D7A3DAF5907}"/>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148000"/>
                    </a14:imgEffect>
                  </a14:imgLayer>
                </a14:imgProps>
              </a:ext>
            </a:extLst>
          </a:blip>
          <a:srcRect t="-22802" b="23614"/>
          <a:stretch/>
        </p:blipFill>
        <p:spPr>
          <a:xfrm>
            <a:off x="8511203" y="492161"/>
            <a:ext cx="2025370" cy="3241957"/>
          </a:xfrm>
          <a:prstGeom prst="rect">
            <a:avLst/>
          </a:prstGeom>
          <a:effectLst>
            <a:outerShdw blurRad="50800" dist="50800" dir="5400000" algn="ctr" rotWithShape="0">
              <a:srgbClr val="000000">
                <a:alpha val="0"/>
              </a:srgbClr>
            </a:outerShdw>
            <a:softEdge rad="228600"/>
          </a:effectLst>
        </p:spPr>
      </p:pic>
      <p:sp>
        <p:nvSpPr>
          <p:cNvPr id="12" name="TextBox 11">
            <a:extLst>
              <a:ext uri="{FF2B5EF4-FFF2-40B4-BE49-F238E27FC236}">
                <a16:creationId xmlns:a16="http://schemas.microsoft.com/office/drawing/2014/main" id="{BF9C131A-09E1-4DEE-8A9F-436E8BB1B604}"/>
              </a:ext>
            </a:extLst>
          </p:cNvPr>
          <p:cNvSpPr txBox="1"/>
          <p:nvPr/>
        </p:nvSpPr>
        <p:spPr>
          <a:xfrm>
            <a:off x="1529454" y="1587542"/>
            <a:ext cx="4935856" cy="40011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dirty="0">
                <a:ln>
                  <a:noFill/>
                </a:ln>
                <a:solidFill>
                  <a:srgbClr val="4472C4">
                    <a:lumMod val="75000"/>
                  </a:srgbClr>
                </a:solidFill>
                <a:effectLst/>
                <a:uLnTx/>
                <a:uFillTx/>
                <a:latin typeface="Helvetica" panose="020B0604020202020204" pitchFamily="34" charset="0"/>
                <a:ea typeface="+mn-ea"/>
                <a:cs typeface="Helvetica" panose="020B0604020202020204" pitchFamily="34" charset="0"/>
              </a:rPr>
              <a:t>Families:</a:t>
            </a:r>
          </a:p>
        </p:txBody>
      </p:sp>
      <p:sp>
        <p:nvSpPr>
          <p:cNvPr id="13" name="TextBox 12">
            <a:extLst>
              <a:ext uri="{FF2B5EF4-FFF2-40B4-BE49-F238E27FC236}">
                <a16:creationId xmlns:a16="http://schemas.microsoft.com/office/drawing/2014/main" id="{607A077E-98D1-4D47-9343-4CD030F5AF6C}"/>
              </a:ext>
            </a:extLst>
          </p:cNvPr>
          <p:cNvSpPr txBox="1"/>
          <p:nvPr/>
        </p:nvSpPr>
        <p:spPr>
          <a:xfrm>
            <a:off x="2091516" y="2492043"/>
            <a:ext cx="6154862"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srgbClr val="4472C4">
                    <a:lumMod val="75000"/>
                  </a:srgbClr>
                </a:solidFill>
                <a:effectLst/>
                <a:uLnTx/>
                <a:uFillTx/>
                <a:latin typeface="Helvetica" panose="020B0604020202020204" pitchFamily="34" charset="0"/>
                <a:ea typeface="+mn-ea"/>
                <a:cs typeface="Helvetica" panose="020B0604020202020204" pitchFamily="34" charset="0"/>
              </a:rPr>
              <a:t>It’s</a:t>
            </a:r>
            <a:r>
              <a:rPr kumimoji="0" lang="en-US" sz="2000" i="0" u="none" strike="noStrike" kern="1200" cap="none" spc="0" normalizeH="0" noProof="0" dirty="0">
                <a:ln>
                  <a:noFill/>
                </a:ln>
                <a:solidFill>
                  <a:srgbClr val="4472C4">
                    <a:lumMod val="75000"/>
                  </a:srgbClr>
                </a:solidFill>
                <a:effectLst/>
                <a:uLnTx/>
                <a:uFillTx/>
                <a:latin typeface="Helvetica" panose="020B0604020202020204" pitchFamily="34" charset="0"/>
                <a:ea typeface="+mn-ea"/>
                <a:cs typeface="Helvetica" panose="020B0604020202020204" pitchFamily="34" charset="0"/>
              </a:rPr>
              <a:t> intimidating, I don’t know where to begin. . .</a:t>
            </a:r>
            <a:endParaRPr kumimoji="0" lang="en-US" sz="2000" i="0" u="none" strike="noStrike" kern="1200" cap="none" spc="0" normalizeH="0" baseline="0" noProof="0" dirty="0">
              <a:ln>
                <a:noFill/>
              </a:ln>
              <a:solidFill>
                <a:srgbClr val="4472C4">
                  <a:lumMod val="75000"/>
                </a:srgbClr>
              </a:solidFill>
              <a:effectLst/>
              <a:uLnTx/>
              <a:uFillTx/>
              <a:latin typeface="Helvetica" panose="020B0604020202020204" pitchFamily="34" charset="0"/>
              <a:ea typeface="+mn-ea"/>
              <a:cs typeface="Helvetica" panose="020B0604020202020204" pitchFamily="34" charset="0"/>
            </a:endParaRPr>
          </a:p>
        </p:txBody>
      </p:sp>
      <p:sp>
        <p:nvSpPr>
          <p:cNvPr id="19" name="TextBox 18">
            <a:extLst>
              <a:ext uri="{FF2B5EF4-FFF2-40B4-BE49-F238E27FC236}">
                <a16:creationId xmlns:a16="http://schemas.microsoft.com/office/drawing/2014/main" id="{01F0740F-23D2-408B-B729-9DE233FAEB8E}"/>
              </a:ext>
            </a:extLst>
          </p:cNvPr>
          <p:cNvSpPr txBox="1"/>
          <p:nvPr/>
        </p:nvSpPr>
        <p:spPr>
          <a:xfrm>
            <a:off x="1588177" y="3612750"/>
            <a:ext cx="4935856" cy="40011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dirty="0">
                <a:ln>
                  <a:noFill/>
                </a:ln>
                <a:solidFill>
                  <a:srgbClr val="4472C4">
                    <a:lumMod val="75000"/>
                  </a:srgbClr>
                </a:solidFill>
                <a:effectLst/>
                <a:uLnTx/>
                <a:uFillTx/>
                <a:latin typeface="Helvetica" panose="020B0604020202020204" pitchFamily="34" charset="0"/>
                <a:ea typeface="+mn-ea"/>
                <a:cs typeface="Helvetica" panose="020B0604020202020204" pitchFamily="34" charset="0"/>
              </a:rPr>
              <a:t>Providers:</a:t>
            </a:r>
          </a:p>
        </p:txBody>
      </p:sp>
      <p:sp>
        <p:nvSpPr>
          <p:cNvPr id="22" name="TextBox 21">
            <a:extLst>
              <a:ext uri="{FF2B5EF4-FFF2-40B4-BE49-F238E27FC236}">
                <a16:creationId xmlns:a16="http://schemas.microsoft.com/office/drawing/2014/main" id="{B2D1BF32-B0F7-4292-BACD-800154CBE101}"/>
              </a:ext>
            </a:extLst>
          </p:cNvPr>
          <p:cNvSpPr txBox="1"/>
          <p:nvPr/>
        </p:nvSpPr>
        <p:spPr>
          <a:xfrm>
            <a:off x="2091516" y="4117141"/>
            <a:ext cx="4935856"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srgbClr val="4472C4">
                    <a:lumMod val="75000"/>
                  </a:srgbClr>
                </a:solidFill>
                <a:effectLst/>
                <a:uLnTx/>
                <a:uFillTx/>
                <a:latin typeface="Helvetica" panose="020B0604020202020204" pitchFamily="34" charset="0"/>
                <a:ea typeface="+mn-ea"/>
                <a:cs typeface="Helvetica" panose="020B0604020202020204" pitchFamily="34" charset="0"/>
              </a:rPr>
              <a:t>The family will take care of it . . . </a:t>
            </a:r>
          </a:p>
        </p:txBody>
      </p:sp>
      <p:sp>
        <p:nvSpPr>
          <p:cNvPr id="24" name="TextBox 23">
            <a:extLst>
              <a:ext uri="{FF2B5EF4-FFF2-40B4-BE49-F238E27FC236}">
                <a16:creationId xmlns:a16="http://schemas.microsoft.com/office/drawing/2014/main" id="{210C83E5-078E-4152-92BA-5E5F6E7E39D8}"/>
              </a:ext>
            </a:extLst>
          </p:cNvPr>
          <p:cNvSpPr txBox="1"/>
          <p:nvPr/>
        </p:nvSpPr>
        <p:spPr>
          <a:xfrm>
            <a:off x="2091516" y="4567165"/>
            <a:ext cx="4935856"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srgbClr val="4472C4">
                    <a:lumMod val="75000"/>
                  </a:srgbClr>
                </a:solidFill>
                <a:effectLst/>
                <a:uLnTx/>
                <a:uFillTx/>
                <a:latin typeface="Helvetica" panose="020B0604020202020204" pitchFamily="34" charset="0"/>
                <a:ea typeface="+mn-ea"/>
                <a:cs typeface="Helvetica" panose="020B0604020202020204" pitchFamily="34" charset="0"/>
              </a:rPr>
              <a:t>It’s</a:t>
            </a:r>
            <a:r>
              <a:rPr kumimoji="0" lang="en-US" sz="2000" i="0" u="none" strike="noStrike" kern="1200" cap="none" spc="0" normalizeH="0" noProof="0" dirty="0">
                <a:ln>
                  <a:noFill/>
                </a:ln>
                <a:solidFill>
                  <a:srgbClr val="4472C4">
                    <a:lumMod val="75000"/>
                  </a:srgbClr>
                </a:solidFill>
                <a:effectLst/>
                <a:uLnTx/>
                <a:uFillTx/>
                <a:latin typeface="Helvetica" panose="020B0604020202020204" pitchFamily="34" charset="0"/>
                <a:ea typeface="+mn-ea"/>
                <a:cs typeface="Helvetica" panose="020B0604020202020204" pitchFamily="34" charset="0"/>
              </a:rPr>
              <a:t> complicated . . . </a:t>
            </a:r>
            <a:endParaRPr kumimoji="0" lang="en-US" sz="2000" i="0" u="none" strike="noStrike" kern="1200" cap="none" spc="0" normalizeH="0" baseline="0" noProof="0" dirty="0">
              <a:ln>
                <a:noFill/>
              </a:ln>
              <a:solidFill>
                <a:srgbClr val="4472C4">
                  <a:lumMod val="75000"/>
                </a:srgbClr>
              </a:solidFill>
              <a:effectLst/>
              <a:uLnTx/>
              <a:uFillTx/>
              <a:latin typeface="Helvetica" panose="020B0604020202020204" pitchFamily="34" charset="0"/>
              <a:ea typeface="+mn-ea"/>
              <a:cs typeface="Helvetica" panose="020B0604020202020204" pitchFamily="34" charset="0"/>
            </a:endParaRPr>
          </a:p>
        </p:txBody>
      </p:sp>
      <p:sp>
        <p:nvSpPr>
          <p:cNvPr id="25" name="TextBox 24">
            <a:extLst>
              <a:ext uri="{FF2B5EF4-FFF2-40B4-BE49-F238E27FC236}">
                <a16:creationId xmlns:a16="http://schemas.microsoft.com/office/drawing/2014/main" id="{E2BB0F6C-E4CD-416B-9557-723527B7B266}"/>
              </a:ext>
            </a:extLst>
          </p:cNvPr>
          <p:cNvSpPr txBox="1"/>
          <p:nvPr/>
        </p:nvSpPr>
        <p:spPr>
          <a:xfrm>
            <a:off x="2091516" y="5071877"/>
            <a:ext cx="8688337"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4472C4">
                    <a:lumMod val="75000"/>
                  </a:srgbClr>
                </a:solidFill>
                <a:latin typeface="Helvetica" panose="020B0604020202020204" pitchFamily="34" charset="0"/>
                <a:cs typeface="Helvetica" panose="020B0604020202020204" pitchFamily="34" charset="0"/>
              </a:rPr>
              <a:t>Setting up a Pre-need Plan, choosing Goods and Services at a Funeral Home,</a:t>
            </a:r>
            <a:r>
              <a:rPr kumimoji="0" lang="en-US" sz="2000" i="0" u="none" strike="noStrike" kern="1200" cap="none" spc="0" normalizeH="0" noProof="0" dirty="0">
                <a:ln>
                  <a:noFill/>
                </a:ln>
                <a:solidFill>
                  <a:srgbClr val="4472C4">
                    <a:lumMod val="75000"/>
                  </a:srgbClr>
                </a:solidFill>
                <a:effectLst/>
                <a:uLnTx/>
                <a:uFillTx/>
                <a:latin typeface="Helvetica" panose="020B0604020202020204" pitchFamily="34" charset="0"/>
                <a:cs typeface="Helvetica" panose="020B0604020202020204" pitchFamily="34" charset="0"/>
              </a:rPr>
              <a:t> is not always practical</a:t>
            </a:r>
            <a:endParaRPr kumimoji="0" lang="en-US" sz="2000" i="0" u="none" strike="noStrike" kern="1200" cap="none" spc="0" normalizeH="0" baseline="0" noProof="0" dirty="0">
              <a:ln>
                <a:noFill/>
              </a:ln>
              <a:solidFill>
                <a:srgbClr val="4472C4">
                  <a:lumMod val="75000"/>
                </a:srgbClr>
              </a:solidFill>
              <a:effectLst/>
              <a:uLnTx/>
              <a:uFillTx/>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6198073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P spid="12" grpId="0"/>
      <p:bldP spid="13" grpId="0"/>
      <p:bldP spid="19" grpId="0"/>
      <p:bldP spid="22"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41000">
              <a:schemeClr val="accent1">
                <a:lumMod val="5000"/>
                <a:lumOff val="95000"/>
              </a:schemeClr>
            </a:gs>
            <a:gs pos="79000">
              <a:srgbClr val="B9CBE9"/>
            </a:gs>
            <a:gs pos="100000">
              <a:schemeClr val="accent1">
                <a:lumMod val="45000"/>
                <a:lumOff val="55000"/>
              </a:schemeClr>
            </a:gs>
            <a:gs pos="4000">
              <a:schemeClr val="accent1">
                <a:lumMod val="45000"/>
                <a:lumOff val="55000"/>
              </a:schemeClr>
            </a:gs>
            <a:gs pos="100000">
              <a:schemeClr val="accent1">
                <a:lumMod val="30000"/>
                <a:lumOff val="70000"/>
              </a:schemeClr>
            </a:gs>
          </a:gsLst>
          <a:lin ang="0" scaled="1"/>
        </a:gradFill>
        <a:effectLst/>
      </p:bgPr>
    </p:bg>
    <p:spTree>
      <p:nvGrpSpPr>
        <p:cNvPr id="1" name=""/>
        <p:cNvGrpSpPr/>
        <p:nvPr/>
      </p:nvGrpSpPr>
      <p:grpSpPr>
        <a:xfrm>
          <a:off x="0" y="0"/>
          <a:ext cx="0" cy="0"/>
          <a:chOff x="0" y="0"/>
          <a:chExt cx="0" cy="0"/>
        </a:xfrm>
      </p:grpSpPr>
      <p:pic>
        <p:nvPicPr>
          <p:cNvPr id="20" name="Picture 19" descr="A person wearing glasses and smiling at the camera&#10;&#10;Description automatically generated">
            <a:extLst>
              <a:ext uri="{FF2B5EF4-FFF2-40B4-BE49-F238E27FC236}">
                <a16:creationId xmlns:a16="http://schemas.microsoft.com/office/drawing/2014/main" id="{F72DB9CE-9F61-4A4A-9A0F-7A6960D3C868}"/>
              </a:ext>
            </a:extLst>
          </p:cNvPr>
          <p:cNvPicPr>
            <a:picLocks noChangeAspect="1"/>
          </p:cNvPicPr>
          <p:nvPr/>
        </p:nvPicPr>
        <p:blipFill>
          <a:blip r:embed="rId3">
            <a:alphaModFix/>
            <a:extLst>
              <a:ext uri="{BEBA8EAE-BF5A-486C-A8C5-ECC9F3942E4B}">
                <a14:imgProps xmlns:a14="http://schemas.microsoft.com/office/drawing/2010/main">
                  <a14:imgLayer r:embed="rId4">
                    <a14:imgEffect>
                      <a14:sharpenSoften amount="-7000"/>
                    </a14:imgEffect>
                    <a14:imgEffect>
                      <a14:colorTemperature colorTemp="7159"/>
                    </a14:imgEffect>
                    <a14:imgEffect>
                      <a14:saturation sat="81000"/>
                    </a14:imgEffect>
                  </a14:imgLayer>
                </a14:imgProps>
              </a:ext>
              <a:ext uri="{28A0092B-C50C-407E-A947-70E740481C1C}">
                <a14:useLocalDpi xmlns:a14="http://schemas.microsoft.com/office/drawing/2010/main" val="0"/>
              </a:ext>
            </a:extLst>
          </a:blip>
          <a:stretch>
            <a:fillRect/>
          </a:stretch>
        </p:blipFill>
        <p:spPr>
          <a:xfrm>
            <a:off x="10955383" y="5533116"/>
            <a:ext cx="929421" cy="1113851"/>
          </a:xfrm>
          <a:prstGeom prst="rect">
            <a:avLst/>
          </a:prstGeom>
          <a:blipFill dpi="0" rotWithShape="1">
            <a:blip r:embed="rId5"/>
            <a:srcRect/>
            <a:tile tx="0" ty="0" sx="100000" sy="100000" flip="none" algn="tl"/>
          </a:blipFill>
        </p:spPr>
      </p:pic>
      <p:sp>
        <p:nvSpPr>
          <p:cNvPr id="11" name="Title 4">
            <a:extLst>
              <a:ext uri="{FF2B5EF4-FFF2-40B4-BE49-F238E27FC236}">
                <a16:creationId xmlns:a16="http://schemas.microsoft.com/office/drawing/2014/main" id="{FC9FF6BF-2D5C-4C2C-B114-CBAA9A3D40EA}"/>
              </a:ext>
            </a:extLst>
          </p:cNvPr>
          <p:cNvSpPr txBox="1">
            <a:spLocks/>
          </p:cNvSpPr>
          <p:nvPr/>
        </p:nvSpPr>
        <p:spPr>
          <a:xfrm>
            <a:off x="838200" y="2174722"/>
            <a:ext cx="10515600" cy="7254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b="1" u="sng" dirty="0">
              <a:solidFill>
                <a:schemeClr val="tx1">
                  <a:lumMod val="85000"/>
                  <a:lumOff val="15000"/>
                </a:schemeClr>
              </a:solidFill>
              <a:latin typeface="Helvetica" panose="020B0604020202020204" pitchFamily="34" charset="0"/>
              <a:cs typeface="Helvetica" panose="020B0604020202020204" pitchFamily="34" charset="0"/>
            </a:endParaRPr>
          </a:p>
        </p:txBody>
      </p:sp>
      <p:pic>
        <p:nvPicPr>
          <p:cNvPr id="13" name="Picture 12" descr="A picture containing drawing&#10;&#10;Description automatically generated">
            <a:extLst>
              <a:ext uri="{FF2B5EF4-FFF2-40B4-BE49-F238E27FC236}">
                <a16:creationId xmlns:a16="http://schemas.microsoft.com/office/drawing/2014/main" id="{78B99EC5-65C1-409F-B4D9-0DFA810203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5841" y="1394359"/>
            <a:ext cx="669691" cy="1015663"/>
          </a:xfrm>
          <a:prstGeom prst="rect">
            <a:avLst/>
          </a:prstGeom>
          <a:effectLst>
            <a:glow rad="127000">
              <a:schemeClr val="accent1">
                <a:alpha val="71000"/>
              </a:schemeClr>
            </a:glow>
            <a:softEdge rad="0"/>
          </a:effectLst>
        </p:spPr>
      </p:pic>
      <p:sp>
        <p:nvSpPr>
          <p:cNvPr id="4" name="Title 3">
            <a:extLst>
              <a:ext uri="{FF2B5EF4-FFF2-40B4-BE49-F238E27FC236}">
                <a16:creationId xmlns:a16="http://schemas.microsoft.com/office/drawing/2014/main" id="{A1E0666A-0E7E-486F-B904-26E7254FF39E}"/>
              </a:ext>
            </a:extLst>
          </p:cNvPr>
          <p:cNvSpPr>
            <a:spLocks noGrp="1"/>
          </p:cNvSpPr>
          <p:nvPr>
            <p:ph type="title"/>
          </p:nvPr>
        </p:nvSpPr>
        <p:spPr>
          <a:xfrm>
            <a:off x="2583110" y="2656425"/>
            <a:ext cx="10515600" cy="1325563"/>
          </a:xfrm>
        </p:spPr>
        <p:txBody>
          <a:bodyPr/>
          <a:lstStyle/>
          <a:p>
            <a:r>
              <a:rPr lang="en-US" sz="4400" b="1" dirty="0">
                <a:solidFill>
                  <a:srgbClr val="2B4B85"/>
                </a:solidFill>
                <a:latin typeface="Helvetica" panose="020B0604020202020204" pitchFamily="34" charset="0"/>
                <a:cs typeface="Helvetica" panose="020B0604020202020204" pitchFamily="34" charset="0"/>
              </a:rPr>
              <a:t>What are the options?</a:t>
            </a:r>
            <a:br>
              <a:rPr lang="en-US" sz="4400" b="1" dirty="0">
                <a:solidFill>
                  <a:srgbClr val="2B4B85"/>
                </a:solidFill>
                <a:latin typeface="Helvetica" panose="020B0604020202020204" pitchFamily="34" charset="0"/>
                <a:cs typeface="Helvetica" panose="020B0604020202020204" pitchFamily="34" charset="0"/>
              </a:rPr>
            </a:br>
            <a:endParaRPr lang="en-US" dirty="0"/>
          </a:p>
        </p:txBody>
      </p:sp>
    </p:spTree>
    <p:extLst>
      <p:ext uri="{BB962C8B-B14F-4D97-AF65-F5344CB8AC3E}">
        <p14:creationId xmlns:p14="http://schemas.microsoft.com/office/powerpoint/2010/main" val="8726796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41000">
              <a:schemeClr val="accent1">
                <a:lumMod val="5000"/>
                <a:lumOff val="95000"/>
              </a:schemeClr>
            </a:gs>
            <a:gs pos="79000">
              <a:srgbClr val="B9CBE9"/>
            </a:gs>
            <a:gs pos="100000">
              <a:schemeClr val="accent1">
                <a:lumMod val="45000"/>
                <a:lumOff val="55000"/>
              </a:schemeClr>
            </a:gs>
            <a:gs pos="4000">
              <a:schemeClr val="accent1">
                <a:lumMod val="45000"/>
                <a:lumOff val="55000"/>
              </a:schemeClr>
            </a:gs>
            <a:gs pos="100000">
              <a:schemeClr val="accent1">
                <a:lumMod val="30000"/>
                <a:lumOff val="70000"/>
              </a:schemeClr>
            </a:gs>
          </a:gsLst>
          <a:lin ang="0" scaled="1"/>
        </a:gradFill>
        <a:effectLst/>
      </p:bgPr>
    </p:bg>
    <p:spTree>
      <p:nvGrpSpPr>
        <p:cNvPr id="1" name=""/>
        <p:cNvGrpSpPr/>
        <p:nvPr/>
      </p:nvGrpSpPr>
      <p:grpSpPr>
        <a:xfrm>
          <a:off x="0" y="0"/>
          <a:ext cx="0" cy="0"/>
          <a:chOff x="0" y="0"/>
          <a:chExt cx="0" cy="0"/>
        </a:xfrm>
      </p:grpSpPr>
      <p:pic>
        <p:nvPicPr>
          <p:cNvPr id="20" name="Picture 19" descr="A person wearing glasses and smiling at the camera&#10;&#10;Description automatically generated">
            <a:extLst>
              <a:ext uri="{FF2B5EF4-FFF2-40B4-BE49-F238E27FC236}">
                <a16:creationId xmlns:a16="http://schemas.microsoft.com/office/drawing/2014/main" id="{F72DB9CE-9F61-4A4A-9A0F-7A6960D3C868}"/>
              </a:ext>
            </a:extLst>
          </p:cNvPr>
          <p:cNvPicPr>
            <a:picLocks noChangeAspect="1"/>
          </p:cNvPicPr>
          <p:nvPr/>
        </p:nvPicPr>
        <p:blipFill>
          <a:blip r:embed="rId3">
            <a:alphaModFix/>
            <a:extLst>
              <a:ext uri="{BEBA8EAE-BF5A-486C-A8C5-ECC9F3942E4B}">
                <a14:imgProps xmlns:a14="http://schemas.microsoft.com/office/drawing/2010/main">
                  <a14:imgLayer r:embed="rId4">
                    <a14:imgEffect>
                      <a14:sharpenSoften amount="-7000"/>
                    </a14:imgEffect>
                    <a14:imgEffect>
                      <a14:colorTemperature colorTemp="7159"/>
                    </a14:imgEffect>
                    <a14:imgEffect>
                      <a14:saturation sat="81000"/>
                    </a14:imgEffect>
                  </a14:imgLayer>
                </a14:imgProps>
              </a:ext>
              <a:ext uri="{28A0092B-C50C-407E-A947-70E740481C1C}">
                <a14:useLocalDpi xmlns:a14="http://schemas.microsoft.com/office/drawing/2010/main" val="0"/>
              </a:ext>
            </a:extLst>
          </a:blip>
          <a:stretch>
            <a:fillRect/>
          </a:stretch>
        </p:blipFill>
        <p:spPr>
          <a:xfrm>
            <a:off x="10955383" y="5533116"/>
            <a:ext cx="929421" cy="1113851"/>
          </a:xfrm>
          <a:prstGeom prst="rect">
            <a:avLst/>
          </a:prstGeom>
          <a:blipFill dpi="0" rotWithShape="1">
            <a:blip r:embed="rId5"/>
            <a:srcRect/>
            <a:tile tx="0" ty="0" sx="100000" sy="100000" flip="none" algn="tl"/>
          </a:blipFill>
        </p:spPr>
      </p:pic>
      <p:sp>
        <p:nvSpPr>
          <p:cNvPr id="11" name="Title 4">
            <a:extLst>
              <a:ext uri="{FF2B5EF4-FFF2-40B4-BE49-F238E27FC236}">
                <a16:creationId xmlns:a16="http://schemas.microsoft.com/office/drawing/2014/main" id="{FC9FF6BF-2D5C-4C2C-B114-CBAA9A3D40EA}"/>
              </a:ext>
            </a:extLst>
          </p:cNvPr>
          <p:cNvSpPr txBox="1">
            <a:spLocks/>
          </p:cNvSpPr>
          <p:nvPr/>
        </p:nvSpPr>
        <p:spPr>
          <a:xfrm>
            <a:off x="838200" y="2174722"/>
            <a:ext cx="10515600" cy="7254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b="1" u="sng" dirty="0">
              <a:solidFill>
                <a:schemeClr val="tx1">
                  <a:lumMod val="85000"/>
                  <a:lumOff val="15000"/>
                </a:schemeClr>
              </a:solidFill>
              <a:latin typeface="Helvetica" panose="020B0604020202020204" pitchFamily="34" charset="0"/>
              <a:cs typeface="Helvetica" panose="020B0604020202020204" pitchFamily="34" charset="0"/>
            </a:endParaRPr>
          </a:p>
        </p:txBody>
      </p:sp>
      <p:pic>
        <p:nvPicPr>
          <p:cNvPr id="12" name="Picture 11" descr="A picture containing drawing&#10;&#10;Description automatically generated">
            <a:extLst>
              <a:ext uri="{FF2B5EF4-FFF2-40B4-BE49-F238E27FC236}">
                <a16:creationId xmlns:a16="http://schemas.microsoft.com/office/drawing/2014/main" id="{99F0D4B5-8E57-49D1-961D-FC4E221A239C}"/>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536047" y="2371432"/>
            <a:ext cx="1324925" cy="1320508"/>
          </a:xfrm>
          <a:prstGeom prst="rect">
            <a:avLst/>
          </a:prstGeom>
          <a:effectLst>
            <a:outerShdw blurRad="76200" dir="18900000" sy="23000" kx="-1200000" algn="bl" rotWithShape="0">
              <a:prstClr val="black">
                <a:alpha val="20000"/>
              </a:prstClr>
            </a:outerShdw>
          </a:effectLst>
        </p:spPr>
      </p:pic>
      <p:sp>
        <p:nvSpPr>
          <p:cNvPr id="16" name="TextBox 15">
            <a:extLst>
              <a:ext uri="{FF2B5EF4-FFF2-40B4-BE49-F238E27FC236}">
                <a16:creationId xmlns:a16="http://schemas.microsoft.com/office/drawing/2014/main" id="{6A1BE649-16FE-4423-8DD4-752DBA7BB804}"/>
              </a:ext>
            </a:extLst>
          </p:cNvPr>
          <p:cNvSpPr txBox="1"/>
          <p:nvPr/>
        </p:nvSpPr>
        <p:spPr>
          <a:xfrm>
            <a:off x="1776265" y="1964286"/>
            <a:ext cx="9810260" cy="400110"/>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chemeClr val="accent1">
                    <a:lumMod val="75000"/>
                  </a:schemeClr>
                </a:solidFill>
                <a:latin typeface="Helvetica" panose="020B0604020202020204" pitchFamily="34" charset="0"/>
                <a:cs typeface="Helvetica" panose="020B0604020202020204" pitchFamily="34" charset="0"/>
              </a:rPr>
              <a:t>Burial Bank Accounts</a:t>
            </a:r>
          </a:p>
        </p:txBody>
      </p:sp>
      <p:sp>
        <p:nvSpPr>
          <p:cNvPr id="17" name="TextBox 16">
            <a:extLst>
              <a:ext uri="{FF2B5EF4-FFF2-40B4-BE49-F238E27FC236}">
                <a16:creationId xmlns:a16="http://schemas.microsoft.com/office/drawing/2014/main" id="{337C1A14-05D4-4E76-B051-D810761CFE12}"/>
              </a:ext>
            </a:extLst>
          </p:cNvPr>
          <p:cNvSpPr txBox="1"/>
          <p:nvPr/>
        </p:nvSpPr>
        <p:spPr>
          <a:xfrm>
            <a:off x="1776265" y="2731629"/>
            <a:ext cx="6802452" cy="400110"/>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chemeClr val="accent1">
                    <a:lumMod val="75000"/>
                  </a:schemeClr>
                </a:solidFill>
                <a:latin typeface="Helvetica" panose="020B0604020202020204" pitchFamily="34" charset="0"/>
                <a:cs typeface="Helvetica" panose="020B0604020202020204" pitchFamily="34" charset="0"/>
              </a:rPr>
              <a:t>Burial Trust Accounts </a:t>
            </a:r>
          </a:p>
        </p:txBody>
      </p:sp>
      <p:sp>
        <p:nvSpPr>
          <p:cNvPr id="21" name="TextBox 20">
            <a:extLst>
              <a:ext uri="{FF2B5EF4-FFF2-40B4-BE49-F238E27FC236}">
                <a16:creationId xmlns:a16="http://schemas.microsoft.com/office/drawing/2014/main" id="{F9980AF9-C0F7-432C-BCB3-F5B55E09A897}"/>
              </a:ext>
            </a:extLst>
          </p:cNvPr>
          <p:cNvSpPr txBox="1"/>
          <p:nvPr/>
        </p:nvSpPr>
        <p:spPr>
          <a:xfrm>
            <a:off x="1776265" y="3441359"/>
            <a:ext cx="7473397" cy="400110"/>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chemeClr val="accent1">
                    <a:lumMod val="75000"/>
                  </a:schemeClr>
                </a:solidFill>
                <a:latin typeface="Helvetica" panose="020B0604020202020204" pitchFamily="34" charset="0"/>
                <a:cs typeface="Helvetica" panose="020B0604020202020204" pitchFamily="34" charset="0"/>
              </a:rPr>
              <a:t>Funeral Home Preneed Plan</a:t>
            </a:r>
          </a:p>
        </p:txBody>
      </p:sp>
      <p:sp>
        <p:nvSpPr>
          <p:cNvPr id="22" name="TextBox 21">
            <a:extLst>
              <a:ext uri="{FF2B5EF4-FFF2-40B4-BE49-F238E27FC236}">
                <a16:creationId xmlns:a16="http://schemas.microsoft.com/office/drawing/2014/main" id="{57555737-6F67-4D9C-A8B5-9F78F9209C7D}"/>
              </a:ext>
            </a:extLst>
          </p:cNvPr>
          <p:cNvSpPr txBox="1"/>
          <p:nvPr/>
        </p:nvSpPr>
        <p:spPr>
          <a:xfrm>
            <a:off x="1776265" y="4073042"/>
            <a:ext cx="10003997" cy="400110"/>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chemeClr val="accent1">
                    <a:lumMod val="75000"/>
                  </a:schemeClr>
                </a:solidFill>
                <a:latin typeface="Helvetica" panose="020B0604020202020204" pitchFamily="34" charset="0"/>
                <a:cs typeface="Helvetica" panose="020B0604020202020204" pitchFamily="34" charset="0"/>
              </a:rPr>
              <a:t>ABLE Accounts</a:t>
            </a:r>
            <a:endParaRPr lang="en-US" sz="1600" dirty="0">
              <a:solidFill>
                <a:schemeClr val="accent1">
                  <a:lumMod val="75000"/>
                </a:schemeClr>
              </a:solidFill>
              <a:latin typeface="Helvetica" panose="020B0604020202020204" pitchFamily="34" charset="0"/>
              <a:cs typeface="Helvetica" panose="020B0604020202020204" pitchFamily="34" charset="0"/>
            </a:endParaRPr>
          </a:p>
        </p:txBody>
      </p:sp>
      <p:sp>
        <p:nvSpPr>
          <p:cNvPr id="23" name="TextBox 22">
            <a:extLst>
              <a:ext uri="{FF2B5EF4-FFF2-40B4-BE49-F238E27FC236}">
                <a16:creationId xmlns:a16="http://schemas.microsoft.com/office/drawing/2014/main" id="{2064CCEA-ADDD-4D75-B0FC-81C3C2684846}"/>
              </a:ext>
            </a:extLst>
          </p:cNvPr>
          <p:cNvSpPr txBox="1"/>
          <p:nvPr/>
        </p:nvSpPr>
        <p:spPr>
          <a:xfrm>
            <a:off x="1776265" y="4751904"/>
            <a:ext cx="9407752" cy="677108"/>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chemeClr val="accent1">
                    <a:lumMod val="75000"/>
                  </a:schemeClr>
                </a:solidFill>
                <a:latin typeface="Helvetica" panose="020B0604020202020204" pitchFamily="34" charset="0"/>
                <a:cs typeface="Helvetica" panose="020B0604020202020204" pitchFamily="34" charset="0"/>
              </a:rPr>
              <a:t>Special Considerations Funeral Insurance Program</a:t>
            </a:r>
          </a:p>
          <a:p>
            <a:r>
              <a:rPr lang="en-US" dirty="0">
                <a:solidFill>
                  <a:schemeClr val="accent1">
                    <a:lumMod val="75000"/>
                  </a:schemeClr>
                </a:solidFill>
                <a:latin typeface="Helvetica" panose="020B0604020202020204" pitchFamily="34" charset="0"/>
                <a:cs typeface="Helvetica" panose="020B0604020202020204" pitchFamily="34" charset="0"/>
              </a:rPr>
              <a:t>          </a:t>
            </a:r>
            <a:endParaRPr lang="en-US" sz="1600" dirty="0">
              <a:solidFill>
                <a:schemeClr val="accent1">
                  <a:lumMod val="75000"/>
                </a:schemeClr>
              </a:solidFill>
              <a:latin typeface="Helvetica" panose="020B0604020202020204" pitchFamily="34" charset="0"/>
              <a:cs typeface="Helvetica" panose="020B0604020202020204" pitchFamily="34" charset="0"/>
            </a:endParaRPr>
          </a:p>
        </p:txBody>
      </p:sp>
      <p:sp>
        <p:nvSpPr>
          <p:cNvPr id="3" name="Title 2">
            <a:extLst>
              <a:ext uri="{FF2B5EF4-FFF2-40B4-BE49-F238E27FC236}">
                <a16:creationId xmlns:a16="http://schemas.microsoft.com/office/drawing/2014/main" id="{610B8DD7-4538-403F-B7C7-3F7EEE868907}"/>
              </a:ext>
            </a:extLst>
          </p:cNvPr>
          <p:cNvSpPr>
            <a:spLocks noGrp="1"/>
          </p:cNvSpPr>
          <p:nvPr>
            <p:ph type="title"/>
          </p:nvPr>
        </p:nvSpPr>
        <p:spPr>
          <a:xfrm>
            <a:off x="1531983" y="734356"/>
            <a:ext cx="10054542" cy="1325563"/>
          </a:xfrm>
        </p:spPr>
        <p:txBody>
          <a:bodyPr>
            <a:noAutofit/>
          </a:bodyPr>
          <a:lstStyle/>
          <a:p>
            <a:r>
              <a:rPr lang="en-US" sz="3200" b="1" u="sng" dirty="0">
                <a:solidFill>
                  <a:schemeClr val="tx1">
                    <a:lumMod val="85000"/>
                    <a:lumOff val="15000"/>
                  </a:schemeClr>
                </a:solidFill>
                <a:latin typeface="Helvetica" panose="020B0604020202020204" pitchFamily="34" charset="0"/>
                <a:cs typeface="Helvetica" panose="020B0604020202020204" pitchFamily="34" charset="0"/>
              </a:rPr>
              <a:t>What are the Options to Fund Funeral Expenses?</a:t>
            </a:r>
            <a:br>
              <a:rPr lang="en-US" sz="3200" b="1" u="sng" dirty="0">
                <a:solidFill>
                  <a:schemeClr val="tx1">
                    <a:lumMod val="85000"/>
                    <a:lumOff val="15000"/>
                  </a:schemeClr>
                </a:solidFill>
                <a:latin typeface="Helvetica" panose="020B0604020202020204" pitchFamily="34" charset="0"/>
                <a:cs typeface="Helvetica" panose="020B0604020202020204" pitchFamily="34" charset="0"/>
              </a:rPr>
            </a:br>
            <a:endParaRPr lang="en-US" sz="3200" dirty="0"/>
          </a:p>
        </p:txBody>
      </p:sp>
      <p:pic>
        <p:nvPicPr>
          <p:cNvPr id="13" name="Picture 12" descr="A picture containing drawing&#10;&#10;Description automatically generated">
            <a:extLst>
              <a:ext uri="{FF2B5EF4-FFF2-40B4-BE49-F238E27FC236}">
                <a16:creationId xmlns:a16="http://schemas.microsoft.com/office/drawing/2014/main" id="{78B99EC5-65C1-409F-B4D9-0DFA810203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608" y="740018"/>
            <a:ext cx="669691" cy="1015663"/>
          </a:xfrm>
          <a:prstGeom prst="rect">
            <a:avLst/>
          </a:prstGeom>
          <a:effectLst>
            <a:glow rad="127000">
              <a:schemeClr val="accent1">
                <a:alpha val="71000"/>
              </a:schemeClr>
            </a:glow>
            <a:softEdge rad="0"/>
          </a:effectLst>
        </p:spPr>
      </p:pic>
    </p:spTree>
    <p:extLst>
      <p:ext uri="{BB962C8B-B14F-4D97-AF65-F5344CB8AC3E}">
        <p14:creationId xmlns:p14="http://schemas.microsoft.com/office/powerpoint/2010/main" val="16068191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41000">
              <a:schemeClr val="accent1">
                <a:lumMod val="5000"/>
                <a:lumOff val="95000"/>
              </a:schemeClr>
            </a:gs>
            <a:gs pos="79000">
              <a:srgbClr val="B9CBE9"/>
            </a:gs>
            <a:gs pos="100000">
              <a:schemeClr val="accent1">
                <a:lumMod val="45000"/>
                <a:lumOff val="55000"/>
              </a:schemeClr>
            </a:gs>
            <a:gs pos="4000">
              <a:schemeClr val="accent1">
                <a:lumMod val="45000"/>
                <a:lumOff val="55000"/>
              </a:schemeClr>
            </a:gs>
            <a:gs pos="100000">
              <a:schemeClr val="accent1">
                <a:lumMod val="30000"/>
                <a:lumOff val="70000"/>
              </a:schemeClr>
            </a:gs>
          </a:gsLst>
          <a:lin ang="0" scaled="1"/>
        </a:gradFill>
        <a:effectLst/>
      </p:bgPr>
    </p:bg>
    <p:spTree>
      <p:nvGrpSpPr>
        <p:cNvPr id="1" name=""/>
        <p:cNvGrpSpPr/>
        <p:nvPr/>
      </p:nvGrpSpPr>
      <p:grpSpPr>
        <a:xfrm>
          <a:off x="0" y="0"/>
          <a:ext cx="0" cy="0"/>
          <a:chOff x="0" y="0"/>
          <a:chExt cx="0" cy="0"/>
        </a:xfrm>
      </p:grpSpPr>
      <p:pic>
        <p:nvPicPr>
          <p:cNvPr id="20" name="Picture 19" descr="A person wearing glasses and smiling at the camera&#10;&#10;Description automatically generated">
            <a:extLst>
              <a:ext uri="{FF2B5EF4-FFF2-40B4-BE49-F238E27FC236}">
                <a16:creationId xmlns:a16="http://schemas.microsoft.com/office/drawing/2014/main" id="{F72DB9CE-9F61-4A4A-9A0F-7A6960D3C868}"/>
              </a:ext>
            </a:extLst>
          </p:cNvPr>
          <p:cNvPicPr>
            <a:picLocks noChangeAspect="1"/>
          </p:cNvPicPr>
          <p:nvPr/>
        </p:nvPicPr>
        <p:blipFill>
          <a:blip r:embed="rId3">
            <a:alphaModFix/>
            <a:extLst>
              <a:ext uri="{BEBA8EAE-BF5A-486C-A8C5-ECC9F3942E4B}">
                <a14:imgProps xmlns:a14="http://schemas.microsoft.com/office/drawing/2010/main">
                  <a14:imgLayer r:embed="rId4">
                    <a14:imgEffect>
                      <a14:sharpenSoften amount="-7000"/>
                    </a14:imgEffect>
                    <a14:imgEffect>
                      <a14:colorTemperature colorTemp="7159"/>
                    </a14:imgEffect>
                    <a14:imgEffect>
                      <a14:saturation sat="81000"/>
                    </a14:imgEffect>
                  </a14:imgLayer>
                </a14:imgProps>
              </a:ext>
              <a:ext uri="{28A0092B-C50C-407E-A947-70E740481C1C}">
                <a14:useLocalDpi xmlns:a14="http://schemas.microsoft.com/office/drawing/2010/main" val="0"/>
              </a:ext>
            </a:extLst>
          </a:blip>
          <a:stretch>
            <a:fillRect/>
          </a:stretch>
        </p:blipFill>
        <p:spPr>
          <a:xfrm>
            <a:off x="10955383" y="5533116"/>
            <a:ext cx="929421" cy="1113851"/>
          </a:xfrm>
          <a:prstGeom prst="rect">
            <a:avLst/>
          </a:prstGeom>
          <a:blipFill dpi="0" rotWithShape="1">
            <a:blip r:embed="rId5"/>
            <a:srcRect/>
            <a:tile tx="0" ty="0" sx="100000" sy="100000" flip="none" algn="tl"/>
          </a:blipFill>
        </p:spPr>
      </p:pic>
      <p:sp>
        <p:nvSpPr>
          <p:cNvPr id="11" name="Title 4">
            <a:extLst>
              <a:ext uri="{FF2B5EF4-FFF2-40B4-BE49-F238E27FC236}">
                <a16:creationId xmlns:a16="http://schemas.microsoft.com/office/drawing/2014/main" id="{FC9FF6BF-2D5C-4C2C-B114-CBAA9A3D40EA}"/>
              </a:ext>
            </a:extLst>
          </p:cNvPr>
          <p:cNvSpPr txBox="1">
            <a:spLocks/>
          </p:cNvSpPr>
          <p:nvPr/>
        </p:nvSpPr>
        <p:spPr>
          <a:xfrm>
            <a:off x="838200" y="2174722"/>
            <a:ext cx="10515600" cy="7254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b="1" u="sng" dirty="0">
              <a:solidFill>
                <a:schemeClr val="tx1">
                  <a:lumMod val="85000"/>
                  <a:lumOff val="15000"/>
                </a:schemeClr>
              </a:solidFill>
              <a:latin typeface="Helvetica" panose="020B0604020202020204" pitchFamily="34" charset="0"/>
              <a:cs typeface="Helvetica" panose="020B0604020202020204" pitchFamily="34" charset="0"/>
            </a:endParaRPr>
          </a:p>
        </p:txBody>
      </p:sp>
      <p:sp>
        <p:nvSpPr>
          <p:cNvPr id="16" name="TextBox 15">
            <a:extLst>
              <a:ext uri="{FF2B5EF4-FFF2-40B4-BE49-F238E27FC236}">
                <a16:creationId xmlns:a16="http://schemas.microsoft.com/office/drawing/2014/main" id="{6A1BE649-16FE-4423-8DD4-752DBA7BB804}"/>
              </a:ext>
            </a:extLst>
          </p:cNvPr>
          <p:cNvSpPr txBox="1"/>
          <p:nvPr/>
        </p:nvSpPr>
        <p:spPr>
          <a:xfrm>
            <a:off x="1776265" y="1760380"/>
            <a:ext cx="9810260" cy="400110"/>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chemeClr val="accent1">
                    <a:lumMod val="75000"/>
                  </a:schemeClr>
                </a:solidFill>
                <a:latin typeface="Helvetica" panose="020B0604020202020204" pitchFamily="34" charset="0"/>
                <a:cs typeface="Helvetica" panose="020B0604020202020204" pitchFamily="34" charset="0"/>
              </a:rPr>
              <a:t>Burial Bank Accounts</a:t>
            </a:r>
          </a:p>
        </p:txBody>
      </p:sp>
      <p:sp>
        <p:nvSpPr>
          <p:cNvPr id="17" name="TextBox 16">
            <a:extLst>
              <a:ext uri="{FF2B5EF4-FFF2-40B4-BE49-F238E27FC236}">
                <a16:creationId xmlns:a16="http://schemas.microsoft.com/office/drawing/2014/main" id="{337C1A14-05D4-4E76-B051-D810761CFE12}"/>
              </a:ext>
            </a:extLst>
          </p:cNvPr>
          <p:cNvSpPr txBox="1"/>
          <p:nvPr/>
        </p:nvSpPr>
        <p:spPr>
          <a:xfrm>
            <a:off x="1776265" y="2569728"/>
            <a:ext cx="6802452" cy="400110"/>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chemeClr val="accent1">
                    <a:lumMod val="75000"/>
                  </a:schemeClr>
                </a:solidFill>
                <a:latin typeface="Helvetica" panose="020B0604020202020204" pitchFamily="34" charset="0"/>
                <a:cs typeface="Helvetica" panose="020B0604020202020204" pitchFamily="34" charset="0"/>
              </a:rPr>
              <a:t>Burial Trust Accounts </a:t>
            </a:r>
          </a:p>
        </p:txBody>
      </p:sp>
      <p:sp>
        <p:nvSpPr>
          <p:cNvPr id="21" name="TextBox 20">
            <a:extLst>
              <a:ext uri="{FF2B5EF4-FFF2-40B4-BE49-F238E27FC236}">
                <a16:creationId xmlns:a16="http://schemas.microsoft.com/office/drawing/2014/main" id="{F9980AF9-C0F7-432C-BCB3-F5B55E09A897}"/>
              </a:ext>
            </a:extLst>
          </p:cNvPr>
          <p:cNvSpPr txBox="1"/>
          <p:nvPr/>
        </p:nvSpPr>
        <p:spPr>
          <a:xfrm>
            <a:off x="1776265" y="3918836"/>
            <a:ext cx="7473397" cy="400110"/>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chemeClr val="accent1">
                    <a:lumMod val="75000"/>
                  </a:schemeClr>
                </a:solidFill>
                <a:latin typeface="Helvetica" panose="020B0604020202020204" pitchFamily="34" charset="0"/>
                <a:cs typeface="Helvetica" panose="020B0604020202020204" pitchFamily="34" charset="0"/>
              </a:rPr>
              <a:t>Funeral Home Preneed Plan</a:t>
            </a:r>
          </a:p>
        </p:txBody>
      </p:sp>
      <p:sp>
        <p:nvSpPr>
          <p:cNvPr id="22" name="TextBox 21">
            <a:extLst>
              <a:ext uri="{FF2B5EF4-FFF2-40B4-BE49-F238E27FC236}">
                <a16:creationId xmlns:a16="http://schemas.microsoft.com/office/drawing/2014/main" id="{57555737-6F67-4D9C-A8B5-9F78F9209C7D}"/>
              </a:ext>
            </a:extLst>
          </p:cNvPr>
          <p:cNvSpPr txBox="1"/>
          <p:nvPr/>
        </p:nvSpPr>
        <p:spPr>
          <a:xfrm>
            <a:off x="1776265" y="4669376"/>
            <a:ext cx="10003997" cy="400110"/>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chemeClr val="accent1">
                    <a:lumMod val="75000"/>
                  </a:schemeClr>
                </a:solidFill>
                <a:latin typeface="Helvetica" panose="020B0604020202020204" pitchFamily="34" charset="0"/>
                <a:cs typeface="Helvetica" panose="020B0604020202020204" pitchFamily="34" charset="0"/>
              </a:rPr>
              <a:t>ABLE Accounts</a:t>
            </a:r>
            <a:endParaRPr lang="en-US" sz="1600" dirty="0">
              <a:solidFill>
                <a:schemeClr val="accent1">
                  <a:lumMod val="75000"/>
                </a:schemeClr>
              </a:solidFill>
              <a:latin typeface="Helvetica" panose="020B0604020202020204" pitchFamily="34" charset="0"/>
              <a:cs typeface="Helvetica" panose="020B0604020202020204" pitchFamily="34" charset="0"/>
            </a:endParaRPr>
          </a:p>
        </p:txBody>
      </p:sp>
      <p:sp>
        <p:nvSpPr>
          <p:cNvPr id="23" name="TextBox 22">
            <a:extLst>
              <a:ext uri="{FF2B5EF4-FFF2-40B4-BE49-F238E27FC236}">
                <a16:creationId xmlns:a16="http://schemas.microsoft.com/office/drawing/2014/main" id="{2064CCEA-ADDD-4D75-B0FC-81C3C2684846}"/>
              </a:ext>
            </a:extLst>
          </p:cNvPr>
          <p:cNvSpPr txBox="1"/>
          <p:nvPr/>
        </p:nvSpPr>
        <p:spPr>
          <a:xfrm>
            <a:off x="1698485" y="5476040"/>
            <a:ext cx="9407752" cy="677108"/>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chemeClr val="accent1">
                    <a:lumMod val="75000"/>
                  </a:schemeClr>
                </a:solidFill>
                <a:latin typeface="Helvetica" panose="020B0604020202020204" pitchFamily="34" charset="0"/>
                <a:cs typeface="Helvetica" panose="020B0604020202020204" pitchFamily="34" charset="0"/>
              </a:rPr>
              <a:t>Special Considerations Funeral Insurance Program</a:t>
            </a:r>
          </a:p>
          <a:p>
            <a:r>
              <a:rPr lang="en-US" dirty="0">
                <a:solidFill>
                  <a:schemeClr val="accent1">
                    <a:lumMod val="75000"/>
                  </a:schemeClr>
                </a:solidFill>
                <a:latin typeface="Helvetica" panose="020B0604020202020204" pitchFamily="34" charset="0"/>
                <a:cs typeface="Helvetica" panose="020B0604020202020204" pitchFamily="34" charset="0"/>
              </a:rPr>
              <a:t>      </a:t>
            </a:r>
            <a:r>
              <a:rPr lang="en-US" dirty="0">
                <a:solidFill>
                  <a:prstClr val="black"/>
                </a:solidFill>
                <a:latin typeface="Helvetica" panose="020B0604020202020204" pitchFamily="34" charset="0"/>
                <a:cs typeface="Helvetica" panose="020B0604020202020204" pitchFamily="34" charset="0"/>
              </a:rPr>
              <a:t>Easy to implement, provides the funds for final expenses</a:t>
            </a:r>
            <a:endParaRPr lang="en-US" sz="1600" dirty="0">
              <a:solidFill>
                <a:schemeClr val="accent1">
                  <a:lumMod val="75000"/>
                </a:schemeClr>
              </a:solidFill>
              <a:latin typeface="Helvetica" panose="020B0604020202020204" pitchFamily="34" charset="0"/>
              <a:cs typeface="Helvetica" panose="020B0604020202020204" pitchFamily="34" charset="0"/>
            </a:endParaRPr>
          </a:p>
        </p:txBody>
      </p:sp>
      <p:sp>
        <p:nvSpPr>
          <p:cNvPr id="3" name="Title 2">
            <a:extLst>
              <a:ext uri="{FF2B5EF4-FFF2-40B4-BE49-F238E27FC236}">
                <a16:creationId xmlns:a16="http://schemas.microsoft.com/office/drawing/2014/main" id="{610B8DD7-4538-403F-B7C7-3F7EEE868907}"/>
              </a:ext>
            </a:extLst>
          </p:cNvPr>
          <p:cNvSpPr>
            <a:spLocks noGrp="1"/>
          </p:cNvSpPr>
          <p:nvPr>
            <p:ph type="title"/>
          </p:nvPr>
        </p:nvSpPr>
        <p:spPr>
          <a:xfrm>
            <a:off x="1531983" y="734356"/>
            <a:ext cx="9423400" cy="1325563"/>
          </a:xfrm>
        </p:spPr>
        <p:txBody>
          <a:bodyPr>
            <a:normAutofit/>
          </a:bodyPr>
          <a:lstStyle/>
          <a:p>
            <a:r>
              <a:rPr lang="en-US" sz="3200" b="1" u="sng" dirty="0">
                <a:solidFill>
                  <a:schemeClr val="tx1">
                    <a:lumMod val="85000"/>
                    <a:lumOff val="15000"/>
                  </a:schemeClr>
                </a:solidFill>
                <a:latin typeface="Helvetica" panose="020B0604020202020204" pitchFamily="34" charset="0"/>
                <a:cs typeface="Helvetica" panose="020B0604020202020204" pitchFamily="34" charset="0"/>
              </a:rPr>
              <a:t>Options to Fund Funeral Expenses</a:t>
            </a:r>
            <a:br>
              <a:rPr lang="en-US" sz="4400" b="1" u="sng" dirty="0">
                <a:solidFill>
                  <a:schemeClr val="tx1">
                    <a:lumMod val="85000"/>
                    <a:lumOff val="15000"/>
                  </a:schemeClr>
                </a:solidFill>
                <a:latin typeface="Helvetica" panose="020B0604020202020204" pitchFamily="34" charset="0"/>
                <a:cs typeface="Helvetica" panose="020B0604020202020204" pitchFamily="34" charset="0"/>
              </a:rPr>
            </a:br>
            <a:endParaRPr lang="en-US" dirty="0"/>
          </a:p>
        </p:txBody>
      </p:sp>
      <p:pic>
        <p:nvPicPr>
          <p:cNvPr id="13" name="Picture 12" descr="A picture containing drawing&#10;&#10;Description automatically generated">
            <a:extLst>
              <a:ext uri="{FF2B5EF4-FFF2-40B4-BE49-F238E27FC236}">
                <a16:creationId xmlns:a16="http://schemas.microsoft.com/office/drawing/2014/main" id="{78B99EC5-65C1-409F-B4D9-0DFA810203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608" y="740018"/>
            <a:ext cx="669691" cy="1015663"/>
          </a:xfrm>
          <a:prstGeom prst="rect">
            <a:avLst/>
          </a:prstGeom>
          <a:effectLst>
            <a:glow rad="127000">
              <a:schemeClr val="accent1">
                <a:alpha val="71000"/>
              </a:schemeClr>
            </a:glow>
            <a:softEdge rad="0"/>
          </a:effectLst>
        </p:spPr>
      </p:pic>
      <p:sp>
        <p:nvSpPr>
          <p:cNvPr id="14" name="TextBox 13">
            <a:extLst>
              <a:ext uri="{FF2B5EF4-FFF2-40B4-BE49-F238E27FC236}">
                <a16:creationId xmlns:a16="http://schemas.microsoft.com/office/drawing/2014/main" id="{8F86324F-80A3-4D2F-8F51-62399668D1F8}"/>
              </a:ext>
            </a:extLst>
          </p:cNvPr>
          <p:cNvSpPr txBox="1"/>
          <p:nvPr/>
        </p:nvSpPr>
        <p:spPr>
          <a:xfrm>
            <a:off x="2165773" y="2090094"/>
            <a:ext cx="326977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Limited to $1,500</a:t>
            </a:r>
          </a:p>
        </p:txBody>
      </p:sp>
      <p:sp>
        <p:nvSpPr>
          <p:cNvPr id="15" name="TextBox 14">
            <a:extLst>
              <a:ext uri="{FF2B5EF4-FFF2-40B4-BE49-F238E27FC236}">
                <a16:creationId xmlns:a16="http://schemas.microsoft.com/office/drawing/2014/main" id="{F3DE7FA1-2E98-415B-9767-80E1454ABB98}"/>
              </a:ext>
            </a:extLst>
          </p:cNvPr>
          <p:cNvSpPr txBox="1"/>
          <p:nvPr/>
        </p:nvSpPr>
        <p:spPr>
          <a:xfrm>
            <a:off x="1698485" y="2868194"/>
            <a:ext cx="6802452" cy="338554"/>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Accumulation may be insufficient at time of need</a:t>
            </a:r>
          </a:p>
        </p:txBody>
      </p:sp>
      <p:sp>
        <p:nvSpPr>
          <p:cNvPr id="18" name="TextBox 17">
            <a:extLst>
              <a:ext uri="{FF2B5EF4-FFF2-40B4-BE49-F238E27FC236}">
                <a16:creationId xmlns:a16="http://schemas.microsoft.com/office/drawing/2014/main" id="{668ADF00-1146-4B84-8349-A5DB7E4F3F83}"/>
              </a:ext>
            </a:extLst>
          </p:cNvPr>
          <p:cNvSpPr txBox="1"/>
          <p:nvPr/>
        </p:nvSpPr>
        <p:spPr>
          <a:xfrm>
            <a:off x="1698485" y="3161406"/>
            <a:ext cx="6802452" cy="338554"/>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Trust set-up fees </a:t>
            </a:r>
          </a:p>
        </p:txBody>
      </p:sp>
      <p:sp>
        <p:nvSpPr>
          <p:cNvPr id="19" name="TextBox 18">
            <a:extLst>
              <a:ext uri="{FF2B5EF4-FFF2-40B4-BE49-F238E27FC236}">
                <a16:creationId xmlns:a16="http://schemas.microsoft.com/office/drawing/2014/main" id="{6D812B46-02CE-4AEC-9EF7-21F027C03831}"/>
              </a:ext>
            </a:extLst>
          </p:cNvPr>
          <p:cNvSpPr txBox="1"/>
          <p:nvPr/>
        </p:nvSpPr>
        <p:spPr>
          <a:xfrm>
            <a:off x="1679396" y="4234193"/>
            <a:ext cx="8351758" cy="338554"/>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Goods and services need to be selected – this can be overwhelming</a:t>
            </a:r>
            <a:endParaRPr kumimoji="0" lang="en-US" sz="1600" b="0" i="0" u="sng"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24" name="TextBox 23">
            <a:extLst>
              <a:ext uri="{FF2B5EF4-FFF2-40B4-BE49-F238E27FC236}">
                <a16:creationId xmlns:a16="http://schemas.microsoft.com/office/drawing/2014/main" id="{E9FE5D53-2511-4921-BF2A-300EF884C4A2}"/>
              </a:ext>
            </a:extLst>
          </p:cNvPr>
          <p:cNvSpPr txBox="1"/>
          <p:nvPr/>
        </p:nvSpPr>
        <p:spPr>
          <a:xfrm>
            <a:off x="1679396" y="3453185"/>
            <a:ext cx="6802452" cy="338554"/>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Ongoing Administrative Fees % and IRS reporting</a:t>
            </a:r>
          </a:p>
        </p:txBody>
      </p:sp>
      <p:sp>
        <p:nvSpPr>
          <p:cNvPr id="25" name="TextBox 24">
            <a:extLst>
              <a:ext uri="{FF2B5EF4-FFF2-40B4-BE49-F238E27FC236}">
                <a16:creationId xmlns:a16="http://schemas.microsoft.com/office/drawing/2014/main" id="{4735F9BB-8FB4-4A85-9262-AA586D2DE9D6}"/>
              </a:ext>
            </a:extLst>
          </p:cNvPr>
          <p:cNvSpPr txBox="1"/>
          <p:nvPr/>
        </p:nvSpPr>
        <p:spPr>
          <a:xfrm>
            <a:off x="1679396" y="4979301"/>
            <a:ext cx="8351758" cy="338554"/>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Will there be adequate funds at time of need?</a:t>
            </a:r>
            <a:endParaRPr kumimoji="0" lang="en-US" sz="1600" b="0" i="0" u="sng"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20767965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1" grpId="0"/>
      <p:bldP spid="22" grpId="0"/>
      <p:bldP spid="14" grpId="0"/>
      <p:bldP spid="15" grpId="0"/>
      <p:bldP spid="18" grpId="0"/>
      <p:bldP spid="19" grpId="0"/>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5D06867ED03A4E8476C9FFD2C14B95" ma:contentTypeVersion="11" ma:contentTypeDescription="Create a new document." ma:contentTypeScope="" ma:versionID="5b03c0f11fa3506ec7b190eb23ac3598">
  <xsd:schema xmlns:xsd="http://www.w3.org/2001/XMLSchema" xmlns:xs="http://www.w3.org/2001/XMLSchema" xmlns:p="http://schemas.microsoft.com/office/2006/metadata/properties" xmlns:ns2="721bc721-94fa-4c5e-9660-9e3f4c1c0631" targetNamespace="http://schemas.microsoft.com/office/2006/metadata/properties" ma:root="true" ma:fieldsID="10483a7503b4306e17df6fabfd6311a2" ns2:_="">
    <xsd:import namespace="721bc721-94fa-4c5e-9660-9e3f4c1c063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1bc721-94fa-4c5e-9660-9e3f4c1c06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ACA668E-125D-4A2F-8321-D2F80222034C}"/>
</file>

<file path=customXml/itemProps2.xml><?xml version="1.0" encoding="utf-8"?>
<ds:datastoreItem xmlns:ds="http://schemas.openxmlformats.org/officeDocument/2006/customXml" ds:itemID="{A5A2C889-ACDC-4DA0-B002-2DE6E733B828}"/>
</file>

<file path=customXml/itemProps3.xml><?xml version="1.0" encoding="utf-8"?>
<ds:datastoreItem xmlns:ds="http://schemas.openxmlformats.org/officeDocument/2006/customXml" ds:itemID="{87BC59F6-855B-4BF6-8768-7D69DD15CBFF}"/>
</file>

<file path=docProps/app.xml><?xml version="1.0" encoding="utf-8"?>
<Properties xmlns="http://schemas.openxmlformats.org/officeDocument/2006/extended-properties" xmlns:vt="http://schemas.openxmlformats.org/officeDocument/2006/docPropsVTypes">
  <Template>Office Theme</Template>
  <TotalTime>6770</TotalTime>
  <Words>1694</Words>
  <Application>Microsoft Office PowerPoint</Application>
  <PresentationFormat>Widescreen</PresentationFormat>
  <Paragraphs>318</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Century Gothic</vt:lpstr>
      <vt:lpstr>Helvetica</vt:lpstr>
      <vt:lpstr>Wingdings</vt:lpstr>
      <vt:lpstr>Office Theme</vt:lpstr>
      <vt:lpstr> </vt:lpstr>
      <vt:lpstr> </vt:lpstr>
      <vt:lpstr> </vt:lpstr>
      <vt:lpstr> </vt:lpstr>
      <vt:lpstr>What is Final Expense Planning?</vt:lpstr>
      <vt:lpstr>PowerPoint Presentation</vt:lpstr>
      <vt:lpstr>What are the options? </vt:lpstr>
      <vt:lpstr>What are the Options to Fund Funeral Expenses? </vt:lpstr>
      <vt:lpstr>Options to Fund Funeral Expenses </vt:lpstr>
      <vt:lpstr>What is Funeral Expense Insurance?</vt:lpstr>
      <vt:lpstr>PowerPoint Presentation</vt:lpstr>
      <vt:lpstr>PowerPoint Presentation</vt:lpstr>
      <vt:lpstr>  The individual</vt:lpstr>
      <vt:lpstr>PowerPoint Presentation</vt:lpstr>
      <vt:lpstr>PowerPoint Presentation</vt:lpstr>
      <vt:lpstr>PowerPoint Presentation</vt:lpstr>
      <vt:lpstr> </vt:lpstr>
      <vt:lpstr> </vt:lpstr>
      <vt:lpstr> </vt:lpstr>
      <vt:lpstr>PowerPoint Presentation</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Planning Special Life</dc:title>
  <dc:creator>Robert Hager</dc:creator>
  <cp:lastModifiedBy>Meghan Shreve</cp:lastModifiedBy>
  <cp:revision>311</cp:revision>
  <cp:lastPrinted>2021-10-11T03:52:47Z</cp:lastPrinted>
  <dcterms:created xsi:type="dcterms:W3CDTF">2019-05-29T01:18:25Z</dcterms:created>
  <dcterms:modified xsi:type="dcterms:W3CDTF">2021-10-11T15:32:15Z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0x0101001E5D06867ED03A4E8476C9FFD2C14B95</vt:lpwstr>
  </property>
</Properties>
</file>